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bin" ContentType="application/vnd.openxmlformats-officedocument.oleObject"/>
  <Default Extension="xlsb" ContentType="application/vnd.ms-excel.sheet.binary.macroEnabled.12"/>
  <Default Extension="vml" ContentType="application/vnd.openxmlformats-officedocument.vmlDrawing"/>
  <Default Extension="emf" ContentType="image/x-emf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58.xml" ContentType="application/vnd.openxmlformats-officedocument.presentationml.slide+xml"/>
  <Override PartName="/ppt/tags/tag246.xml" ContentType="application/vnd.openxmlformats-officedocument.presentationml.tags+xml"/>
  <Override PartName="/ppt/charts/chart20.xml" ContentType="application/vnd.openxmlformats-officedocument.drawingml.chart+xml"/>
  <Override PartName="/ppt/tags/tag241.xml" ContentType="application/vnd.openxmlformats-officedocument.presentationml.tags+xml"/>
  <Override PartName="/ppt/tags/tag245.xml" ContentType="application/vnd.openxmlformats-officedocument.presentationml.tags+xml"/>
  <Override PartName="/ppt/notesSlides/notesSlide58.xml" ContentType="application/vnd.openxmlformats-officedocument.presentationml.notesSlide+xml"/>
  <Override PartName="/ppt/charts/chart19.xml" ContentType="application/vnd.openxmlformats-officedocument.drawingml.chart+xml"/>
  <Override PartName="/ppt/tags/tag240.xml" ContentType="application/vnd.openxmlformats-officedocument.presentationml.tags+xml"/>
  <Override PartName="/ppt/charts/chart18.xml" ContentType="application/vnd.openxmlformats-officedocument.drawingml.chart+xml"/>
  <Override PartName="/ppt/tags/tag244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43.xml" ContentType="application/vnd.openxmlformats-officedocument.presentationml.tags+xml"/>
  <Override PartName="/ppt/charts/chart17.xml" ContentType="application/vnd.openxmlformats-officedocument.drawingml.chart+xml"/>
  <Override PartName="/ppt/tags/tag248.xml" ContentType="application/vnd.openxmlformats-officedocument.presentationml.tags+xml"/>
  <Override PartName="/ppt/tags/tag242.xml" ContentType="application/vnd.openxmlformats-officedocument.presentationml.tags+xml"/>
  <Override PartName="/ppt/tags/tag247.xml" ContentType="application/vnd.openxmlformats-officedocument.presentationml.tags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051" r:id="rId61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" Target="/ppt/slides/slide58.xml" Id="rId61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charts/_rels/chart17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16.xlsb" Id="rId1" /></Relationships>
</file>

<file path=ppt/charts/_rels/chart18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17.xlsb" Id="rId1" /></Relationships>
</file>

<file path=ppt/charts/_rels/chart19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18.xlsb" Id="rId1" /></Relationships>
</file>

<file path=ppt/charts/_rels/chart20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19.xlsb" Id="rId1" /></Relationships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4759358288770054E-2"/>
          <c:y val="3.4759358288770054E-2"/>
          <c:w val="0.93048128342245995"/>
          <c:h val="0.93048128342245995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0824-4EAE-BAD7-3399C6DAF30A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0824-4EAE-BAD7-3399C6DAF30A}"/>
              </c:ext>
            </c:extLst>
          </c:dPt>
          <c:val>
            <c:numRef>
              <c:f>Sheet1!$A$1:$A$2</c:f>
              <c:numCache>
                <c:formatCode>General</c:formatCode>
                <c:ptCount val="2"/>
                <c:pt idx="0">
                  <c:v>100</c:v>
                </c:pt>
                <c:pt idx="1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24-4EAE-BAD7-3399C6DAF3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90"/>
      </c:doughnutChart>
    </c:plotArea>
    <c:plotVisOnly val="0"/>
    <c:dispBlanksAs val="gap"/>
    <c:showDLblsOverMax val="1"/>
  </c:chart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4759358288770054E-2"/>
          <c:y val="3.4759358288770054E-2"/>
          <c:w val="0.93048128342245995"/>
          <c:h val="0.93048128342245995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3261-4AE6-BC61-07A46873FE1F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3261-4AE6-BC61-07A46873FE1F}"/>
              </c:ext>
            </c:extLst>
          </c:dPt>
          <c:val>
            <c:numRef>
              <c:f>Sheet1!$A$1:$A$2</c:f>
              <c:numCache>
                <c:formatCode>General</c:formatCode>
                <c:ptCount val="2"/>
                <c:pt idx="0">
                  <c:v>80</c:v>
                </c:pt>
                <c:pt idx="1">
                  <c:v>19.999999999999996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261-4AE6-BC61-07A46873FE1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36"/>
        <c:holeSize val="90"/>
      </c:doughnutChart>
    </c:plotArea>
    <c:plotVisOnly val="0"/>
    <c:dispBlanksAs val="gap"/>
    <c:showDLblsOverMax val="1"/>
  </c:chart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4759358288770054E-2"/>
          <c:y val="3.4759358288770054E-2"/>
          <c:w val="0.93048128342245995"/>
          <c:h val="0.93048128342245995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1493-4438-8B74-70B77F98547B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1493-4438-8B74-70B77F98547B}"/>
              </c:ext>
            </c:extLst>
          </c:dPt>
          <c:val>
            <c:numRef>
              <c:f>Sheet1!$A$1:$A$2</c:f>
              <c:numCache>
                <c:formatCode>General</c:formatCode>
                <c:ptCount val="2"/>
                <c:pt idx="0">
                  <c:v>20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93-4438-8B74-70B77F9854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44"/>
        <c:holeSize val="90"/>
      </c:doughnutChart>
    </c:plotArea>
    <c:plotVisOnly val="0"/>
    <c:dispBlanksAs val="gap"/>
    <c:showDLblsOverMax val="1"/>
  </c:chart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3.4759358288770054E-2"/>
          <c:y val="3.4759358288770054E-2"/>
          <c:w val="0.93048128342245995"/>
          <c:h val="0.93048128342245995"/>
        </c:manualLayout>
      </c:layout>
      <c:doughnutChart>
        <c:varyColors val="0"/>
        <c:ser>
          <c:idx val="0"/>
          <c:order val="0"/>
          <c:dPt>
            <c:idx val="0"/>
            <c:bubble3D val="0"/>
            <c:spPr>
              <a:solidFill>
                <a:schemeClr val="accent6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1419-44A4-949D-2F6C81CB8135}"/>
              </c:ext>
            </c:extLst>
          </c:dPt>
          <c:dPt>
            <c:idx val="1"/>
            <c:bubble3D val="0"/>
            <c:spPr>
              <a:solidFill>
                <a:schemeClr val="bg2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1419-44A4-949D-2F6C81CB8135}"/>
              </c:ext>
            </c:extLst>
          </c:dPt>
          <c:val>
            <c:numRef>
              <c:f>Sheet1!$A$1:$A$2</c:f>
              <c:numCache>
                <c:formatCode>General</c:formatCode>
                <c:ptCount val="2"/>
                <c:pt idx="0">
                  <c:v>10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419-44A4-949D-2F6C81CB81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162"/>
        <c:holeSize val="90"/>
      </c:doughnutChart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62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58.xml.rels>&#65279;<?xml version="1.0" encoding="utf-8"?><Relationships xmlns="http://schemas.openxmlformats.org/package/2006/relationships"><Relationship Type="http://schemas.openxmlformats.org/officeDocument/2006/relationships/slide" Target="/ppt/slides/slide58.xml" Id="rId2" /><Relationship Type="http://schemas.openxmlformats.org/officeDocument/2006/relationships/notesMaster" Target="/ppt/notesMasters/notesMaster1.xml" Id="rId1" /></Relationship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942844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58.xml.rels>&#65279;<?xml version="1.0" encoding="utf-8"?><Relationships xmlns="http://schemas.openxmlformats.org/package/2006/relationships"><Relationship Type="http://schemas.openxmlformats.org/officeDocument/2006/relationships/tags" Target="/ppt/tags/tag246.xml" Id="rId8" /><Relationship Type="http://schemas.openxmlformats.org/officeDocument/2006/relationships/oleObject" Target="/ppt/embeddings/oleObject62.bin" Id="rId13" /><Relationship Type="http://schemas.openxmlformats.org/officeDocument/2006/relationships/chart" Target="/ppt/charts/chart20.xml" Id="rId18" /><Relationship Type="http://schemas.openxmlformats.org/officeDocument/2006/relationships/tags" Target="/ppt/tags/tag241.xml" Id="rId3" /><Relationship Type="http://schemas.openxmlformats.org/officeDocument/2006/relationships/tags" Target="/ppt/tags/tag245.xml" Id="rId7" /><Relationship Type="http://schemas.openxmlformats.org/officeDocument/2006/relationships/notesSlide" Target="/ppt/notesSlides/notesSlide58.xml" Id="rId12" /><Relationship Type="http://schemas.openxmlformats.org/officeDocument/2006/relationships/chart" Target="/ppt/charts/chart19.xml" Id="rId17" /><Relationship Type="http://schemas.openxmlformats.org/officeDocument/2006/relationships/tags" Target="/ppt/tags/tag240.xml" Id="rId2" /><Relationship Type="http://schemas.openxmlformats.org/officeDocument/2006/relationships/chart" Target="/ppt/charts/chart18.xml" Id="rId16" /><Relationship Type="http://schemas.openxmlformats.org/officeDocument/2006/relationships/vmlDrawing" Target="/ppt/drawings/vmlDrawing62.vml" Id="rId1" /><Relationship Type="http://schemas.openxmlformats.org/officeDocument/2006/relationships/tags" Target="/ppt/tags/tag244.xml" Id="rId6" /><Relationship Type="http://schemas.openxmlformats.org/officeDocument/2006/relationships/slideLayout" Target="/ppt/slideLayouts/slideLayout5.xml" Id="rId11" /><Relationship Type="http://schemas.openxmlformats.org/officeDocument/2006/relationships/tags" Target="/ppt/tags/tag243.xml" Id="rId5" /><Relationship Type="http://schemas.openxmlformats.org/officeDocument/2006/relationships/chart" Target="/ppt/charts/chart17.xml" Id="rId15" /><Relationship Type="http://schemas.openxmlformats.org/officeDocument/2006/relationships/tags" Target="/ppt/tags/tag248.xml" Id="rId10" /><Relationship Type="http://schemas.openxmlformats.org/officeDocument/2006/relationships/tags" Target="/ppt/tags/tag242.xml" Id="rId4" /><Relationship Type="http://schemas.openxmlformats.org/officeDocument/2006/relationships/tags" Target="/ppt/tags/tag247.xml" Id="rId9" /><Relationship Type="http://schemas.openxmlformats.org/officeDocument/2006/relationships/image" Target="/ppt/media/image4.emf" Id="rId14" /></Relationships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7331395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48" name="think-cell 幻灯片" r:id="rId13" imgW="349" imgH="350" progId="TCLayout.ActiveDocument.1">
                  <p:embed/>
                </p:oleObj>
              </mc:Choice>
              <mc:Fallback>
                <p:oleObj name="think-cell 幻灯片" r:id="rId13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18">
            <a:extLst>
              <a:ext uri="{FF2B5EF4-FFF2-40B4-BE49-F238E27FC236}">
                <a16:creationId xmlns:a16="http://schemas.microsoft.com/office/drawing/2014/main" id="{8AC7C0B4-DCBC-363E-F962-E6F46B45032B}"/>
              </a:ext>
            </a:extLst>
          </p:cNvPr>
          <p:cNvSpPr>
            <a:spLocks/>
          </p:cNvSpPr>
          <p:nvPr/>
        </p:nvSpPr>
        <p:spPr>
          <a:xfrm>
            <a:off x="8814514" y="-622179"/>
            <a:ext cx="4575600" cy="1180699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>
                <a:solidFill>
                  <a:schemeClr val="tx1"/>
                </a:solidFill>
              </a:rPr>
              <a:t>The rings are created using </a:t>
            </a:r>
            <a:r>
              <a:rPr lang="en-US" sz="1200" b="1" u="sng">
                <a:solidFill>
                  <a:schemeClr val="tx1"/>
                </a:solidFill>
              </a:rPr>
              <a:t>think-cell doughnut charts</a:t>
            </a:r>
            <a:r>
              <a:rPr lang="en-US" sz="1200" u="sng">
                <a:solidFill>
                  <a:schemeClr val="tx1"/>
                </a:solidFill>
              </a:rPr>
              <a:t>.</a:t>
            </a:r>
          </a:p>
          <a:p>
            <a:r>
              <a:rPr lang="en-US" sz="1200">
                <a:solidFill>
                  <a:schemeClr val="tx1"/>
                </a:solidFill>
                <a:cs typeface="Arial"/>
              </a:rPr>
              <a:t>To </a:t>
            </a:r>
            <a:r>
              <a:rPr lang="en-US" sz="1200" b="1">
                <a:solidFill>
                  <a:schemeClr val="tx1"/>
                </a:solidFill>
                <a:cs typeface="Arial"/>
              </a:rPr>
              <a:t>change the percentage values</a:t>
            </a:r>
            <a:r>
              <a:rPr lang="en-US" sz="1200">
                <a:solidFill>
                  <a:schemeClr val="tx1"/>
                </a:solidFill>
                <a:cs typeface="Arial"/>
              </a:rPr>
              <a:t>, follow these steps:</a:t>
            </a:r>
            <a:endParaRPr lang="en-US">
              <a:solidFill>
                <a:schemeClr val="tx1"/>
              </a:solidFill>
            </a:endParaRPr>
          </a:p>
          <a:p>
            <a:pPr marL="171450" indent="-171450">
              <a:buFont typeface="Arial"/>
              <a:buChar char="•"/>
            </a:pPr>
            <a:r>
              <a:rPr lang="en-US" sz="1200">
                <a:solidFill>
                  <a:schemeClr val="tx1"/>
                </a:solidFill>
              </a:rPr>
              <a:t>Double-click a ring to open the chart's datasheet.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pPr marL="171450" indent="-171450">
              <a:buFont typeface="Arial"/>
              <a:buChar char="•"/>
            </a:pPr>
            <a:r>
              <a:rPr lang="en-US" sz="1200">
                <a:solidFill>
                  <a:schemeClr val="tx1"/>
                </a:solidFill>
              </a:rPr>
              <a:t>In the datasheet, enter a percentage value.</a:t>
            </a:r>
            <a:endParaRPr lang="en-US" sz="1200">
              <a:solidFill>
                <a:schemeClr val="tx1"/>
              </a:solidFill>
              <a:cs typeface="Arial"/>
            </a:endParaRPr>
          </a:p>
          <a:p>
            <a:r>
              <a:rPr lang="en-US" sz="1200">
                <a:solidFill>
                  <a:schemeClr val="tx1"/>
                </a:solidFill>
              </a:rPr>
              <a:t>The percentage values on the slide are linked to the think-cell chart and will update accordingly.</a:t>
            </a:r>
            <a:endParaRPr lang="en-US" sz="1200">
              <a:solidFill>
                <a:schemeClr val="tx1"/>
              </a:solidFill>
              <a:cs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noProof="0">
                <a:sym typeface="Futura"/>
              </a:rPr>
              <a:t>Comparison of ring diagrams with results</a:t>
            </a:r>
            <a:endParaRPr lang="en-US"/>
          </a:p>
        </p:txBody>
      </p:sp>
      <p:sp>
        <p:nvSpPr>
          <p:cNvPr id="7" name="Gleichschenkliges Dreieck 39">
            <a:extLst>
              <a:ext uri="{FF2B5EF4-FFF2-40B4-BE49-F238E27FC236}">
                <a16:creationId xmlns:a16="http://schemas.microsoft.com/office/drawing/2014/main" id="{030F4042-BC07-740C-E1A0-14AF984B2E3C}"/>
              </a:ext>
            </a:extLst>
          </p:cNvPr>
          <p:cNvSpPr>
            <a:spLocks/>
          </p:cNvSpPr>
          <p:nvPr/>
        </p:nvSpPr>
        <p:spPr>
          <a:xfrm rot="10800000">
            <a:off x="1555750" y="2768600"/>
            <a:ext cx="303379" cy="160338"/>
          </a:xfrm>
          <a:custGeom>
            <a:avLst/>
            <a:gdLst>
              <a:gd name="connsiteX0" fmla="*/ 0 w 303379"/>
              <a:gd name="connsiteY0" fmla="*/ 159723 h 159723"/>
              <a:gd name="connsiteX1" fmla="*/ 151690 w 303379"/>
              <a:gd name="connsiteY1" fmla="*/ 0 h 159723"/>
              <a:gd name="connsiteX2" fmla="*/ 303379 w 303379"/>
              <a:gd name="connsiteY2" fmla="*/ 159723 h 159723"/>
              <a:gd name="connsiteX3" fmla="*/ 0 w 303379"/>
              <a:gd name="connsiteY3" fmla="*/ 159723 h 159723"/>
              <a:gd name="connsiteX0" fmla="*/ 0 w 303379"/>
              <a:gd name="connsiteY0" fmla="*/ 159723 h 251163"/>
              <a:gd name="connsiteX1" fmla="*/ 151690 w 303379"/>
              <a:gd name="connsiteY1" fmla="*/ 0 h 251163"/>
              <a:gd name="connsiteX2" fmla="*/ 303379 w 303379"/>
              <a:gd name="connsiteY2" fmla="*/ 159723 h 251163"/>
              <a:gd name="connsiteX3" fmla="*/ 91440 w 303379"/>
              <a:gd name="connsiteY3" fmla="*/ 251163 h 251163"/>
              <a:gd name="connsiteX0" fmla="*/ 0 w 303379"/>
              <a:gd name="connsiteY0" fmla="*/ 159723 h 159723"/>
              <a:gd name="connsiteX1" fmla="*/ 151690 w 303379"/>
              <a:gd name="connsiteY1" fmla="*/ 0 h 159723"/>
              <a:gd name="connsiteX2" fmla="*/ 303379 w 303379"/>
              <a:gd name="connsiteY2" fmla="*/ 159723 h 15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79" h="159723">
                <a:moveTo>
                  <a:pt x="0" y="159723"/>
                </a:moveTo>
                <a:lnTo>
                  <a:pt x="151690" y="0"/>
                </a:lnTo>
                <a:lnTo>
                  <a:pt x="303379" y="159723"/>
                </a:lnTo>
              </a:path>
            </a:pathLst>
          </a:custGeom>
          <a:noFill/>
          <a:ln w="38100" cap="sq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strike="noStrike" kern="1200" cap="none" spc="0" normalizeH="0" baseline="0" noProof="0">
              <a:ln>
                <a:noFill/>
              </a:ln>
              <a:solidFill>
                <a:srgbClr val="454545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9" name="Gleichschenkliges Dreieck 39">
            <a:extLst>
              <a:ext uri="{FF2B5EF4-FFF2-40B4-BE49-F238E27FC236}">
                <a16:creationId xmlns:a16="http://schemas.microsoft.com/office/drawing/2014/main" id="{8B22D257-9095-D3F6-8780-90DF69BC2320}"/>
              </a:ext>
            </a:extLst>
          </p:cNvPr>
          <p:cNvSpPr>
            <a:spLocks/>
          </p:cNvSpPr>
          <p:nvPr/>
        </p:nvSpPr>
        <p:spPr>
          <a:xfrm rot="10800000">
            <a:off x="4492625" y="2768600"/>
            <a:ext cx="304800" cy="160338"/>
          </a:xfrm>
          <a:custGeom>
            <a:avLst/>
            <a:gdLst>
              <a:gd name="connsiteX0" fmla="*/ 0 w 303379"/>
              <a:gd name="connsiteY0" fmla="*/ 159723 h 159723"/>
              <a:gd name="connsiteX1" fmla="*/ 151690 w 303379"/>
              <a:gd name="connsiteY1" fmla="*/ 0 h 159723"/>
              <a:gd name="connsiteX2" fmla="*/ 303379 w 303379"/>
              <a:gd name="connsiteY2" fmla="*/ 159723 h 159723"/>
              <a:gd name="connsiteX3" fmla="*/ 0 w 303379"/>
              <a:gd name="connsiteY3" fmla="*/ 159723 h 159723"/>
              <a:gd name="connsiteX0" fmla="*/ 0 w 303379"/>
              <a:gd name="connsiteY0" fmla="*/ 159723 h 251163"/>
              <a:gd name="connsiteX1" fmla="*/ 151690 w 303379"/>
              <a:gd name="connsiteY1" fmla="*/ 0 h 251163"/>
              <a:gd name="connsiteX2" fmla="*/ 303379 w 303379"/>
              <a:gd name="connsiteY2" fmla="*/ 159723 h 251163"/>
              <a:gd name="connsiteX3" fmla="*/ 91440 w 303379"/>
              <a:gd name="connsiteY3" fmla="*/ 251163 h 251163"/>
              <a:gd name="connsiteX0" fmla="*/ 0 w 303379"/>
              <a:gd name="connsiteY0" fmla="*/ 159723 h 159723"/>
              <a:gd name="connsiteX1" fmla="*/ 151690 w 303379"/>
              <a:gd name="connsiteY1" fmla="*/ 0 h 159723"/>
              <a:gd name="connsiteX2" fmla="*/ 303379 w 303379"/>
              <a:gd name="connsiteY2" fmla="*/ 159723 h 15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79" h="159723">
                <a:moveTo>
                  <a:pt x="0" y="159723"/>
                </a:moveTo>
                <a:lnTo>
                  <a:pt x="151690" y="0"/>
                </a:lnTo>
                <a:lnTo>
                  <a:pt x="303379" y="159723"/>
                </a:lnTo>
              </a:path>
            </a:pathLst>
          </a:custGeom>
          <a:noFill/>
          <a:ln w="38100" cap="sq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strike="noStrike" kern="1200" cap="none" spc="0" normalizeH="0" baseline="0" noProof="0">
              <a:ln>
                <a:noFill/>
              </a:ln>
              <a:solidFill>
                <a:srgbClr val="454545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1" name="Gleichschenkliges Dreieck 39">
            <a:extLst>
              <a:ext uri="{FF2B5EF4-FFF2-40B4-BE49-F238E27FC236}">
                <a16:creationId xmlns:a16="http://schemas.microsoft.com/office/drawing/2014/main" id="{0AB28DCC-B1EB-B3C8-AB6F-639667FB8153}"/>
              </a:ext>
            </a:extLst>
          </p:cNvPr>
          <p:cNvSpPr>
            <a:spLocks/>
          </p:cNvSpPr>
          <p:nvPr/>
        </p:nvSpPr>
        <p:spPr>
          <a:xfrm rot="10800000">
            <a:off x="7431088" y="2768600"/>
            <a:ext cx="303379" cy="160338"/>
          </a:xfrm>
          <a:custGeom>
            <a:avLst/>
            <a:gdLst>
              <a:gd name="connsiteX0" fmla="*/ 0 w 303379"/>
              <a:gd name="connsiteY0" fmla="*/ 159723 h 159723"/>
              <a:gd name="connsiteX1" fmla="*/ 151690 w 303379"/>
              <a:gd name="connsiteY1" fmla="*/ 0 h 159723"/>
              <a:gd name="connsiteX2" fmla="*/ 303379 w 303379"/>
              <a:gd name="connsiteY2" fmla="*/ 159723 h 159723"/>
              <a:gd name="connsiteX3" fmla="*/ 0 w 303379"/>
              <a:gd name="connsiteY3" fmla="*/ 159723 h 159723"/>
              <a:gd name="connsiteX0" fmla="*/ 0 w 303379"/>
              <a:gd name="connsiteY0" fmla="*/ 159723 h 251163"/>
              <a:gd name="connsiteX1" fmla="*/ 151690 w 303379"/>
              <a:gd name="connsiteY1" fmla="*/ 0 h 251163"/>
              <a:gd name="connsiteX2" fmla="*/ 303379 w 303379"/>
              <a:gd name="connsiteY2" fmla="*/ 159723 h 251163"/>
              <a:gd name="connsiteX3" fmla="*/ 91440 w 303379"/>
              <a:gd name="connsiteY3" fmla="*/ 251163 h 251163"/>
              <a:gd name="connsiteX0" fmla="*/ 0 w 303379"/>
              <a:gd name="connsiteY0" fmla="*/ 159723 h 159723"/>
              <a:gd name="connsiteX1" fmla="*/ 151690 w 303379"/>
              <a:gd name="connsiteY1" fmla="*/ 0 h 159723"/>
              <a:gd name="connsiteX2" fmla="*/ 303379 w 303379"/>
              <a:gd name="connsiteY2" fmla="*/ 159723 h 15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79" h="159723">
                <a:moveTo>
                  <a:pt x="0" y="159723"/>
                </a:moveTo>
                <a:lnTo>
                  <a:pt x="151690" y="0"/>
                </a:lnTo>
                <a:lnTo>
                  <a:pt x="303379" y="159723"/>
                </a:lnTo>
              </a:path>
            </a:pathLst>
          </a:custGeom>
          <a:noFill/>
          <a:ln w="38100" cap="sq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strike="noStrike" kern="1200" cap="none" spc="0" normalizeH="0" baseline="0" noProof="0">
              <a:ln>
                <a:noFill/>
              </a:ln>
              <a:solidFill>
                <a:srgbClr val="454545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2" name="Gleichschenkliges Dreieck 39">
            <a:extLst>
              <a:ext uri="{FF2B5EF4-FFF2-40B4-BE49-F238E27FC236}">
                <a16:creationId xmlns:a16="http://schemas.microsoft.com/office/drawing/2014/main" id="{1D84C183-4D7B-E420-4DBC-6E5001B4D7D4}"/>
              </a:ext>
            </a:extLst>
          </p:cNvPr>
          <p:cNvSpPr>
            <a:spLocks/>
          </p:cNvSpPr>
          <p:nvPr/>
        </p:nvSpPr>
        <p:spPr>
          <a:xfrm rot="10800000">
            <a:off x="10369550" y="2768600"/>
            <a:ext cx="303379" cy="160338"/>
          </a:xfrm>
          <a:custGeom>
            <a:avLst/>
            <a:gdLst>
              <a:gd name="connsiteX0" fmla="*/ 0 w 303379"/>
              <a:gd name="connsiteY0" fmla="*/ 159723 h 159723"/>
              <a:gd name="connsiteX1" fmla="*/ 151690 w 303379"/>
              <a:gd name="connsiteY1" fmla="*/ 0 h 159723"/>
              <a:gd name="connsiteX2" fmla="*/ 303379 w 303379"/>
              <a:gd name="connsiteY2" fmla="*/ 159723 h 159723"/>
              <a:gd name="connsiteX3" fmla="*/ 0 w 303379"/>
              <a:gd name="connsiteY3" fmla="*/ 159723 h 159723"/>
              <a:gd name="connsiteX0" fmla="*/ 0 w 303379"/>
              <a:gd name="connsiteY0" fmla="*/ 159723 h 251163"/>
              <a:gd name="connsiteX1" fmla="*/ 151690 w 303379"/>
              <a:gd name="connsiteY1" fmla="*/ 0 h 251163"/>
              <a:gd name="connsiteX2" fmla="*/ 303379 w 303379"/>
              <a:gd name="connsiteY2" fmla="*/ 159723 h 251163"/>
              <a:gd name="connsiteX3" fmla="*/ 91440 w 303379"/>
              <a:gd name="connsiteY3" fmla="*/ 251163 h 251163"/>
              <a:gd name="connsiteX0" fmla="*/ 0 w 303379"/>
              <a:gd name="connsiteY0" fmla="*/ 159723 h 159723"/>
              <a:gd name="connsiteX1" fmla="*/ 151690 w 303379"/>
              <a:gd name="connsiteY1" fmla="*/ 0 h 159723"/>
              <a:gd name="connsiteX2" fmla="*/ 303379 w 303379"/>
              <a:gd name="connsiteY2" fmla="*/ 159723 h 15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79" h="159723">
                <a:moveTo>
                  <a:pt x="0" y="159723"/>
                </a:moveTo>
                <a:lnTo>
                  <a:pt x="151690" y="0"/>
                </a:lnTo>
                <a:lnTo>
                  <a:pt x="303379" y="159723"/>
                </a:lnTo>
              </a:path>
            </a:pathLst>
          </a:custGeom>
          <a:noFill/>
          <a:ln w="38100" cap="sq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strike="noStrike" kern="1200" cap="none" spc="0" normalizeH="0" baseline="0" noProof="0">
              <a:ln>
                <a:noFill/>
              </a:ln>
              <a:solidFill>
                <a:srgbClr val="454545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5ABC979-66D2-6DBC-94A5-67188B36F67F}"/>
              </a:ext>
            </a:extLst>
          </p:cNvPr>
          <p:cNvSpPr>
            <a:spLocks/>
          </p:cNvSpPr>
          <p:nvPr/>
        </p:nvSpPr>
        <p:spPr bwMode="gray">
          <a:xfrm>
            <a:off x="419101" y="1587500"/>
            <a:ext cx="2577578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2400">
                <a:solidFill>
                  <a:schemeClr val="tx2"/>
                </a:solidFill>
              </a:rPr>
              <a:t>Lorem ipsum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BAB4DF3C-5F0C-458E-6EE0-FE4F254E723F}"/>
              </a:ext>
            </a:extLst>
          </p:cNvPr>
          <p:cNvSpPr>
            <a:spLocks/>
          </p:cNvSpPr>
          <p:nvPr/>
        </p:nvSpPr>
        <p:spPr bwMode="gray">
          <a:xfrm>
            <a:off x="419101" y="2095499"/>
            <a:ext cx="257757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1400"/>
              <a:t>To edit percentage, double-click think-cell doughnut chart</a:t>
            </a: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173277FC-629E-5D7A-DD44-B0540E1798E7}"/>
              </a:ext>
            </a:extLst>
          </p:cNvPr>
          <p:cNvSpPr>
            <a:spLocks/>
          </p:cNvSpPr>
          <p:nvPr/>
        </p:nvSpPr>
        <p:spPr bwMode="gray">
          <a:xfrm>
            <a:off x="3356679" y="1587500"/>
            <a:ext cx="2577578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2400">
                <a:solidFill>
                  <a:schemeClr val="tx2"/>
                </a:solidFill>
              </a:rPr>
              <a:t>Lorem ipsum</a:t>
            </a: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B63573E1-4CCD-E60D-042E-5357C967605A}"/>
              </a:ext>
            </a:extLst>
          </p:cNvPr>
          <p:cNvSpPr>
            <a:spLocks/>
          </p:cNvSpPr>
          <p:nvPr/>
        </p:nvSpPr>
        <p:spPr bwMode="gray">
          <a:xfrm>
            <a:off x="3356679" y="2095499"/>
            <a:ext cx="2577578" cy="431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1400"/>
              <a:t>To edit percentage, double-click think-cell doughnut chart</a:t>
            </a: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1EF74C13-1CAB-0919-475A-8812D652FCF1}"/>
              </a:ext>
            </a:extLst>
          </p:cNvPr>
          <p:cNvSpPr>
            <a:spLocks/>
          </p:cNvSpPr>
          <p:nvPr/>
        </p:nvSpPr>
        <p:spPr bwMode="gray">
          <a:xfrm>
            <a:off x="6294257" y="1587500"/>
            <a:ext cx="2577578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2400">
                <a:solidFill>
                  <a:schemeClr val="tx2"/>
                </a:solidFill>
              </a:rPr>
              <a:t>Lorem ipsum</a:t>
            </a: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2B040CE7-52CA-4762-F9D1-57565EB270D2}"/>
              </a:ext>
            </a:extLst>
          </p:cNvPr>
          <p:cNvSpPr>
            <a:spLocks/>
          </p:cNvSpPr>
          <p:nvPr/>
        </p:nvSpPr>
        <p:spPr bwMode="gray">
          <a:xfrm>
            <a:off x="6294257" y="2095499"/>
            <a:ext cx="2577578" cy="431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1400"/>
              <a:t>To edit percentage, double-click think-cell doughnut chart</a:t>
            </a:r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99DBA907-EF19-0324-C361-C7FBA117E118}"/>
              </a:ext>
            </a:extLst>
          </p:cNvPr>
          <p:cNvSpPr>
            <a:spLocks/>
          </p:cNvSpPr>
          <p:nvPr/>
        </p:nvSpPr>
        <p:spPr bwMode="gray">
          <a:xfrm>
            <a:off x="9231835" y="1587500"/>
            <a:ext cx="2577578" cy="3698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2400">
                <a:solidFill>
                  <a:schemeClr val="tx2"/>
                </a:solidFill>
              </a:rPr>
              <a:t>Lorem ipsum</a:t>
            </a:r>
          </a:p>
        </p:txBody>
      </p:sp>
      <p:sp>
        <p:nvSpPr>
          <p:cNvPr id="20" name="Rectangle 3">
            <a:extLst>
              <a:ext uri="{FF2B5EF4-FFF2-40B4-BE49-F238E27FC236}">
                <a16:creationId xmlns:a16="http://schemas.microsoft.com/office/drawing/2014/main" id="{918CFAB0-9DE8-44B4-8F9E-C44817990405}"/>
              </a:ext>
            </a:extLst>
          </p:cNvPr>
          <p:cNvSpPr>
            <a:spLocks/>
          </p:cNvSpPr>
          <p:nvPr/>
        </p:nvSpPr>
        <p:spPr bwMode="gray">
          <a:xfrm>
            <a:off x="9231835" y="2095499"/>
            <a:ext cx="2577578" cy="431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t">
            <a:spAutoFit/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 sz="1400"/>
              <a:t>To edit percentage, double-click think-cell doughnut chart</a:t>
            </a:r>
          </a:p>
        </p:txBody>
      </p:sp>
      <p:graphicFrame>
        <p:nvGraphicFramePr>
          <p:cNvPr id="27" name="Chart 3">
            <a:extLst>
              <a:ext uri="{FF2B5EF4-FFF2-40B4-BE49-F238E27FC236}">
                <a16:creationId xmlns:a16="http://schemas.microsoft.com/office/drawing/2014/main" id="{89918888-69D3-4FB1-858C-70C986E53FD5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28707333"/>
              </p:ext>
            </p:extLst>
          </p:nvPr>
        </p:nvGraphicFramePr>
        <p:xfrm>
          <a:off x="9337675" y="3155950"/>
          <a:ext cx="2374900" cy="2374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B490BF6A-9479-E71D-B06F-BB633276F5DE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9972675" y="4098925"/>
            <a:ext cx="1108075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588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32B033B5-DF8C-40FD-AE5B-8A6DA99F7BDB}" type="datetime'''''1''''''0''''''''''''0''%'''''''''''''''''''">
              <a:rPr lang="en-US" altLang="en-US" sz="3200" b="1" smtClean="0">
                <a:solidFill>
                  <a:schemeClr val="tx2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100%</a:t>
            </a:fld>
            <a:endParaRPr lang="en-US" sz="3200" b="1">
              <a:solidFill>
                <a:schemeClr val="tx2"/>
              </a:solidFill>
            </a:endParaRPr>
          </a:p>
        </p:txBody>
      </p:sp>
      <p:graphicFrame>
        <p:nvGraphicFramePr>
          <p:cNvPr id="28" name="Chart 3">
            <a:extLst>
              <a:ext uri="{FF2B5EF4-FFF2-40B4-BE49-F238E27FC236}">
                <a16:creationId xmlns:a16="http://schemas.microsoft.com/office/drawing/2014/main" id="{12FF8DDA-B5D9-4AB0-8935-70EBBD5A3BA6}"/>
              </a:ext>
            </a:extLst>
          </p:cNvPr>
          <p:cNvGraphicFramePr/>
          <p:nvPr>
            <p:custDataLst>
              <p:tags r:id="rId5"/>
            </p:custDataLst>
            <p:extLst>
              <p:ext uri="{D42A27DB-BD31-4B8C-83A1-F6EECF244321}">
                <p14:modId xmlns:p14="http://schemas.microsoft.com/office/powerpoint/2010/main" val="218880970"/>
              </p:ext>
            </p:extLst>
          </p:nvPr>
        </p:nvGraphicFramePr>
        <p:xfrm>
          <a:off x="6400800" y="3155950"/>
          <a:ext cx="2374900" cy="2374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96095A85-027C-1899-898C-DA4973BA07E7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7134225" y="4098925"/>
            <a:ext cx="90963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588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2021E75-EA47-42E3-9C31-17935C2BE89C}" type="datetime'''''''''8''0''''''''''''''''''''''''''''''''''''%'''''''''''''">
              <a:rPr lang="en-US" altLang="en-US" sz="3200" b="1" smtClean="0">
                <a:solidFill>
                  <a:schemeClr val="tx2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80%</a:t>
            </a:fld>
            <a:endParaRPr lang="en-US" sz="3200" b="1">
              <a:solidFill>
                <a:schemeClr val="tx2"/>
              </a:solidFill>
            </a:endParaRPr>
          </a:p>
        </p:txBody>
      </p:sp>
      <p:graphicFrame>
        <p:nvGraphicFramePr>
          <p:cNvPr id="29" name="Chart 3">
            <a:extLst>
              <a:ext uri="{FF2B5EF4-FFF2-40B4-BE49-F238E27FC236}">
                <a16:creationId xmlns:a16="http://schemas.microsoft.com/office/drawing/2014/main" id="{97BB40BB-C459-4C56-8221-47D5BEA32EE7}"/>
              </a:ext>
            </a:extLst>
          </p:cNvPr>
          <p:cNvGraphicFramePr/>
          <p:nvPr>
            <p:custDataLst>
              <p:tags r:id="rId7"/>
            </p:custDataLst>
            <p:extLst>
              <p:ext uri="{D42A27DB-BD31-4B8C-83A1-F6EECF244321}">
                <p14:modId xmlns:p14="http://schemas.microsoft.com/office/powerpoint/2010/main" val="2198048378"/>
              </p:ext>
            </p:extLst>
          </p:nvPr>
        </p:nvGraphicFramePr>
        <p:xfrm>
          <a:off x="3462338" y="3155950"/>
          <a:ext cx="2374900" cy="2374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A853FB9A-CF74-B82A-7EAD-D9FE2D3C8C3C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auto">
          <a:xfrm>
            <a:off x="4198938" y="4098925"/>
            <a:ext cx="903288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588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68129F7-E7C1-42EC-A266-AB8FB23AFEFF}" type="datetime'''''''''''''''''''2''''''''0''''''''%'''">
              <a:rPr lang="en-US" altLang="en-US" sz="3200" b="1" smtClean="0">
                <a:solidFill>
                  <a:schemeClr val="tx2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20%</a:t>
            </a:fld>
            <a:endParaRPr lang="en-US" sz="3200" b="1">
              <a:solidFill>
                <a:schemeClr val="tx2"/>
              </a:solidFill>
            </a:endParaRPr>
          </a:p>
        </p:txBody>
      </p:sp>
      <p:graphicFrame>
        <p:nvGraphicFramePr>
          <p:cNvPr id="31" name="Chart 3">
            <a:extLst>
              <a:ext uri="{FF2B5EF4-FFF2-40B4-BE49-F238E27FC236}">
                <a16:creationId xmlns:a16="http://schemas.microsoft.com/office/drawing/2014/main" id="{D537A09A-0BEE-4F89-A861-5ECE4EC56E44}"/>
              </a:ext>
            </a:extLst>
          </p:cNvPr>
          <p:cNvGraphicFramePr/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649094565"/>
              </p:ext>
            </p:extLst>
          </p:nvPr>
        </p:nvGraphicFramePr>
        <p:xfrm>
          <a:off x="514350" y="3155950"/>
          <a:ext cx="2374900" cy="2374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B5BB8E0C-8FB3-7F99-F1E9-8B02D0D020CF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auto">
          <a:xfrm>
            <a:off x="1287463" y="4098925"/>
            <a:ext cx="830263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1588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34E6418-835D-41BB-8419-14259EF016BD}" type="datetime'''''''''''''''''''''''1''''''''0''''''''''%'''''''''''''''">
              <a:rPr lang="en-US" altLang="en-US" sz="3200" b="1" smtClean="0">
                <a:solidFill>
                  <a:schemeClr val="tx2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10%</a:t>
            </a:fld>
            <a:endParaRPr lang="en-US" sz="3200" b="1">
              <a:solidFill>
                <a:schemeClr val="tx2"/>
              </a:solidFill>
            </a:endParaRPr>
          </a:p>
        </p:txBody>
      </p:sp>
      <p:sp>
        <p:nvSpPr>
          <p:cNvPr id="4" name="Text Placeholder 15">
            <a:extLst>
              <a:ext uri="{FF2B5EF4-FFF2-40B4-BE49-F238E27FC236}">
                <a16:creationId xmlns:a16="http://schemas.microsoft.com/office/drawing/2014/main" id="{0423688D-2836-9272-C700-D58F27FC9F9C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423353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comparisons, percent, percentage, progress, think-cell, diagram</a:t>
            </a:r>
          </a:p>
        </p:txBody>
      </p:sp>
    </p:spTree>
    <p:extLst>
      <p:ext uri="{BB962C8B-B14F-4D97-AF65-F5344CB8AC3E}">
        <p14:creationId xmlns:p14="http://schemas.microsoft.com/office/powerpoint/2010/main" val="7838894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F1B25.bH75S3V2SV3OidQ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aPKIvUPfI7VdW6usVf8vQ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tZCuRRnLGmS78XAw4Yl1A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zCGkUS37srlwVZ11fUy9A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PefwcT1hYolQdX_ScsQCw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926pmEoa0dX6IzRsOx8sw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LBUmuoutEfbOhpoM.8QQ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gax3dIFqOdVKBEoz3sar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