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87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77.xml" ContentType="application/vnd.openxmlformats-officedocument.presentationml.tags+xml"/>
  <Override PartName="/ppt/notesSlides/notesSlide8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138" r:id="rId90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87.xml" Id="rId90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91.vml.rels>&#65279;<?xml version="1.0" encoding="utf-8"?><Relationships xmlns="http://schemas.openxmlformats.org/package/2006/relationships"><Relationship Type="http://schemas.openxmlformats.org/officeDocument/2006/relationships/image" Target="/ppt/media/image93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87.xml.rels>&#65279;<?xml version="1.0" encoding="utf-8"?><Relationships xmlns="http://schemas.openxmlformats.org/package/2006/relationships"><Relationship Type="http://schemas.openxmlformats.org/officeDocument/2006/relationships/slide" Target="/ppt/slides/slide87.xml" Id="rId2" /><Relationship Type="http://schemas.openxmlformats.org/officeDocument/2006/relationships/notesMaster" Target="/ppt/notesMasters/notesMaster1.xml" Id="rId1" /></Relationship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BBC56-034C-6E8B-3614-C38CCD051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35FC56-2BCA-8B50-A127-A5AD962118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BC4078-3AC7-81D2-19F4-4F01C27715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2D452-B5DE-BFEF-E690-00209A45A0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11670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87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77.xml" Id="rId2" /><Relationship Type="http://schemas.openxmlformats.org/officeDocument/2006/relationships/vmlDrawing" Target="/ppt/drawings/vmlDrawing91.vml" Id="rId1" /><Relationship Type="http://schemas.openxmlformats.org/officeDocument/2006/relationships/image" Target="/ppt/media/image93.emf" Id="rId6" /><Relationship Type="http://schemas.openxmlformats.org/officeDocument/2006/relationships/oleObject" Target="/ppt/embeddings/oleObject91.bin" Id="rId5" /><Relationship Type="http://schemas.openxmlformats.org/officeDocument/2006/relationships/notesSlide" Target="/ppt/notesSlides/notesSlide87.xml" Id="rId4" /></Relationships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00AC6C38-E9C6-D61B-B7DA-448D906AF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hink-cell data - do not delete" hidden="1">
            <a:extLst>
              <a:ext uri="{FF2B5EF4-FFF2-40B4-BE49-F238E27FC236}">
                <a16:creationId xmlns:a16="http://schemas.microsoft.com/office/drawing/2014/main" id="{987EDDFC-09BE-42A0-1B4C-278AB8A9B2E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059019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3" name="think-cell 幻灯片" r:id="rId5" imgW="410" imgH="409" progId="TCLayout.ActiveDocument.1">
                  <p:embed/>
                </p:oleObj>
              </mc:Choice>
              <mc:Fallback>
                <p:oleObj name="think-cell 幻灯片" r:id="rId5" imgW="410" imgH="409" progId="TCLayout.ActiveDocument.1">
                  <p:embed/>
                  <p:pic>
                    <p:nvPicPr>
                      <p:cNvPr id="1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87EDDFC-09BE-42A0-1B4C-278AB8A9B2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4">
            <a:extLst>
              <a:ext uri="{FF2B5EF4-FFF2-40B4-BE49-F238E27FC236}">
                <a16:creationId xmlns:a16="http://schemas.microsoft.com/office/drawing/2014/main" id="{45FCED4D-77B0-1E49-11B0-E9D7529B63B0}"/>
              </a:ext>
            </a:extLst>
          </p:cNvPr>
          <p:cNvSpPr txBox="1">
            <a:spLocks/>
          </p:cNvSpPr>
          <p:nvPr/>
        </p:nvSpPr>
        <p:spPr>
          <a:xfrm>
            <a:off x="703223" y="1557336"/>
            <a:ext cx="5558645" cy="2134381"/>
          </a:xfrm>
          <a:prstGeom prst="rect">
            <a:avLst/>
          </a:prstGeom>
          <a:solidFill>
            <a:schemeClr val="bg2"/>
          </a:solidFill>
        </p:spPr>
        <p:txBody>
          <a:bodyPr wrap="square" lIns="180000" tIns="144000" rIns="180000" bIns="0" rtlCol="0" anchor="t">
            <a:no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>
                <a:solidFill>
                  <a:schemeClr val="tx2"/>
                </a:solidFill>
                <a:latin typeface="+mj-lt"/>
                <a:sym typeface="Futura"/>
              </a:rPr>
              <a:t>Question marks</a:t>
            </a:r>
          </a:p>
          <a:p>
            <a:pPr>
              <a:spcAft>
                <a:spcPts val="1200"/>
              </a:spcAft>
              <a:buClr>
                <a:srgbClr val="000000"/>
              </a:buClr>
              <a:defRPr/>
            </a:pPr>
            <a:r>
              <a:rPr lang="en-US" sz="1100" b="1">
                <a:solidFill>
                  <a:schemeClr val="accent1"/>
                </a:solidFill>
                <a:latin typeface="Arial"/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>
                <a:solidFill>
                  <a:srgbClr val="000000"/>
                </a:solidFill>
                <a:latin typeface="+mj-lt"/>
                <a:sym typeface="Futura"/>
              </a:rPr>
              <a:t>Lorem ipsum dolor sit </a:t>
            </a:r>
            <a:r>
              <a:rPr lang="en-US" sz="1100" err="1">
                <a:solidFill>
                  <a:srgbClr val="000000"/>
                </a:solidFill>
                <a:latin typeface="+mj-lt"/>
                <a:sym typeface="Futura"/>
              </a:rPr>
              <a:t>amet</a:t>
            </a:r>
            <a:endParaRPr lang="en-US" sz="1100">
              <a:solidFill>
                <a:srgbClr val="000000"/>
              </a:solidFill>
              <a:latin typeface="+mj-lt"/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>
                <a:solidFill>
                  <a:srgbClr val="000000"/>
                </a:solidFill>
                <a:latin typeface="+mj-lt"/>
                <a:sym typeface="Futura"/>
              </a:rPr>
              <a:t>Ut </a:t>
            </a:r>
            <a:r>
              <a:rPr lang="en-US" sz="1100" err="1">
                <a:solidFill>
                  <a:srgbClr val="000000"/>
                </a:solidFill>
                <a:latin typeface="+mj-lt"/>
                <a:sym typeface="Futura"/>
              </a:rPr>
              <a:t>enim</a:t>
            </a:r>
            <a:r>
              <a:rPr lang="en-US" sz="1100">
                <a:solidFill>
                  <a:srgbClr val="000000"/>
                </a:solidFill>
                <a:latin typeface="+mj-lt"/>
                <a:sym typeface="Futura"/>
              </a:rPr>
              <a:t> ad minim </a:t>
            </a:r>
            <a:r>
              <a:rPr lang="en-US" sz="1100" err="1">
                <a:solidFill>
                  <a:srgbClr val="000000"/>
                </a:solidFill>
                <a:latin typeface="+mj-lt"/>
                <a:sym typeface="Futura"/>
              </a:rPr>
              <a:t>veniam</a:t>
            </a:r>
            <a:r>
              <a:rPr lang="en-US" sz="1100">
                <a:solidFill>
                  <a:srgbClr val="000000"/>
                </a:solidFill>
                <a:latin typeface="+mj-lt"/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>
                <a:solidFill>
                  <a:srgbClr val="000000"/>
                </a:solidFill>
                <a:latin typeface="+mj-lt"/>
                <a:sym typeface="Futura"/>
              </a:rPr>
              <a:t>Quis </a:t>
            </a:r>
            <a:r>
              <a:rPr lang="en-US" sz="1100" err="1">
                <a:solidFill>
                  <a:srgbClr val="000000"/>
                </a:solidFill>
                <a:latin typeface="+mj-lt"/>
                <a:sym typeface="Futura"/>
              </a:rPr>
              <a:t>nostrud</a:t>
            </a:r>
            <a:r>
              <a:rPr lang="en-US" sz="1100">
                <a:solidFill>
                  <a:srgbClr val="000000"/>
                </a:solidFill>
                <a:latin typeface="+mj-lt"/>
                <a:sym typeface="Futura"/>
              </a:rPr>
              <a:t> exercitation </a:t>
            </a:r>
            <a:r>
              <a:rPr lang="en-US" sz="1100" err="1">
                <a:solidFill>
                  <a:srgbClr val="000000"/>
                </a:solidFill>
                <a:latin typeface="+mj-lt"/>
                <a:sym typeface="Futura"/>
              </a:rPr>
              <a:t>ullamco</a:t>
            </a:r>
            <a:endParaRPr lang="en-US" sz="1100">
              <a:solidFill>
                <a:srgbClr val="000000"/>
              </a:solidFill>
              <a:latin typeface="+mj-lt"/>
              <a:sym typeface="Futura"/>
            </a:endParaRPr>
          </a:p>
        </p:txBody>
      </p:sp>
      <p:sp>
        <p:nvSpPr>
          <p:cNvPr id="23" name="TextBox 24">
            <a:extLst>
              <a:ext uri="{FF2B5EF4-FFF2-40B4-BE49-F238E27FC236}">
                <a16:creationId xmlns:a16="http://schemas.microsoft.com/office/drawing/2014/main" id="{ACA888F1-2E16-C0B7-0D47-7174F8FD7791}"/>
              </a:ext>
            </a:extLst>
          </p:cNvPr>
          <p:cNvSpPr txBox="1">
            <a:spLocks/>
          </p:cNvSpPr>
          <p:nvPr/>
        </p:nvSpPr>
        <p:spPr>
          <a:xfrm>
            <a:off x="6261830" y="1557336"/>
            <a:ext cx="5558645" cy="2134381"/>
          </a:xfrm>
          <a:prstGeom prst="rect">
            <a:avLst/>
          </a:prstGeom>
          <a:solidFill>
            <a:schemeClr val="bg2"/>
          </a:solidFill>
        </p:spPr>
        <p:txBody>
          <a:bodyPr wrap="square" lIns="180000" tIns="144000" rIns="180000" bIns="0" rtlCol="0" anchor="t">
            <a:no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>
                <a:solidFill>
                  <a:schemeClr val="tx2"/>
                </a:solidFill>
                <a:latin typeface="+mj-lt"/>
                <a:sym typeface="Futura"/>
              </a:rPr>
              <a:t>Stars</a:t>
            </a:r>
          </a:p>
          <a:p>
            <a:pPr>
              <a:spcAft>
                <a:spcPts val="1200"/>
              </a:spcAft>
              <a:buClr>
                <a:srgbClr val="000000"/>
              </a:buClr>
              <a:defRPr/>
            </a:pPr>
            <a:r>
              <a:rPr lang="en-US" sz="1100" b="1">
                <a:solidFill>
                  <a:schemeClr val="accent1"/>
                </a:solidFill>
                <a:latin typeface="Arial"/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>
                <a:solidFill>
                  <a:srgbClr val="000000"/>
                </a:solidFill>
                <a:latin typeface="+mj-lt"/>
                <a:sym typeface="Futura"/>
              </a:rPr>
              <a:t>Lorem ipsum dolor sit </a:t>
            </a:r>
            <a:r>
              <a:rPr lang="en-US" sz="1100" err="1">
                <a:solidFill>
                  <a:srgbClr val="000000"/>
                </a:solidFill>
                <a:latin typeface="+mj-lt"/>
                <a:sym typeface="Futura"/>
              </a:rPr>
              <a:t>amet</a:t>
            </a:r>
            <a:endParaRPr lang="en-US" sz="1100">
              <a:solidFill>
                <a:srgbClr val="000000"/>
              </a:solidFill>
              <a:latin typeface="+mj-lt"/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>
                <a:solidFill>
                  <a:srgbClr val="000000"/>
                </a:solidFill>
                <a:latin typeface="+mj-lt"/>
                <a:sym typeface="Futura"/>
              </a:rPr>
              <a:t>Ut </a:t>
            </a:r>
            <a:r>
              <a:rPr lang="en-US" sz="1100" err="1">
                <a:solidFill>
                  <a:srgbClr val="000000"/>
                </a:solidFill>
                <a:latin typeface="+mj-lt"/>
                <a:sym typeface="Futura"/>
              </a:rPr>
              <a:t>enim</a:t>
            </a:r>
            <a:r>
              <a:rPr lang="en-US" sz="1100">
                <a:solidFill>
                  <a:srgbClr val="000000"/>
                </a:solidFill>
                <a:latin typeface="+mj-lt"/>
                <a:sym typeface="Futura"/>
              </a:rPr>
              <a:t> ad minim </a:t>
            </a:r>
            <a:r>
              <a:rPr lang="en-US" sz="1100" err="1">
                <a:solidFill>
                  <a:srgbClr val="000000"/>
                </a:solidFill>
                <a:latin typeface="+mj-lt"/>
                <a:sym typeface="Futura"/>
              </a:rPr>
              <a:t>veniam</a:t>
            </a:r>
            <a:r>
              <a:rPr lang="en-US" sz="1100">
                <a:solidFill>
                  <a:srgbClr val="000000"/>
                </a:solidFill>
                <a:latin typeface="+mj-lt"/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>
                <a:solidFill>
                  <a:srgbClr val="000000"/>
                </a:solidFill>
                <a:latin typeface="+mj-lt"/>
                <a:sym typeface="Futura"/>
              </a:rPr>
              <a:t>Quis </a:t>
            </a:r>
            <a:r>
              <a:rPr lang="en-US" sz="1100" err="1">
                <a:solidFill>
                  <a:srgbClr val="000000"/>
                </a:solidFill>
                <a:latin typeface="+mj-lt"/>
                <a:sym typeface="Futura"/>
              </a:rPr>
              <a:t>nostrud</a:t>
            </a:r>
            <a:r>
              <a:rPr lang="en-US" sz="1100">
                <a:solidFill>
                  <a:srgbClr val="000000"/>
                </a:solidFill>
                <a:latin typeface="+mj-lt"/>
                <a:sym typeface="Futura"/>
              </a:rPr>
              <a:t> exercitation </a:t>
            </a:r>
            <a:r>
              <a:rPr lang="en-US" sz="1100" err="1">
                <a:solidFill>
                  <a:srgbClr val="000000"/>
                </a:solidFill>
                <a:latin typeface="+mj-lt"/>
                <a:sym typeface="Futura"/>
              </a:rPr>
              <a:t>ullamco</a:t>
            </a:r>
            <a:endParaRPr lang="en-US" sz="1100">
              <a:solidFill>
                <a:srgbClr val="000000"/>
              </a:solidFill>
              <a:latin typeface="+mj-lt"/>
              <a:sym typeface="Futura"/>
            </a:endParaRP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D28FEDDD-5AD1-F68C-DF63-69EA7FE933D1}"/>
              </a:ext>
            </a:extLst>
          </p:cNvPr>
          <p:cNvSpPr txBox="1">
            <a:spLocks/>
          </p:cNvSpPr>
          <p:nvPr/>
        </p:nvSpPr>
        <p:spPr>
          <a:xfrm>
            <a:off x="703223" y="3691721"/>
            <a:ext cx="5558645" cy="2134381"/>
          </a:xfrm>
          <a:prstGeom prst="rect">
            <a:avLst/>
          </a:prstGeom>
          <a:solidFill>
            <a:schemeClr val="bg2"/>
          </a:solidFill>
        </p:spPr>
        <p:txBody>
          <a:bodyPr wrap="square" lIns="180000" tIns="144000" rIns="180000" bIns="0" rtlCol="0" anchor="t">
            <a:no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>
                <a:solidFill>
                  <a:schemeClr val="tx2"/>
                </a:solidFill>
                <a:latin typeface="+mj-lt"/>
                <a:sym typeface="Futura"/>
              </a:rPr>
              <a:t>Dogs</a:t>
            </a:r>
          </a:p>
          <a:p>
            <a:pPr>
              <a:spcAft>
                <a:spcPts val="1200"/>
              </a:spcAft>
              <a:buClr>
                <a:srgbClr val="000000"/>
              </a:buClr>
              <a:defRPr/>
            </a:pPr>
            <a:r>
              <a:rPr lang="en-US" sz="1100" b="1">
                <a:solidFill>
                  <a:schemeClr val="accent1"/>
                </a:solidFill>
                <a:latin typeface="Arial"/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>
                <a:solidFill>
                  <a:srgbClr val="000000"/>
                </a:solidFill>
                <a:latin typeface="+mj-lt"/>
                <a:sym typeface="Futura"/>
              </a:rPr>
              <a:t>Lorem ipsum dolor sit </a:t>
            </a:r>
            <a:r>
              <a:rPr lang="en-US" sz="1100" err="1">
                <a:solidFill>
                  <a:srgbClr val="000000"/>
                </a:solidFill>
                <a:latin typeface="+mj-lt"/>
                <a:sym typeface="Futura"/>
              </a:rPr>
              <a:t>amet</a:t>
            </a:r>
            <a:endParaRPr lang="en-US" sz="1100">
              <a:solidFill>
                <a:srgbClr val="000000"/>
              </a:solidFill>
              <a:latin typeface="+mj-lt"/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>
                <a:solidFill>
                  <a:srgbClr val="000000"/>
                </a:solidFill>
                <a:latin typeface="+mj-lt"/>
                <a:sym typeface="Futura"/>
              </a:rPr>
              <a:t>Ut </a:t>
            </a:r>
            <a:r>
              <a:rPr lang="en-US" sz="1100" err="1">
                <a:solidFill>
                  <a:srgbClr val="000000"/>
                </a:solidFill>
                <a:latin typeface="+mj-lt"/>
                <a:sym typeface="Futura"/>
              </a:rPr>
              <a:t>enim</a:t>
            </a:r>
            <a:r>
              <a:rPr lang="en-US" sz="1100">
                <a:solidFill>
                  <a:srgbClr val="000000"/>
                </a:solidFill>
                <a:latin typeface="+mj-lt"/>
                <a:sym typeface="Futura"/>
              </a:rPr>
              <a:t> ad minim </a:t>
            </a:r>
            <a:r>
              <a:rPr lang="en-US" sz="1100" err="1">
                <a:solidFill>
                  <a:srgbClr val="000000"/>
                </a:solidFill>
                <a:latin typeface="+mj-lt"/>
                <a:sym typeface="Futura"/>
              </a:rPr>
              <a:t>veniam</a:t>
            </a:r>
            <a:r>
              <a:rPr lang="en-US" sz="1100">
                <a:solidFill>
                  <a:srgbClr val="000000"/>
                </a:solidFill>
                <a:latin typeface="+mj-lt"/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>
                <a:solidFill>
                  <a:srgbClr val="000000"/>
                </a:solidFill>
                <a:latin typeface="+mj-lt"/>
                <a:sym typeface="Futura"/>
              </a:rPr>
              <a:t>Quis </a:t>
            </a:r>
            <a:r>
              <a:rPr lang="en-US" sz="1100" err="1">
                <a:solidFill>
                  <a:srgbClr val="000000"/>
                </a:solidFill>
                <a:latin typeface="+mj-lt"/>
                <a:sym typeface="Futura"/>
              </a:rPr>
              <a:t>nostrud</a:t>
            </a:r>
            <a:r>
              <a:rPr lang="en-US" sz="1100">
                <a:solidFill>
                  <a:srgbClr val="000000"/>
                </a:solidFill>
                <a:latin typeface="+mj-lt"/>
                <a:sym typeface="Futura"/>
              </a:rPr>
              <a:t> exercitation </a:t>
            </a:r>
            <a:r>
              <a:rPr lang="en-US" sz="1100" err="1">
                <a:solidFill>
                  <a:srgbClr val="000000"/>
                </a:solidFill>
                <a:latin typeface="+mj-lt"/>
                <a:sym typeface="Futura"/>
              </a:rPr>
              <a:t>ullamco</a:t>
            </a:r>
            <a:endParaRPr lang="en-US" sz="1100">
              <a:solidFill>
                <a:srgbClr val="000000"/>
              </a:solidFill>
              <a:latin typeface="+mj-lt"/>
              <a:sym typeface="Futura"/>
            </a:endParaRPr>
          </a:p>
        </p:txBody>
      </p:sp>
      <p:sp>
        <p:nvSpPr>
          <p:cNvPr id="29" name="TextBox 24">
            <a:extLst>
              <a:ext uri="{FF2B5EF4-FFF2-40B4-BE49-F238E27FC236}">
                <a16:creationId xmlns:a16="http://schemas.microsoft.com/office/drawing/2014/main" id="{AAEC75BB-2B64-0425-EC3E-3768987C5458}"/>
              </a:ext>
            </a:extLst>
          </p:cNvPr>
          <p:cNvSpPr txBox="1">
            <a:spLocks/>
          </p:cNvSpPr>
          <p:nvPr/>
        </p:nvSpPr>
        <p:spPr>
          <a:xfrm>
            <a:off x="6261830" y="3691721"/>
            <a:ext cx="5558645" cy="2134381"/>
          </a:xfrm>
          <a:prstGeom prst="rect">
            <a:avLst/>
          </a:prstGeom>
          <a:solidFill>
            <a:schemeClr val="bg2"/>
          </a:solidFill>
        </p:spPr>
        <p:txBody>
          <a:bodyPr wrap="square" lIns="180000" tIns="144000" rIns="180000" bIns="0" rtlCol="0" anchor="t">
            <a:no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>
                <a:solidFill>
                  <a:schemeClr val="tx2"/>
                </a:solidFill>
                <a:latin typeface="+mj-lt"/>
                <a:sym typeface="Futura"/>
              </a:rPr>
              <a:t>Cash cows</a:t>
            </a:r>
          </a:p>
          <a:p>
            <a:pPr>
              <a:spcAft>
                <a:spcPts val="1200"/>
              </a:spcAft>
              <a:buClr>
                <a:srgbClr val="000000"/>
              </a:buClr>
              <a:defRPr/>
            </a:pPr>
            <a:r>
              <a:rPr lang="en-US" sz="1100" b="1">
                <a:solidFill>
                  <a:schemeClr val="accent1"/>
                </a:solidFill>
                <a:latin typeface="Arial"/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>
                <a:solidFill>
                  <a:srgbClr val="000000"/>
                </a:solidFill>
                <a:latin typeface="+mj-lt"/>
                <a:sym typeface="Futura"/>
              </a:rPr>
              <a:t>Lorem ipsum dolor sit </a:t>
            </a:r>
            <a:r>
              <a:rPr lang="en-US" sz="1100" err="1">
                <a:solidFill>
                  <a:srgbClr val="000000"/>
                </a:solidFill>
                <a:latin typeface="+mj-lt"/>
                <a:sym typeface="Futura"/>
              </a:rPr>
              <a:t>amet</a:t>
            </a:r>
            <a:endParaRPr lang="en-US" sz="1100">
              <a:solidFill>
                <a:srgbClr val="000000"/>
              </a:solidFill>
              <a:latin typeface="+mj-lt"/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>
                <a:solidFill>
                  <a:srgbClr val="000000"/>
                </a:solidFill>
                <a:latin typeface="+mj-lt"/>
                <a:sym typeface="Futura"/>
              </a:rPr>
              <a:t>Ut </a:t>
            </a:r>
            <a:r>
              <a:rPr lang="en-US" sz="1100" err="1">
                <a:solidFill>
                  <a:srgbClr val="000000"/>
                </a:solidFill>
                <a:latin typeface="+mj-lt"/>
                <a:sym typeface="Futura"/>
              </a:rPr>
              <a:t>enim</a:t>
            </a:r>
            <a:r>
              <a:rPr lang="en-US" sz="1100">
                <a:solidFill>
                  <a:srgbClr val="000000"/>
                </a:solidFill>
                <a:latin typeface="+mj-lt"/>
                <a:sym typeface="Futura"/>
              </a:rPr>
              <a:t> ad minim </a:t>
            </a:r>
            <a:r>
              <a:rPr lang="en-US" sz="1100" err="1">
                <a:solidFill>
                  <a:srgbClr val="000000"/>
                </a:solidFill>
                <a:latin typeface="+mj-lt"/>
                <a:sym typeface="Futura"/>
              </a:rPr>
              <a:t>veniam</a:t>
            </a:r>
            <a:r>
              <a:rPr lang="en-US" sz="1100">
                <a:solidFill>
                  <a:srgbClr val="000000"/>
                </a:solidFill>
                <a:latin typeface="+mj-lt"/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100">
                <a:solidFill>
                  <a:srgbClr val="000000"/>
                </a:solidFill>
                <a:latin typeface="+mj-lt"/>
                <a:sym typeface="Futura"/>
              </a:rPr>
              <a:t>Quis </a:t>
            </a:r>
            <a:r>
              <a:rPr lang="en-US" sz="1100" err="1">
                <a:solidFill>
                  <a:srgbClr val="000000"/>
                </a:solidFill>
                <a:latin typeface="+mj-lt"/>
                <a:sym typeface="Futura"/>
              </a:rPr>
              <a:t>nostrud</a:t>
            </a:r>
            <a:r>
              <a:rPr lang="en-US" sz="1100">
                <a:solidFill>
                  <a:srgbClr val="000000"/>
                </a:solidFill>
                <a:latin typeface="+mj-lt"/>
                <a:sym typeface="Futura"/>
              </a:rPr>
              <a:t> exercitation </a:t>
            </a:r>
            <a:r>
              <a:rPr lang="en-US" sz="1100" err="1">
                <a:solidFill>
                  <a:srgbClr val="000000"/>
                </a:solidFill>
                <a:latin typeface="+mj-lt"/>
                <a:sym typeface="Futura"/>
              </a:rPr>
              <a:t>ullamco</a:t>
            </a:r>
            <a:endParaRPr lang="en-US" sz="1100">
              <a:solidFill>
                <a:srgbClr val="000000"/>
              </a:solidFill>
              <a:latin typeface="+mj-lt"/>
              <a:sym typeface="Futur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BEA687-C41C-493A-18AE-3BB77C09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 wrap="square" anchor="t">
            <a:spAutoFit/>
          </a:bodyPr>
          <a:lstStyle/>
          <a:p>
            <a:r>
              <a:rPr lang="en-US"/>
              <a:t>Matrix: Four blocks I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3195C395-8CF4-6CF7-63A5-36AFBCCCE036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97357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matrices, </a:t>
            </a:r>
            <a:r>
              <a:rPr lang="en-US" sz="1000">
                <a:solidFill>
                  <a:schemeClr val="tx2"/>
                </a:solidFill>
              </a:rPr>
              <a:t>table, tables, markets, think-cell</a:t>
            </a:r>
          </a:p>
        </p:txBody>
      </p:sp>
      <p:cxnSp>
        <p:nvCxnSpPr>
          <p:cNvPr id="10" name="Conector recto 8">
            <a:extLst>
              <a:ext uri="{FF2B5EF4-FFF2-40B4-BE49-F238E27FC236}">
                <a16:creationId xmlns:a16="http://schemas.microsoft.com/office/drawing/2014/main" id="{DC22B7CD-A805-E607-82EE-30632BDE4841}"/>
              </a:ext>
            </a:extLst>
          </p:cNvPr>
          <p:cNvCxnSpPr>
            <a:cxnSpLocks/>
          </p:cNvCxnSpPr>
          <p:nvPr/>
        </p:nvCxnSpPr>
        <p:spPr>
          <a:xfrm flipV="1">
            <a:off x="500027" y="1907708"/>
            <a:ext cx="0" cy="3568029"/>
          </a:xfrm>
          <a:prstGeom prst="line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3" name="TextBox 25">
            <a:extLst>
              <a:ext uri="{FF2B5EF4-FFF2-40B4-BE49-F238E27FC236}">
                <a16:creationId xmlns:a16="http://schemas.microsoft.com/office/drawing/2014/main" id="{1CB1BC16-ADC8-3D08-C44B-BA55916EF1D2}"/>
              </a:ext>
            </a:extLst>
          </p:cNvPr>
          <p:cNvSpPr txBox="1">
            <a:spLocks/>
          </p:cNvSpPr>
          <p:nvPr/>
        </p:nvSpPr>
        <p:spPr>
          <a:xfrm rot="16200000">
            <a:off x="324840" y="1640485"/>
            <a:ext cx="350370" cy="1840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High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90014910-2816-10B0-7BCA-9EACE358FCD0}"/>
              </a:ext>
            </a:extLst>
          </p:cNvPr>
          <p:cNvSpPr txBox="1">
            <a:spLocks/>
          </p:cNvSpPr>
          <p:nvPr/>
        </p:nvSpPr>
        <p:spPr>
          <a:xfrm rot="16200000">
            <a:off x="324840" y="5558884"/>
            <a:ext cx="350370" cy="1840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Low</a:t>
            </a: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CE75AA24-94B5-BBDF-3D04-7356736B5C8D}"/>
              </a:ext>
            </a:extLst>
          </p:cNvPr>
          <p:cNvSpPr txBox="1">
            <a:spLocks/>
          </p:cNvSpPr>
          <p:nvPr/>
        </p:nvSpPr>
        <p:spPr>
          <a:xfrm rot="16200000">
            <a:off x="-51356" y="3599685"/>
            <a:ext cx="1102761" cy="1840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Market growth</a:t>
            </a:r>
          </a:p>
        </p:txBody>
      </p:sp>
      <p:cxnSp>
        <p:nvCxnSpPr>
          <p:cNvPr id="19" name="Conector recto 13">
            <a:extLst>
              <a:ext uri="{FF2B5EF4-FFF2-40B4-BE49-F238E27FC236}">
                <a16:creationId xmlns:a16="http://schemas.microsoft.com/office/drawing/2014/main" id="{33D345DB-BE0E-FA74-1262-EB69523E24D0}"/>
              </a:ext>
            </a:extLst>
          </p:cNvPr>
          <p:cNvCxnSpPr>
            <a:cxnSpLocks/>
          </p:cNvCxnSpPr>
          <p:nvPr/>
        </p:nvCxnSpPr>
        <p:spPr>
          <a:xfrm>
            <a:off x="6261874" y="1557337"/>
            <a:ext cx="0" cy="426877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4">
            <a:extLst>
              <a:ext uri="{FF2B5EF4-FFF2-40B4-BE49-F238E27FC236}">
                <a16:creationId xmlns:a16="http://schemas.microsoft.com/office/drawing/2014/main" id="{4243917D-6468-510C-87B1-4B56F235331D}"/>
              </a:ext>
            </a:extLst>
          </p:cNvPr>
          <p:cNvCxnSpPr>
            <a:cxnSpLocks/>
          </p:cNvCxnSpPr>
          <p:nvPr/>
        </p:nvCxnSpPr>
        <p:spPr>
          <a:xfrm flipH="1">
            <a:off x="703223" y="3691722"/>
            <a:ext cx="1111730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15">
            <a:extLst>
              <a:ext uri="{FF2B5EF4-FFF2-40B4-BE49-F238E27FC236}">
                <a16:creationId xmlns:a16="http://schemas.microsoft.com/office/drawing/2014/main" id="{5219428E-BBF6-EF29-FA13-6439E2A6907E}"/>
              </a:ext>
            </a:extLst>
          </p:cNvPr>
          <p:cNvCxnSpPr>
            <a:cxnSpLocks/>
          </p:cNvCxnSpPr>
          <p:nvPr/>
        </p:nvCxnSpPr>
        <p:spPr>
          <a:xfrm>
            <a:off x="1075775" y="5976123"/>
            <a:ext cx="10352305" cy="0"/>
          </a:xfrm>
          <a:prstGeom prst="line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0" name="TextBox 25">
            <a:extLst>
              <a:ext uri="{FF2B5EF4-FFF2-40B4-BE49-F238E27FC236}">
                <a16:creationId xmlns:a16="http://schemas.microsoft.com/office/drawing/2014/main" id="{594CB43F-8044-EEFE-8E09-51F4C4554CE7}"/>
              </a:ext>
            </a:extLst>
          </p:cNvPr>
          <p:cNvSpPr txBox="1">
            <a:spLocks/>
          </p:cNvSpPr>
          <p:nvPr/>
        </p:nvSpPr>
        <p:spPr>
          <a:xfrm>
            <a:off x="703223" y="5894345"/>
            <a:ext cx="372551" cy="16355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Low</a:t>
            </a:r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F5C5D2E0-15B0-61F4-842E-E4EE20ECC01A}"/>
              </a:ext>
            </a:extLst>
          </p:cNvPr>
          <p:cNvSpPr txBox="1">
            <a:spLocks/>
          </p:cNvSpPr>
          <p:nvPr/>
        </p:nvSpPr>
        <p:spPr>
          <a:xfrm>
            <a:off x="11428080" y="5894345"/>
            <a:ext cx="392444" cy="16355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High</a:t>
            </a:r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9DA18600-709D-60ED-AD60-689C091CB3AE}"/>
              </a:ext>
            </a:extLst>
          </p:cNvPr>
          <p:cNvSpPr txBox="1">
            <a:spLocks/>
          </p:cNvSpPr>
          <p:nvPr/>
        </p:nvSpPr>
        <p:spPr>
          <a:xfrm>
            <a:off x="5653942" y="5894345"/>
            <a:ext cx="1166081" cy="1635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Market share</a:t>
            </a:r>
          </a:p>
        </p:txBody>
      </p:sp>
    </p:spTree>
    <p:extLst>
      <p:ext uri="{BB962C8B-B14F-4D97-AF65-F5344CB8AC3E}">
        <p14:creationId xmlns:p14="http://schemas.microsoft.com/office/powerpoint/2010/main" val="8080513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