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88.xml" ContentType="application/vnd.openxmlformats-officedocument.presentationml.slide+xml"/>
  <Override PartName="/ppt/tags/tag284.xml" ContentType="application/vnd.openxmlformats-officedocument.presentationml.tags+xml"/>
  <Override PartName="/ppt/tags/tag279.xml" ContentType="application/vnd.openxmlformats-officedocument.presentationml.tags+xml"/>
  <Override PartName="/ppt/tags/tag283.xml" ContentType="application/vnd.openxmlformats-officedocument.presentationml.tags+xml"/>
  <Override PartName="/ppt/notesSlides/notesSlide8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278.xml" ContentType="application/vnd.openxmlformats-officedocument.presentationml.tags+xml"/>
  <Override PartName="/ppt/tags/tag282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81.xml" ContentType="application/vnd.openxmlformats-officedocument.presentationml.tags+xml"/>
  <Override PartName="/ppt/tags/tag286.xml" ContentType="application/vnd.openxmlformats-officedocument.presentationml.tags+xml"/>
  <Override PartName="/ppt/tags/tag280.xml" ContentType="application/vnd.openxmlformats-officedocument.presentationml.tags+xml"/>
  <Override PartName="/ppt/tags/tag285.xml" ContentType="application/vnd.openxmlformats-officedocument.presentationml.tag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73" r:id="rId9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88.xml" Id="rId91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92.vml.rels>&#65279;<?xml version="1.0" encoding="utf-8"?><Relationships xmlns="http://schemas.openxmlformats.org/package/2006/relationships"><Relationship Type="http://schemas.openxmlformats.org/officeDocument/2006/relationships/image" Target="/ppt/media/image93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88.xml.rels>&#65279;<?xml version="1.0" encoding="utf-8"?><Relationships xmlns="http://schemas.openxmlformats.org/package/2006/relationships"><Relationship Type="http://schemas.openxmlformats.org/officeDocument/2006/relationships/slide" Target="/ppt/slides/slide88.xml" Id="rId2" /><Relationship Type="http://schemas.openxmlformats.org/officeDocument/2006/relationships/notesMaster" Target="/ppt/notesMasters/notesMaster1.xml" Id="rId1" /></Relationship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9807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88.xml.rels>&#65279;<?xml version="1.0" encoding="utf-8"?><Relationships xmlns="http://schemas.openxmlformats.org/package/2006/relationships"><Relationship Type="http://schemas.openxmlformats.org/officeDocument/2006/relationships/tags" Target="/ppt/tags/tag284.xml" Id="rId8" /><Relationship Type="http://schemas.openxmlformats.org/officeDocument/2006/relationships/oleObject" Target="/ppt/embeddings/oleObject92.bin" Id="rId13" /><Relationship Type="http://schemas.openxmlformats.org/officeDocument/2006/relationships/tags" Target="/ppt/tags/tag279.xml" Id="rId3" /><Relationship Type="http://schemas.openxmlformats.org/officeDocument/2006/relationships/tags" Target="/ppt/tags/tag283.xml" Id="rId7" /><Relationship Type="http://schemas.openxmlformats.org/officeDocument/2006/relationships/notesSlide" Target="/ppt/notesSlides/notesSlide88.xml" Id="rId12" /><Relationship Type="http://schemas.openxmlformats.org/officeDocument/2006/relationships/tags" Target="/ppt/tags/tag278.xml" Id="rId2" /><Relationship Type="http://schemas.openxmlformats.org/officeDocument/2006/relationships/vmlDrawing" Target="/ppt/drawings/vmlDrawing92.vml" Id="rId1" /><Relationship Type="http://schemas.openxmlformats.org/officeDocument/2006/relationships/tags" Target="/ppt/tags/tag282.xml" Id="rId6" /><Relationship Type="http://schemas.openxmlformats.org/officeDocument/2006/relationships/slideLayout" Target="/ppt/slideLayouts/slideLayout5.xml" Id="rId11" /><Relationship Type="http://schemas.openxmlformats.org/officeDocument/2006/relationships/tags" Target="/ppt/tags/tag281.xml" Id="rId5" /><Relationship Type="http://schemas.openxmlformats.org/officeDocument/2006/relationships/tags" Target="/ppt/tags/tag286.xml" Id="rId10" /><Relationship Type="http://schemas.openxmlformats.org/officeDocument/2006/relationships/tags" Target="/ppt/tags/tag280.xml" Id="rId4" /><Relationship Type="http://schemas.openxmlformats.org/officeDocument/2006/relationships/tags" Target="/ppt/tags/tag285.xml" Id="rId9" /><Relationship Type="http://schemas.openxmlformats.org/officeDocument/2006/relationships/image" Target="/ppt/media/image93.emf" Id="rId14" /></Relationships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45ADC97-26ED-0B47-49BA-B16C70394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CA21A6F6-157A-CE0B-61C0-D2E4850F958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74788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7" name="think-cell 幻灯片" r:id="rId13" imgW="410" imgH="409" progId="TCLayout.ActiveDocument.1">
                  <p:embed/>
                </p:oleObj>
              </mc:Choice>
              <mc:Fallback>
                <p:oleObj name="think-cell 幻灯片" r:id="rId13" imgW="410" imgH="409" progId="TCLayout.ActiveDocument.1">
                  <p:embed/>
                  <p:pic>
                    <p:nvPicPr>
                      <p:cNvPr id="1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A21A6F6-157A-CE0B-61C0-D2E4850F95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9D938C5-651A-EBF1-1387-383D8526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 wrap="square" anchor="t">
            <a:spAutoFit/>
          </a:bodyPr>
          <a:lstStyle/>
          <a:p>
            <a:r>
              <a:rPr lang="en-US"/>
              <a:t>Matrix: Four blocks II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763588" y="1557338"/>
            <a:ext cx="5529263" cy="2076450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  <a:effectLst/>
        </p:spPr>
        <p:txBody>
          <a:bodyPr vert="horz" wrap="none" lIns="92075" tIns="92075" rIns="0" bIns="900113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800">
                <a:solidFill>
                  <a:schemeClr val="tx2"/>
                </a:solidFill>
                <a:sym typeface="Futura"/>
              </a:rPr>
              <a:t>Market development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amet</a:t>
            </a:r>
            <a:endParaRPr lang="en-US" sz="1100">
              <a:solidFill>
                <a:srgbClr val="000000"/>
              </a:solidFill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701D566-F415-AF2D-8BD8-C0A465825A5E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63588" y="3633789"/>
            <a:ext cx="5529263" cy="207486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txBody>
          <a:bodyPr vert="horz" wrap="none" lIns="92075" tIns="90488" rIns="0" bIns="86995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800">
                <a:solidFill>
                  <a:schemeClr val="tx2"/>
                </a:solidFill>
                <a:sym typeface="Futura"/>
              </a:rPr>
              <a:t>Market </a:t>
            </a:r>
            <a:r>
              <a:rPr lang="en-US" sz="2000">
                <a:solidFill>
                  <a:schemeClr val="tx2"/>
                </a:solidFill>
                <a:sym typeface="Futura"/>
              </a:rPr>
              <a:t>penetration</a:t>
            </a:r>
            <a:endParaRPr lang="en-US" sz="1800">
              <a:solidFill>
                <a:schemeClr val="tx2"/>
              </a:solidFill>
              <a:sym typeface="Futura"/>
            </a:endParaRP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amet</a:t>
            </a:r>
            <a:endParaRPr lang="en-US" sz="1100">
              <a:solidFill>
                <a:srgbClr val="000000"/>
              </a:solidFill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16FEC9D-6FEE-A7EE-38BF-D20ED56F22A6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292850" y="1557338"/>
            <a:ext cx="5527675" cy="207645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txBody>
          <a:bodyPr vert="horz" wrap="none" lIns="90488" tIns="92075" rIns="0" bIns="900113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800">
                <a:solidFill>
                  <a:schemeClr val="tx2"/>
                </a:solidFill>
                <a:sym typeface="Futura"/>
              </a:rPr>
              <a:t>Diversification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amet</a:t>
            </a:r>
            <a:endParaRPr lang="en-US" sz="1100">
              <a:solidFill>
                <a:srgbClr val="000000"/>
              </a:solidFill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4D2BBC5-E515-8B17-D135-D71C5215DEF5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292850" y="3633789"/>
            <a:ext cx="5527675" cy="2074863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  <a:effectLst/>
        </p:spPr>
        <p:txBody>
          <a:bodyPr vert="horz" wrap="none" lIns="90488" tIns="90488" rIns="0" bIns="900113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800">
                <a:solidFill>
                  <a:schemeClr val="tx2"/>
                </a:solidFill>
                <a:sym typeface="Futura"/>
              </a:rPr>
              <a:t>Product development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amet</a:t>
            </a:r>
            <a:endParaRPr lang="en-US" sz="1100">
              <a:solidFill>
                <a:srgbClr val="000000"/>
              </a:solidFill>
              <a:sym typeface="Futura"/>
            </a:endParaRPr>
          </a:p>
          <a:p>
            <a:pPr marL="355600" marR="0" lvl="1" indent="-174625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54EE6E9-0235-1800-E4BB-B9B11BB51A17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63588" y="5708650"/>
            <a:ext cx="55292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88900" rIns="0" bIns="8890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Existing products/services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F787EA35-6916-AC5B-5E43-F8B18C1D877D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292850" y="5708650"/>
            <a:ext cx="55276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88900" rIns="0" bIns="8890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New products/services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1C4D6A0-1D56-EE56-8DD1-FFD37BDB8AD8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03225" y="3633789"/>
            <a:ext cx="360363" cy="207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vert270" wrap="none" lIns="88900" tIns="1588" rIns="889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300"/>
              </a:spcBef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Existing markets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87332969-580B-9914-B58C-3886D80ABE87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403225" y="1557338"/>
            <a:ext cx="360363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vert270" wrap="none" lIns="88900" tIns="0" rIns="889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New markets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ED3486DE-C887-B5CC-5D73-D2A44CEA8F2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48305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matrices, </a:t>
            </a:r>
            <a:r>
              <a:rPr lang="en-US" sz="1000">
                <a:solidFill>
                  <a:schemeClr val="tx2"/>
                </a:solidFill>
              </a:rPr>
              <a:t>table, tables, think-cell</a:t>
            </a:r>
          </a:p>
        </p:txBody>
      </p:sp>
      <p:sp>
        <p:nvSpPr>
          <p:cNvPr id="2" name="Rectangle 18">
            <a:extLst>
              <a:ext uri="{FF2B5EF4-FFF2-40B4-BE49-F238E27FC236}">
                <a16:creationId xmlns:a16="http://schemas.microsoft.com/office/drawing/2014/main" id="{B7C513E5-7287-7ABB-9DF7-6016FD1388CD}"/>
              </a:ext>
            </a:extLst>
          </p:cNvPr>
          <p:cNvSpPr>
            <a:spLocks/>
          </p:cNvSpPr>
          <p:nvPr/>
        </p:nvSpPr>
        <p:spPr>
          <a:xfrm>
            <a:off x="8811109" y="-251996"/>
            <a:ext cx="4575600" cy="8113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matrix is created using </a:t>
            </a:r>
            <a:r>
              <a:rPr lang="en-US" sz="1200" b="1" u="sng">
                <a:solidFill>
                  <a:schemeClr val="tx1"/>
                </a:solidFill>
              </a:rPr>
              <a:t>think-cell text boxes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edit the text</a:t>
            </a:r>
            <a:r>
              <a:rPr lang="en-US" sz="1200">
                <a:solidFill>
                  <a:schemeClr val="tx1"/>
                </a:solidFill>
              </a:rPr>
              <a:t>, simply click the text box.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</a:rPr>
              <a:t>Change the style and formatting</a:t>
            </a:r>
            <a:r>
              <a:rPr lang="en-US" sz="1200">
                <a:solidFill>
                  <a:schemeClr val="tx1"/>
                </a:solidFill>
              </a:rPr>
              <a:t> with ribbon commands or the think-cell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014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8E1aOoX90PK_.Mnq0Dnw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u9L04LMzAIZMCJ3ui0c7g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OuYBvRWVrFSIZqc_8ALBw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yZVhEqrYzN0TkqQwKz5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mCPUQQZnRXhQIICjVEDhA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_gWyoVnQeWsVN.ixU7rHw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xu0viRdEIszKzcd5FsGOw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H6vGQrJBp0anKiIDQ_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