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svg" ContentType="image/svg+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slides/slide91.xml" ContentType="application/vnd.openxmlformats-officedocument.presentationml.slide+xml"/>
  <Override PartName="/ppt/tags/tag318.xml" ContentType="application/vnd.openxmlformats-officedocument.presentationml.tags+xml"/>
  <Override PartName="/ppt/notesSlides/notesSlide91.xml" ContentType="application/vnd.openxmlformats-officedocument.presentationml.notes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555" r:id="rId94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slide" Target="/ppt/slides/slide91.xml" Id="rId94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95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91.xml.rels>&#65279;<?xml version="1.0" encoding="utf-8"?><Relationships xmlns="http://schemas.openxmlformats.org/package/2006/relationships"><Relationship Type="http://schemas.openxmlformats.org/officeDocument/2006/relationships/slide" Target="/ppt/slides/slide91.xml" Id="rId2" /><Relationship Type="http://schemas.openxmlformats.org/officeDocument/2006/relationships/notesMaster" Target="/ppt/notesMasters/notesMaster1.xml" Id="rId1" /></Relationship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4214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91.xml.rels>&#65279;<?xml version="1.0" encoding="utf-8"?><Relationships xmlns="http://schemas.openxmlformats.org/package/2006/relationships"><Relationship Type="http://schemas.openxmlformats.org/officeDocument/2006/relationships/image" Target="/ppt/media/image96.svg" Id="rId8" /><Relationship Type="http://schemas.openxmlformats.org/officeDocument/2006/relationships/image" Target="/ppt/media/image101.png" Id="rId13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95.png" Id="rId7" /><Relationship Type="http://schemas.openxmlformats.org/officeDocument/2006/relationships/image" Target="/ppt/media/image100.svg" Id="rId12" /><Relationship Type="http://schemas.openxmlformats.org/officeDocument/2006/relationships/tags" Target="/ppt/tags/tag318.xml" Id="rId2" /><Relationship Type="http://schemas.openxmlformats.org/officeDocument/2006/relationships/vmlDrawing" Target="/ppt/drawings/vmlDrawing95.vml" Id="rId1" /><Relationship Type="http://schemas.openxmlformats.org/officeDocument/2006/relationships/image" Target="/ppt/media/image4.emf" Id="rId6" /><Relationship Type="http://schemas.openxmlformats.org/officeDocument/2006/relationships/image" Target="/ppt/media/image99.png" Id="rId11" /><Relationship Type="http://schemas.openxmlformats.org/officeDocument/2006/relationships/oleObject" Target="/ppt/embeddings/oleObject95.bin" Id="rId5" /><Relationship Type="http://schemas.openxmlformats.org/officeDocument/2006/relationships/image" Target="/ppt/media/image98.svg" Id="rId10" /><Relationship Type="http://schemas.openxmlformats.org/officeDocument/2006/relationships/notesSlide" Target="/ppt/notesSlides/notesSlide91.xml" Id="rId4" /><Relationship Type="http://schemas.openxmlformats.org/officeDocument/2006/relationships/image" Target="/ppt/media/image97.png" Id="rId9" /><Relationship Type="http://schemas.openxmlformats.org/officeDocument/2006/relationships/image" Target="/ppt/media/image102.svg" Id="rId14" /></Relationships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92469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9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itle 23">
            <a:extLst>
              <a:ext uri="{FF2B5EF4-FFF2-40B4-BE49-F238E27FC236}">
                <a16:creationId xmlns:a16="http://schemas.microsoft.com/office/drawing/2014/main" id="{C776D2C8-B368-67B4-92DE-96A8205D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Icon matrix</a:t>
            </a:r>
          </a:p>
        </p:txBody>
      </p:sp>
      <p:sp>
        <p:nvSpPr>
          <p:cNvPr id="2" name="Textfeld 23">
            <a:extLst>
              <a:ext uri="{FF2B5EF4-FFF2-40B4-BE49-F238E27FC236}">
                <a16:creationId xmlns:a16="http://schemas.microsoft.com/office/drawing/2014/main" id="{D0F63B39-00C9-2743-1BD9-78DADAC0CA33}"/>
              </a:ext>
            </a:extLst>
          </p:cNvPr>
          <p:cNvSpPr txBox="1">
            <a:spLocks/>
          </p:cNvSpPr>
          <p:nvPr/>
        </p:nvSpPr>
        <p:spPr>
          <a:xfrm>
            <a:off x="6743337" y="1720844"/>
            <a:ext cx="4168503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3" name="Textfeld 7">
            <a:extLst>
              <a:ext uri="{FF2B5EF4-FFF2-40B4-BE49-F238E27FC236}">
                <a16:creationId xmlns:a16="http://schemas.microsoft.com/office/drawing/2014/main" id="{14F6490B-7CF8-3EBB-F1D2-06299EF1414B}"/>
              </a:ext>
            </a:extLst>
          </p:cNvPr>
          <p:cNvSpPr txBox="1">
            <a:spLocks/>
          </p:cNvSpPr>
          <p:nvPr/>
        </p:nvSpPr>
        <p:spPr>
          <a:xfrm>
            <a:off x="1772458" y="1619249"/>
            <a:ext cx="246221" cy="3960000"/>
          </a:xfrm>
          <a:prstGeom prst="rect">
            <a:avLst/>
          </a:prstGeom>
          <a:noFill/>
        </p:spPr>
        <p:txBody>
          <a:bodyPr vert="vert270"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sym typeface="+mn-lt"/>
              </a:rPr>
              <a:t>Market growth</a:t>
            </a:r>
          </a:p>
        </p:txBody>
      </p:sp>
      <p:sp>
        <p:nvSpPr>
          <p:cNvPr id="4" name="Textfeld 8">
            <a:extLst>
              <a:ext uri="{FF2B5EF4-FFF2-40B4-BE49-F238E27FC236}">
                <a16:creationId xmlns:a16="http://schemas.microsoft.com/office/drawing/2014/main" id="{4554E892-618A-AC8E-30F8-B65F96DD8C65}"/>
              </a:ext>
            </a:extLst>
          </p:cNvPr>
          <p:cNvSpPr txBox="1">
            <a:spLocks/>
          </p:cNvSpPr>
          <p:nvPr/>
        </p:nvSpPr>
        <p:spPr>
          <a:xfrm>
            <a:off x="2078355" y="5614010"/>
            <a:ext cx="39600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prstClr val="black"/>
                </a:solidFill>
                <a:sym typeface="+mn-lt"/>
              </a:rPr>
              <a:t>Market share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sym typeface="+mn-lt"/>
            </a:endParaRPr>
          </a:p>
        </p:txBody>
      </p:sp>
      <p:sp>
        <p:nvSpPr>
          <p:cNvPr id="6" name="Freihandform: Form 9">
            <a:extLst>
              <a:ext uri="{FF2B5EF4-FFF2-40B4-BE49-F238E27FC236}">
                <a16:creationId xmlns:a16="http://schemas.microsoft.com/office/drawing/2014/main" id="{68DAA4B0-89C8-9728-356A-9C183D22D65B}"/>
              </a:ext>
            </a:extLst>
          </p:cNvPr>
          <p:cNvSpPr>
            <a:spLocks/>
          </p:cNvSpPr>
          <p:nvPr/>
        </p:nvSpPr>
        <p:spPr>
          <a:xfrm>
            <a:off x="2078355" y="1619250"/>
            <a:ext cx="3960000" cy="3960000"/>
          </a:xfrm>
          <a:custGeom>
            <a:avLst/>
            <a:gdLst>
              <a:gd name="connsiteX0" fmla="*/ 0 w 5905500"/>
              <a:gd name="connsiteY0" fmla="*/ 0 h 3952875"/>
              <a:gd name="connsiteX1" fmla="*/ 0 w 5905500"/>
              <a:gd name="connsiteY1" fmla="*/ 3952875 h 3952875"/>
              <a:gd name="connsiteX2" fmla="*/ 5905500 w 5905500"/>
              <a:gd name="connsiteY2" fmla="*/ 3952875 h 395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05500" h="3952875">
                <a:moveTo>
                  <a:pt x="0" y="0"/>
                </a:moveTo>
                <a:lnTo>
                  <a:pt x="0" y="3952875"/>
                </a:lnTo>
                <a:lnTo>
                  <a:pt x="5905500" y="3952875"/>
                </a:lnTo>
              </a:path>
            </a:pathLst>
          </a:custGeom>
          <a:noFill/>
          <a:ln w="6350">
            <a:solidFill>
              <a:schemeClr val="accent5"/>
            </a:solidFill>
            <a:headEnd type="triangle"/>
            <a:tailEnd type="triangle"/>
          </a:ln>
        </p:spPr>
        <p:txBody>
          <a:bodyPr wrap="none" lIns="0" tIns="0" rIns="0" bIns="0" rtlCol="0" anchor="b" anchorCtr="0">
            <a:noAutofit/>
          </a:bodyPr>
          <a:lstStyle/>
          <a:p>
            <a:endParaRPr lang="en-US" sz="1600">
              <a:solidFill>
                <a:schemeClr val="accent6"/>
              </a:solidFill>
              <a:cs typeface="Poppins" pitchFamily="2" charset="77"/>
            </a:endParaRPr>
          </a:p>
        </p:txBody>
      </p:sp>
      <p:sp>
        <p:nvSpPr>
          <p:cNvPr id="7" name="Rechteck 12">
            <a:extLst>
              <a:ext uri="{FF2B5EF4-FFF2-40B4-BE49-F238E27FC236}">
                <a16:creationId xmlns:a16="http://schemas.microsoft.com/office/drawing/2014/main" id="{DFA8C78A-B205-046D-947F-86C21BB9246E}"/>
              </a:ext>
            </a:extLst>
          </p:cNvPr>
          <p:cNvSpPr>
            <a:spLocks/>
          </p:cNvSpPr>
          <p:nvPr/>
        </p:nvSpPr>
        <p:spPr>
          <a:xfrm>
            <a:off x="2189395" y="1720844"/>
            <a:ext cx="1870533" cy="184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13">
            <a:extLst>
              <a:ext uri="{FF2B5EF4-FFF2-40B4-BE49-F238E27FC236}">
                <a16:creationId xmlns:a16="http://schemas.microsoft.com/office/drawing/2014/main" id="{BF7EB652-DC32-1378-CA11-324394BD071B}"/>
              </a:ext>
            </a:extLst>
          </p:cNvPr>
          <p:cNvSpPr>
            <a:spLocks/>
          </p:cNvSpPr>
          <p:nvPr/>
        </p:nvSpPr>
        <p:spPr>
          <a:xfrm>
            <a:off x="4095928" y="1720848"/>
            <a:ext cx="1870533" cy="184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4">
            <a:extLst>
              <a:ext uri="{FF2B5EF4-FFF2-40B4-BE49-F238E27FC236}">
                <a16:creationId xmlns:a16="http://schemas.microsoft.com/office/drawing/2014/main" id="{E71349B7-FAA4-795D-987E-1655F6A04C03}"/>
              </a:ext>
            </a:extLst>
          </p:cNvPr>
          <p:cNvSpPr>
            <a:spLocks/>
          </p:cNvSpPr>
          <p:nvPr/>
        </p:nvSpPr>
        <p:spPr>
          <a:xfrm>
            <a:off x="2189395" y="3603675"/>
            <a:ext cx="1870533" cy="184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5">
            <a:extLst>
              <a:ext uri="{FF2B5EF4-FFF2-40B4-BE49-F238E27FC236}">
                <a16:creationId xmlns:a16="http://schemas.microsoft.com/office/drawing/2014/main" id="{7A9E5D16-161D-D52D-D479-D9D2D303BA5F}"/>
              </a:ext>
            </a:extLst>
          </p:cNvPr>
          <p:cNvSpPr>
            <a:spLocks/>
          </p:cNvSpPr>
          <p:nvPr/>
        </p:nvSpPr>
        <p:spPr>
          <a:xfrm>
            <a:off x="4095928" y="3603675"/>
            <a:ext cx="1870533" cy="1846830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7">
            <a:extLst>
              <a:ext uri="{FF2B5EF4-FFF2-40B4-BE49-F238E27FC236}">
                <a16:creationId xmlns:a16="http://schemas.microsoft.com/office/drawing/2014/main" id="{AC2BF037-0F71-C33D-2560-73096F94AAC9}"/>
              </a:ext>
            </a:extLst>
          </p:cNvPr>
          <p:cNvSpPr txBox="1">
            <a:spLocks/>
          </p:cNvSpPr>
          <p:nvPr/>
        </p:nvSpPr>
        <p:spPr>
          <a:xfrm>
            <a:off x="2189395" y="3134125"/>
            <a:ext cx="1870533" cy="433553"/>
          </a:xfrm>
          <a:prstGeom prst="rect">
            <a:avLst/>
          </a:prstGeom>
        </p:spPr>
        <p:txBody>
          <a:bodyPr vert="horz" wrap="square" lIns="72000" tIns="108000" rIns="72000" bIns="10800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sym typeface="+mn-lt"/>
              </a:rPr>
              <a:t>Question marks</a:t>
            </a:r>
          </a:p>
        </p:txBody>
      </p:sp>
      <p:sp>
        <p:nvSpPr>
          <p:cNvPr id="14" name="Textfeld 18">
            <a:extLst>
              <a:ext uri="{FF2B5EF4-FFF2-40B4-BE49-F238E27FC236}">
                <a16:creationId xmlns:a16="http://schemas.microsoft.com/office/drawing/2014/main" id="{47C3DC4E-5EA6-7778-0F3D-377844BA18B1}"/>
              </a:ext>
            </a:extLst>
          </p:cNvPr>
          <p:cNvSpPr txBox="1">
            <a:spLocks/>
          </p:cNvSpPr>
          <p:nvPr/>
        </p:nvSpPr>
        <p:spPr>
          <a:xfrm>
            <a:off x="4095928" y="3134125"/>
            <a:ext cx="1870533" cy="433553"/>
          </a:xfrm>
          <a:prstGeom prst="rect">
            <a:avLst/>
          </a:prstGeom>
        </p:spPr>
        <p:txBody>
          <a:bodyPr vert="horz" wrap="square" lIns="72000" tIns="108000" rIns="72000" bIns="10800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sym typeface="+mn-lt"/>
              </a:rPr>
              <a:t>Stars</a:t>
            </a:r>
          </a:p>
        </p:txBody>
      </p:sp>
      <p:sp>
        <p:nvSpPr>
          <p:cNvPr id="15" name="Textfeld 19">
            <a:extLst>
              <a:ext uri="{FF2B5EF4-FFF2-40B4-BE49-F238E27FC236}">
                <a16:creationId xmlns:a16="http://schemas.microsoft.com/office/drawing/2014/main" id="{B1A5962C-5EE8-DA53-825E-7A3BDA7C04C7}"/>
              </a:ext>
            </a:extLst>
          </p:cNvPr>
          <p:cNvSpPr txBox="1">
            <a:spLocks/>
          </p:cNvSpPr>
          <p:nvPr/>
        </p:nvSpPr>
        <p:spPr>
          <a:xfrm>
            <a:off x="2189395" y="5098819"/>
            <a:ext cx="1870533" cy="360850"/>
          </a:xfrm>
          <a:prstGeom prst="rect">
            <a:avLst/>
          </a:prstGeom>
          <a:noFill/>
        </p:spPr>
        <p:txBody>
          <a:bodyPr vert="horz" wrap="square" lIns="108000" tIns="72000" rIns="108000" bIns="7200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sym typeface="+mn-lt"/>
              </a:rPr>
              <a:t>Poor dogs</a:t>
            </a:r>
          </a:p>
        </p:txBody>
      </p:sp>
      <p:sp>
        <p:nvSpPr>
          <p:cNvPr id="16" name="Textfeld 20">
            <a:extLst>
              <a:ext uri="{FF2B5EF4-FFF2-40B4-BE49-F238E27FC236}">
                <a16:creationId xmlns:a16="http://schemas.microsoft.com/office/drawing/2014/main" id="{8F1AFA46-5B3E-F0A0-8005-DBC048C590A9}"/>
              </a:ext>
            </a:extLst>
          </p:cNvPr>
          <p:cNvSpPr txBox="1">
            <a:spLocks/>
          </p:cNvSpPr>
          <p:nvPr/>
        </p:nvSpPr>
        <p:spPr>
          <a:xfrm>
            <a:off x="4095928" y="5098819"/>
            <a:ext cx="1870533" cy="360850"/>
          </a:xfrm>
          <a:prstGeom prst="rect">
            <a:avLst/>
          </a:prstGeom>
          <a:noFill/>
        </p:spPr>
        <p:txBody>
          <a:bodyPr vert="horz" wrap="square" lIns="108000" tIns="72000" rIns="108000" bIns="72000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sym typeface="+mn-lt"/>
              </a:rPr>
              <a:t>Cash cows</a:t>
            </a:r>
          </a:p>
        </p:txBody>
      </p:sp>
      <p:pic>
        <p:nvPicPr>
          <p:cNvPr id="17" name="Grafik 22">
            <a:extLst>
              <a:ext uri="{FF2B5EF4-FFF2-40B4-BE49-F238E27FC236}">
                <a16:creationId xmlns:a16="http://schemas.microsoft.com/office/drawing/2014/main" id="{92DC37B2-5F6C-4B64-576A-E6D83FE974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3995" y="4069890"/>
            <a:ext cx="914400" cy="914400"/>
          </a:xfrm>
          <a:prstGeom prst="rect">
            <a:avLst/>
          </a:prstGeom>
        </p:spPr>
      </p:pic>
      <p:pic>
        <p:nvPicPr>
          <p:cNvPr id="18" name="Grafik 24">
            <a:extLst>
              <a:ext uri="{FF2B5EF4-FFF2-40B4-BE49-F238E27FC236}">
                <a16:creationId xmlns:a16="http://schemas.microsoft.com/office/drawing/2014/main" id="{C138BC45-A11B-80D2-6A7C-50E8FD3E0F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67461" y="4069890"/>
            <a:ext cx="914400" cy="914400"/>
          </a:xfrm>
          <a:prstGeom prst="rect">
            <a:avLst/>
          </a:prstGeom>
        </p:spPr>
      </p:pic>
      <p:pic>
        <p:nvPicPr>
          <p:cNvPr id="19" name="Grafik 26">
            <a:extLst>
              <a:ext uri="{FF2B5EF4-FFF2-40B4-BE49-F238E27FC236}">
                <a16:creationId xmlns:a16="http://schemas.microsoft.com/office/drawing/2014/main" id="{3F4D3783-0AF2-23B4-C1BA-C19AE34038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67461" y="2187059"/>
            <a:ext cx="914400" cy="914400"/>
          </a:xfrm>
          <a:prstGeom prst="rect">
            <a:avLst/>
          </a:prstGeom>
        </p:spPr>
      </p:pic>
      <p:pic>
        <p:nvPicPr>
          <p:cNvPr id="20" name="Grafik 28">
            <a:extLst>
              <a:ext uri="{FF2B5EF4-FFF2-40B4-BE49-F238E27FC236}">
                <a16:creationId xmlns:a16="http://schemas.microsoft.com/office/drawing/2014/main" id="{53231801-7684-F146-5884-39EE4BC9A6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73995" y="2187063"/>
            <a:ext cx="914400" cy="914400"/>
          </a:xfrm>
          <a:prstGeom prst="rect">
            <a:avLst/>
          </a:prstGeom>
        </p:spPr>
      </p:pic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B915EA43-952F-9247-04F2-443BC56B6919}"/>
              </a:ext>
            </a:extLst>
          </p:cNvPr>
          <p:cNvSpPr txBox="1">
            <a:spLocks/>
          </p:cNvSpPr>
          <p:nvPr/>
        </p:nvSpPr>
        <p:spPr>
          <a:xfrm>
            <a:off x="6743337" y="2569868"/>
            <a:ext cx="4168503" cy="1980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et dolore magna. </a:t>
            </a:r>
          </a:p>
          <a:p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, </a:t>
            </a:r>
            <a:r>
              <a:rPr lang="en-US" sz="1400" err="1"/>
              <a:t>quis</a:t>
            </a:r>
            <a:r>
              <a:rPr lang="en-US" sz="1400"/>
              <a:t>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r>
              <a:rPr lang="en-US" sz="1400"/>
              <a:t> </a:t>
            </a:r>
            <a:r>
              <a:rPr lang="en-US" sz="1400" err="1"/>
              <a:t>laboris</a:t>
            </a:r>
            <a:r>
              <a:rPr lang="en-US" sz="1400"/>
              <a:t> nisi </a:t>
            </a:r>
            <a:r>
              <a:rPr lang="en-US" sz="1400" err="1"/>
              <a:t>ut</a:t>
            </a:r>
            <a:r>
              <a:rPr lang="en-US" sz="1400"/>
              <a:t> </a:t>
            </a:r>
            <a:r>
              <a:rPr lang="en-US" sz="1400" err="1"/>
              <a:t>aliquip</a:t>
            </a:r>
            <a:r>
              <a:rPr lang="en-US" sz="1400"/>
              <a:t> ex </a:t>
            </a:r>
            <a:r>
              <a:rPr lang="en-US" sz="1400" err="1"/>
              <a:t>ea</a:t>
            </a:r>
            <a:r>
              <a:rPr lang="en-US" sz="1400"/>
              <a:t> </a:t>
            </a:r>
            <a:r>
              <a:rPr lang="en-US" sz="1400" err="1"/>
              <a:t>commodo</a:t>
            </a:r>
            <a:r>
              <a:rPr lang="en-US" sz="1400"/>
              <a:t> </a:t>
            </a:r>
            <a:r>
              <a:rPr lang="en-US" sz="1400" err="1"/>
              <a:t>consequat</a:t>
            </a:r>
            <a:r>
              <a:rPr lang="en-US" sz="1400"/>
              <a:t>. </a:t>
            </a:r>
          </a:p>
          <a:p>
            <a:r>
              <a:rPr lang="en-US" sz="1400"/>
              <a:t>Duis </a:t>
            </a:r>
            <a:r>
              <a:rPr lang="en-US" sz="1400" err="1"/>
              <a:t>aute</a:t>
            </a:r>
            <a:r>
              <a:rPr lang="en-US" sz="1400"/>
              <a:t> </a:t>
            </a:r>
            <a:r>
              <a:rPr lang="en-US" sz="1400" err="1"/>
              <a:t>irure</a:t>
            </a:r>
            <a:r>
              <a:rPr lang="en-US" sz="1400"/>
              <a:t> dolor in </a:t>
            </a:r>
            <a:r>
              <a:rPr lang="en-US" sz="1400" err="1"/>
              <a:t>reprehenderit</a:t>
            </a:r>
            <a:r>
              <a:rPr lang="en-US" sz="1400"/>
              <a:t> in </a:t>
            </a:r>
            <a:r>
              <a:rPr lang="en-US" sz="1400" err="1"/>
              <a:t>voluptate</a:t>
            </a:r>
            <a:r>
              <a:rPr lang="en-US" sz="1400"/>
              <a:t> </a:t>
            </a:r>
            <a:r>
              <a:rPr lang="en-US" sz="1400" err="1"/>
              <a:t>velit</a:t>
            </a:r>
            <a:r>
              <a:rPr lang="en-US" sz="1400"/>
              <a:t> </a:t>
            </a:r>
            <a:r>
              <a:rPr lang="en-US" sz="1400" err="1"/>
              <a:t>esse</a:t>
            </a:r>
            <a:r>
              <a:rPr lang="en-US" sz="1400"/>
              <a:t> </a:t>
            </a:r>
            <a:r>
              <a:rPr lang="en-US" sz="1400" err="1"/>
              <a:t>cillum</a:t>
            </a:r>
            <a:r>
              <a:rPr lang="en-US" sz="1400"/>
              <a:t> dolore </a:t>
            </a:r>
            <a:r>
              <a:rPr lang="en-US" sz="1400" err="1"/>
              <a:t>eu</a:t>
            </a:r>
            <a:r>
              <a:rPr lang="en-US" sz="1400"/>
              <a:t> </a:t>
            </a:r>
            <a:r>
              <a:rPr lang="en-US" sz="1400" err="1"/>
              <a:t>fugiat</a:t>
            </a:r>
            <a:r>
              <a:rPr lang="en-US" sz="1400"/>
              <a:t> </a:t>
            </a:r>
            <a:r>
              <a:rPr lang="en-US" sz="1400" err="1"/>
              <a:t>nulla</a:t>
            </a:r>
            <a:r>
              <a:rPr lang="en-US" sz="1400"/>
              <a:t> </a:t>
            </a:r>
            <a:r>
              <a:rPr lang="en-US" sz="1400" err="1"/>
              <a:t>pariatur</a:t>
            </a:r>
            <a:r>
              <a:rPr lang="en-US" sz="1400"/>
              <a:t>. </a:t>
            </a:r>
          </a:p>
        </p:txBody>
      </p:sp>
      <p:sp>
        <p:nvSpPr>
          <p:cNvPr id="22" name="Textfeld 25">
            <a:extLst>
              <a:ext uri="{FF2B5EF4-FFF2-40B4-BE49-F238E27FC236}">
                <a16:creationId xmlns:a16="http://schemas.microsoft.com/office/drawing/2014/main" id="{0B9D17D9-C831-0B14-7C4D-2C436133E34C}"/>
              </a:ext>
            </a:extLst>
          </p:cNvPr>
          <p:cNvSpPr txBox="1">
            <a:spLocks/>
          </p:cNvSpPr>
          <p:nvPr/>
        </p:nvSpPr>
        <p:spPr>
          <a:xfrm>
            <a:off x="6743337" y="2191192"/>
            <a:ext cx="4168503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  <a:endParaRPr lang="en-US" sz="1400">
              <a:solidFill>
                <a:srgbClr val="000000"/>
              </a:solidFill>
              <a:sym typeface="Futura"/>
            </a:endParaRP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2DC150A7-C1C6-B57B-68A4-B38E3D95C6D3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76678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matrices, </a:t>
            </a:r>
            <a:r>
              <a:rPr lang="en-US" sz="1000">
                <a:solidFill>
                  <a:schemeClr val="tx2"/>
                </a:solidFill>
              </a:rPr>
              <a:t>icons, table, tables, markets</a:t>
            </a:r>
          </a:p>
        </p:txBody>
      </p:sp>
    </p:spTree>
    <p:extLst>
      <p:ext uri="{BB962C8B-B14F-4D97-AF65-F5344CB8AC3E}">
        <p14:creationId xmlns:p14="http://schemas.microsoft.com/office/powerpoint/2010/main" val="5793664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