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94.xml" ContentType="application/vnd.openxmlformats-officedocument.presentationml.slide+xml"/>
  <Override PartName="/ppt/tags/tag327.xml" ContentType="application/vnd.openxmlformats-officedocument.presentationml.tags+xml"/>
  <Override PartName="/ppt/notesSlides/notesSlide9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322.xml" ContentType="application/vnd.openxmlformats-officedocument.presentationml.tags+xml"/>
  <Override PartName="/ppt/tags/tag326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21.xml" ContentType="application/vnd.openxmlformats-officedocument.presentationml.tags+xml"/>
  <Override PartName="/ppt/tags/tag325.xml" ContentType="application/vnd.openxmlformats-officedocument.presentationml.tags+xml"/>
  <Override PartName="/ppt/tags/tag330.xml" ContentType="application/vnd.openxmlformats-officedocument.presentationml.tags+xml"/>
  <Override PartName="/ppt/tags/tag324.xml" ContentType="application/vnd.openxmlformats-officedocument.presentationml.tags+xml"/>
  <Override PartName="/ppt/tags/tag329.xml" ContentType="application/vnd.openxmlformats-officedocument.presentationml.tags+xml"/>
  <Override PartName="/ppt/tags/tag323.xml" ContentType="application/vnd.openxmlformats-officedocument.presentationml.tags+xml"/>
  <Override PartName="/ppt/tags/tag328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74" r:id="rId9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94.xml" Id="rId97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9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94.xml.rels>&#65279;<?xml version="1.0" encoding="utf-8"?><Relationships xmlns="http://schemas.openxmlformats.org/package/2006/relationships"><Relationship Type="http://schemas.openxmlformats.org/officeDocument/2006/relationships/slide" Target="/ppt/slides/slide94.xml" Id="rId2" /><Relationship Type="http://schemas.openxmlformats.org/officeDocument/2006/relationships/notesMaster" Target="/ppt/notesMasters/notesMaster1.xml" Id="rId1" /></Relationship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94.xml.rels>&#65279;<?xml version="1.0" encoding="utf-8"?><Relationships xmlns="http://schemas.openxmlformats.org/package/2006/relationships"><Relationship Type="http://schemas.openxmlformats.org/officeDocument/2006/relationships/tags" Target="/ppt/tags/tag327.xml" Id="rId8" /><Relationship Type="http://schemas.openxmlformats.org/officeDocument/2006/relationships/notesSlide" Target="/ppt/notesSlides/notesSlide94.xml" Id="rId13" /><Relationship Type="http://schemas.openxmlformats.org/officeDocument/2006/relationships/tags" Target="/ppt/tags/tag322.xml" Id="rId3" /><Relationship Type="http://schemas.openxmlformats.org/officeDocument/2006/relationships/tags" Target="/ppt/tags/tag326.xml" Id="rId7" /><Relationship Type="http://schemas.openxmlformats.org/officeDocument/2006/relationships/slideLayout" Target="/ppt/slideLayouts/slideLayout5.xml" Id="rId12" /><Relationship Type="http://schemas.openxmlformats.org/officeDocument/2006/relationships/tags" Target="/ppt/tags/tag321.xml" Id="rId2" /><Relationship Type="http://schemas.openxmlformats.org/officeDocument/2006/relationships/vmlDrawing" Target="/ppt/drawings/vmlDrawing98.vml" Id="rId1" /><Relationship Type="http://schemas.openxmlformats.org/officeDocument/2006/relationships/tags" Target="/ppt/tags/tag325.xml" Id="rId6" /><Relationship Type="http://schemas.openxmlformats.org/officeDocument/2006/relationships/tags" Target="/ppt/tags/tag330.xml" Id="rId11" /><Relationship Type="http://schemas.openxmlformats.org/officeDocument/2006/relationships/tags" Target="/ppt/tags/tag324.xml" Id="rId5" /><Relationship Type="http://schemas.openxmlformats.org/officeDocument/2006/relationships/image" Target="/ppt/media/image4.emf" Id="rId15" /><Relationship Type="http://schemas.openxmlformats.org/officeDocument/2006/relationships/tags" Target="/ppt/tags/tag329.xml" Id="rId10" /><Relationship Type="http://schemas.openxmlformats.org/officeDocument/2006/relationships/tags" Target="/ppt/tags/tag323.xml" Id="rId4" /><Relationship Type="http://schemas.openxmlformats.org/officeDocument/2006/relationships/tags" Target="/ppt/tags/tag328.xml" Id="rId9" /><Relationship Type="http://schemas.openxmlformats.org/officeDocument/2006/relationships/oleObject" Target="/ppt/embeddings/oleObject98.bin" Id="rId14" /></Relationships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30875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1" name="think-cell 幻灯片" r:id="rId14" imgW="349" imgH="350" progId="TCLayout.ActiveDocument.1">
                  <p:embed/>
                </p:oleObj>
              </mc:Choice>
              <mc:Fallback>
                <p:oleObj name="think-cell 幻灯片" r:id="rId1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itle 22">
            <a:extLst>
              <a:ext uri="{FF2B5EF4-FFF2-40B4-BE49-F238E27FC236}">
                <a16:creationId xmlns:a16="http://schemas.microsoft.com/office/drawing/2014/main" id="{42538E75-C6F1-6F83-48D4-59AEE900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SWOT analysis 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F61103-44CF-E43F-56D5-6A995FB8EB5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121728" y="2165158"/>
            <a:ext cx="4295973" cy="1948732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136774" y="1557338"/>
            <a:ext cx="4287838" cy="612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vert="horz" wrap="none" lIns="101600" tIns="168275" rIns="0" bIns="16986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eague Spartan" charset="0"/>
                <a:cs typeface="Poppins" pitchFamily="2" charset="77"/>
              </a:rPr>
              <a:t>Internal factors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02CB8D3-9520-AC82-E8F4-32A848615AD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424613" y="1557338"/>
            <a:ext cx="4289425" cy="612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vert="horz" wrap="none" lIns="101600" tIns="168275" rIns="0" bIns="16986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>
                <a:solidFill>
                  <a:prstClr val="white"/>
                </a:solidFill>
                <a:ea typeface="League Spartan" charset="0"/>
                <a:cs typeface="Poppins" pitchFamily="2" charset="77"/>
              </a:rPr>
              <a:t>Ex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League Spartan" charset="0"/>
                <a:cs typeface="Poppins" pitchFamily="2" charset="77"/>
              </a:rPr>
              <a:t>ternal factors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9D5BD7F-9CE5-CCA8-8AC1-8FD3618C5640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136774" y="2170113"/>
            <a:ext cx="4287838" cy="1895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101600" tIns="101600" rIns="0" bIns="4095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League Spartan" charset="0"/>
                <a:cs typeface="Poppins" pitchFamily="2" charset="77"/>
              </a:rPr>
              <a:t>Strengths</a:t>
            </a: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Lorem ipsum dolor sit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amet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, </a:t>
            </a:r>
            <a:br>
              <a:rPr lang="en-US" sz="140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consectetur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adipiscing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elit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tempor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Quis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nostrud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exercitation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ullamco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Duis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aute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irure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dolor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753344DD-9F2B-4799-9CDB-2B1D6E0DF86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424613" y="2170113"/>
            <a:ext cx="4289425" cy="18954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101600" tIns="101600" rIns="0" bIns="4095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+mn-lt"/>
              </a:rPr>
              <a:t>Opportunities</a:t>
            </a:r>
            <a:endParaRPr kumimoji="0" lang="en-US" sz="200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ea typeface="League Spartan" charset="0"/>
              <a:cs typeface="Poppins" pitchFamily="2" charset="77"/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Lorem ipsum dolor sit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amet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, </a:t>
            </a:r>
            <a:br>
              <a:rPr lang="en-US" sz="140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consectetur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adipiscing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elit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tempor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Quis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nostrud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exercitation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ullamco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Duis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aute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irure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dolor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B9848437-CA3B-AD5B-BC10-15BAA92DBB0D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136774" y="4065588"/>
            <a:ext cx="4287838" cy="19923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101600" tIns="101600" rIns="0" bIns="5064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+mn-lt"/>
              </a:rPr>
              <a:t>Weaknesses</a:t>
            </a:r>
            <a:endParaRPr kumimoji="0" lang="en-US" sz="200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ea typeface="League Spartan" charset="0"/>
              <a:cs typeface="Poppins" pitchFamily="2" charset="77"/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Lorem ipsum dolor sit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amet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, </a:t>
            </a:r>
            <a:br>
              <a:rPr lang="en-US" sz="140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consectetur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adipiscing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elit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tempor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Quis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nostrud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exercitation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ullamco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Duis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aute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irure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dolor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FC81C52E-7E12-B16D-6069-753006993500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424613" y="4065588"/>
            <a:ext cx="4289425" cy="1992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101600" tIns="101600" rIns="0" bIns="5064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+mn-lt"/>
              </a:rPr>
              <a:t>Threats</a:t>
            </a:r>
            <a:endParaRPr kumimoji="0" lang="en-US" sz="200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ea typeface="League Spartan" charset="0"/>
              <a:cs typeface="Poppins" pitchFamily="2" charset="77"/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Lorem ipsum dolor sit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amet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, </a:t>
            </a:r>
            <a:br>
              <a:rPr lang="en-US" sz="140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consectetur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adipiscing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elit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tempor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Quis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nostrud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exercitation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ullamco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Duis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aute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sz="1400" err="1">
                <a:solidFill>
                  <a:schemeClr val="bg2">
                    <a:lumMod val="10000"/>
                  </a:schemeClr>
                </a:solidFill>
              </a:rPr>
              <a:t>irure</a:t>
            </a:r>
            <a:r>
              <a:rPr lang="en-US" sz="1400">
                <a:solidFill>
                  <a:schemeClr val="bg2">
                    <a:lumMod val="10000"/>
                  </a:schemeClr>
                </a:solidFill>
              </a:rPr>
              <a:t> dolor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6FDD23EC-4B87-EE9E-9E29-9B1C66D074B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524000" y="2170113"/>
            <a:ext cx="612775" cy="189547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txBody>
          <a:bodyPr vert="vert270" wrap="none" lIns="153988" tIns="0" rIns="153988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>
                <a:solidFill>
                  <a:schemeClr val="bg2">
                    <a:lumMod val="10000"/>
                  </a:schemeClr>
                </a:solidFill>
              </a:rPr>
              <a:t>Positive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A9BA2F6F-39BD-EFB8-A250-FE430541FE6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524000" y="4065588"/>
            <a:ext cx="612775" cy="199231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txBody>
          <a:bodyPr vert="vert270" wrap="none" lIns="153988" tIns="1588" rIns="153988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>
                <a:solidFill>
                  <a:prstClr val="white"/>
                </a:solidFill>
                <a:cs typeface="Poppins" pitchFamily="2" charset="77"/>
              </a:rPr>
              <a:t>Negative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33105197-DDBA-C00D-75BB-89F5DABAF7F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1728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strategy, matrix, strength, weakness, threat, opportunity, table, tables, think-cell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4487EAB-94B2-A37B-F152-935C837FE630}"/>
              </a:ext>
            </a:extLst>
          </p:cNvPr>
          <p:cNvSpPr>
            <a:spLocks/>
          </p:cNvSpPr>
          <p:nvPr/>
        </p:nvSpPr>
        <p:spPr>
          <a:xfrm>
            <a:off x="8811109" y="-251996"/>
            <a:ext cx="4575600" cy="8113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matrix is created using </a:t>
            </a:r>
            <a:r>
              <a:rPr lang="en-US" sz="1200" b="1" u="sng">
                <a:solidFill>
                  <a:schemeClr val="tx1"/>
                </a:solidFill>
              </a:rPr>
              <a:t>think-cell text boxes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edit the text</a:t>
            </a:r>
            <a:r>
              <a:rPr lang="en-US" sz="1200">
                <a:solidFill>
                  <a:schemeClr val="tx1"/>
                </a:solidFill>
              </a:rPr>
              <a:t>, simply click the text box.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</a:rPr>
              <a:t>Change the style and formatting</a:t>
            </a:r>
            <a:r>
              <a:rPr lang="en-US" sz="1200">
                <a:solidFill>
                  <a:schemeClr val="tx1"/>
                </a:solidFill>
              </a:rPr>
              <a:t> with ribbon commands or the think-cell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378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V_xbKzuGU5dOqIAas64w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0iChSfggehlxl0wJtNgQ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PhzZcxQJVS7AYbU9o9H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Gr9QNEPsUbJFdHx1j1MA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osjanSvR2BRNk1T73vjQ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8s3MzP2UOHQetFjtBP.Q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RLR2egRACnvVVYnofyqg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UPqmAegLRBBR03yO2Lz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