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9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31.xml" ContentType="application/vnd.openxmlformats-officedocument.presentationml.tags+xml"/>
  <Override PartName="/ppt/notesSlides/notesSlide9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58" r:id="rId9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95.xml" Id="rId98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5.xml.rels>&#65279;<?xml version="1.0" encoding="utf-8"?><Relationships xmlns="http://schemas.openxmlformats.org/package/2006/relationships"><Relationship Type="http://schemas.openxmlformats.org/officeDocument/2006/relationships/slide" Target="/ppt/slides/slide95.xml" Id="rId2" /><Relationship Type="http://schemas.openxmlformats.org/officeDocument/2006/relationships/notesMaster" Target="/ppt/notesMasters/notesMaster1.xml" Id="rId1" /></Relationship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1513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31.xml" Id="rId2" /><Relationship Type="http://schemas.openxmlformats.org/officeDocument/2006/relationships/vmlDrawing" Target="/ppt/drawings/vmlDrawing99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99.bin" Id="rId5" /><Relationship Type="http://schemas.openxmlformats.org/officeDocument/2006/relationships/notesSlide" Target="/ppt/notesSlides/notesSlide95.xml" Id="rId4" /></Relationships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50546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itle 44">
            <a:extLst>
              <a:ext uri="{FF2B5EF4-FFF2-40B4-BE49-F238E27FC236}">
                <a16:creationId xmlns:a16="http://schemas.microsoft.com/office/drawing/2014/main" id="{7ADA5DFD-243E-0621-0B76-D5F4C61D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SWOT analysis II</a:t>
            </a:r>
          </a:p>
        </p:txBody>
      </p:sp>
      <p:cxnSp>
        <p:nvCxnSpPr>
          <p:cNvPr id="21" name="Gerade Verbindung 22">
            <a:extLst>
              <a:ext uri="{FF2B5EF4-FFF2-40B4-BE49-F238E27FC236}">
                <a16:creationId xmlns:a16="http://schemas.microsoft.com/office/drawing/2014/main" id="{6AB9DE90-932F-1F3F-4AAA-04202E7E0D82}"/>
              </a:ext>
            </a:extLst>
          </p:cNvPr>
          <p:cNvCxnSpPr>
            <a:cxnSpLocks/>
          </p:cNvCxnSpPr>
          <p:nvPr/>
        </p:nvCxnSpPr>
        <p:spPr bwMode="gray">
          <a:xfrm>
            <a:off x="419100" y="4304578"/>
            <a:ext cx="402647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2">
            <a:extLst>
              <a:ext uri="{FF2B5EF4-FFF2-40B4-BE49-F238E27FC236}">
                <a16:creationId xmlns:a16="http://schemas.microsoft.com/office/drawing/2014/main" id="{DEDB203D-CA32-5D35-D7C3-AA8E411F2106}"/>
              </a:ext>
            </a:extLst>
          </p:cNvPr>
          <p:cNvCxnSpPr>
            <a:cxnSpLocks/>
          </p:cNvCxnSpPr>
          <p:nvPr/>
        </p:nvCxnSpPr>
        <p:spPr bwMode="gray">
          <a:xfrm>
            <a:off x="419100" y="2060039"/>
            <a:ext cx="449336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13">
            <a:extLst>
              <a:ext uri="{FF2B5EF4-FFF2-40B4-BE49-F238E27FC236}">
                <a16:creationId xmlns:a16="http://schemas.microsoft.com/office/drawing/2014/main" id="{D55DFD00-B227-CB1A-B6BA-0E50B3D9AF41}"/>
              </a:ext>
            </a:extLst>
          </p:cNvPr>
          <p:cNvSpPr txBox="1">
            <a:spLocks/>
          </p:cNvSpPr>
          <p:nvPr/>
        </p:nvSpPr>
        <p:spPr bwMode="gray">
          <a:xfrm>
            <a:off x="419101" y="1640502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2000" cap="none"/>
              <a:t>Strengths</a:t>
            </a:r>
          </a:p>
        </p:txBody>
      </p:sp>
      <p:cxnSp>
        <p:nvCxnSpPr>
          <p:cNvPr id="24" name="Gerade Verbindung 22">
            <a:extLst>
              <a:ext uri="{FF2B5EF4-FFF2-40B4-BE49-F238E27FC236}">
                <a16:creationId xmlns:a16="http://schemas.microsoft.com/office/drawing/2014/main" id="{1E2ABF31-4BB8-CBA6-226A-008E4CDA78EF}"/>
              </a:ext>
            </a:extLst>
          </p:cNvPr>
          <p:cNvCxnSpPr>
            <a:cxnSpLocks/>
          </p:cNvCxnSpPr>
          <p:nvPr/>
        </p:nvCxnSpPr>
        <p:spPr bwMode="gray">
          <a:xfrm>
            <a:off x="7317632" y="2060039"/>
            <a:ext cx="449336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2">
            <a:extLst>
              <a:ext uri="{FF2B5EF4-FFF2-40B4-BE49-F238E27FC236}">
                <a16:creationId xmlns:a16="http://schemas.microsoft.com/office/drawing/2014/main" id="{488FF076-4BB1-852E-9B66-B7E50AA2A05F}"/>
              </a:ext>
            </a:extLst>
          </p:cNvPr>
          <p:cNvCxnSpPr>
            <a:cxnSpLocks/>
          </p:cNvCxnSpPr>
          <p:nvPr/>
        </p:nvCxnSpPr>
        <p:spPr bwMode="gray">
          <a:xfrm>
            <a:off x="7677984" y="4304578"/>
            <a:ext cx="412896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74ACDC0A-A96B-F82E-B387-875EE68D0A84}"/>
              </a:ext>
            </a:extLst>
          </p:cNvPr>
          <p:cNvSpPr txBox="1">
            <a:spLocks/>
          </p:cNvSpPr>
          <p:nvPr/>
        </p:nvSpPr>
        <p:spPr bwMode="gray">
          <a:xfrm>
            <a:off x="419101" y="3885041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2000" cap="none"/>
              <a:t>Opportunities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67CA46CB-1B63-C25A-13D5-96B1C9405826}"/>
              </a:ext>
            </a:extLst>
          </p:cNvPr>
          <p:cNvSpPr txBox="1">
            <a:spLocks/>
          </p:cNvSpPr>
          <p:nvPr/>
        </p:nvSpPr>
        <p:spPr bwMode="gray">
          <a:xfrm>
            <a:off x="8353989" y="1640502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2000" cap="none"/>
              <a:t>Weaknesses</a:t>
            </a:r>
          </a:p>
        </p:txBody>
      </p:sp>
      <p:sp>
        <p:nvSpPr>
          <p:cNvPr id="28" name="Textplatzhalter 13">
            <a:extLst>
              <a:ext uri="{FF2B5EF4-FFF2-40B4-BE49-F238E27FC236}">
                <a16:creationId xmlns:a16="http://schemas.microsoft.com/office/drawing/2014/main" id="{3F291FCF-3518-C364-582D-3AB30BD37135}"/>
              </a:ext>
            </a:extLst>
          </p:cNvPr>
          <p:cNvSpPr txBox="1">
            <a:spLocks/>
          </p:cNvSpPr>
          <p:nvPr/>
        </p:nvSpPr>
        <p:spPr bwMode="gray">
          <a:xfrm>
            <a:off x="8353989" y="3885041"/>
            <a:ext cx="3457011" cy="307777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2000" cap="none"/>
              <a:t>Threats</a:t>
            </a:r>
          </a:p>
        </p:txBody>
      </p:sp>
      <p:grpSp>
        <p:nvGrpSpPr>
          <p:cNvPr id="29" name="Gruppieren 50">
            <a:extLst>
              <a:ext uri="{FF2B5EF4-FFF2-40B4-BE49-F238E27FC236}">
                <a16:creationId xmlns:a16="http://schemas.microsoft.com/office/drawing/2014/main" id="{2F33BE8F-E99F-7CDD-B62A-5A16D75B031F}"/>
              </a:ext>
            </a:extLst>
          </p:cNvPr>
          <p:cNvGrpSpPr>
            <a:grpSpLocks/>
          </p:cNvGrpSpPr>
          <p:nvPr/>
        </p:nvGrpSpPr>
        <p:grpSpPr bwMode="gray">
          <a:xfrm>
            <a:off x="4459526" y="2060039"/>
            <a:ext cx="3272948" cy="3279938"/>
            <a:chOff x="4440861" y="1798790"/>
            <a:chExt cx="3506593" cy="3514082"/>
          </a:xfrm>
        </p:grpSpPr>
        <p:sp>
          <p:nvSpPr>
            <p:cNvPr id="30" name="Rechteck 26">
              <a:extLst>
                <a:ext uri="{FF2B5EF4-FFF2-40B4-BE49-F238E27FC236}">
                  <a16:creationId xmlns:a16="http://schemas.microsoft.com/office/drawing/2014/main" id="{5909FE05-35D1-D49F-B4A2-7374DE4552B6}"/>
                </a:ext>
              </a:extLst>
            </p:cNvPr>
            <p:cNvSpPr>
              <a:spLocks/>
            </p:cNvSpPr>
            <p:nvPr/>
          </p:nvSpPr>
          <p:spPr bwMode="gray">
            <a:xfrm rot="8100000">
              <a:off x="4811141" y="1798790"/>
              <a:ext cx="1224425" cy="1964986"/>
            </a:xfrm>
            <a:custGeom>
              <a:avLst/>
              <a:gdLst/>
              <a:ahLst/>
              <a:cxnLst/>
              <a:rect l="l" t="t" r="r" b="b"/>
              <a:pathLst>
                <a:path w="1764552" h="2831796">
                  <a:moveTo>
                    <a:pt x="885293" y="0"/>
                  </a:moveTo>
                  <a:lnTo>
                    <a:pt x="1686476" y="796105"/>
                  </a:lnTo>
                  <a:cubicBezTo>
                    <a:pt x="1692106" y="799393"/>
                    <a:pt x="1696899" y="803770"/>
                    <a:pt x="1701532" y="808403"/>
                  </a:cubicBezTo>
                  <a:cubicBezTo>
                    <a:pt x="1743027" y="849897"/>
                    <a:pt x="1763970" y="904161"/>
                    <a:pt x="1764219" y="958546"/>
                  </a:cubicBezTo>
                  <a:lnTo>
                    <a:pt x="1764552" y="958546"/>
                  </a:lnTo>
                  <a:lnTo>
                    <a:pt x="1764552" y="2831796"/>
                  </a:lnTo>
                  <a:lnTo>
                    <a:pt x="602502" y="2831796"/>
                  </a:lnTo>
                  <a:lnTo>
                    <a:pt x="443753" y="2831796"/>
                  </a:lnTo>
                  <a:lnTo>
                    <a:pt x="4015" y="2831796"/>
                  </a:lnTo>
                  <a:lnTo>
                    <a:pt x="4015" y="1013159"/>
                  </a:lnTo>
                  <a:cubicBezTo>
                    <a:pt x="-9252" y="945448"/>
                    <a:pt x="10361" y="872584"/>
                    <a:pt x="62818" y="820127"/>
                  </a:cubicBezTo>
                  <a:lnTo>
                    <a:pt x="64578" y="818690"/>
                  </a:lnTo>
                  <a:lnTo>
                    <a:pt x="61380" y="818689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1" name="Rechteck 26">
              <a:extLst>
                <a:ext uri="{FF2B5EF4-FFF2-40B4-BE49-F238E27FC236}">
                  <a16:creationId xmlns:a16="http://schemas.microsoft.com/office/drawing/2014/main" id="{929D7D5F-7694-926E-5C29-EA2DC5C30812}"/>
                </a:ext>
              </a:extLst>
            </p:cNvPr>
            <p:cNvSpPr>
              <a:spLocks/>
            </p:cNvSpPr>
            <p:nvPr/>
          </p:nvSpPr>
          <p:spPr bwMode="gray">
            <a:xfrm rot="13500000" flipH="1">
              <a:off x="6352748" y="1798790"/>
              <a:ext cx="1224425" cy="1964986"/>
            </a:xfrm>
            <a:custGeom>
              <a:avLst/>
              <a:gdLst/>
              <a:ahLst/>
              <a:cxnLst/>
              <a:rect l="l" t="t" r="r" b="b"/>
              <a:pathLst>
                <a:path w="1764552" h="2831796">
                  <a:moveTo>
                    <a:pt x="885293" y="0"/>
                  </a:moveTo>
                  <a:lnTo>
                    <a:pt x="1686476" y="796105"/>
                  </a:lnTo>
                  <a:cubicBezTo>
                    <a:pt x="1692106" y="799393"/>
                    <a:pt x="1696899" y="803770"/>
                    <a:pt x="1701532" y="808403"/>
                  </a:cubicBezTo>
                  <a:cubicBezTo>
                    <a:pt x="1743027" y="849897"/>
                    <a:pt x="1763970" y="904161"/>
                    <a:pt x="1764219" y="958546"/>
                  </a:cubicBezTo>
                  <a:lnTo>
                    <a:pt x="1764552" y="958546"/>
                  </a:lnTo>
                  <a:lnTo>
                    <a:pt x="1764552" y="2831796"/>
                  </a:lnTo>
                  <a:lnTo>
                    <a:pt x="602502" y="2831796"/>
                  </a:lnTo>
                  <a:lnTo>
                    <a:pt x="443753" y="2831796"/>
                  </a:lnTo>
                  <a:lnTo>
                    <a:pt x="4015" y="2831796"/>
                  </a:lnTo>
                  <a:lnTo>
                    <a:pt x="4015" y="1013159"/>
                  </a:lnTo>
                  <a:cubicBezTo>
                    <a:pt x="-9252" y="945448"/>
                    <a:pt x="10361" y="872584"/>
                    <a:pt x="62818" y="820127"/>
                  </a:cubicBezTo>
                  <a:lnTo>
                    <a:pt x="64578" y="818690"/>
                  </a:lnTo>
                  <a:lnTo>
                    <a:pt x="61380" y="818689"/>
                  </a:lnTo>
                  <a:close/>
                </a:path>
              </a:pathLst>
            </a:cu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2" name="Rechteck 26">
              <a:extLst>
                <a:ext uri="{FF2B5EF4-FFF2-40B4-BE49-F238E27FC236}">
                  <a16:creationId xmlns:a16="http://schemas.microsoft.com/office/drawing/2014/main" id="{5AA5F416-4A63-5F20-4678-AAE431B1EEF0}"/>
                </a:ext>
              </a:extLst>
            </p:cNvPr>
            <p:cNvSpPr>
              <a:spLocks/>
            </p:cNvSpPr>
            <p:nvPr/>
          </p:nvSpPr>
          <p:spPr bwMode="gray">
            <a:xfrm rot="13500000" flipV="1">
              <a:off x="4811141" y="3347886"/>
              <a:ext cx="1224425" cy="1964986"/>
            </a:xfrm>
            <a:custGeom>
              <a:avLst/>
              <a:gdLst/>
              <a:ahLst/>
              <a:cxnLst/>
              <a:rect l="l" t="t" r="r" b="b"/>
              <a:pathLst>
                <a:path w="1764552" h="2831796">
                  <a:moveTo>
                    <a:pt x="885293" y="0"/>
                  </a:moveTo>
                  <a:lnTo>
                    <a:pt x="1686476" y="796105"/>
                  </a:lnTo>
                  <a:cubicBezTo>
                    <a:pt x="1692106" y="799393"/>
                    <a:pt x="1696899" y="803770"/>
                    <a:pt x="1701532" y="808403"/>
                  </a:cubicBezTo>
                  <a:cubicBezTo>
                    <a:pt x="1743027" y="849897"/>
                    <a:pt x="1763970" y="904161"/>
                    <a:pt x="1764219" y="958546"/>
                  </a:cubicBezTo>
                  <a:lnTo>
                    <a:pt x="1764552" y="958546"/>
                  </a:lnTo>
                  <a:lnTo>
                    <a:pt x="1764552" y="2831796"/>
                  </a:lnTo>
                  <a:lnTo>
                    <a:pt x="602502" y="2831796"/>
                  </a:lnTo>
                  <a:lnTo>
                    <a:pt x="443753" y="2831796"/>
                  </a:lnTo>
                  <a:lnTo>
                    <a:pt x="4015" y="2831796"/>
                  </a:lnTo>
                  <a:lnTo>
                    <a:pt x="4015" y="1013159"/>
                  </a:lnTo>
                  <a:cubicBezTo>
                    <a:pt x="-9252" y="945448"/>
                    <a:pt x="10361" y="872584"/>
                    <a:pt x="62818" y="820127"/>
                  </a:cubicBezTo>
                  <a:lnTo>
                    <a:pt x="64578" y="818690"/>
                  </a:lnTo>
                  <a:lnTo>
                    <a:pt x="61380" y="818689"/>
                  </a:lnTo>
                  <a:close/>
                </a:path>
              </a:pathLst>
            </a:custGeom>
            <a:solidFill>
              <a:schemeClr val="accent1"/>
            </a:solidFill>
            <a:ln w="63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3" name="Rechteck 26">
              <a:extLst>
                <a:ext uri="{FF2B5EF4-FFF2-40B4-BE49-F238E27FC236}">
                  <a16:creationId xmlns:a16="http://schemas.microsoft.com/office/drawing/2014/main" id="{00D4D6A4-69CB-8E26-CDA0-28CC5C870474}"/>
                </a:ext>
              </a:extLst>
            </p:cNvPr>
            <p:cNvSpPr>
              <a:spLocks/>
            </p:cNvSpPr>
            <p:nvPr/>
          </p:nvSpPr>
          <p:spPr bwMode="gray">
            <a:xfrm rot="8100000" flipH="1" flipV="1">
              <a:off x="6352748" y="3347886"/>
              <a:ext cx="1224425" cy="1964986"/>
            </a:xfrm>
            <a:custGeom>
              <a:avLst/>
              <a:gdLst/>
              <a:ahLst/>
              <a:cxnLst/>
              <a:rect l="l" t="t" r="r" b="b"/>
              <a:pathLst>
                <a:path w="1764552" h="2831796">
                  <a:moveTo>
                    <a:pt x="885293" y="0"/>
                  </a:moveTo>
                  <a:lnTo>
                    <a:pt x="1686476" y="796105"/>
                  </a:lnTo>
                  <a:cubicBezTo>
                    <a:pt x="1692106" y="799393"/>
                    <a:pt x="1696899" y="803770"/>
                    <a:pt x="1701532" y="808403"/>
                  </a:cubicBezTo>
                  <a:cubicBezTo>
                    <a:pt x="1743027" y="849897"/>
                    <a:pt x="1763970" y="904161"/>
                    <a:pt x="1764219" y="958546"/>
                  </a:cubicBezTo>
                  <a:lnTo>
                    <a:pt x="1764552" y="958546"/>
                  </a:lnTo>
                  <a:lnTo>
                    <a:pt x="1764552" y="2831796"/>
                  </a:lnTo>
                  <a:lnTo>
                    <a:pt x="602502" y="2831796"/>
                  </a:lnTo>
                  <a:lnTo>
                    <a:pt x="443753" y="2831796"/>
                  </a:lnTo>
                  <a:lnTo>
                    <a:pt x="4015" y="2831796"/>
                  </a:lnTo>
                  <a:lnTo>
                    <a:pt x="4015" y="1013159"/>
                  </a:lnTo>
                  <a:cubicBezTo>
                    <a:pt x="-9252" y="945448"/>
                    <a:pt x="10361" y="872584"/>
                    <a:pt x="62818" y="820127"/>
                  </a:cubicBezTo>
                  <a:lnTo>
                    <a:pt x="64578" y="818690"/>
                  </a:lnTo>
                  <a:lnTo>
                    <a:pt x="61380" y="818689"/>
                  </a:lnTo>
                  <a:close/>
                </a:path>
              </a:pathLst>
            </a:custGeom>
            <a:noFill/>
            <a:ln w="63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34" name="Inhaltsplatzhalter 2">
            <a:extLst>
              <a:ext uri="{FF2B5EF4-FFF2-40B4-BE49-F238E27FC236}">
                <a16:creationId xmlns:a16="http://schemas.microsoft.com/office/drawing/2014/main" id="{0E5FFAE3-C152-C6EA-A750-9D30B5F26212}"/>
              </a:ext>
            </a:extLst>
          </p:cNvPr>
          <p:cNvSpPr txBox="1">
            <a:spLocks/>
          </p:cNvSpPr>
          <p:nvPr/>
        </p:nvSpPr>
        <p:spPr>
          <a:xfrm>
            <a:off x="419101" y="2190391"/>
            <a:ext cx="3457011" cy="11182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35" name="Inhaltsplatzhalter 2">
            <a:extLst>
              <a:ext uri="{FF2B5EF4-FFF2-40B4-BE49-F238E27FC236}">
                <a16:creationId xmlns:a16="http://schemas.microsoft.com/office/drawing/2014/main" id="{D79EA0C7-25A9-242A-06EF-F82C6946FEAB}"/>
              </a:ext>
            </a:extLst>
          </p:cNvPr>
          <p:cNvSpPr txBox="1">
            <a:spLocks/>
          </p:cNvSpPr>
          <p:nvPr/>
        </p:nvSpPr>
        <p:spPr>
          <a:xfrm>
            <a:off x="419101" y="4460709"/>
            <a:ext cx="3457011" cy="11182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36" name="Inhaltsplatzhalter 2">
            <a:extLst>
              <a:ext uri="{FF2B5EF4-FFF2-40B4-BE49-F238E27FC236}">
                <a16:creationId xmlns:a16="http://schemas.microsoft.com/office/drawing/2014/main" id="{9D1657EB-64F1-5B98-2F54-79E2981D1922}"/>
              </a:ext>
            </a:extLst>
          </p:cNvPr>
          <p:cNvSpPr txBox="1">
            <a:spLocks/>
          </p:cNvSpPr>
          <p:nvPr/>
        </p:nvSpPr>
        <p:spPr>
          <a:xfrm>
            <a:off x="8353989" y="2190391"/>
            <a:ext cx="3457011" cy="11182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37" name="Inhaltsplatzhalter 2">
            <a:extLst>
              <a:ext uri="{FF2B5EF4-FFF2-40B4-BE49-F238E27FC236}">
                <a16:creationId xmlns:a16="http://schemas.microsoft.com/office/drawing/2014/main" id="{71559C85-C614-6E2E-02A3-E468D6CD7C99}"/>
              </a:ext>
            </a:extLst>
          </p:cNvPr>
          <p:cNvSpPr txBox="1">
            <a:spLocks/>
          </p:cNvSpPr>
          <p:nvPr/>
        </p:nvSpPr>
        <p:spPr>
          <a:xfrm>
            <a:off x="8353989" y="4460709"/>
            <a:ext cx="3457011" cy="11182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38" name="Textfeld 61">
            <a:extLst>
              <a:ext uri="{FF2B5EF4-FFF2-40B4-BE49-F238E27FC236}">
                <a16:creationId xmlns:a16="http://schemas.microsoft.com/office/drawing/2014/main" id="{ACA563AB-B994-A7DD-CBF9-2F09A2FBC2DA}"/>
              </a:ext>
            </a:extLst>
          </p:cNvPr>
          <p:cNvSpPr txBox="1">
            <a:spLocks/>
          </p:cNvSpPr>
          <p:nvPr/>
        </p:nvSpPr>
        <p:spPr bwMode="gray">
          <a:xfrm>
            <a:off x="5575090" y="3126390"/>
            <a:ext cx="238847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39" name="Textfeld 62">
            <a:extLst>
              <a:ext uri="{FF2B5EF4-FFF2-40B4-BE49-F238E27FC236}">
                <a16:creationId xmlns:a16="http://schemas.microsoft.com/office/drawing/2014/main" id="{422B2358-019D-4C5D-D793-F8D78713B2CF}"/>
              </a:ext>
            </a:extLst>
          </p:cNvPr>
          <p:cNvSpPr txBox="1">
            <a:spLocks/>
          </p:cNvSpPr>
          <p:nvPr/>
        </p:nvSpPr>
        <p:spPr bwMode="gray">
          <a:xfrm>
            <a:off x="6373279" y="3126390"/>
            <a:ext cx="338234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40" name="Textfeld 63">
            <a:extLst>
              <a:ext uri="{FF2B5EF4-FFF2-40B4-BE49-F238E27FC236}">
                <a16:creationId xmlns:a16="http://schemas.microsoft.com/office/drawing/2014/main" id="{0987AC39-88F6-49F0-45D8-7E9CE95B5C09}"/>
              </a:ext>
            </a:extLst>
          </p:cNvPr>
          <p:cNvSpPr txBox="1">
            <a:spLocks/>
          </p:cNvSpPr>
          <p:nvPr/>
        </p:nvSpPr>
        <p:spPr bwMode="gray">
          <a:xfrm>
            <a:off x="5555052" y="3915090"/>
            <a:ext cx="278923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1" name="Textfeld 64">
            <a:extLst>
              <a:ext uri="{FF2B5EF4-FFF2-40B4-BE49-F238E27FC236}">
                <a16:creationId xmlns:a16="http://schemas.microsoft.com/office/drawing/2014/main" id="{90B21091-C476-5F86-1EF5-0F088052AA9A}"/>
              </a:ext>
            </a:extLst>
          </p:cNvPr>
          <p:cNvSpPr txBox="1">
            <a:spLocks/>
          </p:cNvSpPr>
          <p:nvPr/>
        </p:nvSpPr>
        <p:spPr bwMode="gray">
          <a:xfrm>
            <a:off x="6423113" y="3915090"/>
            <a:ext cx="227627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800" b="1">
                <a:solidFill>
                  <a:schemeClr val="accent1"/>
                </a:solidFill>
              </a:rPr>
              <a:t>T</a:t>
            </a:r>
          </a:p>
        </p:txBody>
      </p:sp>
      <p:sp>
        <p:nvSpPr>
          <p:cNvPr id="2" name="Text Placeholder 15">
            <a:extLst>
              <a:ext uri="{FF2B5EF4-FFF2-40B4-BE49-F238E27FC236}">
                <a16:creationId xmlns:a16="http://schemas.microsoft.com/office/drawing/2014/main" id="{3969669F-1380-9583-1314-3101A9BD660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7702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strategy, matrix, strength, weakness, threat, opportunity</a:t>
            </a:r>
          </a:p>
        </p:txBody>
      </p:sp>
    </p:spTree>
    <p:extLst>
      <p:ext uri="{BB962C8B-B14F-4D97-AF65-F5344CB8AC3E}">
        <p14:creationId xmlns:p14="http://schemas.microsoft.com/office/powerpoint/2010/main" val="873203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