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96.xml" ContentType="application/vnd.openxmlformats-officedocument.presentationml.slide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notesSlides/notesSlide9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34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58" r:id="rId9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96.xml" Id="rId9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6.xml.rels>&#65279;<?xml version="1.0" encoding="utf-8"?><Relationships xmlns="http://schemas.openxmlformats.org/package/2006/relationships"><Relationship Type="http://schemas.openxmlformats.org/officeDocument/2006/relationships/slide" Target="/ppt/slides/slide96.xml" Id="rId2" /><Relationship Type="http://schemas.openxmlformats.org/officeDocument/2006/relationships/notesMaster" Target="/ppt/notesMasters/notesMaster1.xml" Id="rId1" /></Relationship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1621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6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tags" Target="/ppt/tags/tag333.xml" Id="rId3" /><Relationship Type="http://schemas.openxmlformats.org/officeDocument/2006/relationships/oleObject" Target="/ppt/embeddings/oleObject100.bin" Id="rId7" /><Relationship Type="http://schemas.openxmlformats.org/officeDocument/2006/relationships/tags" Target="/ppt/tags/tag332.xml" Id="rId2" /><Relationship Type="http://schemas.openxmlformats.org/officeDocument/2006/relationships/vmlDrawing" Target="/ppt/drawings/vmlDrawing100.vml" Id="rId1" /><Relationship Type="http://schemas.openxmlformats.org/officeDocument/2006/relationships/notesSlide" Target="/ppt/notesSlides/notesSlide96.xml" Id="rId6" /><Relationship Type="http://schemas.openxmlformats.org/officeDocument/2006/relationships/slideLayout" Target="/ppt/slideLayouts/slideLayout5.xml" Id="rId5" /><Relationship Type="http://schemas.openxmlformats.org/officeDocument/2006/relationships/tags" Target="/ppt/tags/tag334.xml" Id="rId4" /></Relationships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1290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29">
            <a:extLst>
              <a:ext uri="{FF2B5EF4-FFF2-40B4-BE49-F238E27FC236}">
                <a16:creationId xmlns:a16="http://schemas.microsoft.com/office/drawing/2014/main" id="{396CB5E3-29A9-A21D-E3A3-540565CE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SWOT analysis III</a:t>
            </a:r>
          </a:p>
        </p:txBody>
      </p:sp>
      <p:cxnSp>
        <p:nvCxnSpPr>
          <p:cNvPr id="2" name="Gerade Verbindung 22">
            <a:extLst>
              <a:ext uri="{FF2B5EF4-FFF2-40B4-BE49-F238E27FC236}">
                <a16:creationId xmlns:a16="http://schemas.microsoft.com/office/drawing/2014/main" id="{9FC6AD0E-2B35-6C84-998F-691D01FFE956}"/>
              </a:ext>
            </a:extLst>
          </p:cNvPr>
          <p:cNvCxnSpPr>
            <a:cxnSpLocks/>
          </p:cNvCxnSpPr>
          <p:nvPr/>
        </p:nvCxnSpPr>
        <p:spPr bwMode="gray">
          <a:xfrm>
            <a:off x="419100" y="4304578"/>
            <a:ext cx="402647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223D4673-D19A-0B15-2CE8-CDA85C0849CB}"/>
              </a:ext>
            </a:extLst>
          </p:cNvPr>
          <p:cNvCxnSpPr>
            <a:cxnSpLocks/>
          </p:cNvCxnSpPr>
          <p:nvPr/>
        </p:nvCxnSpPr>
        <p:spPr bwMode="gray">
          <a:xfrm>
            <a:off x="419100" y="2060039"/>
            <a:ext cx="494998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22">
            <a:extLst>
              <a:ext uri="{FF2B5EF4-FFF2-40B4-BE49-F238E27FC236}">
                <a16:creationId xmlns:a16="http://schemas.microsoft.com/office/drawing/2014/main" id="{AE1EB2C7-5BC4-EB54-D040-806DBDF0B3A0}"/>
              </a:ext>
            </a:extLst>
          </p:cNvPr>
          <p:cNvCxnSpPr>
            <a:cxnSpLocks/>
          </p:cNvCxnSpPr>
          <p:nvPr/>
        </p:nvCxnSpPr>
        <p:spPr bwMode="gray">
          <a:xfrm>
            <a:off x="6390072" y="2060039"/>
            <a:ext cx="5416873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2">
            <a:extLst>
              <a:ext uri="{FF2B5EF4-FFF2-40B4-BE49-F238E27FC236}">
                <a16:creationId xmlns:a16="http://schemas.microsoft.com/office/drawing/2014/main" id="{AE7987CF-AB70-314E-00ED-DE60F362F0FB}"/>
              </a:ext>
            </a:extLst>
          </p:cNvPr>
          <p:cNvCxnSpPr>
            <a:cxnSpLocks/>
          </p:cNvCxnSpPr>
          <p:nvPr/>
        </p:nvCxnSpPr>
        <p:spPr bwMode="gray">
          <a:xfrm>
            <a:off x="7677984" y="4304578"/>
            <a:ext cx="412896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2">
            <a:extLst>
              <a:ext uri="{FF2B5EF4-FFF2-40B4-BE49-F238E27FC236}">
                <a16:creationId xmlns:a16="http://schemas.microsoft.com/office/drawing/2014/main" id="{C7B7220A-99D7-E4AD-4F49-C728A5BD46D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217783" y="1727313"/>
            <a:ext cx="3794235" cy="3792649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grpSp>
        <p:nvGrpSpPr>
          <p:cNvPr id="9" name="Group 83">
            <a:extLst>
              <a:ext uri="{FF2B5EF4-FFF2-40B4-BE49-F238E27FC236}">
                <a16:creationId xmlns:a16="http://schemas.microsoft.com/office/drawing/2014/main" id="{B2CE9DEE-9186-BAD5-3E92-82E5EBB6D0EC}"/>
              </a:ext>
            </a:extLst>
          </p:cNvPr>
          <p:cNvGrpSpPr>
            <a:grpSpLocks/>
          </p:cNvGrpSpPr>
          <p:nvPr/>
        </p:nvGrpSpPr>
        <p:grpSpPr bwMode="auto">
          <a:xfrm>
            <a:off x="4295158" y="1811514"/>
            <a:ext cx="3639483" cy="3639483"/>
            <a:chOff x="3577" y="1695"/>
            <a:chExt cx="907" cy="907"/>
          </a:xfrm>
          <a:solidFill>
            <a:schemeClr val="bg2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FC45886-4C95-F336-9C6F-5BAE371A387C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2158"/>
              <a:ext cx="442" cy="444"/>
            </a:xfrm>
            <a:custGeom>
              <a:avLst/>
              <a:gdLst>
                <a:gd name="T0" fmla="*/ 464 w 285"/>
                <a:gd name="T1" fmla="*/ 397 h 286"/>
                <a:gd name="T2" fmla="*/ 226 w 285"/>
                <a:gd name="T3" fmla="*/ 0 h 286"/>
                <a:gd name="T4" fmla="*/ 0 w 285"/>
                <a:gd name="T5" fmla="*/ 0 h 286"/>
                <a:gd name="T6" fmla="*/ 685 w 285"/>
                <a:gd name="T7" fmla="*/ 689 h 286"/>
                <a:gd name="T8" fmla="*/ 685 w 285"/>
                <a:gd name="T9" fmla="*/ 463 h 286"/>
                <a:gd name="T10" fmla="*/ 464 w 285"/>
                <a:gd name="T11" fmla="*/ 397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93" y="165"/>
                  </a:moveTo>
                  <a:cubicBezTo>
                    <a:pt x="132" y="130"/>
                    <a:pt x="97" y="66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56"/>
                    <a:pt x="129" y="282"/>
                    <a:pt x="285" y="286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54" y="190"/>
                    <a:pt x="222" y="182"/>
                    <a:pt x="193" y="165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503B070-B182-7F0F-13D0-5F5353E45228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1695"/>
              <a:ext cx="442" cy="442"/>
            </a:xfrm>
            <a:custGeom>
              <a:avLst/>
              <a:gdLst>
                <a:gd name="T0" fmla="*/ 292 w 285"/>
                <a:gd name="T1" fmla="*/ 464 h 285"/>
                <a:gd name="T2" fmla="*/ 685 w 285"/>
                <a:gd name="T3" fmla="*/ 226 h 285"/>
                <a:gd name="T4" fmla="*/ 685 w 285"/>
                <a:gd name="T5" fmla="*/ 0 h 285"/>
                <a:gd name="T6" fmla="*/ 0 w 285"/>
                <a:gd name="T7" fmla="*/ 685 h 285"/>
                <a:gd name="T8" fmla="*/ 226 w 285"/>
                <a:gd name="T9" fmla="*/ 685 h 285"/>
                <a:gd name="T10" fmla="*/ 292 w 285"/>
                <a:gd name="T11" fmla="*/ 464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121" y="193"/>
                  </a:moveTo>
                  <a:cubicBezTo>
                    <a:pt x="156" y="132"/>
                    <a:pt x="219" y="96"/>
                    <a:pt x="285" y="9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129" y="3"/>
                    <a:pt x="4" y="129"/>
                    <a:pt x="0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53"/>
                    <a:pt x="104" y="222"/>
                    <a:pt x="121" y="193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75A68CC-439D-8457-158B-8536132E01F2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1695"/>
              <a:ext cx="442" cy="442"/>
            </a:xfrm>
            <a:custGeom>
              <a:avLst/>
              <a:gdLst>
                <a:gd name="T0" fmla="*/ 222 w 285"/>
                <a:gd name="T1" fmla="*/ 288 h 285"/>
                <a:gd name="T2" fmla="*/ 459 w 285"/>
                <a:gd name="T3" fmla="*/ 685 h 285"/>
                <a:gd name="T4" fmla="*/ 685 w 285"/>
                <a:gd name="T5" fmla="*/ 685 h 285"/>
                <a:gd name="T6" fmla="*/ 0 w 285"/>
                <a:gd name="T7" fmla="*/ 0 h 285"/>
                <a:gd name="T8" fmla="*/ 0 w 285"/>
                <a:gd name="T9" fmla="*/ 226 h 285"/>
                <a:gd name="T10" fmla="*/ 222 w 285"/>
                <a:gd name="T11" fmla="*/ 28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92" y="120"/>
                  </a:moveTo>
                  <a:cubicBezTo>
                    <a:pt x="153" y="156"/>
                    <a:pt x="188" y="219"/>
                    <a:pt x="191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1" y="129"/>
                    <a:pt x="156" y="3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1" y="95"/>
                    <a:pt x="63" y="104"/>
                    <a:pt x="92" y="120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1D9D7E1-B764-0A5A-3E1E-6C162046D79A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2158"/>
              <a:ext cx="442" cy="444"/>
            </a:xfrm>
            <a:custGeom>
              <a:avLst/>
              <a:gdLst>
                <a:gd name="T0" fmla="*/ 394 w 285"/>
                <a:gd name="T1" fmla="*/ 222 h 286"/>
                <a:gd name="T2" fmla="*/ 0 w 285"/>
                <a:gd name="T3" fmla="*/ 461 h 286"/>
                <a:gd name="T4" fmla="*/ 0 w 285"/>
                <a:gd name="T5" fmla="*/ 689 h 286"/>
                <a:gd name="T6" fmla="*/ 685 w 285"/>
                <a:gd name="T7" fmla="*/ 0 h 286"/>
                <a:gd name="T8" fmla="*/ 459 w 285"/>
                <a:gd name="T9" fmla="*/ 0 h 286"/>
                <a:gd name="T10" fmla="*/ 394 w 285"/>
                <a:gd name="T11" fmla="*/ 222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64" y="92"/>
                  </a:moveTo>
                  <a:cubicBezTo>
                    <a:pt x="129" y="154"/>
                    <a:pt x="66" y="189"/>
                    <a:pt x="0" y="191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6" y="282"/>
                    <a:pt x="282" y="156"/>
                    <a:pt x="28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32"/>
                    <a:pt x="181" y="63"/>
                    <a:pt x="164" y="92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06DD435B-C55A-20DA-D0E3-DA237B78A06E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597681" y="2114356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7D0ABDAF-1C4D-BDB8-BB8D-49DE6A369F98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597681" y="2114354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B6E29AB8-40E8-8458-0A06-ADD18F2C0F5F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597682" y="2114354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42C76F9C-E8CA-EBAE-26DB-43EF8986FB37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597682" y="2114355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19" name="Oval 52">
            <a:extLst>
              <a:ext uri="{FF2B5EF4-FFF2-40B4-BE49-F238E27FC236}">
                <a16:creationId xmlns:a16="http://schemas.microsoft.com/office/drawing/2014/main" id="{83FFE51F-6F0E-4CC6-7F88-890324C777F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955614" y="2464836"/>
            <a:ext cx="2318572" cy="2317603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SWOT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73F22173-8A15-99A3-1FDB-17776123E897}"/>
              </a:ext>
            </a:extLst>
          </p:cNvPr>
          <p:cNvSpPr txBox="1">
            <a:spLocks/>
          </p:cNvSpPr>
          <p:nvPr/>
        </p:nvSpPr>
        <p:spPr bwMode="gray">
          <a:xfrm>
            <a:off x="419101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Strengths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18658AEA-B4EA-575A-A99C-44680E04B1CE}"/>
              </a:ext>
            </a:extLst>
          </p:cNvPr>
          <p:cNvSpPr txBox="1">
            <a:spLocks/>
          </p:cNvSpPr>
          <p:nvPr/>
        </p:nvSpPr>
        <p:spPr bwMode="gray">
          <a:xfrm>
            <a:off x="419101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Opportunities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239ADE2F-C09D-FE1A-C099-A6C615752580}"/>
              </a:ext>
            </a:extLst>
          </p:cNvPr>
          <p:cNvSpPr txBox="1">
            <a:spLocks/>
          </p:cNvSpPr>
          <p:nvPr/>
        </p:nvSpPr>
        <p:spPr bwMode="gray">
          <a:xfrm>
            <a:off x="8353989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Weaknesses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C98293A0-267A-CBAA-2024-70A4D1FB9E20}"/>
              </a:ext>
            </a:extLst>
          </p:cNvPr>
          <p:cNvSpPr txBox="1">
            <a:spLocks/>
          </p:cNvSpPr>
          <p:nvPr/>
        </p:nvSpPr>
        <p:spPr bwMode="gray">
          <a:xfrm>
            <a:off x="8353989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Threats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2FB80A2A-38DC-CE24-8EB3-AE538529D5BB}"/>
              </a:ext>
            </a:extLst>
          </p:cNvPr>
          <p:cNvSpPr txBox="1">
            <a:spLocks/>
          </p:cNvSpPr>
          <p:nvPr/>
        </p:nvSpPr>
        <p:spPr>
          <a:xfrm>
            <a:off x="419101" y="2190391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7F195DF-8019-C638-ACE1-6D67E089B0E7}"/>
              </a:ext>
            </a:extLst>
          </p:cNvPr>
          <p:cNvSpPr txBox="1">
            <a:spLocks/>
          </p:cNvSpPr>
          <p:nvPr/>
        </p:nvSpPr>
        <p:spPr>
          <a:xfrm>
            <a:off x="419101" y="4460709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9E6803F-8106-5679-1CB6-009C525BAD91}"/>
              </a:ext>
            </a:extLst>
          </p:cNvPr>
          <p:cNvSpPr txBox="1">
            <a:spLocks/>
          </p:cNvSpPr>
          <p:nvPr/>
        </p:nvSpPr>
        <p:spPr>
          <a:xfrm>
            <a:off x="8353989" y="2190391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74EB188E-2F9B-7C9D-1C25-75507259CC0A}"/>
              </a:ext>
            </a:extLst>
          </p:cNvPr>
          <p:cNvSpPr txBox="1">
            <a:spLocks/>
          </p:cNvSpPr>
          <p:nvPr/>
        </p:nvSpPr>
        <p:spPr>
          <a:xfrm>
            <a:off x="8353989" y="4460709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3CB75CD-6368-EE64-13E1-7C8303D94C1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7497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strategy, matrix, strength, weakness, threat, opportunity,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581184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