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97.xml" ContentType="application/vnd.openxmlformats-officedocument.presentationml.slide+xml"/>
  <Override PartName="/ppt/tags/tag336.xml" ContentType="application/vnd.openxmlformats-officedocument.presentationml.tags+xml"/>
  <Override PartName="/ppt/tags/tag335.xml" ContentType="application/vnd.openxmlformats-officedocument.presentationml.tags+xml"/>
  <Override PartName="/ppt/notesSlides/notesSlide9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37.xml" ContentType="application/vnd.openxmlformats-officedocument.presentationml.tags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60" r:id="rId10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97.xml" Id="rId100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01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97.xml.rels>&#65279;<?xml version="1.0" encoding="utf-8"?><Relationships xmlns="http://schemas.openxmlformats.org/package/2006/relationships"><Relationship Type="http://schemas.openxmlformats.org/officeDocument/2006/relationships/slide" Target="/ppt/slides/slide97.xml" Id="rId2" /><Relationship Type="http://schemas.openxmlformats.org/officeDocument/2006/relationships/notesMaster" Target="/ppt/notesMasters/notesMaster1.xml" Id="rId1" /></Relationship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020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97.xml.rels>&#65279;<?xml version="1.0" encoding="utf-8"?><Relationships xmlns="http://schemas.openxmlformats.org/package/2006/relationships"><Relationship Type="http://schemas.openxmlformats.org/officeDocument/2006/relationships/image" Target="/ppt/media/image4.emf" Id="rId8" /><Relationship Type="http://schemas.openxmlformats.org/officeDocument/2006/relationships/tags" Target="/ppt/tags/tag336.xml" Id="rId3" /><Relationship Type="http://schemas.openxmlformats.org/officeDocument/2006/relationships/oleObject" Target="/ppt/embeddings/oleObject101.bin" Id="rId7" /><Relationship Type="http://schemas.openxmlformats.org/officeDocument/2006/relationships/tags" Target="/ppt/tags/tag335.xml" Id="rId2" /><Relationship Type="http://schemas.openxmlformats.org/officeDocument/2006/relationships/vmlDrawing" Target="/ppt/drawings/vmlDrawing101.vml" Id="rId1" /><Relationship Type="http://schemas.openxmlformats.org/officeDocument/2006/relationships/notesSlide" Target="/ppt/notesSlides/notesSlide97.xml" Id="rId6" /><Relationship Type="http://schemas.openxmlformats.org/officeDocument/2006/relationships/slideLayout" Target="/ppt/slideLayouts/slideLayout5.xml" Id="rId5" /><Relationship Type="http://schemas.openxmlformats.org/officeDocument/2006/relationships/tags" Target="/ppt/tags/tag337.xml" Id="rId4" /></Relationships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194944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3" name="think-cell 幻灯片" r:id="rId7" imgW="349" imgH="350" progId="TCLayout.ActiveDocument.1">
                  <p:embed/>
                </p:oleObj>
              </mc:Choice>
              <mc:Fallback>
                <p:oleObj name="think-cell 幻灯片" r:id="rId7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hteck 67">
            <a:extLst>
              <a:ext uri="{FF2B5EF4-FFF2-40B4-BE49-F238E27FC236}">
                <a16:creationId xmlns:a16="http://schemas.microsoft.com/office/drawing/2014/main" id="{AE2A6FEA-DB44-FD8D-BC3B-2253633D3257}"/>
              </a:ext>
            </a:extLst>
          </p:cNvPr>
          <p:cNvSpPr>
            <a:spLocks/>
          </p:cNvSpPr>
          <p:nvPr/>
        </p:nvSpPr>
        <p:spPr>
          <a:xfrm>
            <a:off x="0" y="2552701"/>
            <a:ext cx="12192000" cy="350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: abgerundete Ecken 3">
            <a:extLst>
              <a:ext uri="{FF2B5EF4-FFF2-40B4-BE49-F238E27FC236}">
                <a16:creationId xmlns:a16="http://schemas.microsoft.com/office/drawing/2014/main" id="{066144CB-5908-A19B-ED31-91A5F22C43FF}"/>
              </a:ext>
            </a:extLst>
          </p:cNvPr>
          <p:cNvSpPr>
            <a:spLocks/>
          </p:cNvSpPr>
          <p:nvPr/>
        </p:nvSpPr>
        <p:spPr>
          <a:xfrm>
            <a:off x="403200" y="1557339"/>
            <a:ext cx="6762750" cy="4304258"/>
          </a:xfrm>
          <a:prstGeom prst="roundRect">
            <a:avLst>
              <a:gd name="adj" fmla="val 5538"/>
            </a:avLst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7" name="Title 66">
            <a:extLst>
              <a:ext uri="{FF2B5EF4-FFF2-40B4-BE49-F238E27FC236}">
                <a16:creationId xmlns:a16="http://schemas.microsoft.com/office/drawing/2014/main" id="{2C19CAE3-CD34-D347-F821-B0F01BDC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SWOT analysis dashboard</a:t>
            </a:r>
          </a:p>
        </p:txBody>
      </p:sp>
      <p:sp>
        <p:nvSpPr>
          <p:cNvPr id="30" name="Ellipse 40">
            <a:extLst>
              <a:ext uri="{FF2B5EF4-FFF2-40B4-BE49-F238E27FC236}">
                <a16:creationId xmlns:a16="http://schemas.microsoft.com/office/drawing/2014/main" id="{11482CC7-63C9-10C8-56E2-CC9659CEA21C}"/>
              </a:ext>
            </a:extLst>
          </p:cNvPr>
          <p:cNvSpPr>
            <a:spLocks/>
          </p:cNvSpPr>
          <p:nvPr/>
        </p:nvSpPr>
        <p:spPr>
          <a:xfrm>
            <a:off x="7600950" y="2834114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01</a:t>
            </a:r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41221879-561F-D7DC-C379-2684D719FA6C}"/>
              </a:ext>
            </a:extLst>
          </p:cNvPr>
          <p:cNvSpPr txBox="1">
            <a:spLocks/>
          </p:cNvSpPr>
          <p:nvPr/>
        </p:nvSpPr>
        <p:spPr>
          <a:xfrm>
            <a:off x="8320248" y="2800312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2000" i="0" u="none" strike="noStrike" kern="1200" cap="none" spc="0" normalizeH="0" baseline="0" noProof="0" err="1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2" name="Ellipse 42">
            <a:extLst>
              <a:ext uri="{FF2B5EF4-FFF2-40B4-BE49-F238E27FC236}">
                <a16:creationId xmlns:a16="http://schemas.microsoft.com/office/drawing/2014/main" id="{44D62523-7C11-F697-E752-F36309FEE8DB}"/>
              </a:ext>
            </a:extLst>
          </p:cNvPr>
          <p:cNvSpPr>
            <a:spLocks/>
          </p:cNvSpPr>
          <p:nvPr/>
        </p:nvSpPr>
        <p:spPr>
          <a:xfrm>
            <a:off x="7600950" y="358828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02</a:t>
            </a: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1A27AD49-A1D4-F706-2BDA-62FFC66A6203}"/>
              </a:ext>
            </a:extLst>
          </p:cNvPr>
          <p:cNvSpPr txBox="1">
            <a:spLocks/>
          </p:cNvSpPr>
          <p:nvPr/>
        </p:nvSpPr>
        <p:spPr>
          <a:xfrm>
            <a:off x="8320248" y="3554481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4" name="Ellipse 44">
            <a:extLst>
              <a:ext uri="{FF2B5EF4-FFF2-40B4-BE49-F238E27FC236}">
                <a16:creationId xmlns:a16="http://schemas.microsoft.com/office/drawing/2014/main" id="{48630F50-F360-8576-1CF6-EA4F6BC75801}"/>
              </a:ext>
            </a:extLst>
          </p:cNvPr>
          <p:cNvSpPr>
            <a:spLocks/>
          </p:cNvSpPr>
          <p:nvPr/>
        </p:nvSpPr>
        <p:spPr>
          <a:xfrm>
            <a:off x="7600950" y="434245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03</a:t>
            </a:r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34E82D1D-70BC-C802-7F2C-556FBB43B235}"/>
              </a:ext>
            </a:extLst>
          </p:cNvPr>
          <p:cNvSpPr txBox="1">
            <a:spLocks/>
          </p:cNvSpPr>
          <p:nvPr/>
        </p:nvSpPr>
        <p:spPr>
          <a:xfrm>
            <a:off x="8320248" y="4308650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6" name="Ellipse 46">
            <a:extLst>
              <a:ext uri="{FF2B5EF4-FFF2-40B4-BE49-F238E27FC236}">
                <a16:creationId xmlns:a16="http://schemas.microsoft.com/office/drawing/2014/main" id="{13102BD9-5822-923F-EF87-AA3EC5528402}"/>
              </a:ext>
            </a:extLst>
          </p:cNvPr>
          <p:cNvSpPr>
            <a:spLocks/>
          </p:cNvSpPr>
          <p:nvPr/>
        </p:nvSpPr>
        <p:spPr>
          <a:xfrm>
            <a:off x="7600950" y="5096621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04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D7EA9197-90BF-4BAD-2C94-17DD51B6B2E9}"/>
              </a:ext>
            </a:extLst>
          </p:cNvPr>
          <p:cNvSpPr txBox="1">
            <a:spLocks/>
          </p:cNvSpPr>
          <p:nvPr/>
        </p:nvSpPr>
        <p:spPr>
          <a:xfrm>
            <a:off x="8320248" y="5062820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38" name="Gerader Verbinder 48">
            <a:extLst>
              <a:ext uri="{FF2B5EF4-FFF2-40B4-BE49-F238E27FC236}">
                <a16:creationId xmlns:a16="http://schemas.microsoft.com/office/drawing/2014/main" id="{197AD478-0339-58D8-C6C3-F5BC1A3BFD08}"/>
              </a:ext>
            </a:extLst>
          </p:cNvPr>
          <p:cNvCxnSpPr>
            <a:cxnSpLocks/>
          </p:cNvCxnSpPr>
          <p:nvPr/>
        </p:nvCxnSpPr>
        <p:spPr>
          <a:xfrm>
            <a:off x="8320247" y="3442854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49">
            <a:extLst>
              <a:ext uri="{FF2B5EF4-FFF2-40B4-BE49-F238E27FC236}">
                <a16:creationId xmlns:a16="http://schemas.microsoft.com/office/drawing/2014/main" id="{6D770A71-6D18-EE6E-F1DB-E6341716D038}"/>
              </a:ext>
            </a:extLst>
          </p:cNvPr>
          <p:cNvCxnSpPr>
            <a:cxnSpLocks/>
          </p:cNvCxnSpPr>
          <p:nvPr/>
        </p:nvCxnSpPr>
        <p:spPr>
          <a:xfrm>
            <a:off x="8320247" y="4197023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50">
            <a:extLst>
              <a:ext uri="{FF2B5EF4-FFF2-40B4-BE49-F238E27FC236}">
                <a16:creationId xmlns:a16="http://schemas.microsoft.com/office/drawing/2014/main" id="{AEFD7760-460E-0B6F-F4D1-B98A8EEBC271}"/>
              </a:ext>
            </a:extLst>
          </p:cNvPr>
          <p:cNvCxnSpPr>
            <a:cxnSpLocks/>
          </p:cNvCxnSpPr>
          <p:nvPr/>
        </p:nvCxnSpPr>
        <p:spPr>
          <a:xfrm>
            <a:off x="8320247" y="4951192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22">
            <a:extLst>
              <a:ext uri="{FF2B5EF4-FFF2-40B4-BE49-F238E27FC236}">
                <a16:creationId xmlns:a16="http://schemas.microsoft.com/office/drawing/2014/main" id="{968289E9-C3B6-F92E-9A35-3C102FE5E837}"/>
              </a:ext>
            </a:extLst>
          </p:cNvPr>
          <p:cNvCxnSpPr>
            <a:cxnSpLocks/>
          </p:cNvCxnSpPr>
          <p:nvPr/>
        </p:nvCxnSpPr>
        <p:spPr bwMode="gray">
          <a:xfrm>
            <a:off x="792412" y="4471006"/>
            <a:ext cx="1904501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22">
            <a:extLst>
              <a:ext uri="{FF2B5EF4-FFF2-40B4-BE49-F238E27FC236}">
                <a16:creationId xmlns:a16="http://schemas.microsoft.com/office/drawing/2014/main" id="{58D69160-2A8D-3CEA-0338-4F3850736031}"/>
              </a:ext>
            </a:extLst>
          </p:cNvPr>
          <p:cNvCxnSpPr>
            <a:cxnSpLocks/>
          </p:cNvCxnSpPr>
          <p:nvPr/>
        </p:nvCxnSpPr>
        <p:spPr bwMode="gray">
          <a:xfrm>
            <a:off x="792412" y="2478743"/>
            <a:ext cx="2341313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22">
            <a:extLst>
              <a:ext uri="{FF2B5EF4-FFF2-40B4-BE49-F238E27FC236}">
                <a16:creationId xmlns:a16="http://schemas.microsoft.com/office/drawing/2014/main" id="{2A38AE20-C784-48F6-1AD8-10193CAF1CEF}"/>
              </a:ext>
            </a:extLst>
          </p:cNvPr>
          <p:cNvCxnSpPr>
            <a:cxnSpLocks/>
          </p:cNvCxnSpPr>
          <p:nvPr/>
        </p:nvCxnSpPr>
        <p:spPr bwMode="gray">
          <a:xfrm>
            <a:off x="4183590" y="2478743"/>
            <a:ext cx="2683935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22">
            <a:extLst>
              <a:ext uri="{FF2B5EF4-FFF2-40B4-BE49-F238E27FC236}">
                <a16:creationId xmlns:a16="http://schemas.microsoft.com/office/drawing/2014/main" id="{1BB30ABC-4D2B-4F65-CEEE-20DE47F48921}"/>
              </a:ext>
            </a:extLst>
          </p:cNvPr>
          <p:cNvCxnSpPr>
            <a:cxnSpLocks/>
          </p:cNvCxnSpPr>
          <p:nvPr/>
        </p:nvCxnSpPr>
        <p:spPr bwMode="gray">
          <a:xfrm>
            <a:off x="4183590" y="4471006"/>
            <a:ext cx="2683935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2">
            <a:extLst>
              <a:ext uri="{FF2B5EF4-FFF2-40B4-BE49-F238E27FC236}">
                <a16:creationId xmlns:a16="http://schemas.microsoft.com/office/drawing/2014/main" id="{AA7A1A64-96EF-4245-51B4-EECDB53C1C83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gray">
          <a:xfrm>
            <a:off x="2325787" y="2220126"/>
            <a:ext cx="2949144" cy="2947912"/>
          </a:xfrm>
          <a:prstGeom prst="ellipse">
            <a:avLst/>
          </a:prstGeom>
          <a:solidFill>
            <a:schemeClr val="bg1"/>
          </a:solidFill>
          <a:ln w="19050">
            <a:noFill/>
            <a:prstDash val="sysDot"/>
          </a:ln>
        </p:spPr>
        <p:txBody>
          <a:bodyPr wrap="none" anchor="ctr"/>
          <a:lstStyle>
            <a:lvl1pPr marL="177800" indent="-1778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6EA600"/>
              </a:solidFill>
              <a:effectLst/>
              <a:uLnTx/>
              <a:uFillTx/>
              <a:latin typeface="+mn-lt"/>
              <a:ea typeface="+mn-ea"/>
              <a:cs typeface="+mn-cs"/>
              <a:sym typeface="Futura"/>
            </a:endParaRPr>
          </a:p>
        </p:txBody>
      </p:sp>
      <p:grpSp>
        <p:nvGrpSpPr>
          <p:cNvPr id="47" name="Group 83">
            <a:extLst>
              <a:ext uri="{FF2B5EF4-FFF2-40B4-BE49-F238E27FC236}">
                <a16:creationId xmlns:a16="http://schemas.microsoft.com/office/drawing/2014/main" id="{4DA21816-5075-70A5-20BA-AF362EE90ECA}"/>
              </a:ext>
            </a:extLst>
          </p:cNvPr>
          <p:cNvGrpSpPr>
            <a:grpSpLocks/>
          </p:cNvGrpSpPr>
          <p:nvPr/>
        </p:nvGrpSpPr>
        <p:grpSpPr bwMode="auto">
          <a:xfrm>
            <a:off x="2385928" y="2285572"/>
            <a:ext cx="2828860" cy="2828861"/>
            <a:chOff x="3577" y="1695"/>
            <a:chExt cx="907" cy="907"/>
          </a:xfrm>
          <a:solidFill>
            <a:schemeClr val="bg2"/>
          </a:solidFill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85578B99-D861-7470-7B43-21D977DE45D6}"/>
                </a:ext>
              </a:extLst>
            </p:cNvPr>
            <p:cNvSpPr>
              <a:spLocks/>
            </p:cNvSpPr>
            <p:nvPr/>
          </p:nvSpPr>
          <p:spPr bwMode="gray">
            <a:xfrm>
              <a:off x="3577" y="2158"/>
              <a:ext cx="442" cy="444"/>
            </a:xfrm>
            <a:custGeom>
              <a:avLst/>
              <a:gdLst>
                <a:gd name="T0" fmla="*/ 464 w 285"/>
                <a:gd name="T1" fmla="*/ 397 h 286"/>
                <a:gd name="T2" fmla="*/ 226 w 285"/>
                <a:gd name="T3" fmla="*/ 0 h 286"/>
                <a:gd name="T4" fmla="*/ 0 w 285"/>
                <a:gd name="T5" fmla="*/ 0 h 286"/>
                <a:gd name="T6" fmla="*/ 685 w 285"/>
                <a:gd name="T7" fmla="*/ 689 h 286"/>
                <a:gd name="T8" fmla="*/ 685 w 285"/>
                <a:gd name="T9" fmla="*/ 463 h 286"/>
                <a:gd name="T10" fmla="*/ 464 w 285"/>
                <a:gd name="T11" fmla="*/ 397 h 2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" h="286">
                  <a:moveTo>
                    <a:pt x="193" y="165"/>
                  </a:moveTo>
                  <a:cubicBezTo>
                    <a:pt x="132" y="130"/>
                    <a:pt x="97" y="66"/>
                    <a:pt x="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56"/>
                    <a:pt x="129" y="282"/>
                    <a:pt x="285" y="286"/>
                  </a:cubicBezTo>
                  <a:cubicBezTo>
                    <a:pt x="285" y="192"/>
                    <a:pt x="285" y="192"/>
                    <a:pt x="285" y="192"/>
                  </a:cubicBezTo>
                  <a:cubicBezTo>
                    <a:pt x="254" y="190"/>
                    <a:pt x="222" y="182"/>
                    <a:pt x="193" y="165"/>
                  </a:cubicBezTo>
                  <a:close/>
                </a:path>
              </a:pathLst>
            </a:cu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ts val="400"/>
                </a:spcBef>
              </a:pP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2004AEA5-9621-54CA-65B3-BACED84027A7}"/>
                </a:ext>
              </a:extLst>
            </p:cNvPr>
            <p:cNvSpPr>
              <a:spLocks/>
            </p:cNvSpPr>
            <p:nvPr/>
          </p:nvSpPr>
          <p:spPr bwMode="gray">
            <a:xfrm>
              <a:off x="3577" y="1695"/>
              <a:ext cx="442" cy="442"/>
            </a:xfrm>
            <a:custGeom>
              <a:avLst/>
              <a:gdLst>
                <a:gd name="T0" fmla="*/ 292 w 285"/>
                <a:gd name="T1" fmla="*/ 464 h 285"/>
                <a:gd name="T2" fmla="*/ 685 w 285"/>
                <a:gd name="T3" fmla="*/ 226 h 285"/>
                <a:gd name="T4" fmla="*/ 685 w 285"/>
                <a:gd name="T5" fmla="*/ 0 h 285"/>
                <a:gd name="T6" fmla="*/ 0 w 285"/>
                <a:gd name="T7" fmla="*/ 685 h 285"/>
                <a:gd name="T8" fmla="*/ 226 w 285"/>
                <a:gd name="T9" fmla="*/ 685 h 285"/>
                <a:gd name="T10" fmla="*/ 292 w 285"/>
                <a:gd name="T11" fmla="*/ 464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" h="285">
                  <a:moveTo>
                    <a:pt x="121" y="193"/>
                  </a:moveTo>
                  <a:cubicBezTo>
                    <a:pt x="156" y="132"/>
                    <a:pt x="219" y="96"/>
                    <a:pt x="285" y="94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129" y="3"/>
                    <a:pt x="4" y="129"/>
                    <a:pt x="0" y="285"/>
                  </a:cubicBezTo>
                  <a:cubicBezTo>
                    <a:pt x="94" y="285"/>
                    <a:pt x="94" y="285"/>
                    <a:pt x="94" y="285"/>
                  </a:cubicBezTo>
                  <a:cubicBezTo>
                    <a:pt x="95" y="253"/>
                    <a:pt x="104" y="222"/>
                    <a:pt x="121" y="193"/>
                  </a:cubicBezTo>
                  <a:close/>
                </a:path>
              </a:pathLst>
            </a:cu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ts val="400"/>
                </a:spcBef>
              </a:pP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CDEC8027-E41A-55E4-8C28-E2657AF40A66}"/>
                </a:ext>
              </a:extLst>
            </p:cNvPr>
            <p:cNvSpPr>
              <a:spLocks/>
            </p:cNvSpPr>
            <p:nvPr/>
          </p:nvSpPr>
          <p:spPr bwMode="gray">
            <a:xfrm>
              <a:off x="4042" y="1695"/>
              <a:ext cx="442" cy="442"/>
            </a:xfrm>
            <a:custGeom>
              <a:avLst/>
              <a:gdLst>
                <a:gd name="T0" fmla="*/ 222 w 285"/>
                <a:gd name="T1" fmla="*/ 288 h 285"/>
                <a:gd name="T2" fmla="*/ 459 w 285"/>
                <a:gd name="T3" fmla="*/ 685 h 285"/>
                <a:gd name="T4" fmla="*/ 685 w 285"/>
                <a:gd name="T5" fmla="*/ 685 h 285"/>
                <a:gd name="T6" fmla="*/ 0 w 285"/>
                <a:gd name="T7" fmla="*/ 0 h 285"/>
                <a:gd name="T8" fmla="*/ 0 w 285"/>
                <a:gd name="T9" fmla="*/ 226 h 285"/>
                <a:gd name="T10" fmla="*/ 222 w 285"/>
                <a:gd name="T11" fmla="*/ 288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" h="285">
                  <a:moveTo>
                    <a:pt x="92" y="120"/>
                  </a:moveTo>
                  <a:cubicBezTo>
                    <a:pt x="153" y="156"/>
                    <a:pt x="188" y="219"/>
                    <a:pt x="191" y="285"/>
                  </a:cubicBezTo>
                  <a:cubicBezTo>
                    <a:pt x="285" y="285"/>
                    <a:pt x="285" y="285"/>
                    <a:pt x="285" y="285"/>
                  </a:cubicBezTo>
                  <a:cubicBezTo>
                    <a:pt x="281" y="129"/>
                    <a:pt x="156" y="3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1" y="95"/>
                    <a:pt x="63" y="104"/>
                    <a:pt x="92" y="120"/>
                  </a:cubicBezTo>
                  <a:close/>
                </a:path>
              </a:pathLst>
            </a:cu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ts val="400"/>
                </a:spcBef>
              </a:pP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EC7A9CDD-E452-42D9-3CC2-DC06C67727C7}"/>
                </a:ext>
              </a:extLst>
            </p:cNvPr>
            <p:cNvSpPr>
              <a:spLocks/>
            </p:cNvSpPr>
            <p:nvPr/>
          </p:nvSpPr>
          <p:spPr bwMode="gray">
            <a:xfrm>
              <a:off x="4042" y="2158"/>
              <a:ext cx="442" cy="444"/>
            </a:xfrm>
            <a:custGeom>
              <a:avLst/>
              <a:gdLst>
                <a:gd name="T0" fmla="*/ 394 w 285"/>
                <a:gd name="T1" fmla="*/ 222 h 286"/>
                <a:gd name="T2" fmla="*/ 0 w 285"/>
                <a:gd name="T3" fmla="*/ 461 h 286"/>
                <a:gd name="T4" fmla="*/ 0 w 285"/>
                <a:gd name="T5" fmla="*/ 689 h 286"/>
                <a:gd name="T6" fmla="*/ 685 w 285"/>
                <a:gd name="T7" fmla="*/ 0 h 286"/>
                <a:gd name="T8" fmla="*/ 459 w 285"/>
                <a:gd name="T9" fmla="*/ 0 h 286"/>
                <a:gd name="T10" fmla="*/ 394 w 285"/>
                <a:gd name="T11" fmla="*/ 222 h 2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" h="286">
                  <a:moveTo>
                    <a:pt x="164" y="92"/>
                  </a:moveTo>
                  <a:cubicBezTo>
                    <a:pt x="129" y="154"/>
                    <a:pt x="66" y="189"/>
                    <a:pt x="0" y="191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56" y="282"/>
                    <a:pt x="282" y="156"/>
                    <a:pt x="28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0" y="32"/>
                    <a:pt x="181" y="63"/>
                    <a:pt x="164" y="92"/>
                  </a:cubicBezTo>
                  <a:close/>
                </a:path>
              </a:pathLst>
            </a:cu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ts val="400"/>
                </a:spcBef>
              </a:pPr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52" name="Textplatzhalter 13">
            <a:extLst>
              <a:ext uri="{FF2B5EF4-FFF2-40B4-BE49-F238E27FC236}">
                <a16:creationId xmlns:a16="http://schemas.microsoft.com/office/drawing/2014/main" id="{AF02CAD3-4ED5-11C4-BAD6-F12ABFFAB20C}"/>
              </a:ext>
            </a:extLst>
          </p:cNvPr>
          <p:cNvSpPr txBox="1">
            <a:spLocks/>
          </p:cNvSpPr>
          <p:nvPr/>
        </p:nvSpPr>
        <p:spPr bwMode="gray">
          <a:xfrm rot="18900000">
            <a:off x="2621070" y="2520962"/>
            <a:ext cx="2358577" cy="2361056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Up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chemeClr val="tx2"/>
                </a:solidFill>
              </a:rPr>
              <a:t>Text</a:t>
            </a:r>
          </a:p>
        </p:txBody>
      </p:sp>
      <p:sp>
        <p:nvSpPr>
          <p:cNvPr id="53" name="Textplatzhalter 13">
            <a:extLst>
              <a:ext uri="{FF2B5EF4-FFF2-40B4-BE49-F238E27FC236}">
                <a16:creationId xmlns:a16="http://schemas.microsoft.com/office/drawing/2014/main" id="{647CBBC7-E6C2-2A66-70B5-2FA0709DE70E}"/>
              </a:ext>
            </a:extLst>
          </p:cNvPr>
          <p:cNvSpPr txBox="1">
            <a:spLocks/>
          </p:cNvSpPr>
          <p:nvPr/>
        </p:nvSpPr>
        <p:spPr bwMode="gray">
          <a:xfrm rot="2700000">
            <a:off x="2621070" y="2520961"/>
            <a:ext cx="2358577" cy="2361055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Up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chemeClr val="tx2"/>
                </a:solidFill>
              </a:rPr>
              <a:t>Text</a:t>
            </a:r>
            <a:endParaRPr lang="en-US" sz="1400" b="1">
              <a:solidFill>
                <a:schemeClr val="tx2"/>
              </a:solidFill>
            </a:endParaRPr>
          </a:p>
        </p:txBody>
      </p:sp>
      <p:sp>
        <p:nvSpPr>
          <p:cNvPr id="54" name="Textplatzhalter 13">
            <a:extLst>
              <a:ext uri="{FF2B5EF4-FFF2-40B4-BE49-F238E27FC236}">
                <a16:creationId xmlns:a16="http://schemas.microsoft.com/office/drawing/2014/main" id="{4B9CBC52-E409-18A3-C2E2-9AE7B4B9328A}"/>
              </a:ext>
            </a:extLst>
          </p:cNvPr>
          <p:cNvSpPr txBox="1">
            <a:spLocks/>
          </p:cNvSpPr>
          <p:nvPr/>
        </p:nvSpPr>
        <p:spPr bwMode="gray">
          <a:xfrm rot="2700000">
            <a:off x="2621071" y="2520961"/>
            <a:ext cx="2358577" cy="2361055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Down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chemeClr val="tx2"/>
                </a:solidFill>
              </a:rPr>
              <a:t>Text</a:t>
            </a:r>
            <a:endParaRPr lang="en-US" sz="1400" b="1">
              <a:solidFill>
                <a:schemeClr val="tx2"/>
              </a:solidFill>
            </a:endParaRPr>
          </a:p>
        </p:txBody>
      </p:sp>
      <p:sp>
        <p:nvSpPr>
          <p:cNvPr id="55" name="Textplatzhalter 13">
            <a:extLst>
              <a:ext uri="{FF2B5EF4-FFF2-40B4-BE49-F238E27FC236}">
                <a16:creationId xmlns:a16="http://schemas.microsoft.com/office/drawing/2014/main" id="{90AC5F6C-87DA-01FF-5ACC-404F04A72990}"/>
              </a:ext>
            </a:extLst>
          </p:cNvPr>
          <p:cNvSpPr txBox="1">
            <a:spLocks/>
          </p:cNvSpPr>
          <p:nvPr/>
        </p:nvSpPr>
        <p:spPr bwMode="gray">
          <a:xfrm rot="18900000">
            <a:off x="2621071" y="2520962"/>
            <a:ext cx="2358577" cy="2361056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Down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200" b="1">
                <a:solidFill>
                  <a:schemeClr val="tx2"/>
                </a:solidFill>
              </a:rPr>
              <a:t>Text</a:t>
            </a:r>
            <a:endParaRPr lang="en-US" sz="1400" b="1">
              <a:solidFill>
                <a:schemeClr val="tx2"/>
              </a:solidFill>
            </a:endParaRPr>
          </a:p>
        </p:txBody>
      </p:sp>
      <p:sp>
        <p:nvSpPr>
          <p:cNvPr id="56" name="Oval 52">
            <a:extLst>
              <a:ext uri="{FF2B5EF4-FFF2-40B4-BE49-F238E27FC236}">
                <a16:creationId xmlns:a16="http://schemas.microsoft.com/office/drawing/2014/main" id="{8C686D56-0CB9-98B4-E052-EDE5E28C5C2E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2899281" y="2793380"/>
            <a:ext cx="1802156" cy="1801403"/>
          </a:xfrm>
          <a:prstGeom prst="ellipse">
            <a:avLst/>
          </a:prstGeom>
          <a:solidFill>
            <a:schemeClr val="bg1"/>
          </a:solidFill>
          <a:ln w="19050">
            <a:noFill/>
            <a:prstDash val="sysDot"/>
          </a:ln>
        </p:spPr>
        <p:txBody>
          <a:bodyPr wrap="none" anchor="ctr"/>
          <a:lstStyle>
            <a:lvl1pPr marL="177800" indent="-1778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Futura"/>
              </a:rPr>
              <a:t>SWOT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  <a:sym typeface="Futura"/>
            </a:endParaRPr>
          </a:p>
        </p:txBody>
      </p:sp>
      <p:sp>
        <p:nvSpPr>
          <p:cNvPr id="57" name="Textplatzhalter 13">
            <a:extLst>
              <a:ext uri="{FF2B5EF4-FFF2-40B4-BE49-F238E27FC236}">
                <a16:creationId xmlns:a16="http://schemas.microsoft.com/office/drawing/2014/main" id="{93B1BAA4-366B-E548-9D6B-80EA444DDD11}"/>
              </a:ext>
            </a:extLst>
          </p:cNvPr>
          <p:cNvSpPr txBox="1">
            <a:spLocks/>
          </p:cNvSpPr>
          <p:nvPr/>
        </p:nvSpPr>
        <p:spPr bwMode="gray">
          <a:xfrm>
            <a:off x="792412" y="2207210"/>
            <a:ext cx="1398524" cy="18466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1200" b="1" cap="none">
                <a:solidFill>
                  <a:schemeClr val="accent1"/>
                </a:solidFill>
              </a:rPr>
              <a:t>Strengths</a:t>
            </a:r>
          </a:p>
        </p:txBody>
      </p:sp>
      <p:sp>
        <p:nvSpPr>
          <p:cNvPr id="58" name="Textplatzhalter 13">
            <a:extLst>
              <a:ext uri="{FF2B5EF4-FFF2-40B4-BE49-F238E27FC236}">
                <a16:creationId xmlns:a16="http://schemas.microsoft.com/office/drawing/2014/main" id="{D3C5A9B7-59A2-8D3F-E5A9-21E7A928B956}"/>
              </a:ext>
            </a:extLst>
          </p:cNvPr>
          <p:cNvSpPr txBox="1">
            <a:spLocks/>
          </p:cNvSpPr>
          <p:nvPr/>
        </p:nvSpPr>
        <p:spPr bwMode="gray">
          <a:xfrm>
            <a:off x="792412" y="4199473"/>
            <a:ext cx="1398524" cy="18466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1200" b="1" cap="none">
                <a:solidFill>
                  <a:schemeClr val="accent1"/>
                </a:solidFill>
              </a:rPr>
              <a:t>Opportunities</a:t>
            </a:r>
          </a:p>
        </p:txBody>
      </p:sp>
      <p:sp>
        <p:nvSpPr>
          <p:cNvPr id="59" name="Textplatzhalter 13">
            <a:extLst>
              <a:ext uri="{FF2B5EF4-FFF2-40B4-BE49-F238E27FC236}">
                <a16:creationId xmlns:a16="http://schemas.microsoft.com/office/drawing/2014/main" id="{4202C49A-6822-77C1-8F44-75B2E96A86E8}"/>
              </a:ext>
            </a:extLst>
          </p:cNvPr>
          <p:cNvSpPr txBox="1">
            <a:spLocks/>
          </p:cNvSpPr>
          <p:nvPr/>
        </p:nvSpPr>
        <p:spPr bwMode="gray">
          <a:xfrm>
            <a:off x="5469001" y="2207210"/>
            <a:ext cx="1398524" cy="18466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1200" b="1" cap="none">
                <a:solidFill>
                  <a:schemeClr val="accent1"/>
                </a:solidFill>
              </a:rPr>
              <a:t>Weaknesses</a:t>
            </a:r>
          </a:p>
        </p:txBody>
      </p:sp>
      <p:sp>
        <p:nvSpPr>
          <p:cNvPr id="60" name="Textplatzhalter 13">
            <a:extLst>
              <a:ext uri="{FF2B5EF4-FFF2-40B4-BE49-F238E27FC236}">
                <a16:creationId xmlns:a16="http://schemas.microsoft.com/office/drawing/2014/main" id="{3FB9B44B-E362-F8EC-2AFD-45C482D38AA0}"/>
              </a:ext>
            </a:extLst>
          </p:cNvPr>
          <p:cNvSpPr txBox="1">
            <a:spLocks/>
          </p:cNvSpPr>
          <p:nvPr/>
        </p:nvSpPr>
        <p:spPr bwMode="gray">
          <a:xfrm>
            <a:off x="5469001" y="4199473"/>
            <a:ext cx="1398524" cy="18466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1200" b="1" cap="none">
                <a:solidFill>
                  <a:schemeClr val="accent1"/>
                </a:solidFill>
              </a:rPr>
              <a:t>Threats</a:t>
            </a:r>
          </a:p>
        </p:txBody>
      </p:sp>
      <p:sp>
        <p:nvSpPr>
          <p:cNvPr id="61" name="Inhaltsplatzhalter 2">
            <a:extLst>
              <a:ext uri="{FF2B5EF4-FFF2-40B4-BE49-F238E27FC236}">
                <a16:creationId xmlns:a16="http://schemas.microsoft.com/office/drawing/2014/main" id="{F66C3F3A-0ACC-CFC1-D5C2-4E84F0206695}"/>
              </a:ext>
            </a:extLst>
          </p:cNvPr>
          <p:cNvSpPr txBox="1">
            <a:spLocks/>
          </p:cNvSpPr>
          <p:nvPr/>
        </p:nvSpPr>
        <p:spPr>
          <a:xfrm>
            <a:off x="792412" y="2580062"/>
            <a:ext cx="1398524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</p:txBody>
      </p:sp>
      <p:sp>
        <p:nvSpPr>
          <p:cNvPr id="62" name="Inhaltsplatzhalter 2">
            <a:extLst>
              <a:ext uri="{FF2B5EF4-FFF2-40B4-BE49-F238E27FC236}">
                <a16:creationId xmlns:a16="http://schemas.microsoft.com/office/drawing/2014/main" id="{4A4060CD-1EEA-505B-0CEC-8D76F8B16A16}"/>
              </a:ext>
            </a:extLst>
          </p:cNvPr>
          <p:cNvSpPr txBox="1">
            <a:spLocks/>
          </p:cNvSpPr>
          <p:nvPr/>
        </p:nvSpPr>
        <p:spPr>
          <a:xfrm>
            <a:off x="792412" y="4592362"/>
            <a:ext cx="1398524" cy="36933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</p:txBody>
      </p:sp>
      <p:sp>
        <p:nvSpPr>
          <p:cNvPr id="63" name="Inhaltsplatzhalter 2">
            <a:extLst>
              <a:ext uri="{FF2B5EF4-FFF2-40B4-BE49-F238E27FC236}">
                <a16:creationId xmlns:a16="http://schemas.microsoft.com/office/drawing/2014/main" id="{6EC5A75F-C074-1F77-A063-4595EA4ED994}"/>
              </a:ext>
            </a:extLst>
          </p:cNvPr>
          <p:cNvSpPr txBox="1">
            <a:spLocks/>
          </p:cNvSpPr>
          <p:nvPr/>
        </p:nvSpPr>
        <p:spPr>
          <a:xfrm>
            <a:off x="5469001" y="2580062"/>
            <a:ext cx="139852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</p:txBody>
      </p:sp>
      <p:sp>
        <p:nvSpPr>
          <p:cNvPr id="64" name="Inhaltsplatzhalter 2">
            <a:extLst>
              <a:ext uri="{FF2B5EF4-FFF2-40B4-BE49-F238E27FC236}">
                <a16:creationId xmlns:a16="http://schemas.microsoft.com/office/drawing/2014/main" id="{F036BC0B-322C-0650-3C32-C82FA628C977}"/>
              </a:ext>
            </a:extLst>
          </p:cNvPr>
          <p:cNvSpPr txBox="1">
            <a:spLocks/>
          </p:cNvSpPr>
          <p:nvPr/>
        </p:nvSpPr>
        <p:spPr>
          <a:xfrm>
            <a:off x="5469001" y="4592362"/>
            <a:ext cx="139852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F05CB96A-EFCD-33CE-F5EF-6B439D9CAC5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31074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strategy, matrix, strength, weakness, threat, opportunity, </a:t>
            </a:r>
            <a:r>
              <a:rPr lang="en-US" sz="1000">
                <a:solidFill>
                  <a:schemeClr val="tx2"/>
                </a:solidFill>
              </a:rPr>
              <a:t>dashboards, circle, circles</a:t>
            </a:r>
          </a:p>
        </p:txBody>
      </p:sp>
    </p:spTree>
    <p:extLst>
      <p:ext uri="{BB962C8B-B14F-4D97-AF65-F5344CB8AC3E}">
        <p14:creationId xmlns:p14="http://schemas.microsoft.com/office/powerpoint/2010/main" val="12043060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qu6PPRfjEOxN4czDL8Hm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qu6PPRfjEOxN4czDL8Hm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