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5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EDABD-2E46-4E24-A634-3C3C2AD9CF87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C2A07-2C6C-494E-AA25-14318A69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295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015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32412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9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1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100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8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8059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itle 44">
            <a:extLst>
              <a:ext uri="{FF2B5EF4-FFF2-40B4-BE49-F238E27FC236}">
                <a16:creationId xmlns:a16="http://schemas.microsoft.com/office/drawing/2014/main" id="{7ADA5DFD-243E-0621-0B76-D5F4C61DA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cxnSp>
        <p:nvCxnSpPr>
          <p:cNvPr id="21" name="Gerade Verbindung 22">
            <a:extLst>
              <a:ext uri="{FF2B5EF4-FFF2-40B4-BE49-F238E27FC236}">
                <a16:creationId xmlns:a16="http://schemas.microsoft.com/office/drawing/2014/main" id="{6AB9DE90-932F-1F3F-4AAA-04202E7E0D82}"/>
              </a:ext>
            </a:extLst>
          </p:cNvPr>
          <p:cNvCxnSpPr>
            <a:cxnSpLocks/>
          </p:cNvCxnSpPr>
          <p:nvPr/>
        </p:nvCxnSpPr>
        <p:spPr bwMode="gray">
          <a:xfrm>
            <a:off x="419100" y="4304578"/>
            <a:ext cx="4026478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2">
            <a:extLst>
              <a:ext uri="{FF2B5EF4-FFF2-40B4-BE49-F238E27FC236}">
                <a16:creationId xmlns:a16="http://schemas.microsoft.com/office/drawing/2014/main" id="{DEDB203D-CA32-5D35-D7C3-AA8E411F2106}"/>
              </a:ext>
            </a:extLst>
          </p:cNvPr>
          <p:cNvCxnSpPr>
            <a:cxnSpLocks/>
          </p:cNvCxnSpPr>
          <p:nvPr/>
        </p:nvCxnSpPr>
        <p:spPr bwMode="gray">
          <a:xfrm>
            <a:off x="419100" y="2060039"/>
            <a:ext cx="4493368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platzhalter 13">
            <a:extLst>
              <a:ext uri="{FF2B5EF4-FFF2-40B4-BE49-F238E27FC236}">
                <a16:creationId xmlns:a16="http://schemas.microsoft.com/office/drawing/2014/main" id="{D55DFD00-B227-CB1A-B6BA-0E50B3D9AF41}"/>
              </a:ext>
            </a:extLst>
          </p:cNvPr>
          <p:cNvSpPr txBox="1">
            <a:spLocks/>
          </p:cNvSpPr>
          <p:nvPr/>
        </p:nvSpPr>
        <p:spPr bwMode="gray">
          <a:xfrm>
            <a:off x="419101" y="1640502"/>
            <a:ext cx="3457011" cy="30777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000" cap="none" dirty="0">
                <a:solidFill>
                  <a:srgbClr val="1A7449"/>
                </a:solidFill>
                <a:latin typeface="理想品牌字体 2022"/>
              </a:rPr>
              <a:t>优势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7449"/>
              </a:solidFill>
              <a:effectLst/>
              <a:uLnTx/>
              <a:uFillTx/>
              <a:latin typeface="理想品牌字体 2022"/>
              <a:ea typeface="Verdana" pitchFamily="34" charset="0"/>
            </a:endParaRPr>
          </a:p>
        </p:txBody>
      </p:sp>
      <p:cxnSp>
        <p:nvCxnSpPr>
          <p:cNvPr id="24" name="Gerade Verbindung 22">
            <a:extLst>
              <a:ext uri="{FF2B5EF4-FFF2-40B4-BE49-F238E27FC236}">
                <a16:creationId xmlns:a16="http://schemas.microsoft.com/office/drawing/2014/main" id="{1E2ABF31-4BB8-CBA6-226A-008E4CDA78EF}"/>
              </a:ext>
            </a:extLst>
          </p:cNvPr>
          <p:cNvCxnSpPr>
            <a:cxnSpLocks/>
          </p:cNvCxnSpPr>
          <p:nvPr/>
        </p:nvCxnSpPr>
        <p:spPr bwMode="gray">
          <a:xfrm>
            <a:off x="7317632" y="2060039"/>
            <a:ext cx="4493368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2">
            <a:extLst>
              <a:ext uri="{FF2B5EF4-FFF2-40B4-BE49-F238E27FC236}">
                <a16:creationId xmlns:a16="http://schemas.microsoft.com/office/drawing/2014/main" id="{488FF076-4BB1-852E-9B66-B7E50AA2A05F}"/>
              </a:ext>
            </a:extLst>
          </p:cNvPr>
          <p:cNvCxnSpPr>
            <a:cxnSpLocks/>
          </p:cNvCxnSpPr>
          <p:nvPr/>
        </p:nvCxnSpPr>
        <p:spPr bwMode="gray">
          <a:xfrm>
            <a:off x="7677984" y="4304578"/>
            <a:ext cx="4128961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74ACDC0A-A96B-F82E-B387-875EE68D0A84}"/>
              </a:ext>
            </a:extLst>
          </p:cNvPr>
          <p:cNvSpPr txBox="1">
            <a:spLocks/>
          </p:cNvSpPr>
          <p:nvPr/>
        </p:nvSpPr>
        <p:spPr bwMode="gray">
          <a:xfrm>
            <a:off x="419101" y="3885041"/>
            <a:ext cx="3457011" cy="30777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机会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7449"/>
              </a:solidFill>
              <a:effectLst/>
              <a:uLnTx/>
              <a:uFillTx/>
              <a:latin typeface="理想品牌字体 2022"/>
              <a:ea typeface="Verdana" pitchFamily="34" charset="0"/>
            </a:endParaRPr>
          </a:p>
        </p:txBody>
      </p:sp>
      <p:sp>
        <p:nvSpPr>
          <p:cNvPr id="27" name="Textplatzhalter 13">
            <a:extLst>
              <a:ext uri="{FF2B5EF4-FFF2-40B4-BE49-F238E27FC236}">
                <a16:creationId xmlns:a16="http://schemas.microsoft.com/office/drawing/2014/main" id="{67CA46CB-1B63-C25A-13D5-96B1C9405826}"/>
              </a:ext>
            </a:extLst>
          </p:cNvPr>
          <p:cNvSpPr txBox="1">
            <a:spLocks/>
          </p:cNvSpPr>
          <p:nvPr/>
        </p:nvSpPr>
        <p:spPr bwMode="gray">
          <a:xfrm>
            <a:off x="8353989" y="1640502"/>
            <a:ext cx="3457011" cy="30777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劣势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7449"/>
              </a:solidFill>
              <a:effectLst/>
              <a:uLnTx/>
              <a:uFillTx/>
              <a:latin typeface="理想品牌字体 2022"/>
              <a:ea typeface="Verdana" pitchFamily="34" charset="0"/>
            </a:endParaRPr>
          </a:p>
        </p:txBody>
      </p:sp>
      <p:sp>
        <p:nvSpPr>
          <p:cNvPr id="28" name="Textplatzhalter 13">
            <a:extLst>
              <a:ext uri="{FF2B5EF4-FFF2-40B4-BE49-F238E27FC236}">
                <a16:creationId xmlns:a16="http://schemas.microsoft.com/office/drawing/2014/main" id="{3F291FCF-3518-C364-582D-3AB30BD37135}"/>
              </a:ext>
            </a:extLst>
          </p:cNvPr>
          <p:cNvSpPr txBox="1">
            <a:spLocks/>
          </p:cNvSpPr>
          <p:nvPr/>
        </p:nvSpPr>
        <p:spPr bwMode="gray">
          <a:xfrm>
            <a:off x="8353989" y="3885041"/>
            <a:ext cx="3457011" cy="30777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威胁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7449"/>
              </a:solidFill>
              <a:effectLst/>
              <a:uLnTx/>
              <a:uFillTx/>
              <a:latin typeface="理想品牌字体 2022"/>
              <a:ea typeface="Verdana" pitchFamily="34" charset="0"/>
            </a:endParaRPr>
          </a:p>
        </p:txBody>
      </p:sp>
      <p:grpSp>
        <p:nvGrpSpPr>
          <p:cNvPr id="29" name="Gruppieren 50">
            <a:extLst>
              <a:ext uri="{FF2B5EF4-FFF2-40B4-BE49-F238E27FC236}">
                <a16:creationId xmlns:a16="http://schemas.microsoft.com/office/drawing/2014/main" id="{2F33BE8F-E99F-7CDD-B62A-5A16D75B031F}"/>
              </a:ext>
            </a:extLst>
          </p:cNvPr>
          <p:cNvGrpSpPr>
            <a:grpSpLocks/>
          </p:cNvGrpSpPr>
          <p:nvPr/>
        </p:nvGrpSpPr>
        <p:grpSpPr bwMode="gray">
          <a:xfrm>
            <a:off x="4459526" y="2060039"/>
            <a:ext cx="3272948" cy="3279938"/>
            <a:chOff x="4440861" y="1798790"/>
            <a:chExt cx="3506593" cy="3514082"/>
          </a:xfrm>
        </p:grpSpPr>
        <p:sp>
          <p:nvSpPr>
            <p:cNvPr id="30" name="Rechteck 26">
              <a:extLst>
                <a:ext uri="{FF2B5EF4-FFF2-40B4-BE49-F238E27FC236}">
                  <a16:creationId xmlns:a16="http://schemas.microsoft.com/office/drawing/2014/main" id="{5909FE05-35D1-D49F-B4A2-7374DE4552B6}"/>
                </a:ext>
              </a:extLst>
            </p:cNvPr>
            <p:cNvSpPr>
              <a:spLocks/>
            </p:cNvSpPr>
            <p:nvPr/>
          </p:nvSpPr>
          <p:spPr bwMode="gray">
            <a:xfrm rot="8100000">
              <a:off x="4811141" y="1798790"/>
              <a:ext cx="1224425" cy="1964986"/>
            </a:xfrm>
            <a:custGeom>
              <a:avLst/>
              <a:gdLst/>
              <a:ahLst/>
              <a:cxnLst/>
              <a:rect l="l" t="t" r="r" b="b"/>
              <a:pathLst>
                <a:path w="1764552" h="2831796">
                  <a:moveTo>
                    <a:pt x="885293" y="0"/>
                  </a:moveTo>
                  <a:lnTo>
                    <a:pt x="1686476" y="796105"/>
                  </a:lnTo>
                  <a:cubicBezTo>
                    <a:pt x="1692106" y="799393"/>
                    <a:pt x="1696899" y="803770"/>
                    <a:pt x="1701532" y="808403"/>
                  </a:cubicBezTo>
                  <a:cubicBezTo>
                    <a:pt x="1743027" y="849897"/>
                    <a:pt x="1763970" y="904161"/>
                    <a:pt x="1764219" y="958546"/>
                  </a:cubicBezTo>
                  <a:lnTo>
                    <a:pt x="1764552" y="958546"/>
                  </a:lnTo>
                  <a:lnTo>
                    <a:pt x="1764552" y="2831796"/>
                  </a:lnTo>
                  <a:lnTo>
                    <a:pt x="602502" y="2831796"/>
                  </a:lnTo>
                  <a:lnTo>
                    <a:pt x="443753" y="2831796"/>
                  </a:lnTo>
                  <a:lnTo>
                    <a:pt x="4015" y="2831796"/>
                  </a:lnTo>
                  <a:lnTo>
                    <a:pt x="4015" y="1013159"/>
                  </a:lnTo>
                  <a:cubicBezTo>
                    <a:pt x="-9252" y="945448"/>
                    <a:pt x="10361" y="872584"/>
                    <a:pt x="62818" y="820127"/>
                  </a:cubicBezTo>
                  <a:lnTo>
                    <a:pt x="64578" y="818690"/>
                  </a:lnTo>
                  <a:lnTo>
                    <a:pt x="61380" y="818689"/>
                  </a:lnTo>
                  <a:close/>
                </a:path>
              </a:pathLst>
            </a:custGeom>
            <a:solidFill>
              <a:schemeClr val="accent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1" name="Rechteck 26">
              <a:extLst>
                <a:ext uri="{FF2B5EF4-FFF2-40B4-BE49-F238E27FC236}">
                  <a16:creationId xmlns:a16="http://schemas.microsoft.com/office/drawing/2014/main" id="{929D7D5F-7694-926E-5C29-EA2DC5C30812}"/>
                </a:ext>
              </a:extLst>
            </p:cNvPr>
            <p:cNvSpPr>
              <a:spLocks/>
            </p:cNvSpPr>
            <p:nvPr/>
          </p:nvSpPr>
          <p:spPr bwMode="gray">
            <a:xfrm rot="13500000" flipH="1">
              <a:off x="6352748" y="1798790"/>
              <a:ext cx="1224425" cy="1964986"/>
            </a:xfrm>
            <a:custGeom>
              <a:avLst/>
              <a:gdLst/>
              <a:ahLst/>
              <a:cxnLst/>
              <a:rect l="l" t="t" r="r" b="b"/>
              <a:pathLst>
                <a:path w="1764552" h="2831796">
                  <a:moveTo>
                    <a:pt x="885293" y="0"/>
                  </a:moveTo>
                  <a:lnTo>
                    <a:pt x="1686476" y="796105"/>
                  </a:lnTo>
                  <a:cubicBezTo>
                    <a:pt x="1692106" y="799393"/>
                    <a:pt x="1696899" y="803770"/>
                    <a:pt x="1701532" y="808403"/>
                  </a:cubicBezTo>
                  <a:cubicBezTo>
                    <a:pt x="1743027" y="849897"/>
                    <a:pt x="1763970" y="904161"/>
                    <a:pt x="1764219" y="958546"/>
                  </a:cubicBezTo>
                  <a:lnTo>
                    <a:pt x="1764552" y="958546"/>
                  </a:lnTo>
                  <a:lnTo>
                    <a:pt x="1764552" y="2831796"/>
                  </a:lnTo>
                  <a:lnTo>
                    <a:pt x="602502" y="2831796"/>
                  </a:lnTo>
                  <a:lnTo>
                    <a:pt x="443753" y="2831796"/>
                  </a:lnTo>
                  <a:lnTo>
                    <a:pt x="4015" y="2831796"/>
                  </a:lnTo>
                  <a:lnTo>
                    <a:pt x="4015" y="1013159"/>
                  </a:lnTo>
                  <a:cubicBezTo>
                    <a:pt x="-9252" y="945448"/>
                    <a:pt x="10361" y="872584"/>
                    <a:pt x="62818" y="820127"/>
                  </a:cubicBezTo>
                  <a:lnTo>
                    <a:pt x="64578" y="818690"/>
                  </a:lnTo>
                  <a:lnTo>
                    <a:pt x="61380" y="818689"/>
                  </a:lnTo>
                  <a:close/>
                </a:path>
              </a:pathLst>
            </a:custGeom>
            <a:noFill/>
            <a:ln w="63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2" name="Rechteck 26">
              <a:extLst>
                <a:ext uri="{FF2B5EF4-FFF2-40B4-BE49-F238E27FC236}">
                  <a16:creationId xmlns:a16="http://schemas.microsoft.com/office/drawing/2014/main" id="{5AA5F416-4A63-5F20-4678-AAE431B1EEF0}"/>
                </a:ext>
              </a:extLst>
            </p:cNvPr>
            <p:cNvSpPr>
              <a:spLocks/>
            </p:cNvSpPr>
            <p:nvPr/>
          </p:nvSpPr>
          <p:spPr bwMode="gray">
            <a:xfrm rot="13500000" flipV="1">
              <a:off x="4811141" y="3347886"/>
              <a:ext cx="1224425" cy="1964986"/>
            </a:xfrm>
            <a:custGeom>
              <a:avLst/>
              <a:gdLst/>
              <a:ahLst/>
              <a:cxnLst/>
              <a:rect l="l" t="t" r="r" b="b"/>
              <a:pathLst>
                <a:path w="1764552" h="2831796">
                  <a:moveTo>
                    <a:pt x="885293" y="0"/>
                  </a:moveTo>
                  <a:lnTo>
                    <a:pt x="1686476" y="796105"/>
                  </a:lnTo>
                  <a:cubicBezTo>
                    <a:pt x="1692106" y="799393"/>
                    <a:pt x="1696899" y="803770"/>
                    <a:pt x="1701532" y="808403"/>
                  </a:cubicBezTo>
                  <a:cubicBezTo>
                    <a:pt x="1743027" y="849897"/>
                    <a:pt x="1763970" y="904161"/>
                    <a:pt x="1764219" y="958546"/>
                  </a:cubicBezTo>
                  <a:lnTo>
                    <a:pt x="1764552" y="958546"/>
                  </a:lnTo>
                  <a:lnTo>
                    <a:pt x="1764552" y="2831796"/>
                  </a:lnTo>
                  <a:lnTo>
                    <a:pt x="602502" y="2831796"/>
                  </a:lnTo>
                  <a:lnTo>
                    <a:pt x="443753" y="2831796"/>
                  </a:lnTo>
                  <a:lnTo>
                    <a:pt x="4015" y="2831796"/>
                  </a:lnTo>
                  <a:lnTo>
                    <a:pt x="4015" y="1013159"/>
                  </a:lnTo>
                  <a:cubicBezTo>
                    <a:pt x="-9252" y="945448"/>
                    <a:pt x="10361" y="872584"/>
                    <a:pt x="62818" y="820127"/>
                  </a:cubicBezTo>
                  <a:lnTo>
                    <a:pt x="64578" y="818690"/>
                  </a:lnTo>
                  <a:lnTo>
                    <a:pt x="61380" y="818689"/>
                  </a:lnTo>
                  <a:close/>
                </a:path>
              </a:pathLst>
            </a:custGeom>
            <a:solidFill>
              <a:schemeClr val="accent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3" name="Rechteck 26">
              <a:extLst>
                <a:ext uri="{FF2B5EF4-FFF2-40B4-BE49-F238E27FC236}">
                  <a16:creationId xmlns:a16="http://schemas.microsoft.com/office/drawing/2014/main" id="{00D4D6A4-69CB-8E26-CDA0-28CC5C870474}"/>
                </a:ext>
              </a:extLst>
            </p:cNvPr>
            <p:cNvSpPr>
              <a:spLocks/>
            </p:cNvSpPr>
            <p:nvPr/>
          </p:nvSpPr>
          <p:spPr bwMode="gray">
            <a:xfrm rot="8100000" flipH="1" flipV="1">
              <a:off x="6352748" y="3347886"/>
              <a:ext cx="1224425" cy="1964986"/>
            </a:xfrm>
            <a:custGeom>
              <a:avLst/>
              <a:gdLst/>
              <a:ahLst/>
              <a:cxnLst/>
              <a:rect l="l" t="t" r="r" b="b"/>
              <a:pathLst>
                <a:path w="1764552" h="2831796">
                  <a:moveTo>
                    <a:pt x="885293" y="0"/>
                  </a:moveTo>
                  <a:lnTo>
                    <a:pt x="1686476" y="796105"/>
                  </a:lnTo>
                  <a:cubicBezTo>
                    <a:pt x="1692106" y="799393"/>
                    <a:pt x="1696899" y="803770"/>
                    <a:pt x="1701532" y="808403"/>
                  </a:cubicBezTo>
                  <a:cubicBezTo>
                    <a:pt x="1743027" y="849897"/>
                    <a:pt x="1763970" y="904161"/>
                    <a:pt x="1764219" y="958546"/>
                  </a:cubicBezTo>
                  <a:lnTo>
                    <a:pt x="1764552" y="958546"/>
                  </a:lnTo>
                  <a:lnTo>
                    <a:pt x="1764552" y="2831796"/>
                  </a:lnTo>
                  <a:lnTo>
                    <a:pt x="602502" y="2831796"/>
                  </a:lnTo>
                  <a:lnTo>
                    <a:pt x="443753" y="2831796"/>
                  </a:lnTo>
                  <a:lnTo>
                    <a:pt x="4015" y="2831796"/>
                  </a:lnTo>
                  <a:lnTo>
                    <a:pt x="4015" y="1013159"/>
                  </a:lnTo>
                  <a:cubicBezTo>
                    <a:pt x="-9252" y="945448"/>
                    <a:pt x="10361" y="872584"/>
                    <a:pt x="62818" y="820127"/>
                  </a:cubicBezTo>
                  <a:lnTo>
                    <a:pt x="64578" y="818690"/>
                  </a:lnTo>
                  <a:lnTo>
                    <a:pt x="61380" y="818689"/>
                  </a:lnTo>
                  <a:close/>
                </a:path>
              </a:pathLst>
            </a:custGeom>
            <a:noFill/>
            <a:ln w="63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34" name="Inhaltsplatzhalter 2">
            <a:extLst>
              <a:ext uri="{FF2B5EF4-FFF2-40B4-BE49-F238E27FC236}">
                <a16:creationId xmlns:a16="http://schemas.microsoft.com/office/drawing/2014/main" id="{0E5FFAE3-C152-C6EA-A750-9D30B5F26212}"/>
              </a:ext>
            </a:extLst>
          </p:cNvPr>
          <p:cNvSpPr txBox="1">
            <a:spLocks/>
          </p:cNvSpPr>
          <p:nvPr/>
        </p:nvSpPr>
        <p:spPr>
          <a:xfrm>
            <a:off x="419101" y="2190391"/>
            <a:ext cx="3457011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{strength}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5" name="Inhaltsplatzhalter 2">
            <a:extLst>
              <a:ext uri="{FF2B5EF4-FFF2-40B4-BE49-F238E27FC236}">
                <a16:creationId xmlns:a16="http://schemas.microsoft.com/office/drawing/2014/main" id="{D79EA0C7-25A9-242A-06EF-F82C6946FEAB}"/>
              </a:ext>
            </a:extLst>
          </p:cNvPr>
          <p:cNvSpPr txBox="1">
            <a:spLocks/>
          </p:cNvSpPr>
          <p:nvPr/>
        </p:nvSpPr>
        <p:spPr>
          <a:xfrm>
            <a:off x="419101" y="4460709"/>
            <a:ext cx="3457011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{opportunities}</a:t>
            </a:r>
          </a:p>
        </p:txBody>
      </p:sp>
      <p:sp>
        <p:nvSpPr>
          <p:cNvPr id="36" name="Inhaltsplatzhalter 2">
            <a:extLst>
              <a:ext uri="{FF2B5EF4-FFF2-40B4-BE49-F238E27FC236}">
                <a16:creationId xmlns:a16="http://schemas.microsoft.com/office/drawing/2014/main" id="{9D1657EB-64F1-5B98-2F54-79E2981D1922}"/>
              </a:ext>
            </a:extLst>
          </p:cNvPr>
          <p:cNvSpPr txBox="1">
            <a:spLocks/>
          </p:cNvSpPr>
          <p:nvPr/>
        </p:nvSpPr>
        <p:spPr>
          <a:xfrm>
            <a:off x="8353989" y="2190391"/>
            <a:ext cx="3457011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{weakness}</a:t>
            </a:r>
          </a:p>
        </p:txBody>
      </p:sp>
      <p:sp>
        <p:nvSpPr>
          <p:cNvPr id="37" name="Inhaltsplatzhalter 2">
            <a:extLst>
              <a:ext uri="{FF2B5EF4-FFF2-40B4-BE49-F238E27FC236}">
                <a16:creationId xmlns:a16="http://schemas.microsoft.com/office/drawing/2014/main" id="{71559C85-C614-6E2E-02A3-E468D6CD7C99}"/>
              </a:ext>
            </a:extLst>
          </p:cNvPr>
          <p:cNvSpPr txBox="1">
            <a:spLocks/>
          </p:cNvSpPr>
          <p:nvPr/>
        </p:nvSpPr>
        <p:spPr>
          <a:xfrm>
            <a:off x="8353989" y="4460709"/>
            <a:ext cx="3457011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{threat}</a:t>
            </a:r>
          </a:p>
        </p:txBody>
      </p:sp>
      <p:sp>
        <p:nvSpPr>
          <p:cNvPr id="38" name="Textfeld 61">
            <a:extLst>
              <a:ext uri="{FF2B5EF4-FFF2-40B4-BE49-F238E27FC236}">
                <a16:creationId xmlns:a16="http://schemas.microsoft.com/office/drawing/2014/main" id="{ACA563AB-B994-A7DD-CBF9-2F09A2FBC2DA}"/>
              </a:ext>
            </a:extLst>
          </p:cNvPr>
          <p:cNvSpPr txBox="1">
            <a:spLocks/>
          </p:cNvSpPr>
          <p:nvPr/>
        </p:nvSpPr>
        <p:spPr bwMode="gray">
          <a:xfrm>
            <a:off x="5575090" y="3126390"/>
            <a:ext cx="238847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S</a:t>
            </a:r>
          </a:p>
        </p:txBody>
      </p:sp>
      <p:sp>
        <p:nvSpPr>
          <p:cNvPr id="39" name="Textfeld 62">
            <a:extLst>
              <a:ext uri="{FF2B5EF4-FFF2-40B4-BE49-F238E27FC236}">
                <a16:creationId xmlns:a16="http://schemas.microsoft.com/office/drawing/2014/main" id="{422B2358-019D-4C5D-D793-F8D78713B2CF}"/>
              </a:ext>
            </a:extLst>
          </p:cNvPr>
          <p:cNvSpPr txBox="1">
            <a:spLocks/>
          </p:cNvSpPr>
          <p:nvPr/>
        </p:nvSpPr>
        <p:spPr bwMode="gray">
          <a:xfrm>
            <a:off x="6373279" y="3126390"/>
            <a:ext cx="338234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W</a:t>
            </a:r>
          </a:p>
        </p:txBody>
      </p:sp>
      <p:sp>
        <p:nvSpPr>
          <p:cNvPr id="40" name="Textfeld 63">
            <a:extLst>
              <a:ext uri="{FF2B5EF4-FFF2-40B4-BE49-F238E27FC236}">
                <a16:creationId xmlns:a16="http://schemas.microsoft.com/office/drawing/2014/main" id="{0987AC39-88F6-49F0-45D8-7E9CE95B5C09}"/>
              </a:ext>
            </a:extLst>
          </p:cNvPr>
          <p:cNvSpPr txBox="1">
            <a:spLocks/>
          </p:cNvSpPr>
          <p:nvPr/>
        </p:nvSpPr>
        <p:spPr bwMode="gray">
          <a:xfrm>
            <a:off x="5555052" y="3915090"/>
            <a:ext cx="278923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O</a:t>
            </a:r>
          </a:p>
        </p:txBody>
      </p:sp>
      <p:sp>
        <p:nvSpPr>
          <p:cNvPr id="41" name="Textfeld 64">
            <a:extLst>
              <a:ext uri="{FF2B5EF4-FFF2-40B4-BE49-F238E27FC236}">
                <a16:creationId xmlns:a16="http://schemas.microsoft.com/office/drawing/2014/main" id="{90B21091-C476-5F86-1EF5-0F088052AA9A}"/>
              </a:ext>
            </a:extLst>
          </p:cNvPr>
          <p:cNvSpPr txBox="1">
            <a:spLocks/>
          </p:cNvSpPr>
          <p:nvPr/>
        </p:nvSpPr>
        <p:spPr bwMode="gray">
          <a:xfrm>
            <a:off x="6423113" y="3915090"/>
            <a:ext cx="227627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</a:t>
            </a:r>
          </a:p>
        </p:txBody>
      </p:sp>
      <p:sp>
        <p:nvSpPr>
          <p:cNvPr id="2" name="Text Placeholder 15">
            <a:extLst>
              <a:ext uri="{FF2B5EF4-FFF2-40B4-BE49-F238E27FC236}">
                <a16:creationId xmlns:a16="http://schemas.microsoft.com/office/drawing/2014/main" id="{3969669F-1380-9583-1314-3101A9BD6603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77026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strategy, matrix, strength, weakness, threat, opportunity</a:t>
            </a:r>
          </a:p>
        </p:txBody>
      </p:sp>
    </p:spTree>
    <p:extLst>
      <p:ext uri="{BB962C8B-B14F-4D97-AF65-F5344CB8AC3E}">
        <p14:creationId xmlns:p14="http://schemas.microsoft.com/office/powerpoint/2010/main" val="8732037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</Words>
  <Application>Microsoft Office PowerPoint</Application>
  <PresentationFormat>宽屏</PresentationFormat>
  <Paragraphs>14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LiciumFont 2022 Bold</vt:lpstr>
      <vt:lpstr>等线</vt:lpstr>
      <vt:lpstr>理想品牌字体 2022</vt:lpstr>
      <vt:lpstr>Arial</vt:lpstr>
      <vt:lpstr>Calibri</vt:lpstr>
      <vt:lpstr>Trebuchet MS</vt:lpstr>
      <vt:lpstr>Verdana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2025-09-05T06:13:24Z</dcterms:created>
  <dcterms:modified xsi:type="dcterms:W3CDTF">2025-09-05T06:15:30Z</dcterms:modified>
</cp:coreProperties>
</file>