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ntic" panose="020B0604020202020204" charset="0"/>
      <p:regular r:id="rId7"/>
    </p:embeddedFont>
    <p:embeddedFont>
      <p:font typeface="Chunk Five" panose="020B0604020202020204" charset="0"/>
      <p:regular r:id="rId8"/>
    </p:embeddedFont>
    <p:embeddedFont>
      <p:font typeface="TC Milo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536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21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sv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8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3.svg"/><Relationship Id="rId5" Type="http://schemas.openxmlformats.org/officeDocument/2006/relationships/image" Target="../media/image7.sv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0" y="2748142"/>
            <a:ext cx="18288000" cy="4790716"/>
            <a:chOff x="0" y="0"/>
            <a:chExt cx="4816593" cy="12617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261752"/>
            </a:xfrm>
            <a:custGeom>
              <a:avLst/>
              <a:gdLst/>
              <a:ahLst/>
              <a:cxnLst/>
              <a:rect l="l" t="t" r="r" b="b"/>
              <a:pathLst>
                <a:path w="4816592" h="1261752">
                  <a:moveTo>
                    <a:pt x="0" y="0"/>
                  </a:moveTo>
                  <a:lnTo>
                    <a:pt x="4816592" y="0"/>
                  </a:lnTo>
                  <a:lnTo>
                    <a:pt x="4816592" y="1261752"/>
                  </a:lnTo>
                  <a:lnTo>
                    <a:pt x="0" y="1261752"/>
                  </a:lnTo>
                  <a:close/>
                </a:path>
              </a:pathLst>
            </a:custGeom>
            <a:solidFill>
              <a:srgbClr val="6A8B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309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2748142"/>
            <a:ext cx="4790716" cy="4790716"/>
          </a:xfrm>
          <a:custGeom>
            <a:avLst/>
            <a:gdLst/>
            <a:ahLst/>
            <a:cxnLst/>
            <a:rect l="l" t="t" r="r" b="b"/>
            <a:pathLst>
              <a:path w="4790716" h="4790716">
                <a:moveTo>
                  <a:pt x="0" y="0"/>
                </a:moveTo>
                <a:lnTo>
                  <a:pt x="4790716" y="0"/>
                </a:lnTo>
                <a:lnTo>
                  <a:pt x="4790716" y="4790716"/>
                </a:lnTo>
                <a:lnTo>
                  <a:pt x="0" y="4790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495016" y="2748142"/>
            <a:ext cx="4790716" cy="4790716"/>
          </a:xfrm>
          <a:custGeom>
            <a:avLst/>
            <a:gdLst/>
            <a:ahLst/>
            <a:cxnLst/>
            <a:rect l="l" t="t" r="r" b="b"/>
            <a:pathLst>
              <a:path w="4790716" h="4790716">
                <a:moveTo>
                  <a:pt x="0" y="0"/>
                </a:moveTo>
                <a:lnTo>
                  <a:pt x="4790716" y="0"/>
                </a:lnTo>
                <a:lnTo>
                  <a:pt x="4790716" y="4790716"/>
                </a:lnTo>
                <a:lnTo>
                  <a:pt x="0" y="4790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549412" y="1860300"/>
            <a:ext cx="9968466" cy="7551415"/>
            <a:chOff x="0" y="0"/>
            <a:chExt cx="2625440" cy="19888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25440" cy="1988850"/>
            </a:xfrm>
            <a:custGeom>
              <a:avLst/>
              <a:gdLst/>
              <a:ahLst/>
              <a:cxnLst/>
              <a:rect l="l" t="t" r="r" b="b"/>
              <a:pathLst>
                <a:path w="2625440" h="1988850">
                  <a:moveTo>
                    <a:pt x="39609" y="0"/>
                  </a:moveTo>
                  <a:lnTo>
                    <a:pt x="2585831" y="0"/>
                  </a:lnTo>
                  <a:cubicBezTo>
                    <a:pt x="2607706" y="0"/>
                    <a:pt x="2625440" y="17733"/>
                    <a:pt x="2625440" y="39609"/>
                  </a:cubicBezTo>
                  <a:lnTo>
                    <a:pt x="2625440" y="1949241"/>
                  </a:lnTo>
                  <a:cubicBezTo>
                    <a:pt x="2625440" y="1971117"/>
                    <a:pt x="2607706" y="1988850"/>
                    <a:pt x="2585831" y="1988850"/>
                  </a:cubicBezTo>
                  <a:lnTo>
                    <a:pt x="39609" y="1988850"/>
                  </a:lnTo>
                  <a:cubicBezTo>
                    <a:pt x="17733" y="1988850"/>
                    <a:pt x="0" y="1971117"/>
                    <a:pt x="0" y="1949241"/>
                  </a:cubicBezTo>
                  <a:lnTo>
                    <a:pt x="0" y="39609"/>
                  </a:lnTo>
                  <a:cubicBezTo>
                    <a:pt x="0" y="17733"/>
                    <a:pt x="17733" y="0"/>
                    <a:pt x="39609" y="0"/>
                  </a:cubicBezTo>
                  <a:close/>
                </a:path>
              </a:pathLst>
            </a:custGeom>
            <a:solidFill>
              <a:srgbClr val="31373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625440" cy="2036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168290" y="1483761"/>
            <a:ext cx="9951420" cy="7581172"/>
          </a:xfrm>
          <a:custGeom>
            <a:avLst/>
            <a:gdLst/>
            <a:ahLst/>
            <a:cxnLst/>
            <a:rect l="l" t="t" r="r" b="b"/>
            <a:pathLst>
              <a:path w="9951420" h="7581172">
                <a:moveTo>
                  <a:pt x="0" y="0"/>
                </a:moveTo>
                <a:lnTo>
                  <a:pt x="9951420" y="0"/>
                </a:lnTo>
                <a:lnTo>
                  <a:pt x="9951420" y="7581172"/>
                </a:lnTo>
                <a:lnTo>
                  <a:pt x="0" y="7581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270577" y="6808075"/>
            <a:ext cx="1961415" cy="2256858"/>
          </a:xfrm>
          <a:custGeom>
            <a:avLst/>
            <a:gdLst/>
            <a:ahLst/>
            <a:cxnLst/>
            <a:rect l="l" t="t" r="r" b="b"/>
            <a:pathLst>
              <a:path w="1961415" h="2256858">
                <a:moveTo>
                  <a:pt x="0" y="0"/>
                </a:moveTo>
                <a:lnTo>
                  <a:pt x="1961415" y="0"/>
                </a:lnTo>
                <a:lnTo>
                  <a:pt x="1961415" y="2256858"/>
                </a:lnTo>
                <a:lnTo>
                  <a:pt x="0" y="225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0" y="8097783"/>
            <a:ext cx="2069805" cy="2189217"/>
          </a:xfrm>
          <a:custGeom>
            <a:avLst/>
            <a:gdLst/>
            <a:ahLst/>
            <a:cxnLst/>
            <a:rect l="l" t="t" r="r" b="b"/>
            <a:pathLst>
              <a:path w="2069805" h="2189217">
                <a:moveTo>
                  <a:pt x="0" y="0"/>
                </a:moveTo>
                <a:lnTo>
                  <a:pt x="2069805" y="0"/>
                </a:lnTo>
                <a:lnTo>
                  <a:pt x="2069805" y="2189217"/>
                </a:lnTo>
                <a:lnTo>
                  <a:pt x="0" y="21892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347676" y="2652246"/>
            <a:ext cx="1549424" cy="2622102"/>
          </a:xfrm>
          <a:custGeom>
            <a:avLst/>
            <a:gdLst/>
            <a:ahLst/>
            <a:cxnLst/>
            <a:rect l="l" t="t" r="r" b="b"/>
            <a:pathLst>
              <a:path w="1549424" h="2622102">
                <a:moveTo>
                  <a:pt x="0" y="0"/>
                </a:moveTo>
                <a:lnTo>
                  <a:pt x="1549424" y="0"/>
                </a:lnTo>
                <a:lnTo>
                  <a:pt x="1549424" y="2622101"/>
                </a:lnTo>
                <a:lnTo>
                  <a:pt x="0" y="262210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904409" y="2829142"/>
            <a:ext cx="6479182" cy="544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1"/>
              </a:lnSpc>
            </a:pPr>
            <a:r>
              <a:rPr lang="en-US" sz="771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ANALISIS PENGELUARAN PELANGGAN WHOLESALE</a:t>
            </a:r>
          </a:p>
        </p:txBody>
      </p:sp>
      <p:sp>
        <p:nvSpPr>
          <p:cNvPr id="20" name="Freeform 20"/>
          <p:cNvSpPr/>
          <p:nvPr/>
        </p:nvSpPr>
        <p:spPr>
          <a:xfrm flipH="1">
            <a:off x="14023985" y="7311124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6"/>
                </a:lnTo>
                <a:lnTo>
                  <a:pt x="4264015" y="2975876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1" name="Arrow: Right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D4490A-B78D-0287-E595-A2076DCB7AF3}"/>
              </a:ext>
            </a:extLst>
          </p:cNvPr>
          <p:cNvSpPr/>
          <p:nvPr/>
        </p:nvSpPr>
        <p:spPr>
          <a:xfrm>
            <a:off x="17145000" y="9411715"/>
            <a:ext cx="1015630" cy="694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0" y="1789612"/>
            <a:ext cx="18288000" cy="8497388"/>
            <a:chOff x="0" y="0"/>
            <a:chExt cx="4816593" cy="22379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237995"/>
            </a:xfrm>
            <a:custGeom>
              <a:avLst/>
              <a:gdLst/>
              <a:ahLst/>
              <a:cxnLst/>
              <a:rect l="l" t="t" r="r" b="b"/>
              <a:pathLst>
                <a:path w="4816592" h="2237995">
                  <a:moveTo>
                    <a:pt x="0" y="0"/>
                  </a:moveTo>
                  <a:lnTo>
                    <a:pt x="4816592" y="0"/>
                  </a:lnTo>
                  <a:lnTo>
                    <a:pt x="4816592" y="2237995"/>
                  </a:lnTo>
                  <a:lnTo>
                    <a:pt x="0" y="2237995"/>
                  </a:lnTo>
                  <a:close/>
                </a:path>
              </a:pathLst>
            </a:custGeom>
            <a:solidFill>
              <a:srgbClr val="6A8B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228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71549" y="4436638"/>
            <a:ext cx="868621" cy="999459"/>
          </a:xfrm>
          <a:custGeom>
            <a:avLst/>
            <a:gdLst/>
            <a:ahLst/>
            <a:cxnLst/>
            <a:rect l="l" t="t" r="r" b="b"/>
            <a:pathLst>
              <a:path w="868621" h="999459">
                <a:moveTo>
                  <a:pt x="0" y="0"/>
                </a:moveTo>
                <a:lnTo>
                  <a:pt x="868621" y="0"/>
                </a:lnTo>
                <a:lnTo>
                  <a:pt x="868621" y="999459"/>
                </a:lnTo>
                <a:lnTo>
                  <a:pt x="0" y="999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455631" y="458248"/>
            <a:ext cx="6973813" cy="1331364"/>
          </a:xfrm>
          <a:custGeom>
            <a:avLst/>
            <a:gdLst/>
            <a:ahLst/>
            <a:cxnLst/>
            <a:rect l="l" t="t" r="r" b="b"/>
            <a:pathLst>
              <a:path w="6973813" h="1331364">
                <a:moveTo>
                  <a:pt x="0" y="0"/>
                </a:moveTo>
                <a:lnTo>
                  <a:pt x="6973814" y="0"/>
                </a:lnTo>
                <a:lnTo>
                  <a:pt x="6973814" y="1331364"/>
                </a:lnTo>
                <a:lnTo>
                  <a:pt x="0" y="13313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9713" y="2319983"/>
            <a:ext cx="898987" cy="89898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373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5811643"/>
            <a:ext cx="898987" cy="89898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373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340152" y="2236521"/>
            <a:ext cx="6302437" cy="3041891"/>
            <a:chOff x="0" y="0"/>
            <a:chExt cx="1147536" cy="55386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47536" cy="553862"/>
            </a:xfrm>
            <a:custGeom>
              <a:avLst/>
              <a:gdLst/>
              <a:ahLst/>
              <a:cxnLst/>
              <a:rect l="l" t="t" r="r" b="b"/>
              <a:pathLst>
                <a:path w="1147536" h="553862">
                  <a:moveTo>
                    <a:pt x="62648" y="0"/>
                  </a:moveTo>
                  <a:lnTo>
                    <a:pt x="1084888" y="0"/>
                  </a:lnTo>
                  <a:cubicBezTo>
                    <a:pt x="1119487" y="0"/>
                    <a:pt x="1147536" y="28049"/>
                    <a:pt x="1147536" y="62648"/>
                  </a:cubicBezTo>
                  <a:lnTo>
                    <a:pt x="1147536" y="491214"/>
                  </a:lnTo>
                  <a:cubicBezTo>
                    <a:pt x="1147536" y="525813"/>
                    <a:pt x="1119487" y="553862"/>
                    <a:pt x="1084888" y="553862"/>
                  </a:cubicBezTo>
                  <a:lnTo>
                    <a:pt x="62648" y="553862"/>
                  </a:lnTo>
                  <a:cubicBezTo>
                    <a:pt x="28049" y="553862"/>
                    <a:pt x="0" y="525813"/>
                    <a:pt x="0" y="491214"/>
                  </a:cubicBezTo>
                  <a:lnTo>
                    <a:pt x="0" y="62648"/>
                  </a:lnTo>
                  <a:cubicBezTo>
                    <a:pt x="0" y="28049"/>
                    <a:pt x="28049" y="0"/>
                    <a:pt x="62648" y="0"/>
                  </a:cubicBezTo>
                  <a:close/>
                </a:path>
              </a:pathLst>
            </a:custGeom>
            <a:solidFill>
              <a:srgbClr val="FFF7DB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147536" cy="601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177014" y="2319983"/>
            <a:ext cx="898987" cy="89898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373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-33424" y="7400061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0" y="0"/>
                </a:moveTo>
                <a:lnTo>
                  <a:pt x="4264015" y="0"/>
                </a:lnTo>
                <a:lnTo>
                  <a:pt x="4264015" y="2975875"/>
                </a:lnTo>
                <a:lnTo>
                  <a:pt x="0" y="2975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0972800" y="8794254"/>
            <a:ext cx="7315200" cy="1492746"/>
          </a:xfrm>
          <a:custGeom>
            <a:avLst/>
            <a:gdLst/>
            <a:ahLst/>
            <a:cxnLst/>
            <a:rect l="l" t="t" r="r" b="b"/>
            <a:pathLst>
              <a:path w="7315200" h="1492746">
                <a:moveTo>
                  <a:pt x="0" y="0"/>
                </a:moveTo>
                <a:lnTo>
                  <a:pt x="7315200" y="0"/>
                </a:lnTo>
                <a:lnTo>
                  <a:pt x="7315200" y="1492746"/>
                </a:lnTo>
                <a:lnTo>
                  <a:pt x="0" y="14927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056089" y="5522850"/>
            <a:ext cx="8976670" cy="4753879"/>
          </a:xfrm>
          <a:custGeom>
            <a:avLst/>
            <a:gdLst/>
            <a:ahLst/>
            <a:cxnLst/>
            <a:rect l="l" t="t" r="r" b="b"/>
            <a:pathLst>
              <a:path w="8976670" h="4753879">
                <a:moveTo>
                  <a:pt x="0" y="0"/>
                </a:moveTo>
                <a:lnTo>
                  <a:pt x="8976670" y="0"/>
                </a:lnTo>
                <a:lnTo>
                  <a:pt x="8976670" y="4753879"/>
                </a:lnTo>
                <a:lnTo>
                  <a:pt x="0" y="475387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001556" y="2205069"/>
            <a:ext cx="9175457" cy="2731299"/>
          </a:xfrm>
          <a:custGeom>
            <a:avLst/>
            <a:gdLst/>
            <a:ahLst/>
            <a:cxnLst/>
            <a:rect l="l" t="t" r="r" b="b"/>
            <a:pathLst>
              <a:path w="9175457" h="2731299">
                <a:moveTo>
                  <a:pt x="0" y="0"/>
                </a:moveTo>
                <a:lnTo>
                  <a:pt x="9175458" y="0"/>
                </a:lnTo>
                <a:lnTo>
                  <a:pt x="9175458" y="2731299"/>
                </a:lnTo>
                <a:lnTo>
                  <a:pt x="0" y="273129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5926893" y="315373"/>
            <a:ext cx="5413259" cy="1122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24"/>
              </a:lnSpc>
            </a:pPr>
            <a:r>
              <a:rPr lang="en-US" sz="64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DATA AWAL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9713" y="2341898"/>
            <a:ext cx="898987" cy="63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sz="3326">
                <a:solidFill>
                  <a:srgbClr val="FFEFBF"/>
                </a:solidFill>
                <a:latin typeface="Chunk Five"/>
                <a:ea typeface="Chunk Five"/>
                <a:cs typeface="Chunk Five"/>
                <a:sym typeface="Chunk Five"/>
              </a:rPr>
              <a:t>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33424" y="5875289"/>
            <a:ext cx="898987" cy="63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sz="3326">
                <a:solidFill>
                  <a:srgbClr val="FFEFBF"/>
                </a:solidFill>
                <a:latin typeface="Chunk Five"/>
                <a:ea typeface="Chunk Five"/>
                <a:cs typeface="Chunk Five"/>
                <a:sym typeface="Chunk Five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177014" y="2383629"/>
            <a:ext cx="898987" cy="638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sz="3326">
                <a:solidFill>
                  <a:srgbClr val="FFEFBF"/>
                </a:solidFill>
                <a:latin typeface="Chunk Five"/>
                <a:ea typeface="Chunk Five"/>
                <a:cs typeface="Chunk Five"/>
                <a:sym typeface="Chunk Five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514150" y="2388897"/>
            <a:ext cx="5845496" cy="267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3"/>
              </a:lnSpc>
            </a:pP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RATA-RATA PENGELUARAN:</a:t>
            </a:r>
          </a:p>
          <a:p>
            <a:pPr algn="ctr">
              <a:lnSpc>
                <a:spcPts val="4263"/>
              </a:lnSpc>
            </a:pP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Pelanggan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Horeca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biasanya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menghabiskan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sekitar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Rp 5.000.000 per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bulan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,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sementara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pelanggan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Retail rata-rata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menghabiskan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 Rp 1.500.000 per </a:t>
            </a:r>
            <a:r>
              <a:rPr lang="en-US" sz="3045" dirty="0" err="1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bulan</a:t>
            </a:r>
            <a:r>
              <a:rPr lang="en-US" sz="30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.</a:t>
            </a:r>
          </a:p>
        </p:txBody>
      </p:sp>
      <p:sp>
        <p:nvSpPr>
          <p:cNvPr id="36" name="Arrow: Right 3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2EBD15-7342-7888-2DFA-DC70D8F4A921}"/>
              </a:ext>
            </a:extLst>
          </p:cNvPr>
          <p:cNvSpPr/>
          <p:nvPr/>
        </p:nvSpPr>
        <p:spPr>
          <a:xfrm>
            <a:off x="17145000" y="9639300"/>
            <a:ext cx="991130" cy="470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Arrow: Right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8398B9F-1DC7-93C7-26D6-CD9BB3486968}"/>
              </a:ext>
            </a:extLst>
          </p:cNvPr>
          <p:cNvSpPr/>
          <p:nvPr/>
        </p:nvSpPr>
        <p:spPr>
          <a:xfrm flipH="1">
            <a:off x="15865112" y="9715499"/>
            <a:ext cx="1181234" cy="3938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0" y="3634542"/>
            <a:ext cx="18288000" cy="6652458"/>
            <a:chOff x="0" y="0"/>
            <a:chExt cx="4816593" cy="17520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2088"/>
            </a:xfrm>
            <a:custGeom>
              <a:avLst/>
              <a:gdLst/>
              <a:ahLst/>
              <a:cxnLst/>
              <a:rect l="l" t="t" r="r" b="b"/>
              <a:pathLst>
                <a:path w="4816592" h="1752088">
                  <a:moveTo>
                    <a:pt x="0" y="0"/>
                  </a:moveTo>
                  <a:lnTo>
                    <a:pt x="4816592" y="0"/>
                  </a:lnTo>
                  <a:lnTo>
                    <a:pt x="4816592" y="1752088"/>
                  </a:lnTo>
                  <a:lnTo>
                    <a:pt x="0" y="1752088"/>
                  </a:lnTo>
                  <a:close/>
                </a:path>
              </a:pathLst>
            </a:custGeom>
            <a:solidFill>
              <a:srgbClr val="6A8B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799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14501" y="3634542"/>
            <a:ext cx="19946243" cy="6648748"/>
            <a:chOff x="0" y="0"/>
            <a:chExt cx="26594990" cy="88649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864997" cy="8864997"/>
            </a:xfrm>
            <a:custGeom>
              <a:avLst/>
              <a:gdLst/>
              <a:ahLst/>
              <a:cxnLst/>
              <a:rect l="l" t="t" r="r" b="b"/>
              <a:pathLst>
                <a:path w="8864997" h="8864997">
                  <a:moveTo>
                    <a:pt x="0" y="0"/>
                  </a:moveTo>
                  <a:lnTo>
                    <a:pt x="8864997" y="0"/>
                  </a:lnTo>
                  <a:lnTo>
                    <a:pt x="8864997" y="8864997"/>
                  </a:lnTo>
                  <a:lnTo>
                    <a:pt x="0" y="8864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1000"/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flipH="1">
              <a:off x="8864997" y="0"/>
              <a:ext cx="8864997" cy="8864997"/>
            </a:xfrm>
            <a:custGeom>
              <a:avLst/>
              <a:gdLst/>
              <a:ahLst/>
              <a:cxnLst/>
              <a:rect l="l" t="t" r="r" b="b"/>
              <a:pathLst>
                <a:path w="8864997" h="8864997">
                  <a:moveTo>
                    <a:pt x="8864996" y="0"/>
                  </a:moveTo>
                  <a:lnTo>
                    <a:pt x="0" y="0"/>
                  </a:lnTo>
                  <a:lnTo>
                    <a:pt x="0" y="8864997"/>
                  </a:lnTo>
                  <a:lnTo>
                    <a:pt x="8864996" y="8864997"/>
                  </a:lnTo>
                  <a:lnTo>
                    <a:pt x="8864996" y="0"/>
                  </a:lnTo>
                  <a:close/>
                </a:path>
              </a:pathLst>
            </a:custGeom>
            <a:blipFill>
              <a:blip r:embed="rId4">
                <a:alphaModFix amt="53000"/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flipH="1">
              <a:off x="17729993" y="0"/>
              <a:ext cx="8864997" cy="8864997"/>
            </a:xfrm>
            <a:custGeom>
              <a:avLst/>
              <a:gdLst/>
              <a:ahLst/>
              <a:cxnLst/>
              <a:rect l="l" t="t" r="r" b="b"/>
              <a:pathLst>
                <a:path w="8864997" h="8864997">
                  <a:moveTo>
                    <a:pt x="8864997" y="0"/>
                  </a:moveTo>
                  <a:lnTo>
                    <a:pt x="0" y="0"/>
                  </a:lnTo>
                  <a:lnTo>
                    <a:pt x="0" y="8864997"/>
                  </a:lnTo>
                  <a:lnTo>
                    <a:pt x="8864997" y="8864997"/>
                  </a:lnTo>
                  <a:lnTo>
                    <a:pt x="8864997" y="0"/>
                  </a:lnTo>
                  <a:close/>
                </a:path>
              </a:pathLst>
            </a:custGeom>
            <a:blipFill>
              <a:blip r:embed="rId4">
                <a:alphaModFix amt="52000"/>
              </a:blip>
              <a:stretch>
                <a:fillRect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1738335" y="4643770"/>
            <a:ext cx="868621" cy="999459"/>
          </a:xfrm>
          <a:custGeom>
            <a:avLst/>
            <a:gdLst/>
            <a:ahLst/>
            <a:cxnLst/>
            <a:rect l="l" t="t" r="r" b="b"/>
            <a:pathLst>
              <a:path w="868621" h="999459">
                <a:moveTo>
                  <a:pt x="0" y="0"/>
                </a:moveTo>
                <a:lnTo>
                  <a:pt x="868621" y="0"/>
                </a:lnTo>
                <a:lnTo>
                  <a:pt x="868621" y="999460"/>
                </a:lnTo>
                <a:lnTo>
                  <a:pt x="0" y="999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090603" y="1743051"/>
            <a:ext cx="8106794" cy="1075993"/>
          </a:xfrm>
          <a:custGeom>
            <a:avLst/>
            <a:gdLst/>
            <a:ahLst/>
            <a:cxnLst/>
            <a:rect l="l" t="t" r="r" b="b"/>
            <a:pathLst>
              <a:path w="8106794" h="1075993">
                <a:moveTo>
                  <a:pt x="0" y="0"/>
                </a:moveTo>
                <a:lnTo>
                  <a:pt x="8106794" y="0"/>
                </a:lnTo>
                <a:lnTo>
                  <a:pt x="8106794" y="1075993"/>
                </a:lnTo>
                <a:lnTo>
                  <a:pt x="0" y="10759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33424" y="7400061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0" y="0"/>
                </a:moveTo>
                <a:lnTo>
                  <a:pt x="4264015" y="0"/>
                </a:lnTo>
                <a:lnTo>
                  <a:pt x="4264015" y="2975875"/>
                </a:lnTo>
                <a:lnTo>
                  <a:pt x="0" y="297587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958617" y="3634542"/>
            <a:ext cx="10595851" cy="6379818"/>
          </a:xfrm>
          <a:custGeom>
            <a:avLst/>
            <a:gdLst/>
            <a:ahLst/>
            <a:cxnLst/>
            <a:rect l="l" t="t" r="r" b="b"/>
            <a:pathLst>
              <a:path w="10595851" h="6379818">
                <a:moveTo>
                  <a:pt x="0" y="0"/>
                </a:moveTo>
                <a:lnTo>
                  <a:pt x="10595851" y="0"/>
                </a:lnTo>
                <a:lnTo>
                  <a:pt x="10595851" y="6379818"/>
                </a:lnTo>
                <a:lnTo>
                  <a:pt x="0" y="637981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6437370" y="1600176"/>
            <a:ext cx="5413259" cy="1122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24"/>
              </a:lnSpc>
            </a:pPr>
            <a:r>
              <a:rPr lang="en-US" sz="6445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GRAFIK</a:t>
            </a:r>
          </a:p>
        </p:txBody>
      </p:sp>
      <p:sp>
        <p:nvSpPr>
          <p:cNvPr id="19" name="Arrow: Right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E56E5-CBCD-447E-59F7-EDF8CF0E9588}"/>
              </a:ext>
            </a:extLst>
          </p:cNvPr>
          <p:cNvSpPr/>
          <p:nvPr/>
        </p:nvSpPr>
        <p:spPr>
          <a:xfrm>
            <a:off x="17309592" y="98404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rrow: Left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2D1C71B-E890-BEAE-014F-CDA45DD99A6F}"/>
              </a:ext>
            </a:extLst>
          </p:cNvPr>
          <p:cNvSpPr/>
          <p:nvPr/>
        </p:nvSpPr>
        <p:spPr>
          <a:xfrm>
            <a:off x="16085244" y="977204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0" y="2835658"/>
            <a:ext cx="18288000" cy="7451342"/>
            <a:chOff x="0" y="0"/>
            <a:chExt cx="4816593" cy="17520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2088"/>
            </a:xfrm>
            <a:custGeom>
              <a:avLst/>
              <a:gdLst/>
              <a:ahLst/>
              <a:cxnLst/>
              <a:rect l="l" t="t" r="r" b="b"/>
              <a:pathLst>
                <a:path w="4816592" h="1752088">
                  <a:moveTo>
                    <a:pt x="0" y="0"/>
                  </a:moveTo>
                  <a:lnTo>
                    <a:pt x="4816592" y="0"/>
                  </a:lnTo>
                  <a:lnTo>
                    <a:pt x="4816592" y="1752088"/>
                  </a:lnTo>
                  <a:lnTo>
                    <a:pt x="0" y="1752088"/>
                  </a:lnTo>
                  <a:close/>
                </a:path>
              </a:pathLst>
            </a:custGeom>
            <a:solidFill>
              <a:srgbClr val="6A8B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799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589730" y="7752855"/>
            <a:ext cx="868621" cy="999459"/>
          </a:xfrm>
          <a:custGeom>
            <a:avLst/>
            <a:gdLst/>
            <a:ahLst/>
            <a:cxnLst/>
            <a:rect l="l" t="t" r="r" b="b"/>
            <a:pathLst>
              <a:path w="868621" h="999459">
                <a:moveTo>
                  <a:pt x="0" y="0"/>
                </a:moveTo>
                <a:lnTo>
                  <a:pt x="868621" y="0"/>
                </a:lnTo>
                <a:lnTo>
                  <a:pt x="868621" y="999459"/>
                </a:lnTo>
                <a:lnTo>
                  <a:pt x="0" y="999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426760" y="983585"/>
            <a:ext cx="9951420" cy="868488"/>
          </a:xfrm>
          <a:custGeom>
            <a:avLst/>
            <a:gdLst/>
            <a:ahLst/>
            <a:cxnLst/>
            <a:rect l="l" t="t" r="r" b="b"/>
            <a:pathLst>
              <a:path w="9951420" h="868488">
                <a:moveTo>
                  <a:pt x="0" y="0"/>
                </a:moveTo>
                <a:lnTo>
                  <a:pt x="9951420" y="0"/>
                </a:lnTo>
                <a:lnTo>
                  <a:pt x="9951420" y="868488"/>
                </a:lnTo>
                <a:lnTo>
                  <a:pt x="0" y="8684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58351" y="4038795"/>
            <a:ext cx="3598265" cy="3244981"/>
          </a:xfrm>
          <a:custGeom>
            <a:avLst/>
            <a:gdLst/>
            <a:ahLst/>
            <a:cxnLst/>
            <a:rect l="l" t="t" r="r" b="b"/>
            <a:pathLst>
              <a:path w="3598265" h="3244981">
                <a:moveTo>
                  <a:pt x="0" y="0"/>
                </a:moveTo>
                <a:lnTo>
                  <a:pt x="3598265" y="0"/>
                </a:lnTo>
                <a:lnTo>
                  <a:pt x="3598265" y="3244981"/>
                </a:lnTo>
                <a:lnTo>
                  <a:pt x="0" y="32449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686303" y="983585"/>
            <a:ext cx="5172145" cy="778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75"/>
              </a:lnSpc>
            </a:pPr>
            <a:r>
              <a:rPr lang="id-ID" sz="4482" dirty="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Diagram segmentasi </a:t>
            </a:r>
            <a:endParaRPr lang="en-US" sz="4482" dirty="0">
              <a:solidFill>
                <a:srgbClr val="000000"/>
              </a:solidFill>
              <a:latin typeface="TC Milo"/>
              <a:ea typeface="TC Milo"/>
              <a:cs typeface="TC Milo"/>
              <a:sym typeface="TC Milo"/>
            </a:endParaRPr>
          </a:p>
        </p:txBody>
      </p:sp>
      <p:sp>
        <p:nvSpPr>
          <p:cNvPr id="17" name="Freeform 17"/>
          <p:cNvSpPr/>
          <p:nvPr/>
        </p:nvSpPr>
        <p:spPr>
          <a:xfrm flipH="1">
            <a:off x="14023985" y="7264376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5"/>
                </a:lnTo>
                <a:lnTo>
                  <a:pt x="4264015" y="2975875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583926" y="3383137"/>
            <a:ext cx="11120148" cy="6575191"/>
          </a:xfrm>
          <a:custGeom>
            <a:avLst/>
            <a:gdLst/>
            <a:ahLst/>
            <a:cxnLst/>
            <a:rect l="l" t="t" r="r" b="b"/>
            <a:pathLst>
              <a:path w="11120148" h="6575191">
                <a:moveTo>
                  <a:pt x="0" y="0"/>
                </a:moveTo>
                <a:lnTo>
                  <a:pt x="11120148" y="0"/>
                </a:lnTo>
                <a:lnTo>
                  <a:pt x="11120148" y="6575192"/>
                </a:lnTo>
                <a:lnTo>
                  <a:pt x="0" y="657519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8584" t="-15956" r="-7996" b="-28202"/>
            </a:stretch>
          </a:blipFill>
        </p:spPr>
      </p:sp>
      <p:sp>
        <p:nvSpPr>
          <p:cNvPr id="19" name="Arrow: Right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2965F7-E9DE-D940-E4F0-473F445C8416}"/>
              </a:ext>
            </a:extLst>
          </p:cNvPr>
          <p:cNvSpPr/>
          <p:nvPr/>
        </p:nvSpPr>
        <p:spPr>
          <a:xfrm>
            <a:off x="17259876" y="96965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rrow: Left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A6D44B-5863-35E4-AFB8-E8203849352E}"/>
              </a:ext>
            </a:extLst>
          </p:cNvPr>
          <p:cNvSpPr/>
          <p:nvPr/>
        </p:nvSpPr>
        <p:spPr>
          <a:xfrm>
            <a:off x="16027574" y="976426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0" y="3634542"/>
            <a:ext cx="18288000" cy="6652458"/>
            <a:chOff x="0" y="0"/>
            <a:chExt cx="4816593" cy="17520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2088"/>
            </a:xfrm>
            <a:custGeom>
              <a:avLst/>
              <a:gdLst/>
              <a:ahLst/>
              <a:cxnLst/>
              <a:rect l="l" t="t" r="r" b="b"/>
              <a:pathLst>
                <a:path w="4816592" h="1752088">
                  <a:moveTo>
                    <a:pt x="0" y="0"/>
                  </a:moveTo>
                  <a:lnTo>
                    <a:pt x="4816592" y="0"/>
                  </a:lnTo>
                  <a:lnTo>
                    <a:pt x="4816592" y="1752088"/>
                  </a:lnTo>
                  <a:lnTo>
                    <a:pt x="0" y="1752088"/>
                  </a:lnTo>
                  <a:close/>
                </a:path>
              </a:pathLst>
            </a:custGeom>
            <a:solidFill>
              <a:srgbClr val="6A8B6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799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51162" y="4665025"/>
            <a:ext cx="831676" cy="956949"/>
          </a:xfrm>
          <a:custGeom>
            <a:avLst/>
            <a:gdLst/>
            <a:ahLst/>
            <a:cxnLst/>
            <a:rect l="l" t="t" r="r" b="b"/>
            <a:pathLst>
              <a:path w="831676" h="956949">
                <a:moveTo>
                  <a:pt x="0" y="0"/>
                </a:moveTo>
                <a:lnTo>
                  <a:pt x="831676" y="0"/>
                </a:lnTo>
                <a:lnTo>
                  <a:pt x="831676" y="956950"/>
                </a:lnTo>
                <a:lnTo>
                  <a:pt x="0" y="956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546727" y="1059164"/>
            <a:ext cx="11326041" cy="8401863"/>
          </a:xfrm>
          <a:custGeom>
            <a:avLst/>
            <a:gdLst/>
            <a:ahLst/>
            <a:cxnLst/>
            <a:rect l="l" t="t" r="r" b="b"/>
            <a:pathLst>
              <a:path w="11326041" h="8401863">
                <a:moveTo>
                  <a:pt x="0" y="0"/>
                </a:moveTo>
                <a:lnTo>
                  <a:pt x="11326042" y="0"/>
                </a:lnTo>
                <a:lnTo>
                  <a:pt x="11326042" y="8401863"/>
                </a:lnTo>
                <a:lnTo>
                  <a:pt x="0" y="84018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3424" y="7400061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0" y="0"/>
                </a:moveTo>
                <a:lnTo>
                  <a:pt x="4264015" y="0"/>
                </a:lnTo>
                <a:lnTo>
                  <a:pt x="4264015" y="2975875"/>
                </a:lnTo>
                <a:lnTo>
                  <a:pt x="0" y="2975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4215149" y="7277100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5"/>
                </a:lnTo>
                <a:lnTo>
                  <a:pt x="4264015" y="2975875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040514" y="3110572"/>
            <a:ext cx="8066319" cy="2288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1"/>
              </a:lnSpc>
            </a:pPr>
            <a:endParaRPr dirty="0"/>
          </a:p>
          <a:p>
            <a:pPr marL="811762" lvl="2" indent="-270587" algn="ctr">
              <a:lnSpc>
                <a:spcPts val="2631"/>
              </a:lnSpc>
              <a:buFont typeface="Arial"/>
              <a:buChar char="⚬"/>
            </a:pP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Horeca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(Hotel/Restaurant/Café)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merupakan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saluran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distribusi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yang paling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banyak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menghasilkan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pendapatan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,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terutama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pada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kategori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Fresh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dengan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total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pendapatan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sebesar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4.015.717.</a:t>
            </a:r>
          </a:p>
          <a:p>
            <a:pPr marL="811762" lvl="2" indent="-270587" algn="ctr">
              <a:lnSpc>
                <a:spcPts val="2631"/>
              </a:lnSpc>
              <a:buFont typeface="Arial"/>
              <a:buChar char="⚬"/>
            </a:pP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Retail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memiliki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kontribusi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lebih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kecil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pada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kategori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Fresh (1.264.414)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tetapi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kuat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di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kategori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Grocery.</a:t>
            </a:r>
          </a:p>
          <a:p>
            <a:pPr algn="ctr">
              <a:lnSpc>
                <a:spcPts val="2631"/>
              </a:lnSpc>
            </a:pPr>
            <a:endParaRPr lang="en-US" sz="1879" dirty="0">
              <a:solidFill>
                <a:srgbClr val="000000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25209" y="1425139"/>
            <a:ext cx="5213991" cy="68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 dirty="0" err="1">
                <a:solidFill>
                  <a:srgbClr val="47594F"/>
                </a:solidFill>
                <a:latin typeface="TC Milo"/>
                <a:ea typeface="TC Milo"/>
                <a:cs typeface="TC Milo"/>
                <a:sym typeface="TC Milo"/>
              </a:rPr>
              <a:t>kesimpulan</a:t>
            </a:r>
            <a:r>
              <a:rPr lang="en-US" sz="3920" dirty="0">
                <a:solidFill>
                  <a:srgbClr val="47594F"/>
                </a:solidFill>
                <a:latin typeface="TC Milo"/>
                <a:ea typeface="TC Milo"/>
                <a:cs typeface="TC Milo"/>
                <a:sym typeface="TC Milo"/>
              </a:rPr>
              <a:t> dan </a:t>
            </a:r>
            <a:r>
              <a:rPr lang="en-US" sz="3920" dirty="0" err="1">
                <a:solidFill>
                  <a:srgbClr val="47594F"/>
                </a:solidFill>
                <a:latin typeface="TC Milo"/>
                <a:ea typeface="TC Milo"/>
                <a:cs typeface="TC Milo"/>
                <a:sym typeface="TC Milo"/>
              </a:rPr>
              <a:t>rekomendasi</a:t>
            </a:r>
            <a:endParaRPr lang="en-US" sz="3920" dirty="0">
              <a:solidFill>
                <a:srgbClr val="47594F"/>
              </a:solidFill>
              <a:latin typeface="TC Milo"/>
              <a:ea typeface="TC Milo"/>
              <a:cs typeface="TC Milo"/>
              <a:sym typeface="TC Mil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99044" y="5574350"/>
            <a:ext cx="8066319" cy="163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rekomendasi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:</a:t>
            </a:r>
          </a:p>
          <a:p>
            <a:pPr algn="ctr">
              <a:lnSpc>
                <a:spcPts val="2631"/>
              </a:lnSpc>
            </a:pP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.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Fokus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pada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peningkatan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penjualan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kategori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Fresh </a:t>
            </a: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melalui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strategi:</a:t>
            </a:r>
          </a:p>
          <a:p>
            <a:pPr algn="ctr">
              <a:lnSpc>
                <a:spcPts val="2631"/>
              </a:lnSpc>
            </a:pP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Paket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bundling.</a:t>
            </a:r>
          </a:p>
          <a:p>
            <a:pPr algn="ctr">
              <a:lnSpc>
                <a:spcPts val="2631"/>
              </a:lnSpc>
            </a:pPr>
            <a:r>
              <a:rPr lang="en-US" sz="1879" dirty="0" err="1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Diskon</a:t>
            </a:r>
            <a:r>
              <a:rPr lang="en-US" sz="1879" dirty="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bundling</a:t>
            </a:r>
          </a:p>
          <a:p>
            <a:pPr algn="ctr">
              <a:lnSpc>
                <a:spcPts val="2631"/>
              </a:lnSpc>
            </a:pPr>
            <a:endParaRPr lang="en-US" sz="1879" dirty="0">
              <a:solidFill>
                <a:srgbClr val="000000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17" name="Arrow: Left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70965D-663B-ACD1-E456-7B00CE01D1E0}"/>
              </a:ext>
            </a:extLst>
          </p:cNvPr>
          <p:cNvSpPr/>
          <p:nvPr/>
        </p:nvSpPr>
        <p:spPr>
          <a:xfrm>
            <a:off x="17107134" y="964863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Antic</vt:lpstr>
      <vt:lpstr>Chunk Five</vt:lpstr>
      <vt:lpstr>TC Milo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Hijau dan Putih Minimalis Tugas Sekolah Presentasi</dc:title>
  <dc:creator>feldway feldway</dc:creator>
  <cp:lastModifiedBy>seta kananda</cp:lastModifiedBy>
  <cp:revision>2</cp:revision>
  <dcterms:created xsi:type="dcterms:W3CDTF">2006-08-16T00:00:00Z</dcterms:created>
  <dcterms:modified xsi:type="dcterms:W3CDTF">2024-12-20T16:45:02Z</dcterms:modified>
  <dc:identifier>DAGW_p2mtdQ</dc:identifier>
</cp:coreProperties>
</file>