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9"/>
  </p:notesMasterIdLst>
  <p:sldIdLst>
    <p:sldId id="256" r:id="rId2"/>
    <p:sldId id="257" r:id="rId3"/>
    <p:sldId id="258" r:id="rId4"/>
    <p:sldId id="260" r:id="rId5"/>
    <p:sldId id="261" r:id="rId6"/>
    <p:sldId id="390" r:id="rId7"/>
    <p:sldId id="392" r:id="rId8"/>
    <p:sldId id="391" r:id="rId9"/>
    <p:sldId id="393" r:id="rId10"/>
    <p:sldId id="394" r:id="rId11"/>
    <p:sldId id="395" r:id="rId12"/>
    <p:sldId id="397" r:id="rId13"/>
    <p:sldId id="396" r:id="rId14"/>
    <p:sldId id="398" r:id="rId15"/>
    <p:sldId id="399" r:id="rId16"/>
    <p:sldId id="400" r:id="rId17"/>
    <p:sldId id="401" r:id="rId18"/>
    <p:sldId id="402" r:id="rId19"/>
    <p:sldId id="403" r:id="rId20"/>
    <p:sldId id="404" r:id="rId21"/>
    <p:sldId id="417" r:id="rId22"/>
    <p:sldId id="418" r:id="rId23"/>
    <p:sldId id="419" r:id="rId24"/>
    <p:sldId id="420" r:id="rId25"/>
    <p:sldId id="421" r:id="rId26"/>
    <p:sldId id="422" r:id="rId27"/>
    <p:sldId id="423" r:id="rId28"/>
    <p:sldId id="405" r:id="rId29"/>
    <p:sldId id="406" r:id="rId30"/>
    <p:sldId id="407" r:id="rId31"/>
    <p:sldId id="408"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40" r:id="rId48"/>
    <p:sldId id="441" r:id="rId49"/>
    <p:sldId id="439" r:id="rId50"/>
    <p:sldId id="442" r:id="rId51"/>
    <p:sldId id="443" r:id="rId52"/>
    <p:sldId id="444" r:id="rId53"/>
    <p:sldId id="446" r:id="rId54"/>
    <p:sldId id="445"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7" r:id="rId76"/>
    <p:sldId id="468" r:id="rId77"/>
    <p:sldId id="469" r:id="rId78"/>
    <p:sldId id="470" r:id="rId79"/>
    <p:sldId id="471" r:id="rId80"/>
    <p:sldId id="472" r:id="rId81"/>
    <p:sldId id="473" r:id="rId82"/>
    <p:sldId id="474" r:id="rId83"/>
    <p:sldId id="475" r:id="rId84"/>
    <p:sldId id="481" r:id="rId85"/>
    <p:sldId id="477" r:id="rId86"/>
    <p:sldId id="482" r:id="rId87"/>
    <p:sldId id="476"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34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3/16/2019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a:p>
        </p:txBody>
      </p:sp>
    </p:spTree>
    <p:extLst>
      <p:ext uri="{BB962C8B-B14F-4D97-AF65-F5344CB8AC3E}">
        <p14:creationId xmlns:p14="http://schemas.microsoft.com/office/powerpoint/2010/main" val="176699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Although there has been speculation that the origin of the base 10 system is the fact that human beings have 10 fingers, there is absolutely no speculation about the reason behind the use of the binary system in computers.</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a:p>
        </p:txBody>
      </p:sp>
    </p:spTree>
    <p:extLst>
      <p:ext uri="{BB962C8B-B14F-4D97-AF65-F5344CB8AC3E}">
        <p14:creationId xmlns:p14="http://schemas.microsoft.com/office/powerpoint/2010/main" val="140940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gives an overview of digital logic and design. First, we cover binary logic operations, then we show gates that perform these functions. Next, logic gates are put together to form simple digital circuits. Finally, we cover some logic devices commonly found in microcontroller interfacing.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a:p>
        </p:txBody>
      </p:sp>
    </p:spTree>
    <p:extLst>
      <p:ext uri="{BB962C8B-B14F-4D97-AF65-F5344CB8AC3E}">
        <p14:creationId xmlns:p14="http://schemas.microsoft.com/office/powerpoint/2010/main" val="10817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XOR function can be used to compare two bits to see if they are the same.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a:p>
        </p:txBody>
      </p:sp>
    </p:spTree>
    <p:extLst>
      <p:ext uri="{BB962C8B-B14F-4D97-AF65-F5344CB8AC3E}">
        <p14:creationId xmlns:p14="http://schemas.microsoft.com/office/powerpoint/2010/main" val="35006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84</a:t>
            </a:fld>
            <a:endParaRPr lang="en-US"/>
          </a:p>
        </p:txBody>
      </p:sp>
    </p:spTree>
    <p:extLst>
      <p:ext uri="{BB962C8B-B14F-4D97-AF65-F5344CB8AC3E}">
        <p14:creationId xmlns:p14="http://schemas.microsoft.com/office/powerpoint/2010/main" val="3834221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means for von Neumann computers, the process of accessing the code or data could cause them to get in each other's way and slow down the processing speed of the CPU, because each had to wait for the other to finish fetching.</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86</a:t>
            </a:fld>
            <a:endParaRPr lang="en-US"/>
          </a:p>
        </p:txBody>
      </p:sp>
    </p:spTree>
    <p:extLst>
      <p:ext uri="{BB962C8B-B14F-4D97-AF65-F5344CB8AC3E}">
        <p14:creationId xmlns:p14="http://schemas.microsoft.com/office/powerpoint/2010/main" val="113069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means for von Neumann computers, the process of accessing the code or data could cause them to get in each other's way and slow down the processing speed of the CPU, because each had to wait for the other to finish fetching.</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87</a:t>
            </a:fld>
            <a:endParaRPr lang="en-US"/>
          </a:p>
        </p:txBody>
      </p:sp>
    </p:spTree>
    <p:extLst>
      <p:ext uri="{BB962C8B-B14F-4D97-AF65-F5344CB8AC3E}">
        <p14:creationId xmlns:p14="http://schemas.microsoft.com/office/powerpoint/2010/main" val="191924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3/16/2019</a:t>
            </a:fld>
            <a:endParaRPr lang="en-US"/>
          </a:p>
        </p:txBody>
      </p:sp>
      <p:sp>
        <p:nvSpPr>
          <p:cNvPr id="17" name="Footer Placeholder 16"/>
          <p:cNvSpPr>
            <a:spLocks noGrp="1"/>
          </p:cNvSpPr>
          <p:nvPr>
            <p:ph type="ftr" sz="quarter" idx="11"/>
          </p:nvPr>
        </p:nvSpPr>
        <p:spPr/>
        <p:txBody>
          <a:bodyPr/>
          <a:lstStyle/>
          <a:p>
            <a:r>
              <a:rPr lang="en-US" smtClean="0"/>
              <a:t>mashhoun@iust.ac.ir                Iran Univ of Science &amp; Tech</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3/16/2019</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3/16/2019</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3/16/2019</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3/16/2019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mashhoun@iust.ac.ir                Iran Univ of Science &amp; Tech</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3/16/2019</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3/16/2019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3/16/2019</a:t>
            </a:fld>
            <a:endParaRPr lang="en-US"/>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3/16/2019</a:t>
            </a:fld>
            <a:endParaRPr lang="en-US"/>
          </a:p>
        </p:txBody>
      </p:sp>
      <p:sp>
        <p:nvSpPr>
          <p:cNvPr id="3" name="Footer Placeholder 2"/>
          <p:cNvSpPr>
            <a:spLocks noGrp="1"/>
          </p:cNvSpPr>
          <p:nvPr>
            <p:ph type="ftr" sz="quarter" idx="11"/>
          </p:nvPr>
        </p:nvSpPr>
        <p:spPr/>
        <p:txBody>
          <a:bodyPr/>
          <a:lstStyle/>
          <a:p>
            <a:r>
              <a:rPr lang="en-US" smtClean="0"/>
              <a:t>mashhoun@iust.ac.ir                Iran Univ of Science &amp; Tech</a:t>
            </a:r>
            <a:endParaRPr lang="en-US"/>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3/16/2019</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3/16/2019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3/16/2019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mashhoun@iust.ac.ir                Iran Univ of Science &amp; Tech</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73.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0000" lnSpcReduction="20000"/>
          </a:bodyPr>
          <a:lstStyle/>
          <a:p>
            <a:r>
              <a:rPr lang="en-US" dirty="0" smtClean="0"/>
              <a:t>Microprocessor Course</a:t>
            </a:r>
          </a:p>
          <a:p>
            <a:r>
              <a:rPr lang="en-US" dirty="0" smtClean="0"/>
              <a:t>Chapter 0</a:t>
            </a:r>
          </a:p>
          <a:p>
            <a:r>
              <a:rPr lang="en-US" sz="2800" dirty="0" smtClean="0"/>
              <a:t>NUMBERING AND CODING SYSTEMs</a:t>
            </a:r>
          </a:p>
          <a:p>
            <a:endParaRPr lang="en-US" dirty="0" smtClean="0"/>
          </a:p>
          <a:p>
            <a:r>
              <a:rPr lang="en-US" dirty="0" err="1" smtClean="0"/>
              <a:t>Esfand</a:t>
            </a:r>
            <a:r>
              <a:rPr lang="en-US" dirty="0" smtClean="0"/>
              <a:t> </a:t>
            </a:r>
            <a:r>
              <a:rPr lang="en-US" dirty="0" smtClean="0"/>
              <a:t>1397 </a:t>
            </a:r>
            <a:r>
              <a:rPr lang="en-US" smtClean="0"/>
              <a:t>(version 1.0)</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lstStyle/>
          <a:p>
            <a:pPr marL="0" indent="0" algn="just">
              <a:spcBef>
                <a:spcPts val="0"/>
              </a:spcBef>
              <a:buNone/>
            </a:pPr>
            <a:r>
              <a:rPr lang="en-US" sz="2400" b="1" dirty="0" smtClean="0"/>
              <a:t>Converting from decimal to hex </a:t>
            </a:r>
          </a:p>
          <a:p>
            <a:pPr marL="0" indent="0" algn="just">
              <a:spcBef>
                <a:spcPts val="0"/>
              </a:spcBef>
              <a:buNone/>
            </a:pPr>
            <a:r>
              <a:rPr lang="en-US" sz="2000" dirty="0" smtClean="0"/>
              <a:t>Converting from decimal to hex could be approached in two ways: </a:t>
            </a:r>
          </a:p>
          <a:p>
            <a:pPr marL="0" indent="0" algn="just">
              <a:spcBef>
                <a:spcPts val="0"/>
              </a:spcBef>
              <a:buNone/>
            </a:pPr>
            <a:endParaRPr lang="en-US" sz="2000" dirty="0" smtClean="0"/>
          </a:p>
          <a:p>
            <a:pPr marL="457200" indent="-457200" algn="just">
              <a:spcBef>
                <a:spcPts val="0"/>
              </a:spcBef>
              <a:buAutoNum type="arabicPeriod"/>
            </a:pPr>
            <a:r>
              <a:rPr lang="en-US" sz="2000" dirty="0" smtClean="0"/>
              <a:t>Convert to binary first and then convert to hex. Example 0-6 shows this method of converting decimal to hex. </a:t>
            </a:r>
          </a:p>
          <a:p>
            <a:pPr marL="457200" indent="-457200" algn="just">
              <a:spcBef>
                <a:spcPts val="0"/>
              </a:spcBef>
              <a:buAutoNum type="arabicPeriod"/>
            </a:pPr>
            <a:r>
              <a:rPr lang="en-US" sz="2000" dirty="0" smtClean="0"/>
              <a:t> Convert directly from decimal to hex by repeated division, keeping track of the remainders. Experimenting with this method is left to the reader.</a:t>
            </a:r>
            <a:endParaRPr lang="en-US" sz="2000" dirty="0"/>
          </a:p>
        </p:txBody>
      </p:sp>
      <p:sp>
        <p:nvSpPr>
          <p:cNvPr id="9"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pic>
        <p:nvPicPr>
          <p:cNvPr id="2050" name="Picture 2"/>
          <p:cNvPicPr>
            <a:picLocks noChangeAspect="1" noChangeArrowheads="1"/>
          </p:cNvPicPr>
          <p:nvPr/>
        </p:nvPicPr>
        <p:blipFill>
          <a:blip r:embed="rId2" cstate="print"/>
          <a:srcRect/>
          <a:stretch>
            <a:fillRect/>
          </a:stretch>
        </p:blipFill>
        <p:spPr bwMode="auto">
          <a:xfrm>
            <a:off x="2051720" y="1625883"/>
            <a:ext cx="5486400" cy="4395405"/>
          </a:xfrm>
          <a:prstGeom prst="rect">
            <a:avLst/>
          </a:prstGeom>
          <a:noFill/>
          <a:ln w="9525">
            <a:noFill/>
            <a:miter lim="800000"/>
            <a:headEnd/>
            <a:tailEnd/>
          </a:ln>
        </p:spPr>
      </p:pic>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pPr marL="0" indent="0" algn="just">
              <a:spcBef>
                <a:spcPts val="0"/>
              </a:spcBef>
              <a:buNone/>
            </a:pPr>
            <a:r>
              <a:rPr lang="en-US" sz="2400" b="1" dirty="0" smtClean="0"/>
              <a:t>Converting from hex to decimal </a:t>
            </a:r>
          </a:p>
          <a:p>
            <a:pPr marL="0" indent="0" algn="just">
              <a:spcBef>
                <a:spcPts val="0"/>
              </a:spcBef>
              <a:buNone/>
            </a:pPr>
            <a:r>
              <a:rPr lang="en-US" sz="2000" dirty="0" smtClean="0"/>
              <a:t>Conversion from hex to decimal can also be approached in two ways: </a:t>
            </a:r>
          </a:p>
          <a:p>
            <a:pPr marL="457200" indent="-457200" algn="just">
              <a:spcBef>
                <a:spcPts val="0"/>
              </a:spcBef>
              <a:buAutoNum type="arabicPeriod"/>
            </a:pPr>
            <a:r>
              <a:rPr lang="en-US" sz="2000" dirty="0" smtClean="0"/>
              <a:t>Convert from hex to binary and then to decimal. Example 0-7 demonstrates this method of converting from hex to decimal. </a:t>
            </a:r>
          </a:p>
          <a:p>
            <a:pPr marL="457200" indent="-457200" algn="just">
              <a:spcBef>
                <a:spcPts val="0"/>
              </a:spcBef>
              <a:buAutoNum type="arabicPeriod"/>
            </a:pPr>
            <a:r>
              <a:rPr lang="en-US" sz="2000" dirty="0" smtClean="0"/>
              <a:t>Convert directly from hex to decimal by summing the weight of all digits. </a:t>
            </a:r>
          </a:p>
          <a:p>
            <a:pPr>
              <a:buNone/>
            </a:pPr>
            <a:endParaRPr lang="en-US" dirty="0"/>
          </a:p>
        </p:txBody>
      </p:sp>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pic>
        <p:nvPicPr>
          <p:cNvPr id="8" name="Picture 7" descr="example0-07.jpg"/>
          <p:cNvPicPr>
            <a:picLocks noChangeAspect="1"/>
          </p:cNvPicPr>
          <p:nvPr/>
        </p:nvPicPr>
        <p:blipFill>
          <a:blip r:embed="rId2" cstate="print"/>
          <a:stretch>
            <a:fillRect/>
          </a:stretch>
        </p:blipFill>
        <p:spPr>
          <a:xfrm>
            <a:off x="1411560" y="3140968"/>
            <a:ext cx="6400800" cy="3488961"/>
          </a:xfrm>
          <a:prstGeom prst="rect">
            <a:avLst/>
          </a:prstGeom>
        </p:spPr>
      </p:pic>
      <p:sp>
        <p:nvSpPr>
          <p:cNvPr id="9"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8" name="Rectangle 7"/>
          <p:cNvSpPr/>
          <p:nvPr/>
        </p:nvSpPr>
        <p:spPr>
          <a:xfrm>
            <a:off x="1043608" y="1412776"/>
            <a:ext cx="7344816" cy="2616101"/>
          </a:xfrm>
          <a:prstGeom prst="rect">
            <a:avLst/>
          </a:prstGeom>
        </p:spPr>
        <p:txBody>
          <a:bodyPr wrap="square">
            <a:spAutoFit/>
          </a:bodyPr>
          <a:lstStyle/>
          <a:p>
            <a:r>
              <a:rPr lang="en-US" sz="2400" b="1" dirty="0" smtClean="0"/>
              <a:t>Counting in bases 10, 2, and 16 </a:t>
            </a:r>
          </a:p>
          <a:p>
            <a:pPr algn="just"/>
            <a:r>
              <a:rPr lang="en-US" sz="2000" dirty="0" smtClean="0"/>
              <a:t>To show the relationship between all three bases, in Table 0-2 we show the sequence of numbers from 0 to 31 in decimal, along with the equivalent binary and hex numbers. Notice in each base that when one more is added to the highest digit, that digit becomes zero and a 1 is carried to the next-highest digit position. For example, in decimal, 9 + 1= 0 with a carry to the next-highest position. In binary, 1 + 1 = 0 with a carry; similarly, in hex, F + 1 = 0 with a carry. </a:t>
            </a:r>
            <a:endParaRPr lang="en-US" sz="2000" dirty="0"/>
          </a:p>
        </p:txBody>
      </p:sp>
      <p:sp>
        <p:nvSpPr>
          <p:cNvPr id="9"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Rectangle 6"/>
          <p:cNvSpPr/>
          <p:nvPr/>
        </p:nvSpPr>
        <p:spPr>
          <a:xfrm>
            <a:off x="971600" y="1484784"/>
            <a:ext cx="7272808" cy="2923877"/>
          </a:xfrm>
          <a:prstGeom prst="rect">
            <a:avLst/>
          </a:prstGeom>
        </p:spPr>
        <p:txBody>
          <a:bodyPr wrap="square">
            <a:spAutoFit/>
          </a:bodyPr>
          <a:lstStyle/>
          <a:p>
            <a:r>
              <a:rPr lang="en-US" sz="2400" b="1" dirty="0" smtClean="0"/>
              <a:t>Addition of binary and hex numbers </a:t>
            </a:r>
          </a:p>
          <a:p>
            <a:pPr algn="just"/>
            <a:r>
              <a:rPr lang="en-US" sz="2000" dirty="0" smtClean="0"/>
              <a:t>The addition of binary numbers is a very straightforward process. Table 0-3 shows the addition of two bits. The discussion of subtraction of binary numbers is bypassed since all computers use the addition process to implement subtraction. Although  computers have adder circuitry, there is no separate circuitry for </a:t>
            </a:r>
            <a:r>
              <a:rPr lang="en-US" sz="2000" dirty="0" err="1" smtClean="0"/>
              <a:t>subtractors</a:t>
            </a:r>
            <a:r>
              <a:rPr lang="en-US" sz="2000" dirty="0" smtClean="0"/>
              <a:t>. Instead, adders are used in conjunction with 2's complement circuitry to perform subtraction. In other words, to implement "x - y", the computer takes the 2's complement of y and adds it to x. </a:t>
            </a:r>
            <a:endParaRPr lang="en-US" sz="2000" dirty="0"/>
          </a:p>
        </p:txBody>
      </p:sp>
      <p:pic>
        <p:nvPicPr>
          <p:cNvPr id="8" name="Picture 7" descr="Table0-03.bmp"/>
          <p:cNvPicPr>
            <a:picLocks noChangeAspect="1"/>
          </p:cNvPicPr>
          <p:nvPr/>
        </p:nvPicPr>
        <p:blipFill>
          <a:blip r:embed="rId2" cstate="print"/>
          <a:stretch>
            <a:fillRect/>
          </a:stretch>
        </p:blipFill>
        <p:spPr>
          <a:xfrm>
            <a:off x="2699792" y="4041690"/>
            <a:ext cx="3657600" cy="2483654"/>
          </a:xfrm>
          <a:prstGeom prst="rect">
            <a:avLst/>
          </a:prstGeom>
        </p:spPr>
      </p:pic>
      <p:sp>
        <p:nvSpPr>
          <p:cNvPr id="9"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pic>
        <p:nvPicPr>
          <p:cNvPr id="7" name="Picture 6" descr="example0-08.jpg"/>
          <p:cNvPicPr>
            <a:picLocks noChangeAspect="1"/>
          </p:cNvPicPr>
          <p:nvPr/>
        </p:nvPicPr>
        <p:blipFill>
          <a:blip r:embed="rId2" cstate="print"/>
          <a:stretch>
            <a:fillRect/>
          </a:stretch>
        </p:blipFill>
        <p:spPr>
          <a:xfrm>
            <a:off x="899592" y="1556792"/>
            <a:ext cx="7315200" cy="2102000"/>
          </a:xfrm>
          <a:prstGeom prst="rect">
            <a:avLst/>
          </a:prstGeom>
        </p:spPr>
      </p:pic>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3" name="Rectangle 2"/>
          <p:cNvSpPr/>
          <p:nvPr/>
        </p:nvSpPr>
        <p:spPr>
          <a:xfrm>
            <a:off x="755576" y="1556792"/>
            <a:ext cx="7893124" cy="1384995"/>
          </a:xfrm>
          <a:prstGeom prst="rect">
            <a:avLst/>
          </a:prstGeom>
        </p:spPr>
        <p:txBody>
          <a:bodyPr wrap="square">
            <a:spAutoFit/>
          </a:bodyPr>
          <a:lstStyle/>
          <a:p>
            <a:r>
              <a:rPr lang="en-US" sz="2400" dirty="0"/>
              <a:t>2's </a:t>
            </a:r>
            <a:r>
              <a:rPr lang="en-US" sz="2400" b="1" dirty="0"/>
              <a:t>complement</a:t>
            </a:r>
            <a:r>
              <a:rPr lang="en-US" dirty="0"/>
              <a:t> </a:t>
            </a:r>
            <a:endParaRPr lang="en-US" dirty="0" smtClean="0"/>
          </a:p>
          <a:p>
            <a:r>
              <a:rPr lang="en-US" sz="2000" dirty="0" smtClean="0"/>
              <a:t>To </a:t>
            </a:r>
            <a:r>
              <a:rPr lang="en-US" sz="2000" dirty="0"/>
              <a:t>get the 2's complement of a binary number, invert all the bits and then add </a:t>
            </a:r>
            <a:r>
              <a:rPr lang="en-US" sz="2000" dirty="0" smtClean="0"/>
              <a:t>1 </a:t>
            </a:r>
            <a:r>
              <a:rPr lang="en-US" sz="2000" dirty="0"/>
              <a:t>to the result. Inverting the bits is simply a matter of changing all </a:t>
            </a:r>
            <a:r>
              <a:rPr lang="en-US" sz="2000" dirty="0" smtClean="0"/>
              <a:t>0s </a:t>
            </a:r>
            <a:r>
              <a:rPr lang="en-US" sz="2000" dirty="0"/>
              <a:t>to </a:t>
            </a:r>
            <a:r>
              <a:rPr lang="en-US" sz="2000" dirty="0" smtClean="0"/>
              <a:t>1s </a:t>
            </a:r>
            <a:r>
              <a:rPr lang="en-US" sz="2000" dirty="0"/>
              <a:t>and 1s to </a:t>
            </a:r>
            <a:r>
              <a:rPr lang="en-US" sz="2000" dirty="0" smtClean="0"/>
              <a:t>0s</a:t>
            </a:r>
            <a:r>
              <a:rPr lang="en-US" sz="2000" dirty="0"/>
              <a:t>. This is called the </a:t>
            </a:r>
            <a:r>
              <a:rPr lang="en-US" sz="2000" dirty="0" smtClean="0"/>
              <a:t>1's </a:t>
            </a:r>
            <a:r>
              <a:rPr lang="en-US" sz="2000" dirty="0"/>
              <a:t>complement. </a:t>
            </a:r>
          </a:p>
        </p:txBody>
      </p:sp>
      <p:pic>
        <p:nvPicPr>
          <p:cNvPr id="7" name="Picture 6"/>
          <p:cNvPicPr>
            <a:picLocks noChangeAspect="1"/>
          </p:cNvPicPr>
          <p:nvPr/>
        </p:nvPicPr>
        <p:blipFill>
          <a:blip r:embed="rId2"/>
          <a:stretch>
            <a:fillRect/>
          </a:stretch>
        </p:blipFill>
        <p:spPr>
          <a:xfrm>
            <a:off x="971600" y="3131818"/>
            <a:ext cx="7315200" cy="2241398"/>
          </a:xfrm>
          <a:prstGeom prst="rect">
            <a:avLst/>
          </a:prstGeom>
        </p:spPr>
      </p:pic>
      <p:sp>
        <p:nvSpPr>
          <p:cNvPr id="9"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3" name="Rectangle 2"/>
          <p:cNvSpPr/>
          <p:nvPr/>
        </p:nvSpPr>
        <p:spPr>
          <a:xfrm>
            <a:off x="914400" y="1496120"/>
            <a:ext cx="7330008" cy="1569660"/>
          </a:xfrm>
          <a:prstGeom prst="rect">
            <a:avLst/>
          </a:prstGeom>
        </p:spPr>
        <p:txBody>
          <a:bodyPr wrap="square">
            <a:spAutoFit/>
          </a:bodyPr>
          <a:lstStyle/>
          <a:p>
            <a:r>
              <a:rPr lang="en-US" sz="2400" b="1" dirty="0"/>
              <a:t>Addition of hex numbers </a:t>
            </a:r>
            <a:endParaRPr lang="en-US" sz="2400" b="1" dirty="0" smtClean="0"/>
          </a:p>
          <a:p>
            <a:pPr algn="just"/>
            <a:r>
              <a:rPr lang="en-US" dirty="0" smtClean="0"/>
              <a:t>This </a:t>
            </a:r>
            <a:r>
              <a:rPr lang="en-US" dirty="0"/>
              <a:t>section describes the process of adding hex numbers. Starting with the least significant digits, the digits are added together. If the result is less than 16, write that digit as the sum for that position. If it is greater than 16, subtract 16 from it to get the digit and carry 1 to the next digit. </a:t>
            </a:r>
          </a:p>
        </p:txBody>
      </p:sp>
      <p:pic>
        <p:nvPicPr>
          <p:cNvPr id="7" name="Picture 6"/>
          <p:cNvPicPr>
            <a:picLocks noChangeAspect="1"/>
          </p:cNvPicPr>
          <p:nvPr/>
        </p:nvPicPr>
        <p:blipFill>
          <a:blip r:embed="rId2"/>
          <a:stretch>
            <a:fillRect/>
          </a:stretch>
        </p:blipFill>
        <p:spPr>
          <a:xfrm>
            <a:off x="929208" y="3356992"/>
            <a:ext cx="7315200" cy="2216033"/>
          </a:xfrm>
          <a:prstGeom prst="rect">
            <a:avLst/>
          </a:prstGeom>
        </p:spPr>
      </p:pic>
      <p:sp>
        <p:nvSpPr>
          <p:cNvPr id="9"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3" name="Rectangle 2"/>
          <p:cNvSpPr/>
          <p:nvPr/>
        </p:nvSpPr>
        <p:spPr>
          <a:xfrm>
            <a:off x="827584" y="1417638"/>
            <a:ext cx="7560840" cy="1384995"/>
          </a:xfrm>
          <a:prstGeom prst="rect">
            <a:avLst/>
          </a:prstGeom>
        </p:spPr>
        <p:txBody>
          <a:bodyPr wrap="square">
            <a:spAutoFit/>
          </a:bodyPr>
          <a:lstStyle/>
          <a:p>
            <a:r>
              <a:rPr lang="en-US" sz="2400" b="1" dirty="0"/>
              <a:t>Addition and subtraction of hex numbers </a:t>
            </a:r>
            <a:endParaRPr lang="en-US" sz="2400" b="1" dirty="0" smtClean="0"/>
          </a:p>
          <a:p>
            <a:pPr algn="just"/>
            <a:r>
              <a:rPr lang="en-US" sz="2000" dirty="0" smtClean="0"/>
              <a:t>In </a:t>
            </a:r>
            <a:r>
              <a:rPr lang="en-US" sz="2000" dirty="0"/>
              <a:t>studying issues related to software and hardware of computers, it is often necessary to add or subtract hex numbers. Mastery of these techniques is essential. Hex addition and subtraction are discussed separately below. </a:t>
            </a:r>
          </a:p>
        </p:txBody>
      </p:sp>
      <p:sp>
        <p:nvSpPr>
          <p:cNvPr id="7" name="Rectangle 6"/>
          <p:cNvSpPr/>
          <p:nvPr/>
        </p:nvSpPr>
        <p:spPr>
          <a:xfrm>
            <a:off x="827584" y="2862064"/>
            <a:ext cx="7560840" cy="1077218"/>
          </a:xfrm>
          <a:prstGeom prst="rect">
            <a:avLst/>
          </a:prstGeom>
        </p:spPr>
        <p:txBody>
          <a:bodyPr wrap="square">
            <a:spAutoFit/>
          </a:bodyPr>
          <a:lstStyle/>
          <a:p>
            <a:r>
              <a:rPr lang="en-US" sz="2400" b="1" dirty="0"/>
              <a:t>Subtraction of hex numbers </a:t>
            </a:r>
            <a:endParaRPr lang="en-US" sz="2400" b="1" dirty="0" smtClean="0"/>
          </a:p>
          <a:p>
            <a:pPr algn="just"/>
            <a:r>
              <a:rPr lang="en-US" sz="2000" dirty="0" smtClean="0"/>
              <a:t>In </a:t>
            </a:r>
            <a:r>
              <a:rPr lang="en-US" sz="2000" dirty="0"/>
              <a:t>subtracting two hex numbers, if the second digit is greater than the first, borrow 16 from the preceding digit. See Example 0-11. </a:t>
            </a:r>
          </a:p>
        </p:txBody>
      </p:sp>
      <p:pic>
        <p:nvPicPr>
          <p:cNvPr id="8" name="Picture 7"/>
          <p:cNvPicPr>
            <a:picLocks noChangeAspect="1"/>
          </p:cNvPicPr>
          <p:nvPr/>
        </p:nvPicPr>
        <p:blipFill>
          <a:blip r:embed="rId2"/>
          <a:stretch>
            <a:fillRect/>
          </a:stretch>
        </p:blipFill>
        <p:spPr>
          <a:xfrm>
            <a:off x="884989" y="3939282"/>
            <a:ext cx="7315200" cy="2144994"/>
          </a:xfrm>
          <a:prstGeom prst="rect">
            <a:avLst/>
          </a:prstGeom>
        </p:spPr>
      </p:pic>
      <p:sp>
        <p:nvSpPr>
          <p:cNvPr id="14"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3" name="Rectangle 2"/>
          <p:cNvSpPr/>
          <p:nvPr/>
        </p:nvSpPr>
        <p:spPr>
          <a:xfrm>
            <a:off x="914400" y="1486595"/>
            <a:ext cx="7402016" cy="2616101"/>
          </a:xfrm>
          <a:prstGeom prst="rect">
            <a:avLst/>
          </a:prstGeom>
        </p:spPr>
        <p:txBody>
          <a:bodyPr wrap="square">
            <a:spAutoFit/>
          </a:bodyPr>
          <a:lstStyle/>
          <a:p>
            <a:r>
              <a:rPr lang="en-US" sz="2400" b="1" dirty="0"/>
              <a:t>ASCII code </a:t>
            </a:r>
          </a:p>
          <a:p>
            <a:pPr algn="just"/>
            <a:r>
              <a:rPr lang="en-US" sz="2000" dirty="0"/>
              <a:t>The discussion so far has revolved around the representation of number systems. Because all </a:t>
            </a:r>
            <a:r>
              <a:rPr lang="en-US" sz="2000" dirty="0" smtClean="0"/>
              <a:t>information </a:t>
            </a:r>
            <a:r>
              <a:rPr lang="en-US" sz="2000" dirty="0"/>
              <a:t>in the computer must be </a:t>
            </a:r>
            <a:r>
              <a:rPr lang="en-US" sz="2000" dirty="0" smtClean="0"/>
              <a:t>represented </a:t>
            </a:r>
            <a:r>
              <a:rPr lang="en-US" sz="2000" dirty="0"/>
              <a:t>by </a:t>
            </a:r>
            <a:r>
              <a:rPr lang="en-US" sz="2000" dirty="0" smtClean="0"/>
              <a:t>0s </a:t>
            </a:r>
            <a:r>
              <a:rPr lang="en-US" sz="2000" dirty="0"/>
              <a:t>and </a:t>
            </a:r>
            <a:r>
              <a:rPr lang="en-US" sz="2000" dirty="0" smtClean="0"/>
              <a:t>1s</a:t>
            </a:r>
            <a:r>
              <a:rPr lang="en-US" sz="2000" dirty="0"/>
              <a:t>, binary patterns must be assigned to letters and other characters. </a:t>
            </a:r>
            <a:r>
              <a:rPr lang="en-US" sz="2000" dirty="0" smtClean="0"/>
              <a:t>The </a:t>
            </a:r>
            <a:r>
              <a:rPr lang="en-US" sz="2000" dirty="0"/>
              <a:t>great advantage of this system is that it is used by most computers, so that information can be shared among computers. The ASCII system uses a total of 7 bits to represent each code. For example, 100 0001 is assigned to the uppercase letter "A" and 110 0001 is for the lowercase "a". </a:t>
            </a:r>
            <a:endParaRPr lang="en-US" sz="2000" dirty="0" smtClean="0"/>
          </a:p>
        </p:txBody>
      </p:sp>
      <p:sp>
        <p:nvSpPr>
          <p:cNvPr id="7" name="Rectangle 6"/>
          <p:cNvSpPr/>
          <p:nvPr/>
        </p:nvSpPr>
        <p:spPr>
          <a:xfrm>
            <a:off x="914602" y="4131309"/>
            <a:ext cx="3657398" cy="2246769"/>
          </a:xfrm>
          <a:prstGeom prst="rect">
            <a:avLst/>
          </a:prstGeom>
        </p:spPr>
        <p:txBody>
          <a:bodyPr wrap="square">
            <a:spAutoFit/>
          </a:bodyPr>
          <a:lstStyle/>
          <a:p>
            <a:pPr algn="just"/>
            <a:r>
              <a:rPr lang="en-US" sz="2000" dirty="0" smtClean="0"/>
              <a:t>The </a:t>
            </a:r>
            <a:r>
              <a:rPr lang="en-US" sz="2000" dirty="0"/>
              <a:t>use of ASCII is not only standard for keyboards used in the United States and many other countries but also provides a standard for printing and displaying characters by output devices such as printers and monitors.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216" y="4102696"/>
            <a:ext cx="3657600" cy="272975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normAutofit/>
          </a:bodyPr>
          <a:lstStyle/>
          <a:p>
            <a:pPr marL="0" indent="0" algn="just">
              <a:spcBef>
                <a:spcPts val="1200"/>
              </a:spcBef>
              <a:buNone/>
            </a:pPr>
            <a:r>
              <a:rPr lang="en-US" sz="2000" dirty="0" smtClean="0"/>
              <a:t>Where as human beings use base 10 (decimal) arithmetic, computers use the base 2 (binary) system. In this section we explain how to convert from the decimal system to the binary system, and vice versa. </a:t>
            </a:r>
          </a:p>
          <a:p>
            <a:pPr marL="0" indent="0" algn="just">
              <a:spcBef>
                <a:spcPts val="1200"/>
              </a:spcBef>
              <a:buNone/>
            </a:pPr>
            <a:r>
              <a:rPr lang="en-US" sz="2000" dirty="0" smtClean="0"/>
              <a:t>The convenient representation of binary numbers, called hexadecimal, also is covered. Finally, the binary format of the alphanumeric code, called ASCII, is explored. </a:t>
            </a:r>
          </a:p>
          <a:p>
            <a:pPr marL="0" indent="0" algn="just">
              <a:spcBef>
                <a:spcPts val="1200"/>
              </a:spcBef>
              <a:buNone/>
            </a:pPr>
            <a:endParaRPr lang="en-US" sz="2000" dirty="0" smtClean="0"/>
          </a:p>
          <a:p>
            <a:endParaRPr lang="en-US" dirty="0"/>
          </a:p>
        </p:txBody>
      </p:sp>
      <p:sp>
        <p:nvSpPr>
          <p:cNvPr id="4" name="Date Placeholder 3"/>
          <p:cNvSpPr>
            <a:spLocks noGrp="1"/>
          </p:cNvSpPr>
          <p:nvPr>
            <p:ph type="dt" sz="half" idx="10"/>
          </p:nvPr>
        </p:nvSpPr>
        <p:spPr/>
        <p:txBody>
          <a:bodyPr/>
          <a:lstStyle/>
          <a:p>
            <a:fld id="{5A152802-DF90-4108-9543-B38A239795C5}"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0.2 DIGITAL PRIMER</a:t>
            </a:r>
            <a:endParaRPr lang="en-US" sz="3100" dirty="0"/>
          </a:p>
        </p:txBody>
      </p:sp>
      <p:sp>
        <p:nvSpPr>
          <p:cNvPr id="9" name="Rectangle 8"/>
          <p:cNvSpPr/>
          <p:nvPr/>
        </p:nvSpPr>
        <p:spPr>
          <a:xfrm>
            <a:off x="914400" y="1700808"/>
            <a:ext cx="4665712" cy="1938992"/>
          </a:xfrm>
          <a:prstGeom prst="rect">
            <a:avLst/>
          </a:prstGeom>
        </p:spPr>
        <p:txBody>
          <a:bodyPr wrap="square">
            <a:spAutoFit/>
          </a:bodyPr>
          <a:lstStyle/>
          <a:p>
            <a:pPr algn="just"/>
            <a:r>
              <a:rPr lang="en-US" sz="2000" dirty="0"/>
              <a:t>C</a:t>
            </a:r>
            <a:r>
              <a:rPr lang="en-US" sz="2000" dirty="0" smtClean="0"/>
              <a:t>omputers </a:t>
            </a:r>
            <a:r>
              <a:rPr lang="en-US" sz="2000" dirty="0"/>
              <a:t>use the binary number system because the two voltage </a:t>
            </a:r>
            <a:r>
              <a:rPr lang="en-US" sz="2000" dirty="0" smtClean="0"/>
              <a:t>levels </a:t>
            </a:r>
            <a:r>
              <a:rPr lang="en-US" sz="2000" dirty="0"/>
              <a:t>can be represented as the two digits 0 and 1. Signals in digital electronics have two distinct </a:t>
            </a:r>
            <a:r>
              <a:rPr lang="en-US" sz="2000" dirty="0" smtClean="0"/>
              <a:t>voltage </a:t>
            </a:r>
            <a:r>
              <a:rPr lang="en-US" sz="2000" dirty="0"/>
              <a:t>levels. For example, a system may define </a:t>
            </a:r>
            <a:r>
              <a:rPr lang="en-US" sz="2000" dirty="0" smtClean="0"/>
              <a:t>0V </a:t>
            </a:r>
            <a:r>
              <a:rPr lang="en-US" sz="2000" dirty="0"/>
              <a:t>as logic 0 and +5 V as logic 1. </a:t>
            </a:r>
          </a:p>
        </p:txBody>
      </p:sp>
      <p:pic>
        <p:nvPicPr>
          <p:cNvPr id="11" name="Picture 10"/>
          <p:cNvPicPr>
            <a:picLocks noChangeAspect="1"/>
          </p:cNvPicPr>
          <p:nvPr/>
        </p:nvPicPr>
        <p:blipFill>
          <a:blip r:embed="rId3"/>
          <a:stretch>
            <a:fillRect/>
          </a:stretch>
        </p:blipFill>
        <p:spPr>
          <a:xfrm>
            <a:off x="5581600" y="1706690"/>
            <a:ext cx="2743200" cy="3581588"/>
          </a:xfrm>
          <a:prstGeom prst="rect">
            <a:avLst/>
          </a:prstGeom>
        </p:spPr>
      </p:pic>
      <p:sp>
        <p:nvSpPr>
          <p:cNvPr id="12" name="Rectangle 11"/>
          <p:cNvSpPr/>
          <p:nvPr/>
        </p:nvSpPr>
        <p:spPr>
          <a:xfrm>
            <a:off x="961256" y="3540709"/>
            <a:ext cx="4572000" cy="1323439"/>
          </a:xfrm>
          <a:prstGeom prst="rect">
            <a:avLst/>
          </a:prstGeom>
        </p:spPr>
        <p:txBody>
          <a:bodyPr>
            <a:spAutoFit/>
          </a:bodyPr>
          <a:lstStyle/>
          <a:p>
            <a:r>
              <a:rPr lang="en-US" sz="2000" dirty="0"/>
              <a:t>Logic gates </a:t>
            </a:r>
            <a:endParaRPr lang="en-US" sz="2000" dirty="0" smtClean="0"/>
          </a:p>
          <a:p>
            <a:pPr algn="just"/>
            <a:r>
              <a:rPr lang="en-US" sz="2000" dirty="0" smtClean="0"/>
              <a:t>Binary </a:t>
            </a:r>
            <a:r>
              <a:rPr lang="en-US" sz="2000" dirty="0"/>
              <a:t>logic gates are simple circuits that take one or more input signals and send out one out-put signal. </a:t>
            </a:r>
          </a:p>
        </p:txBody>
      </p:sp>
      <p:pic>
        <p:nvPicPr>
          <p:cNvPr id="13" name="Picture 12"/>
          <p:cNvPicPr>
            <a:picLocks noChangeAspect="1"/>
          </p:cNvPicPr>
          <p:nvPr/>
        </p:nvPicPr>
        <p:blipFill>
          <a:blip r:embed="rId4"/>
          <a:stretch>
            <a:fillRect/>
          </a:stretch>
        </p:blipFill>
        <p:spPr>
          <a:xfrm>
            <a:off x="3695700" y="4497003"/>
            <a:ext cx="1828800" cy="169078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0.2 DIGITAL PRIMER</a:t>
            </a:r>
            <a:endParaRPr lang="en-US" sz="3100" dirty="0"/>
          </a:p>
        </p:txBody>
      </p:sp>
      <p:sp>
        <p:nvSpPr>
          <p:cNvPr id="2" name="Rectangle 1"/>
          <p:cNvSpPr/>
          <p:nvPr/>
        </p:nvSpPr>
        <p:spPr>
          <a:xfrm>
            <a:off x="909464" y="1417638"/>
            <a:ext cx="4572000" cy="3539430"/>
          </a:xfrm>
          <a:prstGeom prst="rect">
            <a:avLst/>
          </a:prstGeom>
        </p:spPr>
        <p:txBody>
          <a:bodyPr>
            <a:spAutoFit/>
          </a:bodyPr>
          <a:lstStyle/>
          <a:p>
            <a:pPr algn="just"/>
            <a:r>
              <a:rPr lang="en-US" sz="2400" b="1" dirty="0"/>
              <a:t>AND gate </a:t>
            </a:r>
            <a:endParaRPr lang="en-US" sz="2400" b="1" dirty="0" smtClean="0"/>
          </a:p>
          <a:p>
            <a:pPr algn="just"/>
            <a:r>
              <a:rPr lang="en-US" sz="2000" dirty="0" smtClean="0"/>
              <a:t>The </a:t>
            </a:r>
            <a:r>
              <a:rPr lang="en-US" sz="2000" dirty="0"/>
              <a:t>AND gate takes two or more inputs and performs a logic AND on them. See the truth table and diagram of the AND gate. Notice that if both inputs to the AND gate are 1, the output will be </a:t>
            </a:r>
            <a:r>
              <a:rPr lang="en-US" sz="2000" dirty="0" smtClean="0"/>
              <a:t>1. </a:t>
            </a:r>
            <a:r>
              <a:rPr lang="en-US" sz="2000" dirty="0"/>
              <a:t>Any other combination of inputs will give a 0 output. The example shows two inputs, x and y. Multiple outputs are also possible for logic gates. </a:t>
            </a:r>
            <a:endParaRPr lang="en-US" sz="2000" dirty="0" smtClean="0"/>
          </a:p>
          <a:p>
            <a:pPr algn="just"/>
            <a:r>
              <a:rPr lang="en-US" sz="2000" dirty="0" smtClean="0"/>
              <a:t>In </a:t>
            </a:r>
            <a:r>
              <a:rPr lang="en-US" sz="2000" dirty="0"/>
              <a:t>the case of AND, if all inputs are 1, the output is 1. If any input is 0, the output is 0. </a:t>
            </a:r>
          </a:p>
        </p:txBody>
      </p:sp>
      <p:sp>
        <p:nvSpPr>
          <p:cNvPr id="7" name="Rectangle 6"/>
          <p:cNvSpPr/>
          <p:nvPr/>
        </p:nvSpPr>
        <p:spPr>
          <a:xfrm>
            <a:off x="938808" y="4884068"/>
            <a:ext cx="4572000" cy="1384995"/>
          </a:xfrm>
          <a:prstGeom prst="rect">
            <a:avLst/>
          </a:prstGeom>
        </p:spPr>
        <p:txBody>
          <a:bodyPr>
            <a:spAutoFit/>
          </a:bodyPr>
          <a:lstStyle/>
          <a:p>
            <a:r>
              <a:rPr lang="en-US" sz="2400" b="1" dirty="0"/>
              <a:t>OR </a:t>
            </a:r>
            <a:r>
              <a:rPr lang="en-US" sz="2400" b="1" dirty="0" smtClean="0"/>
              <a:t>gate</a:t>
            </a:r>
          </a:p>
          <a:p>
            <a:pPr algn="just"/>
            <a:r>
              <a:rPr lang="en-US" sz="2000" dirty="0" smtClean="0"/>
              <a:t> </a:t>
            </a:r>
            <a:r>
              <a:rPr lang="en-US" sz="2000" dirty="0"/>
              <a:t>The OR logic function will output a 1 if one or more inputs is 1. If all inputs are 0, then and only then will the output be 0. </a:t>
            </a:r>
          </a:p>
        </p:txBody>
      </p:sp>
      <p:pic>
        <p:nvPicPr>
          <p:cNvPr id="9" name="Picture 8"/>
          <p:cNvPicPr>
            <a:picLocks noChangeAspect="1"/>
          </p:cNvPicPr>
          <p:nvPr/>
        </p:nvPicPr>
        <p:blipFill>
          <a:blip r:embed="rId2"/>
          <a:stretch>
            <a:fillRect/>
          </a:stretch>
        </p:blipFill>
        <p:spPr>
          <a:xfrm>
            <a:off x="5712532" y="188640"/>
            <a:ext cx="2743200" cy="6355447"/>
          </a:xfrm>
          <a:prstGeom prst="rect">
            <a:avLst/>
          </a:prstGeom>
        </p:spPr>
      </p:pic>
    </p:spTree>
    <p:extLst>
      <p:ext uri="{BB962C8B-B14F-4D97-AF65-F5344CB8AC3E}">
        <p14:creationId xmlns:p14="http://schemas.microsoft.com/office/powerpoint/2010/main" val="1967403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0.2 DIGITAL PRIMER</a:t>
            </a:r>
            <a:endParaRPr lang="en-US" sz="3100" dirty="0"/>
          </a:p>
        </p:txBody>
      </p:sp>
      <p:sp>
        <p:nvSpPr>
          <p:cNvPr id="2" name="Rectangle 1"/>
          <p:cNvSpPr/>
          <p:nvPr/>
        </p:nvSpPr>
        <p:spPr>
          <a:xfrm>
            <a:off x="683568" y="1417638"/>
            <a:ext cx="4896544" cy="1077218"/>
          </a:xfrm>
          <a:prstGeom prst="rect">
            <a:avLst/>
          </a:prstGeom>
        </p:spPr>
        <p:txBody>
          <a:bodyPr wrap="square">
            <a:spAutoFit/>
          </a:bodyPr>
          <a:lstStyle/>
          <a:p>
            <a:r>
              <a:rPr lang="en-US" sz="2400" b="1" dirty="0"/>
              <a:t>Tri-state buffer </a:t>
            </a:r>
            <a:endParaRPr lang="en-US" sz="2400" b="1" dirty="0" smtClean="0"/>
          </a:p>
          <a:p>
            <a:pPr algn="just"/>
            <a:r>
              <a:rPr lang="en-US" sz="2000" dirty="0" smtClean="0"/>
              <a:t>A </a:t>
            </a:r>
            <a:r>
              <a:rPr lang="en-US" sz="2000" dirty="0"/>
              <a:t>buffer gate does not change the logic level of the input. It is used to isolate or amplify the </a:t>
            </a:r>
            <a:r>
              <a:rPr lang="en-US" sz="2000" dirty="0" smtClean="0"/>
              <a:t>signal</a:t>
            </a:r>
            <a:r>
              <a:rPr lang="en-US" sz="2000" dirty="0"/>
              <a:t>. </a:t>
            </a:r>
            <a:endParaRPr lang="en-US" sz="2000" dirty="0" smtClean="0"/>
          </a:p>
        </p:txBody>
      </p:sp>
      <p:pic>
        <p:nvPicPr>
          <p:cNvPr id="3" name="Picture 2"/>
          <p:cNvPicPr>
            <a:picLocks noChangeAspect="1"/>
          </p:cNvPicPr>
          <p:nvPr/>
        </p:nvPicPr>
        <p:blipFill>
          <a:blip r:embed="rId2"/>
          <a:stretch>
            <a:fillRect/>
          </a:stretch>
        </p:blipFill>
        <p:spPr>
          <a:xfrm>
            <a:off x="5652120" y="1417638"/>
            <a:ext cx="2743200" cy="1395003"/>
          </a:xfrm>
          <a:prstGeom prst="rect">
            <a:avLst/>
          </a:prstGeom>
        </p:spPr>
      </p:pic>
      <p:sp>
        <p:nvSpPr>
          <p:cNvPr id="7" name="Rectangle 6"/>
          <p:cNvSpPr/>
          <p:nvPr/>
        </p:nvSpPr>
        <p:spPr>
          <a:xfrm>
            <a:off x="683568" y="2924944"/>
            <a:ext cx="4896544" cy="1692771"/>
          </a:xfrm>
          <a:prstGeom prst="rect">
            <a:avLst/>
          </a:prstGeom>
        </p:spPr>
        <p:txBody>
          <a:bodyPr wrap="square">
            <a:spAutoFit/>
          </a:bodyPr>
          <a:lstStyle/>
          <a:p>
            <a:r>
              <a:rPr lang="en-US" sz="2400" b="1" dirty="0" smtClean="0"/>
              <a:t>Inverter</a:t>
            </a:r>
          </a:p>
          <a:p>
            <a:pPr algn="just"/>
            <a:r>
              <a:rPr lang="en-US" sz="2000" dirty="0" smtClean="0"/>
              <a:t> </a:t>
            </a:r>
            <a:r>
              <a:rPr lang="en-US" sz="2000" dirty="0"/>
              <a:t>The inverter, also called NOT, outputs the value opposite to that input to the gate. That is, a </a:t>
            </a:r>
            <a:r>
              <a:rPr lang="en-US" sz="2000" dirty="0" smtClean="0"/>
              <a:t>1 </a:t>
            </a:r>
            <a:r>
              <a:rPr lang="en-US" sz="2000" dirty="0"/>
              <a:t>input will give a 0 output, while a 0 input will give a 1 output. </a:t>
            </a:r>
          </a:p>
        </p:txBody>
      </p:sp>
      <p:pic>
        <p:nvPicPr>
          <p:cNvPr id="9" name="Picture 8"/>
          <p:cNvPicPr>
            <a:picLocks noChangeAspect="1"/>
          </p:cNvPicPr>
          <p:nvPr/>
        </p:nvPicPr>
        <p:blipFill>
          <a:blip r:embed="rId3"/>
          <a:stretch>
            <a:fillRect/>
          </a:stretch>
        </p:blipFill>
        <p:spPr>
          <a:xfrm>
            <a:off x="5580112" y="2724741"/>
            <a:ext cx="2743200" cy="2216427"/>
          </a:xfrm>
          <a:prstGeom prst="rect">
            <a:avLst/>
          </a:prstGeom>
        </p:spPr>
      </p:pic>
    </p:spTree>
    <p:extLst>
      <p:ext uri="{BB962C8B-B14F-4D97-AF65-F5344CB8AC3E}">
        <p14:creationId xmlns:p14="http://schemas.microsoft.com/office/powerpoint/2010/main" val="3814043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0.2 DIGITAL PRIMER</a:t>
            </a:r>
            <a:endParaRPr lang="en-US" sz="3100" dirty="0"/>
          </a:p>
        </p:txBody>
      </p:sp>
      <p:sp>
        <p:nvSpPr>
          <p:cNvPr id="2" name="Rectangle 1"/>
          <p:cNvSpPr/>
          <p:nvPr/>
        </p:nvSpPr>
        <p:spPr>
          <a:xfrm>
            <a:off x="755576" y="1496120"/>
            <a:ext cx="4817640" cy="2616101"/>
          </a:xfrm>
          <a:prstGeom prst="rect">
            <a:avLst/>
          </a:prstGeom>
        </p:spPr>
        <p:txBody>
          <a:bodyPr wrap="square">
            <a:spAutoFit/>
          </a:bodyPr>
          <a:lstStyle/>
          <a:p>
            <a:pPr algn="just"/>
            <a:r>
              <a:rPr lang="en-US" sz="2400" b="1" dirty="0"/>
              <a:t>XOR gate </a:t>
            </a:r>
            <a:endParaRPr lang="en-US" sz="2400" b="1" dirty="0" smtClean="0"/>
          </a:p>
          <a:p>
            <a:pPr algn="just"/>
            <a:r>
              <a:rPr lang="en-US" sz="2000" dirty="0" smtClean="0"/>
              <a:t>The </a:t>
            </a:r>
            <a:r>
              <a:rPr lang="en-US" sz="2000" dirty="0"/>
              <a:t>XOR gate performs an exclusive-OR operation on the inputs. Exclusive-OR produces a 1 output if one (but only one) input is 1. If both operands are 0, the output is 0. Likewise, if both operands are 1, the output is also 0. Notice from the XOR truth table, that whenever the two inputs are the same, the output is 0. </a:t>
            </a:r>
          </a:p>
        </p:txBody>
      </p:sp>
      <p:pic>
        <p:nvPicPr>
          <p:cNvPr id="3" name="Picture 2"/>
          <p:cNvPicPr>
            <a:picLocks noChangeAspect="1"/>
          </p:cNvPicPr>
          <p:nvPr/>
        </p:nvPicPr>
        <p:blipFill>
          <a:blip r:embed="rId3"/>
          <a:stretch>
            <a:fillRect/>
          </a:stretch>
        </p:blipFill>
        <p:spPr>
          <a:xfrm>
            <a:off x="5573216" y="1484784"/>
            <a:ext cx="2743200" cy="2917470"/>
          </a:xfrm>
          <a:prstGeom prst="rect">
            <a:avLst/>
          </a:prstGeom>
        </p:spPr>
      </p:pic>
    </p:spTree>
    <p:extLst>
      <p:ext uri="{BB962C8B-B14F-4D97-AF65-F5344CB8AC3E}">
        <p14:creationId xmlns:p14="http://schemas.microsoft.com/office/powerpoint/2010/main" val="27234605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0.2 DIGITAL PRIMER</a:t>
            </a:r>
            <a:endParaRPr lang="en-US" sz="3100" dirty="0"/>
          </a:p>
        </p:txBody>
      </p:sp>
      <p:sp>
        <p:nvSpPr>
          <p:cNvPr id="2" name="Rectangle 1"/>
          <p:cNvSpPr/>
          <p:nvPr/>
        </p:nvSpPr>
        <p:spPr>
          <a:xfrm>
            <a:off x="914400" y="1417638"/>
            <a:ext cx="4572000" cy="4401205"/>
          </a:xfrm>
          <a:prstGeom prst="rect">
            <a:avLst/>
          </a:prstGeom>
        </p:spPr>
        <p:txBody>
          <a:bodyPr>
            <a:spAutoFit/>
          </a:bodyPr>
          <a:lstStyle/>
          <a:p>
            <a:pPr algn="just"/>
            <a:r>
              <a:rPr lang="en-US" sz="2000" b="1" dirty="0"/>
              <a:t>NAND and NOR gates</a:t>
            </a:r>
            <a:r>
              <a:rPr lang="en-US" sz="2000" dirty="0" smtClean="0"/>
              <a:t> </a:t>
            </a:r>
          </a:p>
          <a:p>
            <a:pPr algn="just"/>
            <a:r>
              <a:rPr lang="en-US" sz="2000" dirty="0" smtClean="0"/>
              <a:t>The </a:t>
            </a:r>
            <a:r>
              <a:rPr lang="en-US" sz="2000" dirty="0"/>
              <a:t>NAND gate functions like an AND gate with an inverter on the output. It produces a 0 output when all inputs are 1; otherwise, it produces a 1 out-put. </a:t>
            </a:r>
            <a:endParaRPr lang="en-US" sz="2000" dirty="0" smtClean="0"/>
          </a:p>
          <a:p>
            <a:pPr algn="just"/>
            <a:r>
              <a:rPr lang="en-US" sz="2000" dirty="0" smtClean="0"/>
              <a:t>The </a:t>
            </a:r>
            <a:r>
              <a:rPr lang="en-US" sz="2000" dirty="0"/>
              <a:t>NOR gate functions like an OR gate with an inverter on the output. It produces a 1 if all inputs are 0; otherwise, it produces a 0. </a:t>
            </a:r>
            <a:endParaRPr lang="en-US" sz="2000" dirty="0" smtClean="0"/>
          </a:p>
          <a:p>
            <a:pPr algn="just"/>
            <a:r>
              <a:rPr lang="en-US" sz="2000" dirty="0" smtClean="0"/>
              <a:t>NAND </a:t>
            </a:r>
            <a:r>
              <a:rPr lang="en-US" sz="2000" dirty="0"/>
              <a:t>and NOR gates are used extensively in digital design because they are easy and inexpensive to fabricate. Any circuit that can be designed with AND, OR, XOR, and INVERTER gates can be implemented using only NAND and NOR gates. </a:t>
            </a:r>
          </a:p>
        </p:txBody>
      </p:sp>
      <p:pic>
        <p:nvPicPr>
          <p:cNvPr id="3" name="Picture 2"/>
          <p:cNvPicPr>
            <a:picLocks noChangeAspect="1"/>
          </p:cNvPicPr>
          <p:nvPr/>
        </p:nvPicPr>
        <p:blipFill>
          <a:blip r:embed="rId2"/>
          <a:stretch>
            <a:fillRect/>
          </a:stretch>
        </p:blipFill>
        <p:spPr>
          <a:xfrm>
            <a:off x="5717232" y="404664"/>
            <a:ext cx="2743200" cy="3013409"/>
          </a:xfrm>
          <a:prstGeom prst="rect">
            <a:avLst/>
          </a:prstGeom>
        </p:spPr>
      </p:pic>
      <p:pic>
        <p:nvPicPr>
          <p:cNvPr id="7" name="Picture 6"/>
          <p:cNvPicPr>
            <a:picLocks noChangeAspect="1"/>
          </p:cNvPicPr>
          <p:nvPr/>
        </p:nvPicPr>
        <p:blipFill>
          <a:blip r:embed="rId3"/>
          <a:stretch>
            <a:fillRect/>
          </a:stretch>
        </p:blipFill>
        <p:spPr>
          <a:xfrm>
            <a:off x="5645224" y="3429000"/>
            <a:ext cx="2743200" cy="2883536"/>
          </a:xfrm>
          <a:prstGeom prst="rect">
            <a:avLst/>
          </a:prstGeom>
        </p:spPr>
      </p:pic>
    </p:spTree>
    <p:extLst>
      <p:ext uri="{BB962C8B-B14F-4D97-AF65-F5344CB8AC3E}">
        <p14:creationId xmlns:p14="http://schemas.microsoft.com/office/powerpoint/2010/main" val="2628895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0.2 DIGITAL PRIMER</a:t>
            </a:r>
            <a:endParaRPr lang="en-US" sz="3100" dirty="0"/>
          </a:p>
        </p:txBody>
      </p:sp>
      <p:sp>
        <p:nvSpPr>
          <p:cNvPr id="2" name="Rectangle 1"/>
          <p:cNvSpPr/>
          <p:nvPr/>
        </p:nvSpPr>
        <p:spPr>
          <a:xfrm>
            <a:off x="755576" y="1556792"/>
            <a:ext cx="4572000" cy="1323439"/>
          </a:xfrm>
          <a:prstGeom prst="rect">
            <a:avLst/>
          </a:prstGeom>
        </p:spPr>
        <p:txBody>
          <a:bodyPr>
            <a:spAutoFit/>
          </a:bodyPr>
          <a:lstStyle/>
          <a:p>
            <a:pPr algn="just"/>
            <a:r>
              <a:rPr lang="en-US" sz="2000" dirty="0"/>
              <a:t>Logic design using gates </a:t>
            </a:r>
            <a:endParaRPr lang="en-US" sz="2000" dirty="0" smtClean="0"/>
          </a:p>
          <a:p>
            <a:pPr algn="just"/>
            <a:r>
              <a:rPr lang="en-US" sz="2000" dirty="0" smtClean="0"/>
              <a:t>Next </a:t>
            </a:r>
            <a:r>
              <a:rPr lang="en-US" sz="2000" dirty="0"/>
              <a:t>we will show a simple logic design to add two binary digits. If we add two binary digits there are four possible outcomes: </a:t>
            </a:r>
          </a:p>
        </p:txBody>
      </p:sp>
      <p:pic>
        <p:nvPicPr>
          <p:cNvPr id="3" name="Picture 2"/>
          <p:cNvPicPr>
            <a:picLocks noChangeAspect="1"/>
          </p:cNvPicPr>
          <p:nvPr/>
        </p:nvPicPr>
        <p:blipFill>
          <a:blip r:embed="rId2"/>
          <a:stretch>
            <a:fillRect/>
          </a:stretch>
        </p:blipFill>
        <p:spPr>
          <a:xfrm>
            <a:off x="5501208" y="1556792"/>
            <a:ext cx="2743200" cy="1554153"/>
          </a:xfrm>
          <a:prstGeom prst="rect">
            <a:avLst/>
          </a:prstGeom>
        </p:spPr>
      </p:pic>
      <p:sp>
        <p:nvSpPr>
          <p:cNvPr id="7" name="Rectangle 6"/>
          <p:cNvSpPr/>
          <p:nvPr/>
        </p:nvSpPr>
        <p:spPr>
          <a:xfrm>
            <a:off x="755576" y="3689737"/>
            <a:ext cx="7488832" cy="1323439"/>
          </a:xfrm>
          <a:prstGeom prst="rect">
            <a:avLst/>
          </a:prstGeom>
        </p:spPr>
        <p:txBody>
          <a:bodyPr wrap="square">
            <a:spAutoFit/>
          </a:bodyPr>
          <a:lstStyle/>
          <a:p>
            <a:pPr algn="just"/>
            <a:r>
              <a:rPr lang="en-US" sz="2000" dirty="0"/>
              <a:t>Notice that when we add 1 + 1 we get 0 with a carry to the next higher place. We will need to determine the sum and the carry for this design. </a:t>
            </a:r>
            <a:endParaRPr lang="en-US" sz="2000" dirty="0" smtClean="0"/>
          </a:p>
          <a:p>
            <a:pPr algn="just"/>
            <a:r>
              <a:rPr lang="en-US" sz="2000" dirty="0" smtClean="0"/>
              <a:t>Notice </a:t>
            </a:r>
            <a:r>
              <a:rPr lang="en-US" sz="2000" dirty="0"/>
              <a:t>that the sum column above matches the output for the XOR function, and that the carry column matches the output for the AND function. </a:t>
            </a:r>
            <a:endParaRPr lang="en-US" sz="2000" dirty="0" smtClean="0"/>
          </a:p>
        </p:txBody>
      </p:sp>
    </p:spTree>
    <p:extLst>
      <p:ext uri="{BB962C8B-B14F-4D97-AF65-F5344CB8AC3E}">
        <p14:creationId xmlns:p14="http://schemas.microsoft.com/office/powerpoint/2010/main" val="1758265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0.2 DIGITAL PRIMER</a:t>
            </a:r>
            <a:endParaRPr lang="en-US" sz="3100" dirty="0"/>
          </a:p>
        </p:txBody>
      </p:sp>
      <p:pic>
        <p:nvPicPr>
          <p:cNvPr id="2" name="Picture 1"/>
          <p:cNvPicPr>
            <a:picLocks noChangeAspect="1"/>
          </p:cNvPicPr>
          <p:nvPr/>
        </p:nvPicPr>
        <p:blipFill>
          <a:blip r:embed="rId2"/>
          <a:stretch>
            <a:fillRect/>
          </a:stretch>
        </p:blipFill>
        <p:spPr>
          <a:xfrm>
            <a:off x="1115616" y="2727087"/>
            <a:ext cx="7315200" cy="3222193"/>
          </a:xfrm>
          <a:prstGeom prst="rect">
            <a:avLst/>
          </a:prstGeom>
        </p:spPr>
      </p:pic>
      <p:sp>
        <p:nvSpPr>
          <p:cNvPr id="7" name="Rectangle 6"/>
          <p:cNvSpPr/>
          <p:nvPr/>
        </p:nvSpPr>
        <p:spPr>
          <a:xfrm>
            <a:off x="755576" y="1340768"/>
            <a:ext cx="7488832" cy="1015663"/>
          </a:xfrm>
          <a:prstGeom prst="rect">
            <a:avLst/>
          </a:prstGeom>
        </p:spPr>
        <p:txBody>
          <a:bodyPr wrap="square">
            <a:spAutoFit/>
          </a:bodyPr>
          <a:lstStyle/>
          <a:p>
            <a:pPr algn="just"/>
            <a:r>
              <a:rPr lang="en-US" sz="2000" dirty="0" smtClean="0"/>
              <a:t>Figure </a:t>
            </a:r>
            <a:r>
              <a:rPr lang="en-US" sz="2000" dirty="0"/>
              <a:t>0-3(a) shows a simple adder implemented with XOR and </a:t>
            </a:r>
            <a:r>
              <a:rPr lang="en-US" sz="2000" dirty="0" err="1"/>
              <a:t>AND</a:t>
            </a:r>
            <a:r>
              <a:rPr lang="en-US" sz="2000" dirty="0"/>
              <a:t> gates</a:t>
            </a:r>
            <a:r>
              <a:rPr lang="en-US" sz="2000" dirty="0" smtClean="0"/>
              <a:t>.</a:t>
            </a:r>
          </a:p>
          <a:p>
            <a:pPr algn="just"/>
            <a:r>
              <a:rPr lang="en-US" sz="2000" dirty="0" smtClean="0"/>
              <a:t>Figure </a:t>
            </a:r>
            <a:r>
              <a:rPr lang="en-US" sz="2000" dirty="0"/>
              <a:t>0-3(b) shows the same logic circuit implemented with AND </a:t>
            </a:r>
            <a:r>
              <a:rPr lang="en-US" sz="2000" dirty="0" err="1"/>
              <a:t>and</a:t>
            </a:r>
            <a:r>
              <a:rPr lang="en-US" sz="2000" dirty="0"/>
              <a:t> OR gates and inverters. </a:t>
            </a:r>
          </a:p>
        </p:txBody>
      </p:sp>
    </p:spTree>
    <p:extLst>
      <p:ext uri="{BB962C8B-B14F-4D97-AF65-F5344CB8AC3E}">
        <p14:creationId xmlns:p14="http://schemas.microsoft.com/office/powerpoint/2010/main" val="1298184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0.2 DIGITAL PRIMER</a:t>
            </a:r>
            <a:endParaRPr lang="en-US" sz="3100" dirty="0"/>
          </a:p>
        </p:txBody>
      </p:sp>
      <p:sp>
        <p:nvSpPr>
          <p:cNvPr id="2" name="Rectangle 1"/>
          <p:cNvSpPr/>
          <p:nvPr/>
        </p:nvSpPr>
        <p:spPr>
          <a:xfrm>
            <a:off x="755576" y="1484784"/>
            <a:ext cx="4045024" cy="2554545"/>
          </a:xfrm>
          <a:prstGeom prst="rect">
            <a:avLst/>
          </a:prstGeom>
        </p:spPr>
        <p:txBody>
          <a:bodyPr wrap="square">
            <a:spAutoFit/>
          </a:bodyPr>
          <a:lstStyle/>
          <a:p>
            <a:pPr algn="just"/>
            <a:r>
              <a:rPr lang="en-US" sz="2000" dirty="0"/>
              <a:t>Figure 0-4 shows a block </a:t>
            </a:r>
            <a:r>
              <a:rPr lang="en-US" sz="2000" dirty="0" smtClean="0"/>
              <a:t>diagram </a:t>
            </a:r>
            <a:r>
              <a:rPr lang="en-US" sz="2000" dirty="0"/>
              <a:t>of a half-adder. Two half-adders can be combined to form an adder that can add three input digits. This is called a full-adder. </a:t>
            </a:r>
            <a:endParaRPr lang="en-US" sz="2000" dirty="0" smtClean="0"/>
          </a:p>
          <a:p>
            <a:pPr algn="just"/>
            <a:r>
              <a:rPr lang="en-US" sz="2000" dirty="0" smtClean="0"/>
              <a:t>Figure </a:t>
            </a:r>
            <a:r>
              <a:rPr lang="en-US" sz="2000" dirty="0"/>
              <a:t>0-5 shows the logic diagram of a full-adder, along with a block diagram that masks the details of the circuit. </a:t>
            </a:r>
            <a:endParaRPr lang="en-US" sz="2000" dirty="0" smtClean="0"/>
          </a:p>
        </p:txBody>
      </p:sp>
      <p:pic>
        <p:nvPicPr>
          <p:cNvPr id="3" name="Picture 2"/>
          <p:cNvPicPr>
            <a:picLocks noChangeAspect="1"/>
          </p:cNvPicPr>
          <p:nvPr/>
        </p:nvPicPr>
        <p:blipFill>
          <a:blip r:embed="rId2"/>
          <a:stretch>
            <a:fillRect/>
          </a:stretch>
        </p:blipFill>
        <p:spPr>
          <a:xfrm>
            <a:off x="4800600" y="1556792"/>
            <a:ext cx="3657600" cy="2444390"/>
          </a:xfrm>
          <a:prstGeom prst="rect">
            <a:avLst/>
          </a:prstGeom>
        </p:spPr>
      </p:pic>
      <p:pic>
        <p:nvPicPr>
          <p:cNvPr id="7" name="Picture 6"/>
          <p:cNvPicPr>
            <a:picLocks noChangeAspect="1"/>
          </p:cNvPicPr>
          <p:nvPr/>
        </p:nvPicPr>
        <p:blipFill>
          <a:blip r:embed="rId3"/>
          <a:stretch>
            <a:fillRect/>
          </a:stretch>
        </p:blipFill>
        <p:spPr>
          <a:xfrm>
            <a:off x="770384" y="4265821"/>
            <a:ext cx="7315200" cy="2358602"/>
          </a:xfrm>
          <a:prstGeom prst="rect">
            <a:avLst/>
          </a:prstGeom>
        </p:spPr>
      </p:pic>
      <p:pic>
        <p:nvPicPr>
          <p:cNvPr id="9" name="Picture 8"/>
          <p:cNvPicPr>
            <a:picLocks noChangeAspect="1"/>
          </p:cNvPicPr>
          <p:nvPr/>
        </p:nvPicPr>
        <p:blipFill>
          <a:blip r:embed="rId4"/>
          <a:stretch>
            <a:fillRect/>
          </a:stretch>
        </p:blipFill>
        <p:spPr>
          <a:xfrm>
            <a:off x="1153209" y="6438900"/>
            <a:ext cx="3657600" cy="248747"/>
          </a:xfrm>
          <a:prstGeom prst="rect">
            <a:avLst/>
          </a:prstGeom>
        </p:spPr>
      </p:pic>
    </p:spTree>
    <p:extLst>
      <p:ext uri="{BB962C8B-B14F-4D97-AF65-F5344CB8AC3E}">
        <p14:creationId xmlns:p14="http://schemas.microsoft.com/office/powerpoint/2010/main" val="2724143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2"/>
          <a:stretch>
            <a:fillRect/>
          </a:stretch>
        </p:blipFill>
        <p:spPr>
          <a:xfrm>
            <a:off x="4283968" y="980728"/>
            <a:ext cx="4114800" cy="5363725"/>
          </a:xfrm>
          <a:prstGeom prst="rect">
            <a:avLst/>
          </a:prstGeom>
        </p:spPr>
      </p:pic>
      <p:sp>
        <p:nvSpPr>
          <p:cNvPr id="8" name="Title 1"/>
          <p:cNvSpPr>
            <a:spLocks noGrp="1"/>
          </p:cNvSpPr>
          <p:nvPr>
            <p:ph type="title"/>
          </p:nvPr>
        </p:nvSpPr>
        <p:spPr>
          <a:xfrm>
            <a:off x="940566" y="283498"/>
            <a:ext cx="7772400" cy="1143000"/>
          </a:xfrm>
        </p:spPr>
        <p:txBody>
          <a:bodyPr>
            <a:normAutofit fontScale="90000"/>
          </a:bodyPr>
          <a:lstStyle/>
          <a:p>
            <a:r>
              <a:rPr lang="en-US" dirty="0" smtClean="0"/>
              <a:t>AVR Microcontroller</a:t>
            </a:r>
            <a:br>
              <a:rPr lang="en-US" dirty="0" smtClean="0"/>
            </a:br>
            <a:r>
              <a:rPr lang="en-US" sz="3100" dirty="0" smtClean="0"/>
              <a:t>0.2 DIGITAL PRIMER</a:t>
            </a:r>
            <a:endParaRPr lang="en-US" sz="3100" dirty="0"/>
          </a:p>
        </p:txBody>
      </p:sp>
      <p:sp>
        <p:nvSpPr>
          <p:cNvPr id="9" name="Rectangle 8"/>
          <p:cNvSpPr/>
          <p:nvPr/>
        </p:nvSpPr>
        <p:spPr>
          <a:xfrm>
            <a:off x="374904" y="1584106"/>
            <a:ext cx="3909064" cy="707886"/>
          </a:xfrm>
          <a:prstGeom prst="rect">
            <a:avLst/>
          </a:prstGeom>
        </p:spPr>
        <p:txBody>
          <a:bodyPr wrap="square">
            <a:spAutoFit/>
          </a:bodyPr>
          <a:lstStyle/>
          <a:p>
            <a:r>
              <a:rPr lang="en-US" sz="2000" dirty="0"/>
              <a:t>Figure 0-6 shows a 3-bit adder using three full-adders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0.2 DIGITAL PRIMER</a:t>
            </a:r>
            <a:endParaRPr lang="en-US" sz="3100" dirty="0"/>
          </a:p>
        </p:txBody>
      </p:sp>
      <p:sp>
        <p:nvSpPr>
          <p:cNvPr id="8" name="Rectangle 7"/>
          <p:cNvSpPr/>
          <p:nvPr/>
        </p:nvSpPr>
        <p:spPr>
          <a:xfrm>
            <a:off x="914399" y="1556792"/>
            <a:ext cx="7331901" cy="1384995"/>
          </a:xfrm>
          <a:prstGeom prst="rect">
            <a:avLst/>
          </a:prstGeom>
        </p:spPr>
        <p:txBody>
          <a:bodyPr wrap="square">
            <a:spAutoFit/>
          </a:bodyPr>
          <a:lstStyle/>
          <a:p>
            <a:r>
              <a:rPr lang="en-US" sz="2400" b="1" dirty="0"/>
              <a:t>Decoders </a:t>
            </a:r>
          </a:p>
          <a:p>
            <a:pPr algn="just"/>
            <a:r>
              <a:rPr lang="en-US" sz="2000" dirty="0"/>
              <a:t>Another example of the application of logic gates is the decoder. Decoders are widely used for address decoding in </a:t>
            </a:r>
            <a:r>
              <a:rPr lang="en-US" sz="2000" dirty="0" smtClean="0"/>
              <a:t>computer </a:t>
            </a:r>
            <a:r>
              <a:rPr lang="en-US" sz="2000" dirty="0"/>
              <a:t>design. Figure 0-7 shows decoders for 9 (1001 binary) and 5 (0101) using inverters and </a:t>
            </a:r>
            <a:r>
              <a:rPr lang="en-US" sz="2000" dirty="0" err="1"/>
              <a:t>AND</a:t>
            </a:r>
            <a:r>
              <a:rPr lang="en-US" sz="2000" dirty="0"/>
              <a:t> gates. </a:t>
            </a:r>
          </a:p>
        </p:txBody>
      </p:sp>
      <p:pic>
        <p:nvPicPr>
          <p:cNvPr id="9" name="Picture 8"/>
          <p:cNvPicPr>
            <a:picLocks noChangeAspect="1"/>
          </p:cNvPicPr>
          <p:nvPr/>
        </p:nvPicPr>
        <p:blipFill>
          <a:blip r:embed="rId2"/>
          <a:stretch>
            <a:fillRect/>
          </a:stretch>
        </p:blipFill>
        <p:spPr>
          <a:xfrm>
            <a:off x="931101" y="3068960"/>
            <a:ext cx="7315200" cy="2575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a:bodyPr>
          <a:lstStyle/>
          <a:p>
            <a:pPr marL="0" indent="0" algn="just">
              <a:spcBef>
                <a:spcPts val="0"/>
              </a:spcBef>
              <a:buNone/>
            </a:pPr>
            <a:r>
              <a:rPr lang="en-US" sz="2400" b="1" dirty="0" smtClean="0"/>
              <a:t>Decimal and binary number systems </a:t>
            </a:r>
          </a:p>
          <a:p>
            <a:pPr marL="0" indent="0" algn="just">
              <a:spcBef>
                <a:spcPts val="0"/>
              </a:spcBef>
              <a:buNone/>
            </a:pPr>
            <a:endParaRPr lang="en-US" sz="2000" dirty="0" smtClean="0"/>
          </a:p>
          <a:p>
            <a:pPr marL="0" indent="0" algn="just">
              <a:lnSpc>
                <a:spcPct val="150000"/>
              </a:lnSpc>
              <a:spcBef>
                <a:spcPts val="0"/>
              </a:spcBef>
              <a:buNone/>
            </a:pPr>
            <a:r>
              <a:rPr lang="en-US" sz="2000" dirty="0" smtClean="0"/>
              <a:t>The binary system is used in computers because 1 and 0 represent the two voltage levels of on and off. Whereas in base 10 there are 10 distinct symbols, 0, 1, 2, ..., 9, in base 2 there are only two, 0 and 1, with which to generate numbers. Base 10 contains digits 0 through 9; binary contains digits 0 and 1 only. These two binary digits, 0 and 1, are commonly referred to as bits. </a:t>
            </a:r>
          </a:p>
        </p:txBody>
      </p:sp>
      <p:sp>
        <p:nvSpPr>
          <p:cNvPr id="4" name="Date Placeholder 3"/>
          <p:cNvSpPr>
            <a:spLocks noGrp="1"/>
          </p:cNvSpPr>
          <p:nvPr>
            <p:ph type="dt" sz="half" idx="10"/>
          </p:nvPr>
        </p:nvSpPr>
        <p:spPr/>
        <p:txBody>
          <a:bodyPr/>
          <a:lstStyle/>
          <a:p>
            <a:fld id="{1F054E56-3BCD-42A3-BC29-98AB369F71C9}" type="datetime1">
              <a:rPr lang="en-US" smtClean="0"/>
              <a:pPr/>
              <a:t>3/16/2019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0.2 DIGITAL PRIMER</a:t>
            </a:r>
            <a:endParaRPr lang="en-US" sz="3100" dirty="0"/>
          </a:p>
        </p:txBody>
      </p:sp>
      <p:sp>
        <p:nvSpPr>
          <p:cNvPr id="8" name="Rectangle 7"/>
          <p:cNvSpPr/>
          <p:nvPr/>
        </p:nvSpPr>
        <p:spPr>
          <a:xfrm>
            <a:off x="914400" y="1340768"/>
            <a:ext cx="7402016" cy="2000548"/>
          </a:xfrm>
          <a:prstGeom prst="rect">
            <a:avLst/>
          </a:prstGeom>
        </p:spPr>
        <p:txBody>
          <a:bodyPr wrap="square">
            <a:spAutoFit/>
          </a:bodyPr>
          <a:lstStyle/>
          <a:p>
            <a:pPr algn="just"/>
            <a:r>
              <a:rPr lang="en-US" sz="2400" dirty="0"/>
              <a:t>Flip-flops </a:t>
            </a:r>
            <a:endParaRPr lang="en-US" sz="2400" dirty="0" smtClean="0"/>
          </a:p>
          <a:p>
            <a:pPr algn="just"/>
            <a:r>
              <a:rPr lang="en-US" sz="2000" dirty="0" smtClean="0"/>
              <a:t>A </a:t>
            </a:r>
            <a:r>
              <a:rPr lang="en-US" sz="2000" dirty="0"/>
              <a:t>widely used component in digital systems is the flip-flop. Frequently, flip-flops are used to store data. Figure 0-8 shows the logic diagram, block diagram, and truth table for a flip-flop. The D flip-flop is widely used to latch data. Notice from the truth table that a D-FF grabs the data at the input as the clock is activated. A D-FF holds the data as long as the power is on. </a:t>
            </a:r>
          </a:p>
        </p:txBody>
      </p:sp>
      <p:pic>
        <p:nvPicPr>
          <p:cNvPr id="9" name="Picture 8"/>
          <p:cNvPicPr>
            <a:picLocks noChangeAspect="1"/>
          </p:cNvPicPr>
          <p:nvPr/>
        </p:nvPicPr>
        <p:blipFill>
          <a:blip r:embed="rId2"/>
          <a:stretch>
            <a:fillRect/>
          </a:stretch>
        </p:blipFill>
        <p:spPr>
          <a:xfrm>
            <a:off x="914400" y="3429000"/>
            <a:ext cx="7315200" cy="287266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8" name="Rectangle 7"/>
          <p:cNvSpPr/>
          <p:nvPr/>
        </p:nvSpPr>
        <p:spPr>
          <a:xfrm>
            <a:off x="827584" y="1496120"/>
            <a:ext cx="7488832" cy="2677656"/>
          </a:xfrm>
          <a:prstGeom prst="rect">
            <a:avLst/>
          </a:prstGeom>
        </p:spPr>
        <p:txBody>
          <a:bodyPr wrap="square">
            <a:spAutoFit/>
          </a:bodyPr>
          <a:lstStyle/>
          <a:p>
            <a:pPr algn="just"/>
            <a:r>
              <a:rPr lang="en-US" sz="2400" dirty="0"/>
              <a:t>In this section we discuss various types of semiconductor memories and their characteristics such as capacity, organization, and access time. </a:t>
            </a:r>
            <a:endParaRPr lang="en-US" sz="2400" dirty="0" smtClean="0"/>
          </a:p>
          <a:p>
            <a:pPr algn="just"/>
            <a:r>
              <a:rPr lang="en-US" sz="2400" dirty="0" smtClean="0"/>
              <a:t>We </a:t>
            </a:r>
            <a:r>
              <a:rPr lang="en-US" sz="2400" dirty="0"/>
              <a:t>will also show how the memory is connected to CPU. Before we embark on the subject of memory, it will be helpful to give an overview of computer organization and review some widely used terminology in computer literature.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556792"/>
            <a:ext cx="7474024" cy="5078313"/>
          </a:xfrm>
          <a:prstGeom prst="rect">
            <a:avLst/>
          </a:prstGeom>
        </p:spPr>
        <p:txBody>
          <a:bodyPr wrap="square">
            <a:spAutoFit/>
          </a:bodyPr>
          <a:lstStyle/>
          <a:p>
            <a:r>
              <a:rPr lang="en-US" sz="2400" b="1" dirty="0"/>
              <a:t>Some important terminology </a:t>
            </a:r>
            <a:endParaRPr lang="en-US" sz="2400" b="1" dirty="0" smtClean="0"/>
          </a:p>
          <a:p>
            <a:pPr algn="just"/>
            <a:r>
              <a:rPr lang="en-US" sz="2000" dirty="0" smtClean="0"/>
              <a:t>Recall </a:t>
            </a:r>
            <a:r>
              <a:rPr lang="en-US" sz="2000" dirty="0"/>
              <a:t>from the discussion above that a bit is </a:t>
            </a:r>
            <a:r>
              <a:rPr lang="en-US" sz="2000" b="1" dirty="0"/>
              <a:t>a binary digit </a:t>
            </a:r>
            <a:r>
              <a:rPr lang="en-US" sz="2000" dirty="0"/>
              <a:t>that can have the value 0 or </a:t>
            </a:r>
            <a:r>
              <a:rPr lang="en-US" sz="2000" dirty="0" smtClean="0"/>
              <a:t>1. </a:t>
            </a:r>
            <a:r>
              <a:rPr lang="en-US" sz="2000" b="1" dirty="0"/>
              <a:t>A byte </a:t>
            </a:r>
            <a:r>
              <a:rPr lang="en-US" sz="2000" dirty="0"/>
              <a:t>is defined as </a:t>
            </a:r>
            <a:r>
              <a:rPr lang="en-US" sz="2000" b="1" dirty="0"/>
              <a:t>8 bits</a:t>
            </a:r>
            <a:r>
              <a:rPr lang="en-US" sz="2000" dirty="0"/>
              <a:t>. </a:t>
            </a:r>
            <a:r>
              <a:rPr lang="en-US" sz="2000" b="1" dirty="0"/>
              <a:t>A nibble </a:t>
            </a:r>
            <a:r>
              <a:rPr lang="en-US" sz="2000" dirty="0"/>
              <a:t>is half a byte, or 4 bits. </a:t>
            </a:r>
            <a:r>
              <a:rPr lang="en-US" sz="2000" b="1" dirty="0"/>
              <a:t>A word</a:t>
            </a:r>
            <a:r>
              <a:rPr lang="en-US" sz="2000" dirty="0"/>
              <a:t> is two bytes, or </a:t>
            </a:r>
            <a:r>
              <a:rPr lang="en-US" sz="2000" b="1" dirty="0"/>
              <a:t>16 bits</a:t>
            </a:r>
            <a:r>
              <a:rPr lang="en-US" sz="2000" dirty="0"/>
              <a:t>. The display is intended to show the relative size of these units. Of course, they could all be composed of any combination of zeros and ones. </a:t>
            </a:r>
          </a:p>
          <a:p>
            <a:pPr algn="just"/>
            <a:r>
              <a:rPr lang="en-US" sz="2000" dirty="0"/>
              <a:t>A </a:t>
            </a:r>
            <a:r>
              <a:rPr lang="en-US" sz="2000" dirty="0">
                <a:solidFill>
                  <a:srgbClr val="FF0000"/>
                </a:solidFill>
              </a:rPr>
              <a:t>kilobyte is 2</a:t>
            </a:r>
            <a:r>
              <a:rPr lang="en-US" sz="2000" baseline="30000" dirty="0">
                <a:solidFill>
                  <a:srgbClr val="FF0000"/>
                </a:solidFill>
              </a:rPr>
              <a:t>10</a:t>
            </a:r>
            <a:r>
              <a:rPr lang="en-US" sz="2000" dirty="0">
                <a:solidFill>
                  <a:srgbClr val="FF0000"/>
                </a:solidFill>
              </a:rPr>
              <a:t> bytes</a:t>
            </a:r>
            <a:r>
              <a:rPr lang="en-US" sz="2000" dirty="0"/>
              <a:t>, which is 1024 bytes. The abbreviation K is often used to represent kilobytes. </a:t>
            </a:r>
            <a:endParaRPr lang="en-US" sz="2000" dirty="0" smtClean="0"/>
          </a:p>
          <a:p>
            <a:pPr algn="just"/>
            <a:r>
              <a:rPr lang="en-US" sz="2000" dirty="0" smtClean="0"/>
              <a:t>A </a:t>
            </a:r>
            <a:r>
              <a:rPr lang="en-US" sz="2000" dirty="0">
                <a:solidFill>
                  <a:srgbClr val="0066FF"/>
                </a:solidFill>
              </a:rPr>
              <a:t>megabyte</a:t>
            </a:r>
            <a:r>
              <a:rPr lang="en-US" sz="2000" dirty="0"/>
              <a:t>, or meg as some call it, is </a:t>
            </a:r>
            <a:r>
              <a:rPr lang="en-US" sz="2000" dirty="0">
                <a:solidFill>
                  <a:srgbClr val="0066FF"/>
                </a:solidFill>
              </a:rPr>
              <a:t>2</a:t>
            </a:r>
            <a:r>
              <a:rPr lang="en-US" sz="2000" baseline="30000" dirty="0">
                <a:solidFill>
                  <a:srgbClr val="0066FF"/>
                </a:solidFill>
              </a:rPr>
              <a:t>20</a:t>
            </a:r>
            <a:r>
              <a:rPr lang="en-US" sz="2000" dirty="0">
                <a:solidFill>
                  <a:srgbClr val="0066FF"/>
                </a:solidFill>
              </a:rPr>
              <a:t> bytes</a:t>
            </a:r>
            <a:r>
              <a:rPr lang="en-US" sz="2000" dirty="0"/>
              <a:t>. That is a little over 1 million bytes; it is exactly 1,048,576 bytes. Moving rapidly up the scale in </a:t>
            </a:r>
            <a:r>
              <a:rPr lang="en-US" sz="2000" dirty="0" smtClean="0"/>
              <a:t>size. </a:t>
            </a:r>
          </a:p>
          <a:p>
            <a:pPr algn="just"/>
            <a:r>
              <a:rPr lang="en-US" sz="2000" dirty="0" smtClean="0"/>
              <a:t>A </a:t>
            </a:r>
            <a:r>
              <a:rPr lang="en-US" sz="2000" dirty="0">
                <a:solidFill>
                  <a:srgbClr val="00B050"/>
                </a:solidFill>
              </a:rPr>
              <a:t>gigabyte is 2</a:t>
            </a:r>
            <a:r>
              <a:rPr lang="en-US" sz="2000" baseline="30000" dirty="0">
                <a:solidFill>
                  <a:srgbClr val="00B050"/>
                </a:solidFill>
              </a:rPr>
              <a:t>30</a:t>
            </a:r>
            <a:r>
              <a:rPr lang="en-US" sz="2000" dirty="0"/>
              <a:t> </a:t>
            </a:r>
            <a:r>
              <a:rPr lang="en-US" sz="2000" dirty="0">
                <a:solidFill>
                  <a:srgbClr val="00B050"/>
                </a:solidFill>
              </a:rPr>
              <a:t>bytes</a:t>
            </a:r>
            <a:r>
              <a:rPr lang="en-US" sz="2000" dirty="0"/>
              <a:t> (over 1 billion), and a </a:t>
            </a:r>
            <a:r>
              <a:rPr lang="en-US" sz="2000" dirty="0">
                <a:solidFill>
                  <a:srgbClr val="7030A0"/>
                </a:solidFill>
              </a:rPr>
              <a:t>terabyte is 2</a:t>
            </a:r>
            <a:r>
              <a:rPr lang="en-US" sz="2000" baseline="30000" dirty="0">
                <a:solidFill>
                  <a:srgbClr val="7030A0"/>
                </a:solidFill>
              </a:rPr>
              <a:t>40</a:t>
            </a:r>
            <a:r>
              <a:rPr lang="en-US" sz="2000" dirty="0">
                <a:solidFill>
                  <a:srgbClr val="7030A0"/>
                </a:solidFill>
              </a:rPr>
              <a:t> bytes </a:t>
            </a:r>
            <a:r>
              <a:rPr lang="en-US" sz="2000" dirty="0"/>
              <a:t>(over 1 trillion). </a:t>
            </a:r>
            <a:endParaRPr lang="en-US" sz="2000" dirty="0" smtClean="0"/>
          </a:p>
          <a:p>
            <a:pPr algn="just"/>
            <a:r>
              <a:rPr lang="en-US" sz="2000" dirty="0" smtClean="0"/>
              <a:t>As </a:t>
            </a:r>
            <a:r>
              <a:rPr lang="en-US" sz="2000" dirty="0"/>
              <a:t>an example of how some of these terms are used, suppose that a given computer has 16 megabytes of memory. That would be 16 x 2</a:t>
            </a:r>
            <a:r>
              <a:rPr lang="en-US" sz="2000" baseline="30000" dirty="0"/>
              <a:t>20</a:t>
            </a:r>
            <a:r>
              <a:rPr lang="en-US" sz="2000" dirty="0"/>
              <a:t>, or 2</a:t>
            </a:r>
            <a:r>
              <a:rPr lang="en-US" sz="2000" baseline="30000" dirty="0"/>
              <a:t>4</a:t>
            </a:r>
            <a:r>
              <a:rPr lang="en-US" sz="2000" dirty="0"/>
              <a:t> x </a:t>
            </a:r>
            <a:r>
              <a:rPr lang="en-US" sz="2000" dirty="0" smtClean="0"/>
              <a:t>2</a:t>
            </a:r>
            <a:r>
              <a:rPr lang="en-US" sz="2000" baseline="30000" dirty="0" smtClean="0"/>
              <a:t>20</a:t>
            </a:r>
            <a:r>
              <a:rPr lang="en-US" sz="2000" dirty="0"/>
              <a:t>. which is 2</a:t>
            </a:r>
            <a:r>
              <a:rPr lang="en-US" sz="2000" baseline="30000" dirty="0"/>
              <a:t>24</a:t>
            </a:r>
            <a:r>
              <a:rPr lang="en-US" sz="2000" dirty="0"/>
              <a:t>. Therefore 16 </a:t>
            </a:r>
            <a:r>
              <a:rPr lang="en-US" sz="2000" dirty="0" smtClean="0"/>
              <a:t>megabytes </a:t>
            </a:r>
            <a:r>
              <a:rPr lang="en-US" sz="2000" dirty="0"/>
              <a:t>is 2</a:t>
            </a:r>
            <a:r>
              <a:rPr lang="en-US" sz="2000" baseline="30000" dirty="0"/>
              <a:t>24</a:t>
            </a:r>
            <a:r>
              <a:rPr lang="en-US" sz="2000" dirty="0"/>
              <a:t> </a:t>
            </a:r>
            <a:r>
              <a:rPr lang="en-US" sz="2000" dirty="0" smtClean="0"/>
              <a:t>bytes. </a:t>
            </a:r>
            <a:endParaRPr lang="en-US" sz="2000" dirty="0"/>
          </a:p>
          <a:p>
            <a:pPr algn="just"/>
            <a:endParaRPr lang="en-US" sz="2000" dirty="0"/>
          </a:p>
        </p:txBody>
      </p:sp>
    </p:spTree>
    <p:extLst>
      <p:ext uri="{BB962C8B-B14F-4D97-AF65-F5344CB8AC3E}">
        <p14:creationId xmlns:p14="http://schemas.microsoft.com/office/powerpoint/2010/main" val="24492524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3539430"/>
          </a:xfrm>
          <a:prstGeom prst="rect">
            <a:avLst/>
          </a:prstGeom>
        </p:spPr>
        <p:txBody>
          <a:bodyPr wrap="square">
            <a:spAutoFit/>
          </a:bodyPr>
          <a:lstStyle/>
          <a:p>
            <a:pPr algn="just"/>
            <a:r>
              <a:rPr lang="en-US" sz="2400" b="1" dirty="0" smtClean="0"/>
              <a:t>Two Types of Memory in Computers</a:t>
            </a:r>
          </a:p>
          <a:p>
            <a:pPr algn="just"/>
            <a:r>
              <a:rPr lang="en-US" sz="2000" dirty="0" smtClean="0"/>
              <a:t>Two </a:t>
            </a:r>
            <a:r>
              <a:rPr lang="en-US" sz="2000" dirty="0"/>
              <a:t>types of memory commonly used in microcomputers are RAM, which stands for </a:t>
            </a:r>
            <a:r>
              <a:rPr lang="en-US" sz="2000" dirty="0" smtClean="0"/>
              <a:t>“Random Access Memory", </a:t>
            </a:r>
            <a:r>
              <a:rPr lang="en-US" sz="2000" dirty="0"/>
              <a:t>and ROM, which stands for </a:t>
            </a:r>
            <a:r>
              <a:rPr lang="en-US" sz="2000" dirty="0" smtClean="0"/>
              <a:t>“|Read-Only Memory</a:t>
            </a:r>
            <a:r>
              <a:rPr lang="en-US" sz="2000" dirty="0"/>
              <a:t>." </a:t>
            </a:r>
            <a:endParaRPr lang="en-US" sz="2000" dirty="0" smtClean="0"/>
          </a:p>
          <a:p>
            <a:pPr algn="just"/>
            <a:r>
              <a:rPr lang="en-US" sz="2000" dirty="0" smtClean="0"/>
              <a:t>RAM </a:t>
            </a:r>
            <a:r>
              <a:rPr lang="en-US" sz="2000" dirty="0"/>
              <a:t>is used by the computer for temporary storage of programs that it is running. That data is lost when the </a:t>
            </a:r>
            <a:r>
              <a:rPr lang="en-US" sz="2000" dirty="0" smtClean="0"/>
              <a:t>computer </a:t>
            </a:r>
            <a:r>
              <a:rPr lang="en-US" sz="2000" dirty="0"/>
              <a:t>is turned off. For this reason, RAM is sometimes called volatile memory. </a:t>
            </a:r>
            <a:endParaRPr lang="en-US" sz="2000" dirty="0" smtClean="0"/>
          </a:p>
          <a:p>
            <a:pPr algn="just"/>
            <a:r>
              <a:rPr lang="en-US" sz="2000" dirty="0" smtClean="0"/>
              <a:t>ROM </a:t>
            </a:r>
            <a:r>
              <a:rPr lang="en-US" sz="2000" dirty="0"/>
              <a:t>contains programs and information essential to operation of the computer. The information in ROM is permanent, cannot be changed by the user, and is not lost when the power is turned off. Therefore, it is called nonvolatile memory. </a:t>
            </a:r>
          </a:p>
        </p:txBody>
      </p:sp>
    </p:spTree>
    <p:extLst>
      <p:ext uri="{BB962C8B-B14F-4D97-AF65-F5344CB8AC3E}">
        <p14:creationId xmlns:p14="http://schemas.microsoft.com/office/powerpoint/2010/main" val="1945217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330008" cy="1384995"/>
          </a:xfrm>
          <a:prstGeom prst="rect">
            <a:avLst/>
          </a:prstGeom>
        </p:spPr>
        <p:txBody>
          <a:bodyPr wrap="square">
            <a:spAutoFit/>
          </a:bodyPr>
          <a:lstStyle/>
          <a:p>
            <a:r>
              <a:rPr lang="en-US" sz="2400" b="1" dirty="0"/>
              <a:t>Internal organization of computers </a:t>
            </a:r>
            <a:endParaRPr lang="en-US" sz="2400" b="1" dirty="0" smtClean="0"/>
          </a:p>
          <a:p>
            <a:r>
              <a:rPr lang="en-US" sz="2000" dirty="0" smtClean="0"/>
              <a:t>The </a:t>
            </a:r>
            <a:r>
              <a:rPr lang="en-US" sz="2000" dirty="0"/>
              <a:t>internal working of every computer can be broken down into three parts: CPU (central processing unit), memory, and I/O (input/output) devices. Figure 0-9 shows a block diagram of the internal organization of a computer. </a:t>
            </a:r>
          </a:p>
        </p:txBody>
      </p:sp>
      <p:pic>
        <p:nvPicPr>
          <p:cNvPr id="3" name="Picture 2"/>
          <p:cNvPicPr>
            <a:picLocks noChangeAspect="1"/>
          </p:cNvPicPr>
          <p:nvPr/>
        </p:nvPicPr>
        <p:blipFill>
          <a:blip r:embed="rId2"/>
          <a:stretch>
            <a:fillRect/>
          </a:stretch>
        </p:blipFill>
        <p:spPr>
          <a:xfrm>
            <a:off x="971600" y="2852936"/>
            <a:ext cx="7315200" cy="3224958"/>
          </a:xfrm>
          <a:prstGeom prst="rect">
            <a:avLst/>
          </a:prstGeom>
        </p:spPr>
      </p:pic>
    </p:spTree>
    <p:extLst>
      <p:ext uri="{BB962C8B-B14F-4D97-AF65-F5344CB8AC3E}">
        <p14:creationId xmlns:p14="http://schemas.microsoft.com/office/powerpoint/2010/main" val="993123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3231654"/>
          </a:xfrm>
          <a:prstGeom prst="rect">
            <a:avLst/>
          </a:prstGeom>
        </p:spPr>
        <p:txBody>
          <a:bodyPr wrap="square">
            <a:spAutoFit/>
          </a:bodyPr>
          <a:lstStyle/>
          <a:p>
            <a:pPr algn="just"/>
            <a:r>
              <a:rPr lang="en-US" sz="2400" b="1" dirty="0" smtClean="0">
                <a:solidFill>
                  <a:srgbClr val="C00000"/>
                </a:solidFill>
              </a:rPr>
              <a:t>Function of CPU &amp; I/O</a:t>
            </a:r>
          </a:p>
          <a:p>
            <a:pPr algn="just"/>
            <a:r>
              <a:rPr lang="en-US" sz="2000" dirty="0" smtClean="0"/>
              <a:t>The </a:t>
            </a:r>
            <a:r>
              <a:rPr lang="en-US" sz="2000" dirty="0">
                <a:solidFill>
                  <a:srgbClr val="FF0000"/>
                </a:solidFill>
              </a:rPr>
              <a:t>function of the CPU</a:t>
            </a:r>
            <a:r>
              <a:rPr lang="en-US" sz="2000" dirty="0"/>
              <a:t> is to execute (process) information stored in memory. </a:t>
            </a:r>
            <a:endParaRPr lang="en-US" sz="2000" dirty="0" smtClean="0"/>
          </a:p>
          <a:p>
            <a:pPr algn="just"/>
            <a:r>
              <a:rPr lang="en-US" sz="2000" dirty="0" smtClean="0"/>
              <a:t>The </a:t>
            </a:r>
            <a:r>
              <a:rPr lang="en-US" sz="2000" dirty="0">
                <a:solidFill>
                  <a:srgbClr val="FF0000"/>
                </a:solidFill>
              </a:rPr>
              <a:t>function of I/O devices</a:t>
            </a:r>
            <a:r>
              <a:rPr lang="en-US" sz="2000" dirty="0"/>
              <a:t> such as the keyboard and video monitor is to provide a means of communicating with the CPU. </a:t>
            </a:r>
            <a:endParaRPr lang="en-US" sz="2000" dirty="0" smtClean="0"/>
          </a:p>
          <a:p>
            <a:pPr algn="just"/>
            <a:r>
              <a:rPr lang="en-US" sz="2000" dirty="0" smtClean="0"/>
              <a:t>The </a:t>
            </a:r>
            <a:r>
              <a:rPr lang="en-US" sz="2000" dirty="0"/>
              <a:t>CPU is connected to memory and I/O through strips of wire called a bus. The bus inside a computer allows carrying information from place to place just as a street allows cars to carry people from place to place. </a:t>
            </a:r>
            <a:endParaRPr lang="en-US" sz="2000" dirty="0" smtClean="0"/>
          </a:p>
          <a:p>
            <a:pPr algn="just"/>
            <a:r>
              <a:rPr lang="en-US" sz="2000" dirty="0" smtClean="0"/>
              <a:t>In </a:t>
            </a:r>
            <a:r>
              <a:rPr lang="en-US" sz="2000" dirty="0"/>
              <a:t>every computer there are </a:t>
            </a:r>
            <a:r>
              <a:rPr lang="en-US" sz="2000" dirty="0">
                <a:solidFill>
                  <a:srgbClr val="FF0000"/>
                </a:solidFill>
              </a:rPr>
              <a:t>three types of buses</a:t>
            </a:r>
            <a:r>
              <a:rPr lang="en-US" sz="2000" dirty="0"/>
              <a:t>: </a:t>
            </a:r>
            <a:r>
              <a:rPr lang="en-US" sz="2000" dirty="0">
                <a:solidFill>
                  <a:srgbClr val="0066FF"/>
                </a:solidFill>
              </a:rPr>
              <a:t>address</a:t>
            </a:r>
            <a:r>
              <a:rPr lang="en-US" sz="2000" dirty="0"/>
              <a:t> </a:t>
            </a:r>
            <a:r>
              <a:rPr lang="en-US" sz="2000" dirty="0">
                <a:solidFill>
                  <a:srgbClr val="0066FF"/>
                </a:solidFill>
              </a:rPr>
              <a:t>bus</a:t>
            </a:r>
            <a:r>
              <a:rPr lang="en-US" sz="2000" dirty="0"/>
              <a:t>, </a:t>
            </a:r>
            <a:r>
              <a:rPr lang="en-US" sz="2000" dirty="0">
                <a:solidFill>
                  <a:srgbClr val="0066FF"/>
                </a:solidFill>
              </a:rPr>
              <a:t>data</a:t>
            </a:r>
            <a:r>
              <a:rPr lang="en-US" sz="2000" dirty="0"/>
              <a:t> </a:t>
            </a:r>
            <a:r>
              <a:rPr lang="en-US" sz="2000" dirty="0">
                <a:solidFill>
                  <a:srgbClr val="0066FF"/>
                </a:solidFill>
              </a:rPr>
              <a:t>bus</a:t>
            </a:r>
            <a:r>
              <a:rPr lang="en-US" sz="2000" dirty="0"/>
              <a:t>, and </a:t>
            </a:r>
            <a:r>
              <a:rPr lang="en-US" sz="2000" dirty="0">
                <a:solidFill>
                  <a:srgbClr val="0066FF"/>
                </a:solidFill>
              </a:rPr>
              <a:t>control</a:t>
            </a:r>
            <a:r>
              <a:rPr lang="en-US" sz="2000" dirty="0"/>
              <a:t> </a:t>
            </a:r>
            <a:r>
              <a:rPr lang="en-US" sz="2000" dirty="0">
                <a:solidFill>
                  <a:srgbClr val="0066FF"/>
                </a:solidFill>
              </a:rPr>
              <a:t>bus</a:t>
            </a:r>
            <a:r>
              <a:rPr lang="en-US" sz="2000" dirty="0"/>
              <a:t>. </a:t>
            </a:r>
          </a:p>
        </p:txBody>
      </p:sp>
    </p:spTree>
    <p:extLst>
      <p:ext uri="{BB962C8B-B14F-4D97-AF65-F5344CB8AC3E}">
        <p14:creationId xmlns:p14="http://schemas.microsoft.com/office/powerpoint/2010/main" val="3071679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2862322"/>
          </a:xfrm>
          <a:prstGeom prst="rect">
            <a:avLst/>
          </a:prstGeom>
        </p:spPr>
        <p:txBody>
          <a:bodyPr wrap="square">
            <a:spAutoFit/>
          </a:bodyPr>
          <a:lstStyle/>
          <a:p>
            <a:pPr marR="22860" indent="457200" algn="just"/>
            <a:r>
              <a:rPr lang="en-US" sz="2000" spc="40" dirty="0">
                <a:solidFill>
                  <a:srgbClr val="000000"/>
                </a:solidFill>
                <a:ea typeface="Calibri" panose="020F0502020204030204" pitchFamily="34" charset="0"/>
                <a:cs typeface="Arial" panose="020B0604020202020204" pitchFamily="34" charset="0"/>
              </a:rPr>
              <a:t>For a device (memory or I/O) to be recognized by the CPU, it must </a:t>
            </a:r>
            <a:r>
              <a:rPr lang="en-US" sz="2000" spc="40" dirty="0" smtClean="0">
                <a:solidFill>
                  <a:srgbClr val="000000"/>
                </a:solidFill>
                <a:ea typeface="Calibri" panose="020F0502020204030204" pitchFamily="34" charset="0"/>
                <a:cs typeface="Arial" panose="020B0604020202020204" pitchFamily="34" charset="0"/>
              </a:rPr>
              <a:t>be </a:t>
            </a:r>
            <a:r>
              <a:rPr lang="en-US" sz="2000" dirty="0" smtClean="0">
                <a:solidFill>
                  <a:srgbClr val="000000"/>
                </a:solidFill>
                <a:ea typeface="Calibri" panose="020F0502020204030204" pitchFamily="34" charset="0"/>
                <a:cs typeface="Arial" panose="020B0604020202020204" pitchFamily="34" charset="0"/>
              </a:rPr>
              <a:t>assigned </a:t>
            </a:r>
            <a:r>
              <a:rPr lang="en-US" sz="2000" dirty="0">
                <a:solidFill>
                  <a:srgbClr val="000000"/>
                </a:solidFill>
                <a:ea typeface="Calibri" panose="020F0502020204030204" pitchFamily="34" charset="0"/>
                <a:cs typeface="Arial" panose="020B0604020202020204" pitchFamily="34" charset="0"/>
              </a:rPr>
              <a:t>an address. The address assigned to a given device must be unique; </a:t>
            </a:r>
            <a:r>
              <a:rPr lang="en-US" sz="2000" dirty="0" smtClean="0">
                <a:solidFill>
                  <a:srgbClr val="000000"/>
                </a:solidFill>
                <a:ea typeface="Calibri" panose="020F0502020204030204" pitchFamily="34" charset="0"/>
                <a:cs typeface="Arial" panose="020B0604020202020204" pitchFamily="34" charset="0"/>
              </a:rPr>
              <a:t>no </a:t>
            </a:r>
            <a:r>
              <a:rPr lang="en-US" sz="2000" spc="-5" dirty="0" smtClean="0">
                <a:solidFill>
                  <a:srgbClr val="000000"/>
                </a:solidFill>
                <a:ea typeface="Calibri" panose="020F0502020204030204" pitchFamily="34" charset="0"/>
                <a:cs typeface="Arial" panose="020B0604020202020204" pitchFamily="34" charset="0"/>
              </a:rPr>
              <a:t>two </a:t>
            </a:r>
            <a:r>
              <a:rPr lang="en-US" sz="2000" spc="-5" dirty="0">
                <a:solidFill>
                  <a:srgbClr val="000000"/>
                </a:solidFill>
                <a:ea typeface="Calibri" panose="020F0502020204030204" pitchFamily="34" charset="0"/>
                <a:cs typeface="Arial" panose="020B0604020202020204" pitchFamily="34" charset="0"/>
              </a:rPr>
              <a:t>devices are allowed to have the same address. The CPU puts the address (</a:t>
            </a:r>
            <a:r>
              <a:rPr lang="en-US" sz="2000" spc="-5" dirty="0" smtClean="0">
                <a:solidFill>
                  <a:srgbClr val="000000"/>
                </a:solidFill>
                <a:ea typeface="Calibri" panose="020F0502020204030204" pitchFamily="34" charset="0"/>
                <a:cs typeface="Arial" panose="020B0604020202020204" pitchFamily="34" charset="0"/>
              </a:rPr>
              <a:t>in </a:t>
            </a:r>
            <a:r>
              <a:rPr lang="en-US" sz="2000" spc="-15" dirty="0" smtClean="0">
                <a:solidFill>
                  <a:srgbClr val="000000"/>
                </a:solidFill>
                <a:ea typeface="Calibri" panose="020F0502020204030204" pitchFamily="34" charset="0"/>
                <a:cs typeface="Arial" panose="020B0604020202020204" pitchFamily="34" charset="0"/>
              </a:rPr>
              <a:t>binary) </a:t>
            </a:r>
            <a:r>
              <a:rPr lang="en-US" sz="2000" spc="-15" dirty="0">
                <a:solidFill>
                  <a:srgbClr val="000000"/>
                </a:solidFill>
                <a:ea typeface="Calibri" panose="020F0502020204030204" pitchFamily="34" charset="0"/>
                <a:cs typeface="Arial" panose="020B0604020202020204" pitchFamily="34" charset="0"/>
              </a:rPr>
              <a:t>on the address bus, and the decoding circuitry finds the </a:t>
            </a:r>
            <a:r>
              <a:rPr lang="en-US" sz="2000" spc="-15" dirty="0" smtClean="0">
                <a:solidFill>
                  <a:srgbClr val="000000"/>
                </a:solidFill>
                <a:ea typeface="Calibri" panose="020F0502020204030204" pitchFamily="34" charset="0"/>
                <a:cs typeface="Arial" panose="020B0604020202020204" pitchFamily="34" charset="0"/>
              </a:rPr>
              <a:t>device. </a:t>
            </a:r>
          </a:p>
          <a:p>
            <a:pPr indent="457200" algn="just"/>
            <a:r>
              <a:rPr lang="en-US" sz="2000" spc="-15" dirty="0" smtClean="0">
                <a:solidFill>
                  <a:srgbClr val="000000"/>
                </a:solidFill>
                <a:ea typeface="Calibri" panose="020F0502020204030204" pitchFamily="34" charset="0"/>
                <a:cs typeface="Arial" panose="020B0604020202020204" pitchFamily="34" charset="0"/>
              </a:rPr>
              <a:t>Then </a:t>
            </a:r>
            <a:r>
              <a:rPr lang="en-US" sz="2000" spc="-15" dirty="0">
                <a:solidFill>
                  <a:srgbClr val="000000"/>
                </a:solidFill>
                <a:ea typeface="Calibri" panose="020F0502020204030204" pitchFamily="34" charset="0"/>
                <a:cs typeface="Arial" panose="020B0604020202020204" pitchFamily="34" charset="0"/>
              </a:rPr>
              <a:t>the CPU uses the data bus either to get data from that device or to send </a:t>
            </a:r>
            <a:r>
              <a:rPr lang="en-US" sz="2000" spc="-15" dirty="0" smtClean="0">
                <a:solidFill>
                  <a:srgbClr val="000000"/>
                </a:solidFill>
                <a:ea typeface="Calibri" panose="020F0502020204030204" pitchFamily="34" charset="0"/>
                <a:cs typeface="Arial" panose="020B0604020202020204" pitchFamily="34" charset="0"/>
              </a:rPr>
              <a:t>data </a:t>
            </a:r>
            <a:r>
              <a:rPr lang="en-US" sz="2000" dirty="0" smtClean="0">
                <a:solidFill>
                  <a:srgbClr val="000000"/>
                </a:solidFill>
                <a:ea typeface="Calibri" panose="020F0502020204030204" pitchFamily="34" charset="0"/>
                <a:cs typeface="Arial" panose="020B0604020202020204" pitchFamily="34" charset="0"/>
              </a:rPr>
              <a:t>to </a:t>
            </a:r>
            <a:r>
              <a:rPr lang="en-US" sz="2000" dirty="0">
                <a:solidFill>
                  <a:srgbClr val="000000"/>
                </a:solidFill>
                <a:ea typeface="Calibri" panose="020F0502020204030204" pitchFamily="34" charset="0"/>
                <a:cs typeface="Arial" panose="020B0604020202020204" pitchFamily="34" charset="0"/>
              </a:rPr>
              <a:t>it. The control buses are used to provide read or write signals to the device </a:t>
            </a:r>
            <a:r>
              <a:rPr lang="en-US" sz="2000" dirty="0" smtClean="0">
                <a:solidFill>
                  <a:srgbClr val="000000"/>
                </a:solidFill>
                <a:ea typeface="Calibri" panose="020F0502020204030204" pitchFamily="34" charset="0"/>
                <a:cs typeface="Arial" panose="020B0604020202020204" pitchFamily="34" charset="0"/>
              </a:rPr>
              <a:t>to </a:t>
            </a:r>
            <a:r>
              <a:rPr lang="en-US" sz="2000" spc="-15" dirty="0" smtClean="0">
                <a:solidFill>
                  <a:srgbClr val="000000"/>
                </a:solidFill>
                <a:ea typeface="Calibri" panose="020F0502020204030204" pitchFamily="34" charset="0"/>
                <a:cs typeface="Arial" panose="020B0604020202020204" pitchFamily="34" charset="0"/>
              </a:rPr>
              <a:t>indicate </a:t>
            </a:r>
            <a:r>
              <a:rPr lang="en-US" sz="2000" spc="-15" dirty="0">
                <a:solidFill>
                  <a:srgbClr val="000000"/>
                </a:solidFill>
                <a:ea typeface="Calibri" panose="020F0502020204030204" pitchFamily="34" charset="0"/>
                <a:cs typeface="Arial" panose="020B0604020202020204" pitchFamily="34" charset="0"/>
              </a:rPr>
              <a:t>if the CPU is asking for information or sending information. Of the </a:t>
            </a:r>
            <a:r>
              <a:rPr lang="en-US" sz="2000" spc="-15" dirty="0" smtClean="0">
                <a:solidFill>
                  <a:srgbClr val="000000"/>
                </a:solidFill>
                <a:ea typeface="Calibri" panose="020F0502020204030204" pitchFamily="34" charset="0"/>
                <a:cs typeface="Arial" panose="020B0604020202020204" pitchFamily="34" charset="0"/>
              </a:rPr>
              <a:t>three </a:t>
            </a:r>
            <a:r>
              <a:rPr lang="en-US" sz="2000" spc="-10" dirty="0" smtClean="0">
                <a:solidFill>
                  <a:srgbClr val="000000"/>
                </a:solidFill>
                <a:ea typeface="Calibri" panose="020F0502020204030204" pitchFamily="34" charset="0"/>
                <a:cs typeface="Arial" panose="020B0604020202020204" pitchFamily="34" charset="0"/>
              </a:rPr>
              <a:t>buses</a:t>
            </a:r>
            <a:r>
              <a:rPr lang="en-US" sz="2000" spc="-10" dirty="0">
                <a:solidFill>
                  <a:srgbClr val="000000"/>
                </a:solidFill>
                <a:ea typeface="Calibri" panose="020F0502020204030204" pitchFamily="34" charset="0"/>
                <a:cs typeface="Arial" panose="020B0604020202020204" pitchFamily="34" charset="0"/>
              </a:rPr>
              <a:t>, the address bus and data bus determine the capability of a given CPU.</a:t>
            </a:r>
            <a:endParaRPr lang="en-US" sz="20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260661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899344" y="1417638"/>
            <a:ext cx="7489079" cy="3847207"/>
          </a:xfrm>
          <a:prstGeom prst="rect">
            <a:avLst/>
          </a:prstGeom>
        </p:spPr>
        <p:txBody>
          <a:bodyPr wrap="square">
            <a:spAutoFit/>
          </a:bodyPr>
          <a:lstStyle/>
          <a:p>
            <a:pPr algn="just"/>
            <a:r>
              <a:rPr lang="en-US" sz="2400" b="1" dirty="0"/>
              <a:t>More about the data bus </a:t>
            </a:r>
            <a:endParaRPr lang="en-US" sz="2400" b="1" dirty="0" smtClean="0"/>
          </a:p>
          <a:p>
            <a:pPr indent="457200" algn="just"/>
            <a:r>
              <a:rPr lang="en-US" sz="2000" dirty="0" smtClean="0"/>
              <a:t>Because </a:t>
            </a:r>
            <a:r>
              <a:rPr lang="en-US" sz="2000" dirty="0"/>
              <a:t>data buses are used to carry information in and out of a CPU, the more data buses available, the better the CPU. </a:t>
            </a:r>
            <a:endParaRPr lang="en-US" sz="2000" dirty="0" smtClean="0"/>
          </a:p>
          <a:p>
            <a:pPr indent="457200" algn="just"/>
            <a:r>
              <a:rPr lang="en-US" sz="2000" dirty="0" smtClean="0"/>
              <a:t>By </a:t>
            </a:r>
            <a:r>
              <a:rPr lang="en-US" sz="2000" dirty="0"/>
              <a:t>the same token, that increase in the number of lanes increases the cost of </a:t>
            </a:r>
            <a:r>
              <a:rPr lang="en-US" sz="2000" dirty="0" smtClean="0"/>
              <a:t>construction</a:t>
            </a:r>
            <a:r>
              <a:rPr lang="en-US" sz="2000" dirty="0"/>
              <a:t>. More data buses mean a more expensive CPU and computer. The average size of data buses in CPUs varies between 8 and 64 bits. Early personal </a:t>
            </a:r>
            <a:r>
              <a:rPr lang="en-US" sz="2000" dirty="0" smtClean="0"/>
              <a:t>computers </a:t>
            </a:r>
            <a:r>
              <a:rPr lang="en-US" sz="2000" dirty="0"/>
              <a:t>such as Apple 2 used an 8-bit data bus, while supercomputers such as Cray used a 64-bit data bus. Data buses are bidirectional, because the CPU must use them either to receive or to send data. </a:t>
            </a:r>
            <a:endParaRPr lang="en-US" sz="2000" dirty="0" smtClean="0"/>
          </a:p>
          <a:p>
            <a:pPr indent="457200" algn="just"/>
            <a:r>
              <a:rPr lang="en-US" sz="2000" dirty="0" smtClean="0"/>
              <a:t>The </a:t>
            </a:r>
            <a:r>
              <a:rPr lang="en-US" sz="2000" dirty="0"/>
              <a:t>processing power of a computer is </a:t>
            </a:r>
            <a:r>
              <a:rPr lang="en-US" sz="2000" dirty="0" smtClean="0"/>
              <a:t>related </a:t>
            </a:r>
            <a:r>
              <a:rPr lang="en-US" sz="2000" dirty="0"/>
              <a:t>to the size of its buses, because an 8-bit bus can send out 1 byte a time, but a 16-bit bus can send out 2 bytes at a time, which is twice as fast. </a:t>
            </a:r>
          </a:p>
        </p:txBody>
      </p:sp>
    </p:spTree>
    <p:extLst>
      <p:ext uri="{BB962C8B-B14F-4D97-AF65-F5344CB8AC3E}">
        <p14:creationId xmlns:p14="http://schemas.microsoft.com/office/powerpoint/2010/main" val="2740004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5386090"/>
          </a:xfrm>
          <a:prstGeom prst="rect">
            <a:avLst/>
          </a:prstGeom>
        </p:spPr>
        <p:txBody>
          <a:bodyPr wrap="square">
            <a:spAutoFit/>
          </a:bodyPr>
          <a:lstStyle/>
          <a:p>
            <a:r>
              <a:rPr lang="en-US" sz="2400" b="1" dirty="0"/>
              <a:t>More about the address bus </a:t>
            </a:r>
          </a:p>
          <a:p>
            <a:pPr indent="457200" algn="just"/>
            <a:r>
              <a:rPr lang="en-US" sz="2000" dirty="0"/>
              <a:t>Because the address bus is used to identify the devices and memory </a:t>
            </a:r>
            <a:r>
              <a:rPr lang="en-US" sz="2000" dirty="0" smtClean="0"/>
              <a:t>connected </a:t>
            </a:r>
            <a:r>
              <a:rPr lang="en-US" sz="2000" dirty="0"/>
              <a:t>to the CPU, the more address buses available, the larger the number of devices that can be addressed. In other words, the number of address buses for a CPU determines the number of locations with which it can communicate. The number of locations is always equal to 2</a:t>
            </a:r>
            <a:r>
              <a:rPr lang="en-US" sz="2000" baseline="30000" dirty="0"/>
              <a:t>x</a:t>
            </a:r>
            <a:r>
              <a:rPr lang="en-US" sz="2000" dirty="0"/>
              <a:t>, where x is the number of address lines, regardless of the size of the data bus. </a:t>
            </a:r>
            <a:endParaRPr lang="en-US" sz="2000" dirty="0" smtClean="0"/>
          </a:p>
          <a:p>
            <a:pPr indent="457200" algn="just"/>
            <a:r>
              <a:rPr lang="en-US" sz="2000" dirty="0" smtClean="0"/>
              <a:t>For </a:t>
            </a:r>
            <a:r>
              <a:rPr lang="en-US" sz="2000" dirty="0"/>
              <a:t>example, a CPU with 16 address lines can provide a total of 65,536 (2</a:t>
            </a:r>
            <a:r>
              <a:rPr lang="en-US" sz="2000" baseline="30000" dirty="0"/>
              <a:t>16</a:t>
            </a:r>
            <a:r>
              <a:rPr lang="en-US" sz="2000" dirty="0"/>
              <a:t>) or 64K of addressable memory. Each location can have a maximum of 1 byte of data. </a:t>
            </a:r>
            <a:endParaRPr lang="en-US" sz="2000" dirty="0" smtClean="0"/>
          </a:p>
          <a:p>
            <a:pPr indent="457200" algn="just"/>
            <a:r>
              <a:rPr lang="en-US" sz="2000" dirty="0" smtClean="0"/>
              <a:t>As </a:t>
            </a:r>
            <a:r>
              <a:rPr lang="en-US" sz="2000" dirty="0"/>
              <a:t>another example, the IBM PC AT uses a CPU with 24 address lines and 16 data lines. Thus, the total </a:t>
            </a:r>
            <a:r>
              <a:rPr lang="en-US" sz="2000" dirty="0" smtClean="0"/>
              <a:t>accessible </a:t>
            </a:r>
            <a:r>
              <a:rPr lang="en-US" sz="2000" dirty="0"/>
              <a:t>memory is 16 megabytes (2</a:t>
            </a:r>
            <a:r>
              <a:rPr lang="en-US" sz="2000" baseline="30000" dirty="0"/>
              <a:t>24</a:t>
            </a:r>
            <a:r>
              <a:rPr lang="en-US" sz="2000" dirty="0"/>
              <a:t> = 16 megabytes). In this example there would be 2</a:t>
            </a:r>
            <a:r>
              <a:rPr lang="en-US" sz="2000" baseline="30000" dirty="0"/>
              <a:t>24</a:t>
            </a:r>
            <a:r>
              <a:rPr lang="en-US" sz="2000" dirty="0"/>
              <a:t> locations, and because each location is one byte, there would be 16 megabytes of memory. The address bus is a unidirectional bus, which means that the CPU uses the address bus only to send out addresses. </a:t>
            </a:r>
          </a:p>
          <a:p>
            <a:pPr indent="457200"/>
            <a:endParaRPr lang="en-US" sz="2000" dirty="0"/>
          </a:p>
        </p:txBody>
      </p:sp>
    </p:spTree>
    <p:extLst>
      <p:ext uri="{BB962C8B-B14F-4D97-AF65-F5344CB8AC3E}">
        <p14:creationId xmlns:p14="http://schemas.microsoft.com/office/powerpoint/2010/main" val="10570194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4154984"/>
          </a:xfrm>
          <a:prstGeom prst="rect">
            <a:avLst/>
          </a:prstGeom>
        </p:spPr>
        <p:txBody>
          <a:bodyPr wrap="square">
            <a:spAutoFit/>
          </a:bodyPr>
          <a:lstStyle/>
          <a:p>
            <a:pPr algn="just"/>
            <a:r>
              <a:rPr lang="en-US" sz="2400" b="1" dirty="0"/>
              <a:t>CPU and its relation to RAM and ROM </a:t>
            </a:r>
          </a:p>
          <a:p>
            <a:pPr indent="457200" algn="just"/>
            <a:r>
              <a:rPr lang="en-US" sz="2000" dirty="0"/>
              <a:t>For the CPU to process information, the data must be stored in RAM or ROM. The function of ROM in computers is to provide information that is fixed and permanent. This is information such as tables for character patterns to be </a:t>
            </a:r>
            <a:r>
              <a:rPr lang="en-US" sz="2000" dirty="0" smtClean="0"/>
              <a:t>displayed </a:t>
            </a:r>
            <a:r>
              <a:rPr lang="en-US" sz="2000" dirty="0"/>
              <a:t>on the video monitor, or programs that are essential to the working of the computer, such as programs for testing and finding the total amount of RAM installed on the system, or for displaying information on the video monitor. </a:t>
            </a:r>
            <a:endParaRPr lang="en-US" sz="2000" dirty="0" smtClean="0"/>
          </a:p>
          <a:p>
            <a:pPr indent="457200" algn="just"/>
            <a:r>
              <a:rPr lang="en-US" sz="2000" dirty="0" smtClean="0"/>
              <a:t>In contrast</a:t>
            </a:r>
            <a:r>
              <a:rPr lang="en-US" sz="2000" dirty="0"/>
              <a:t>, RAM stores temporary information that can change with time, such as </a:t>
            </a:r>
            <a:r>
              <a:rPr lang="en-US" sz="2000" dirty="0" smtClean="0"/>
              <a:t>various </a:t>
            </a:r>
            <a:r>
              <a:rPr lang="en-US" sz="2000" dirty="0"/>
              <a:t>versions of the operating system and application packages such as word </a:t>
            </a:r>
            <a:r>
              <a:rPr lang="en-US" sz="2000" dirty="0" smtClean="0"/>
              <a:t>processing </a:t>
            </a:r>
            <a:r>
              <a:rPr lang="en-US" sz="2000" dirty="0"/>
              <a:t>or tax calculation packages. These programs are loaded from the hard drive into RAM to be processed by the CPU. The CPU cannot get the information from the disk directly because the disk is too slow. </a:t>
            </a:r>
            <a:endParaRPr lang="en-US" sz="2000" dirty="0" smtClean="0"/>
          </a:p>
        </p:txBody>
      </p:sp>
    </p:spTree>
    <p:extLst>
      <p:ext uri="{BB962C8B-B14F-4D97-AF65-F5344CB8AC3E}">
        <p14:creationId xmlns:p14="http://schemas.microsoft.com/office/powerpoint/2010/main" val="3332074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3CC09C-0231-422D-88C3-720387E18990}"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Content Placeholder 6"/>
          <p:cNvSpPr>
            <a:spLocks noGrp="1"/>
          </p:cNvSpPr>
          <p:nvPr>
            <p:ph sz="quarter" idx="1"/>
          </p:nvPr>
        </p:nvSpPr>
        <p:spPr/>
        <p:txBody>
          <a:bodyPr/>
          <a:lstStyle/>
          <a:p>
            <a:pPr marL="0" indent="0" algn="just">
              <a:spcBef>
                <a:spcPts val="0"/>
              </a:spcBef>
              <a:buNone/>
            </a:pPr>
            <a:r>
              <a:rPr lang="en-US" sz="2400" b="1" dirty="0" smtClean="0"/>
              <a:t>Converting from decimal to binary </a:t>
            </a:r>
          </a:p>
          <a:p>
            <a:pPr marL="0" indent="0" algn="just">
              <a:spcBef>
                <a:spcPts val="0"/>
              </a:spcBef>
              <a:buNone/>
            </a:pPr>
            <a:r>
              <a:rPr lang="en-US" sz="2000" dirty="0" smtClean="0"/>
              <a:t>One method of converting from decimal to binary is to divide the decimal number by 2 repeatedly, keeping track of the remainders. This process continues until the quotient becomes zero. The remainders are then written in reverse order to obtain the binary number. This is demonstrated in Example 0-1. </a:t>
            </a:r>
          </a:p>
          <a:p>
            <a:pPr>
              <a:buNone/>
            </a:pPr>
            <a:endParaRPr lang="en-US" dirty="0"/>
          </a:p>
        </p:txBody>
      </p:sp>
      <p:pic>
        <p:nvPicPr>
          <p:cNvPr id="8" name="Picture 7" descr="New Picture (1).jpg"/>
          <p:cNvPicPr>
            <a:picLocks noChangeAspect="1"/>
          </p:cNvPicPr>
          <p:nvPr/>
        </p:nvPicPr>
        <p:blipFill>
          <a:blip r:embed="rId2" cstate="print"/>
          <a:stretch>
            <a:fillRect/>
          </a:stretch>
        </p:blipFill>
        <p:spPr>
          <a:xfrm>
            <a:off x="1115616" y="3140968"/>
            <a:ext cx="7315200" cy="3035027"/>
          </a:xfrm>
          <a:prstGeom prst="rect">
            <a:avLst/>
          </a:prstGeom>
        </p:spPr>
      </p:pic>
      <p:sp>
        <p:nvSpPr>
          <p:cNvPr id="9"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755576" y="1414392"/>
            <a:ext cx="7560840" cy="1477328"/>
          </a:xfrm>
          <a:prstGeom prst="rect">
            <a:avLst/>
          </a:prstGeom>
        </p:spPr>
        <p:txBody>
          <a:bodyPr wrap="square">
            <a:spAutoFit/>
          </a:bodyPr>
          <a:lstStyle/>
          <a:p>
            <a:pPr indent="457200" algn="just"/>
            <a:r>
              <a:rPr lang="en-US" dirty="0"/>
              <a:t>In other words, the CPU first seeks the information to be processed from RAM (or ROM). Only if the data is not there does the CPU seek it from a mass storage device such as a disk, and then it transfers the information to RAM. </a:t>
            </a:r>
            <a:endParaRPr lang="en-US" dirty="0" smtClean="0"/>
          </a:p>
          <a:p>
            <a:pPr indent="457200" algn="just"/>
            <a:r>
              <a:rPr lang="en-US" dirty="0" smtClean="0"/>
              <a:t>For </a:t>
            </a:r>
            <a:r>
              <a:rPr lang="en-US" dirty="0"/>
              <a:t>this reason, RAM and ROM are sometimes referred to as primary memory and disks are called secondary memory. </a:t>
            </a:r>
          </a:p>
        </p:txBody>
      </p:sp>
    </p:spTree>
    <p:extLst>
      <p:ext uri="{BB962C8B-B14F-4D97-AF65-F5344CB8AC3E}">
        <p14:creationId xmlns:p14="http://schemas.microsoft.com/office/powerpoint/2010/main" val="15342863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52500" y="1417638"/>
            <a:ext cx="7507932" cy="4678204"/>
          </a:xfrm>
          <a:prstGeom prst="rect">
            <a:avLst/>
          </a:prstGeom>
        </p:spPr>
        <p:txBody>
          <a:bodyPr wrap="square">
            <a:spAutoFit/>
          </a:bodyPr>
          <a:lstStyle/>
          <a:p>
            <a:pPr algn="just"/>
            <a:r>
              <a:rPr lang="en-US" sz="2400" b="1" dirty="0"/>
              <a:t>Memory organization </a:t>
            </a:r>
            <a:endParaRPr lang="en-US" sz="2400" b="1" dirty="0" smtClean="0"/>
          </a:p>
          <a:p>
            <a:pPr indent="457200" algn="just"/>
            <a:r>
              <a:rPr lang="en-US" sz="2000" dirty="0" smtClean="0"/>
              <a:t>Memory </a:t>
            </a:r>
            <a:r>
              <a:rPr lang="en-US" sz="2000" dirty="0"/>
              <a:t>chips are organized into a number of locations within the IC. Each location can hold 1 bit, 4 bits, 8 bits, or even 16 bits, depending on how it is designed internally. The number of bits that each location within the memory chip can hold is always equal to the number of data pins on the chip. </a:t>
            </a:r>
            <a:endParaRPr lang="en-US" sz="2000" dirty="0" smtClean="0"/>
          </a:p>
          <a:p>
            <a:pPr indent="457200" algn="just"/>
            <a:r>
              <a:rPr lang="en-US" sz="2000" dirty="0" smtClean="0"/>
              <a:t>How </a:t>
            </a:r>
            <a:r>
              <a:rPr lang="en-US" sz="2000" dirty="0"/>
              <a:t>many </a:t>
            </a:r>
            <a:r>
              <a:rPr lang="en-US" sz="2000" dirty="0" smtClean="0"/>
              <a:t>locations </a:t>
            </a:r>
            <a:r>
              <a:rPr lang="en-US" sz="2000" dirty="0"/>
              <a:t>exist inside a memory chip? That depends on the number of address pins. The number of locations within a memory IC always equals 2 to the power of the </a:t>
            </a:r>
            <a:r>
              <a:rPr lang="en-US" sz="2000" dirty="0" smtClean="0"/>
              <a:t>number </a:t>
            </a:r>
            <a:r>
              <a:rPr lang="en-US" sz="2000" dirty="0"/>
              <a:t>of address pins. Therefore, the total number of bits that a memory chip can store is equal to the number of locations times the number of data bits per location. </a:t>
            </a:r>
            <a:endParaRPr lang="en-US" sz="2000" dirty="0" smtClean="0"/>
          </a:p>
          <a:p>
            <a:pPr indent="457200" algn="just"/>
            <a:r>
              <a:rPr lang="en-US" sz="2000" dirty="0" smtClean="0"/>
              <a:t>To </a:t>
            </a:r>
            <a:r>
              <a:rPr lang="en-US" sz="2000" dirty="0"/>
              <a:t>summarize: </a:t>
            </a:r>
            <a:endParaRPr lang="en-US" sz="2000" dirty="0" smtClean="0"/>
          </a:p>
          <a:p>
            <a:pPr marL="457200" indent="-457200" algn="just">
              <a:buAutoNum type="arabicPeriod"/>
            </a:pPr>
            <a:r>
              <a:rPr lang="en-US" dirty="0" smtClean="0"/>
              <a:t>A memory </a:t>
            </a:r>
            <a:r>
              <a:rPr lang="en-US" dirty="0"/>
              <a:t>chip contains </a:t>
            </a:r>
            <a:r>
              <a:rPr lang="en-US" dirty="0" smtClean="0"/>
              <a:t>2</a:t>
            </a:r>
            <a:r>
              <a:rPr lang="en-US" baseline="30000" dirty="0" smtClean="0"/>
              <a:t>x</a:t>
            </a:r>
            <a:r>
              <a:rPr lang="en-US" dirty="0" smtClean="0"/>
              <a:t> locations</a:t>
            </a:r>
            <a:r>
              <a:rPr lang="en-US" dirty="0"/>
              <a:t>, where x is the number of address pins</a:t>
            </a:r>
            <a:r>
              <a:rPr lang="en-US" dirty="0" smtClean="0"/>
              <a:t>.</a:t>
            </a:r>
            <a:r>
              <a:rPr lang="en-US" sz="2000" dirty="0" smtClean="0"/>
              <a:t> </a:t>
            </a:r>
          </a:p>
          <a:p>
            <a:pPr marL="457200" indent="-457200" algn="just">
              <a:buAutoNum type="arabicPeriod"/>
            </a:pPr>
            <a:r>
              <a:rPr lang="en-US" dirty="0" smtClean="0"/>
              <a:t>Each </a:t>
            </a:r>
            <a:r>
              <a:rPr lang="en-US" dirty="0"/>
              <a:t>location contains y bits, where y is the number of data pins on the chip. </a:t>
            </a:r>
            <a:endParaRPr lang="en-US" dirty="0" smtClean="0"/>
          </a:p>
          <a:p>
            <a:pPr marL="457200" indent="-457200" algn="just">
              <a:buAutoNum type="arabicPeriod"/>
            </a:pPr>
            <a:r>
              <a:rPr lang="en-US" dirty="0" smtClean="0"/>
              <a:t>The </a:t>
            </a:r>
            <a:r>
              <a:rPr lang="en-US" dirty="0"/>
              <a:t>entire chip will contain </a:t>
            </a:r>
            <a:r>
              <a:rPr lang="en-US" dirty="0" smtClean="0"/>
              <a:t>2</a:t>
            </a:r>
            <a:r>
              <a:rPr lang="en-US" baseline="30000" dirty="0" smtClean="0"/>
              <a:t>x</a:t>
            </a:r>
            <a:r>
              <a:rPr lang="en-US" dirty="0" smtClean="0"/>
              <a:t>×y </a:t>
            </a:r>
            <a:r>
              <a:rPr lang="en-US" dirty="0"/>
              <a:t>bits, where x is the number of address pins </a:t>
            </a:r>
            <a:r>
              <a:rPr lang="en-US" dirty="0" smtClean="0"/>
              <a:t>and y is the number of data pins on the pins.</a:t>
            </a:r>
            <a:endParaRPr lang="en-US" dirty="0"/>
          </a:p>
        </p:txBody>
      </p:sp>
    </p:spTree>
    <p:extLst>
      <p:ext uri="{BB962C8B-B14F-4D97-AF65-F5344CB8AC3E}">
        <p14:creationId xmlns:p14="http://schemas.microsoft.com/office/powerpoint/2010/main" val="40086103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pic>
        <p:nvPicPr>
          <p:cNvPr id="2" name="Picture 1"/>
          <p:cNvPicPr>
            <a:picLocks noChangeAspect="1"/>
          </p:cNvPicPr>
          <p:nvPr/>
        </p:nvPicPr>
        <p:blipFill>
          <a:blip r:embed="rId2"/>
          <a:stretch>
            <a:fillRect/>
          </a:stretch>
        </p:blipFill>
        <p:spPr>
          <a:xfrm>
            <a:off x="6192958" y="1030529"/>
            <a:ext cx="2286000" cy="5370271"/>
          </a:xfrm>
          <a:prstGeom prst="rect">
            <a:avLst/>
          </a:prstGeom>
        </p:spPr>
      </p:pic>
      <p:sp>
        <p:nvSpPr>
          <p:cNvPr id="3" name="Rectangle 2"/>
          <p:cNvSpPr/>
          <p:nvPr/>
        </p:nvSpPr>
        <p:spPr>
          <a:xfrm>
            <a:off x="914400" y="1417638"/>
            <a:ext cx="5385792" cy="4770537"/>
          </a:xfrm>
          <a:prstGeom prst="rect">
            <a:avLst/>
          </a:prstGeom>
        </p:spPr>
        <p:txBody>
          <a:bodyPr wrap="square">
            <a:spAutoFit/>
          </a:bodyPr>
          <a:lstStyle/>
          <a:p>
            <a:pPr algn="just"/>
            <a:r>
              <a:rPr lang="en-US" sz="2400" b="1" dirty="0"/>
              <a:t>Speed </a:t>
            </a:r>
            <a:endParaRPr lang="en-US" sz="2400" b="1" dirty="0" smtClean="0"/>
          </a:p>
          <a:p>
            <a:pPr indent="457200" algn="just"/>
            <a:r>
              <a:rPr lang="en-US" sz="2000" dirty="0" smtClean="0"/>
              <a:t>One </a:t>
            </a:r>
            <a:r>
              <a:rPr lang="en-US" sz="2000" dirty="0"/>
              <a:t>of the most important characteristics of a memory chip is the speed at which its data can be accessed. To access the data, the address is presented to the address pins, the READ pin is activated, and after a certain amount of time has elapsed, the data shows up at the data pins. The shorter this elapsed time, the </a:t>
            </a:r>
            <a:r>
              <a:rPr lang="en-US" sz="2000" dirty="0" smtClean="0"/>
              <a:t>better</a:t>
            </a:r>
            <a:r>
              <a:rPr lang="en-US" sz="2000" dirty="0"/>
              <a:t>, and consequently, the more expensive the memory chip. </a:t>
            </a:r>
            <a:endParaRPr lang="en-US" sz="2000" dirty="0" smtClean="0"/>
          </a:p>
          <a:p>
            <a:pPr indent="457200" algn="just"/>
            <a:r>
              <a:rPr lang="en-US" sz="2000" dirty="0" smtClean="0"/>
              <a:t>The </a:t>
            </a:r>
            <a:r>
              <a:rPr lang="en-US" sz="2000" dirty="0"/>
              <a:t>speed of the memory chip is commonly referred to as its access time. The access time of </a:t>
            </a:r>
            <a:r>
              <a:rPr lang="en-US" sz="2000" dirty="0" smtClean="0"/>
              <a:t>memory </a:t>
            </a:r>
            <a:r>
              <a:rPr lang="en-US" sz="2000" dirty="0"/>
              <a:t>chips varies from a few nanoseconds to hundreds of nanoseconds, depending on the IC technology used in the design and fabrication process. The three important memory characteristics of capacity, organization, and </a:t>
            </a:r>
            <a:r>
              <a:rPr lang="en-US" sz="2000" dirty="0" smtClean="0"/>
              <a:t>access. </a:t>
            </a:r>
            <a:endParaRPr lang="en-US" sz="2000" dirty="0"/>
          </a:p>
        </p:txBody>
      </p:sp>
    </p:spTree>
    <p:extLst>
      <p:ext uri="{BB962C8B-B14F-4D97-AF65-F5344CB8AC3E}">
        <p14:creationId xmlns:p14="http://schemas.microsoft.com/office/powerpoint/2010/main" val="9976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pic>
        <p:nvPicPr>
          <p:cNvPr id="2" name="Picture 1"/>
          <p:cNvPicPr>
            <a:picLocks noChangeAspect="1"/>
          </p:cNvPicPr>
          <p:nvPr/>
        </p:nvPicPr>
        <p:blipFill>
          <a:blip r:embed="rId2"/>
          <a:stretch>
            <a:fillRect/>
          </a:stretch>
        </p:blipFill>
        <p:spPr>
          <a:xfrm>
            <a:off x="919643" y="1556792"/>
            <a:ext cx="7315200" cy="2972727"/>
          </a:xfrm>
          <a:prstGeom prst="rect">
            <a:avLst/>
          </a:prstGeom>
        </p:spPr>
      </p:pic>
    </p:spTree>
    <p:extLst>
      <p:ext uri="{BB962C8B-B14F-4D97-AF65-F5344CB8AC3E}">
        <p14:creationId xmlns:p14="http://schemas.microsoft.com/office/powerpoint/2010/main" val="24925584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pic>
        <p:nvPicPr>
          <p:cNvPr id="2" name="Picture 1"/>
          <p:cNvPicPr>
            <a:picLocks noChangeAspect="1"/>
          </p:cNvPicPr>
          <p:nvPr/>
        </p:nvPicPr>
        <p:blipFill>
          <a:blip r:embed="rId2"/>
          <a:stretch>
            <a:fillRect/>
          </a:stretch>
        </p:blipFill>
        <p:spPr>
          <a:xfrm>
            <a:off x="914400" y="1556792"/>
            <a:ext cx="7315200" cy="3283768"/>
          </a:xfrm>
          <a:prstGeom prst="rect">
            <a:avLst/>
          </a:prstGeom>
        </p:spPr>
      </p:pic>
    </p:spTree>
    <p:extLst>
      <p:ext uri="{BB962C8B-B14F-4D97-AF65-F5344CB8AC3E}">
        <p14:creationId xmlns:p14="http://schemas.microsoft.com/office/powerpoint/2010/main" val="14512196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4678204"/>
          </a:xfrm>
          <a:prstGeom prst="rect">
            <a:avLst/>
          </a:prstGeom>
        </p:spPr>
        <p:txBody>
          <a:bodyPr wrap="square">
            <a:spAutoFit/>
          </a:bodyPr>
          <a:lstStyle/>
          <a:p>
            <a:pPr algn="just"/>
            <a:r>
              <a:rPr lang="en-US" sz="2400" b="1" dirty="0"/>
              <a:t>ROM (read-only memory) </a:t>
            </a:r>
            <a:endParaRPr lang="en-US" sz="2400" b="1" dirty="0" smtClean="0"/>
          </a:p>
          <a:p>
            <a:pPr indent="457200" algn="just"/>
            <a:r>
              <a:rPr lang="en-US" sz="2000" dirty="0" smtClean="0"/>
              <a:t>ROM </a:t>
            </a:r>
            <a:r>
              <a:rPr lang="en-US" sz="2000" dirty="0"/>
              <a:t>is a type of memory that does not lose its contents when the power is turned off. For this reason, ROM is also called non-volatile memory. There are different types of read-only memory, such as PROM, EPROM, EEPROM, Flash EPROM, and mask ROM. </a:t>
            </a:r>
            <a:r>
              <a:rPr lang="en-US" sz="2000" dirty="0" smtClean="0"/>
              <a:t> </a:t>
            </a:r>
          </a:p>
          <a:p>
            <a:pPr algn="just">
              <a:spcBef>
                <a:spcPts val="1200"/>
              </a:spcBef>
            </a:pPr>
            <a:r>
              <a:rPr lang="en-US" sz="2400" b="1" dirty="0" smtClean="0"/>
              <a:t>PROM </a:t>
            </a:r>
            <a:r>
              <a:rPr lang="en-US" sz="2400" b="1" dirty="0"/>
              <a:t>(programmable ROM) and OTP </a:t>
            </a:r>
            <a:endParaRPr lang="en-US" sz="2400" b="1" dirty="0" smtClean="0"/>
          </a:p>
          <a:p>
            <a:pPr indent="457200" algn="just"/>
            <a:r>
              <a:rPr lang="en-US" sz="2000" dirty="0" smtClean="0"/>
              <a:t>PROM </a:t>
            </a:r>
            <a:r>
              <a:rPr lang="en-US" sz="2000" dirty="0"/>
              <a:t>refers to the kind of ROM that the user can burn information into. In other words, PROM is a user-programmable memory. For every bit of the PROM, there exists a fuse. PROM is programmed by blowing the fuses. If the information burned into PROM is wrong, that PROM must be discarded since its internal fuses are blown permanently. For this reason, PROM is also referred to as OTP (one-time programmable). Programming ROM, also called burning ROM, requires special equipment called a ROM burner or ROM programmer. </a:t>
            </a:r>
          </a:p>
        </p:txBody>
      </p:sp>
    </p:spTree>
    <p:extLst>
      <p:ext uri="{BB962C8B-B14F-4D97-AF65-F5344CB8AC3E}">
        <p14:creationId xmlns:p14="http://schemas.microsoft.com/office/powerpoint/2010/main" val="1841873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74024" cy="2923877"/>
          </a:xfrm>
          <a:prstGeom prst="rect">
            <a:avLst/>
          </a:prstGeom>
        </p:spPr>
        <p:txBody>
          <a:bodyPr wrap="square">
            <a:spAutoFit/>
          </a:bodyPr>
          <a:lstStyle/>
          <a:p>
            <a:r>
              <a:rPr lang="en-US" sz="2400" b="1" dirty="0"/>
              <a:t>EPROM (erasable programmable ROM) and UV-EPROM </a:t>
            </a:r>
            <a:endParaRPr lang="en-US" sz="2400" b="1" dirty="0" smtClean="0"/>
          </a:p>
          <a:p>
            <a:pPr indent="457200" algn="just"/>
            <a:r>
              <a:rPr lang="en-US" sz="2000" dirty="0" smtClean="0"/>
              <a:t>EPROM </a:t>
            </a:r>
            <a:r>
              <a:rPr lang="en-US" sz="2000" dirty="0"/>
              <a:t>was invented to allow making changes in the contents of PROM after it is burned. In EPROM, one can program the memory chip and erase it </a:t>
            </a:r>
            <a:r>
              <a:rPr lang="en-US" sz="2000" dirty="0" smtClean="0"/>
              <a:t>thousands </a:t>
            </a:r>
            <a:r>
              <a:rPr lang="en-US" sz="2000" dirty="0"/>
              <a:t>of times. </a:t>
            </a:r>
            <a:r>
              <a:rPr lang="en-US" sz="2000" dirty="0" smtClean="0"/>
              <a:t>A </a:t>
            </a:r>
            <a:r>
              <a:rPr lang="en-US" sz="2000" dirty="0"/>
              <a:t>widely used EPROM is called UV-EPROM, where UV stands for ultraviolet. The only problem with UV-EPROM is that </a:t>
            </a:r>
            <a:r>
              <a:rPr lang="en-US" sz="2000" dirty="0" smtClean="0"/>
              <a:t>erasing </a:t>
            </a:r>
            <a:r>
              <a:rPr lang="en-US" sz="2000" dirty="0"/>
              <a:t>its contents can take up to 20 minutes. All UV-EPROM chips have a window through which the programmer can shine ultraviolet (UV) radiation to erase the chip's contents. For this reason, EPROM is also referred to as UV-erasable EPROM or simply UV-EPROM. </a:t>
            </a:r>
            <a:endParaRPr lang="en-US" sz="2000" dirty="0" smtClean="0"/>
          </a:p>
        </p:txBody>
      </p:sp>
    </p:spTree>
    <p:extLst>
      <p:ext uri="{BB962C8B-B14F-4D97-AF65-F5344CB8AC3E}">
        <p14:creationId xmlns:p14="http://schemas.microsoft.com/office/powerpoint/2010/main" val="28318406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4708981"/>
          </a:xfrm>
          <a:prstGeom prst="rect">
            <a:avLst/>
          </a:prstGeom>
        </p:spPr>
        <p:txBody>
          <a:bodyPr wrap="square">
            <a:spAutoFit/>
          </a:bodyPr>
          <a:lstStyle/>
          <a:p>
            <a:pPr indent="457200" algn="just"/>
            <a:r>
              <a:rPr lang="en-US" sz="2000" dirty="0"/>
              <a:t>Figure 0-10 shows the pins for UV-EPROM chips. To program a UV-EPROM chip, the following steps must be taken: </a:t>
            </a:r>
          </a:p>
          <a:p>
            <a:pPr marL="457200" indent="-457200" algn="just">
              <a:buAutoNum type="arabicPeriod"/>
            </a:pPr>
            <a:r>
              <a:rPr lang="en-US" sz="2000" dirty="0"/>
              <a:t>Its contents must be erased. To erase a chip, remove it from its socket on the system board and place it in EPROM erasure equipment to expose it to UV radiation for 15-20 minutes. </a:t>
            </a:r>
          </a:p>
          <a:p>
            <a:pPr marL="457200" indent="-457200" algn="just">
              <a:buAutoNum type="arabicPeriod"/>
            </a:pPr>
            <a:r>
              <a:rPr lang="en-US" sz="2000" dirty="0"/>
              <a:t>Program the chip. To program a UV-EPROM chip, place it in the ROM burner (programmer). To burn code or data into EPROM, the ROM burner uses 12.5 volts or higher, depending on the EPROM type. This voltage is referred to as </a:t>
            </a:r>
            <a:r>
              <a:rPr lang="en-US" sz="2000" dirty="0" err="1"/>
              <a:t>Vpp</a:t>
            </a:r>
            <a:r>
              <a:rPr lang="en-US" sz="2000" dirty="0"/>
              <a:t> in the UV-EPROM data sheet. </a:t>
            </a:r>
            <a:endParaRPr lang="en-US" sz="2000" dirty="0" smtClean="0"/>
          </a:p>
          <a:p>
            <a:pPr marL="457200" indent="-457200" algn="just">
              <a:buAutoNum type="arabicPeriod"/>
            </a:pPr>
            <a:r>
              <a:rPr lang="en-US" sz="2000" dirty="0" smtClean="0"/>
              <a:t>Place </a:t>
            </a:r>
            <a:r>
              <a:rPr lang="en-US" sz="2000" dirty="0"/>
              <a:t>the chip back into its socket on the system board. As can be seen from the above steps, not only is there an EPROM </a:t>
            </a:r>
            <a:r>
              <a:rPr lang="en-US" sz="2000" dirty="0" smtClean="0"/>
              <a:t>programmer </a:t>
            </a:r>
            <a:r>
              <a:rPr lang="en-US" sz="2000" dirty="0"/>
              <a:t>(burner), but there is also separate EPROM erasure equipment. The main problem, and indeed the major disadvantage of UV-EPROM, is that it cannot be erased and programmed while it is in the system board. To provide a solution to this problem, EEPROM was invented.</a:t>
            </a:r>
          </a:p>
        </p:txBody>
      </p:sp>
    </p:spTree>
    <p:extLst>
      <p:ext uri="{BB962C8B-B14F-4D97-AF65-F5344CB8AC3E}">
        <p14:creationId xmlns:p14="http://schemas.microsoft.com/office/powerpoint/2010/main" val="34926834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7584" y="2227237"/>
            <a:ext cx="7315200" cy="4154091"/>
          </a:xfrm>
          <a:prstGeom prst="rect">
            <a:avLst/>
          </a:prstGeom>
        </p:spPr>
      </p:pic>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3" name="Rectangle 2"/>
          <p:cNvSpPr/>
          <p:nvPr/>
        </p:nvSpPr>
        <p:spPr>
          <a:xfrm>
            <a:off x="914400" y="1393936"/>
            <a:ext cx="7185992" cy="923330"/>
          </a:xfrm>
          <a:prstGeom prst="rect">
            <a:avLst/>
          </a:prstGeom>
        </p:spPr>
        <p:txBody>
          <a:bodyPr wrap="square">
            <a:spAutoFit/>
          </a:bodyPr>
          <a:lstStyle/>
          <a:p>
            <a:pPr algn="just"/>
            <a:r>
              <a:rPr lang="en-US" dirty="0"/>
              <a:t>Notice the patterns of the IC numbers in Table 0-5. For example, part number 27128-25 refers to UV-EPROM that has a capacity of 128K bits and access time of 250 nanoseconds. </a:t>
            </a:r>
          </a:p>
        </p:txBody>
      </p:sp>
    </p:spTree>
    <p:extLst>
      <p:ext uri="{BB962C8B-B14F-4D97-AF65-F5344CB8AC3E}">
        <p14:creationId xmlns:p14="http://schemas.microsoft.com/office/powerpoint/2010/main" val="26547294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546032" cy="707886"/>
          </a:xfrm>
          <a:prstGeom prst="rect">
            <a:avLst/>
          </a:prstGeom>
        </p:spPr>
        <p:txBody>
          <a:bodyPr wrap="square">
            <a:spAutoFit/>
          </a:bodyPr>
          <a:lstStyle/>
          <a:p>
            <a:pPr algn="just"/>
            <a:r>
              <a:rPr lang="en-US" sz="2000" dirty="0" smtClean="0"/>
              <a:t>See </a:t>
            </a:r>
            <a:r>
              <a:rPr lang="en-US" sz="2000" dirty="0"/>
              <a:t>Example 0-14. In part numbers, C refers to CMOS technology. Notice that 27XX always refers to UV-EPROM chips</a:t>
            </a:r>
            <a:r>
              <a:rPr lang="en-US" sz="2000" dirty="0" smtClean="0"/>
              <a:t>. </a:t>
            </a:r>
            <a:endParaRPr lang="en-US" sz="2000" dirty="0"/>
          </a:p>
        </p:txBody>
      </p:sp>
      <p:pic>
        <p:nvPicPr>
          <p:cNvPr id="3" name="Picture 2"/>
          <p:cNvPicPr>
            <a:picLocks noChangeAspect="1"/>
          </p:cNvPicPr>
          <p:nvPr/>
        </p:nvPicPr>
        <p:blipFill>
          <a:blip r:embed="rId2"/>
          <a:stretch>
            <a:fillRect/>
          </a:stretch>
        </p:blipFill>
        <p:spPr>
          <a:xfrm>
            <a:off x="914400" y="2276872"/>
            <a:ext cx="7315200" cy="2639774"/>
          </a:xfrm>
          <a:prstGeom prst="rect">
            <a:avLst/>
          </a:prstGeom>
        </p:spPr>
      </p:pic>
    </p:spTree>
    <p:extLst>
      <p:ext uri="{BB962C8B-B14F-4D97-AF65-F5344CB8AC3E}">
        <p14:creationId xmlns:p14="http://schemas.microsoft.com/office/powerpoint/2010/main" val="405757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914400" y="1447800"/>
            <a:ext cx="4377680" cy="2845296"/>
          </a:xfrm>
        </p:spPr>
        <p:txBody>
          <a:bodyPr>
            <a:normAutofit/>
          </a:bodyPr>
          <a:lstStyle/>
          <a:p>
            <a:pPr marL="0" indent="0" algn="just">
              <a:spcBef>
                <a:spcPts val="0"/>
              </a:spcBef>
              <a:buNone/>
            </a:pPr>
            <a:r>
              <a:rPr lang="en-US" sz="2000" b="1" dirty="0" smtClean="0"/>
              <a:t>Converting from binary to decimal </a:t>
            </a:r>
          </a:p>
          <a:p>
            <a:pPr marL="0" indent="0" algn="just">
              <a:spcBef>
                <a:spcPts val="0"/>
              </a:spcBef>
              <a:buNone/>
            </a:pPr>
            <a:r>
              <a:rPr lang="en-US" sz="2000" dirty="0" smtClean="0"/>
              <a:t>To convert from binary to decimal, it is important to understand the concept of weight associated with each digit position. First, as an analogy, recall the weight of numbers in the base 10 system, as shown in the diagram. By the same token, each digit position of a number in base 2 has a weight associated with it: </a:t>
            </a:r>
          </a:p>
          <a:p>
            <a:pPr>
              <a:buNone/>
            </a:pPr>
            <a:endParaRPr lang="en-US" dirty="0"/>
          </a:p>
        </p:txBody>
      </p:sp>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pic>
        <p:nvPicPr>
          <p:cNvPr id="8" name="Picture 7" descr="New Picture (2).jpg"/>
          <p:cNvPicPr>
            <a:picLocks noChangeAspect="1"/>
          </p:cNvPicPr>
          <p:nvPr/>
        </p:nvPicPr>
        <p:blipFill>
          <a:blip r:embed="rId2" cstate="print"/>
          <a:stretch>
            <a:fillRect/>
          </a:stretch>
        </p:blipFill>
        <p:spPr>
          <a:xfrm>
            <a:off x="5220072" y="1196752"/>
            <a:ext cx="3657600" cy="3074382"/>
          </a:xfrm>
          <a:prstGeom prst="rect">
            <a:avLst/>
          </a:prstGeom>
        </p:spPr>
      </p:pic>
      <p:pic>
        <p:nvPicPr>
          <p:cNvPr id="9" name="Picture 8" descr="New Picture (2).jpg"/>
          <p:cNvPicPr>
            <a:picLocks noChangeAspect="1"/>
          </p:cNvPicPr>
          <p:nvPr/>
        </p:nvPicPr>
        <p:blipFill>
          <a:blip r:embed="rId3" cstate="print"/>
          <a:stretch>
            <a:fillRect/>
          </a:stretch>
        </p:blipFill>
        <p:spPr>
          <a:xfrm>
            <a:off x="1339552" y="4221088"/>
            <a:ext cx="6400800" cy="2315184"/>
          </a:xfrm>
          <a:prstGeom prst="rect">
            <a:avLst/>
          </a:prstGeom>
        </p:spPr>
      </p:pic>
      <p:sp>
        <p:nvSpPr>
          <p:cNvPr id="10"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pic>
        <p:nvPicPr>
          <p:cNvPr id="2" name="Picture 1"/>
          <p:cNvPicPr>
            <a:picLocks noChangeAspect="1"/>
          </p:cNvPicPr>
          <p:nvPr/>
        </p:nvPicPr>
        <p:blipFill>
          <a:blip r:embed="rId2"/>
          <a:stretch>
            <a:fillRect/>
          </a:stretch>
        </p:blipFill>
        <p:spPr>
          <a:xfrm>
            <a:off x="1043608" y="1606294"/>
            <a:ext cx="7315200" cy="4343040"/>
          </a:xfrm>
          <a:prstGeom prst="rect">
            <a:avLst/>
          </a:prstGeom>
        </p:spPr>
      </p:pic>
    </p:spTree>
    <p:extLst>
      <p:ext uri="{BB962C8B-B14F-4D97-AF65-F5344CB8AC3E}">
        <p14:creationId xmlns:p14="http://schemas.microsoft.com/office/powerpoint/2010/main" val="1021486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4462760"/>
          </a:xfrm>
          <a:prstGeom prst="rect">
            <a:avLst/>
          </a:prstGeom>
        </p:spPr>
        <p:txBody>
          <a:bodyPr wrap="square">
            <a:spAutoFit/>
          </a:bodyPr>
          <a:lstStyle/>
          <a:p>
            <a:r>
              <a:rPr lang="en-US" sz="2400" b="1" dirty="0"/>
              <a:t>EEPROM (electrically erasable programmable ROM) </a:t>
            </a:r>
            <a:endParaRPr lang="en-US" sz="2400" b="1" dirty="0" smtClean="0"/>
          </a:p>
          <a:p>
            <a:pPr indent="457200" algn="just"/>
            <a:r>
              <a:rPr lang="en-US" sz="2000" dirty="0" smtClean="0"/>
              <a:t>EEPROM </a:t>
            </a:r>
            <a:r>
              <a:rPr lang="en-US" sz="2000" dirty="0"/>
              <a:t>has several advantages over EPROM, such as the fact that its method of erasure is electrical and therefore instant, as opposed to the 20-minute erasure time required for UV-EPROM. </a:t>
            </a:r>
            <a:endParaRPr lang="en-US" sz="2000" dirty="0" smtClean="0"/>
          </a:p>
          <a:p>
            <a:pPr indent="457200" algn="just"/>
            <a:r>
              <a:rPr lang="en-US" sz="2000" dirty="0" smtClean="0"/>
              <a:t>In </a:t>
            </a:r>
            <a:r>
              <a:rPr lang="en-US" sz="2000" dirty="0"/>
              <a:t>addition, in EEPROM one can select which byte to be erased, in contrast to UV-EPROM, in which the entire contents of ROM are erased. </a:t>
            </a:r>
            <a:endParaRPr lang="en-US" sz="2000" dirty="0" smtClean="0"/>
          </a:p>
          <a:p>
            <a:pPr indent="457200" algn="just"/>
            <a:r>
              <a:rPr lang="en-US" sz="2000" dirty="0" smtClean="0"/>
              <a:t>However</a:t>
            </a:r>
            <a:r>
              <a:rPr lang="en-US" sz="2000" dirty="0"/>
              <a:t>, the main advantage of EEPROM is that one can </a:t>
            </a:r>
            <a:r>
              <a:rPr lang="en-US" sz="2000" dirty="0" smtClean="0"/>
              <a:t>program </a:t>
            </a:r>
            <a:r>
              <a:rPr lang="en-US" sz="2000" dirty="0"/>
              <a:t>and erase its contents while it is still in the system board. </a:t>
            </a:r>
            <a:endParaRPr lang="en-US" sz="2000" dirty="0" smtClean="0"/>
          </a:p>
          <a:p>
            <a:pPr indent="457200" algn="just"/>
            <a:r>
              <a:rPr lang="en-US" sz="2000" dirty="0" smtClean="0"/>
              <a:t>In </a:t>
            </a:r>
            <a:r>
              <a:rPr lang="en-US" sz="2000" dirty="0"/>
              <a:t>other words, unlike UV-EPROM, EEPROM does not require an external erasure and programming device. To utilize EEPROM fully, the designer must incorporate the circuitry to program the EEPROM into the system board. </a:t>
            </a:r>
            <a:endParaRPr lang="en-US" sz="2000" dirty="0" smtClean="0"/>
          </a:p>
          <a:p>
            <a:pPr indent="457200" algn="just"/>
            <a:r>
              <a:rPr lang="en-US" sz="2000" dirty="0" smtClean="0"/>
              <a:t>In </a:t>
            </a:r>
            <a:r>
              <a:rPr lang="en-US" sz="2000" dirty="0"/>
              <a:t>general, the cost per bit for EEPROM is much higher than for UV-EPROM. </a:t>
            </a:r>
          </a:p>
        </p:txBody>
      </p:sp>
    </p:spTree>
    <p:extLst>
      <p:ext uri="{BB962C8B-B14F-4D97-AF65-F5344CB8AC3E}">
        <p14:creationId xmlns:p14="http://schemas.microsoft.com/office/powerpoint/2010/main" val="6598565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4770537"/>
          </a:xfrm>
          <a:prstGeom prst="rect">
            <a:avLst/>
          </a:prstGeom>
        </p:spPr>
        <p:txBody>
          <a:bodyPr wrap="square">
            <a:spAutoFit/>
          </a:bodyPr>
          <a:lstStyle/>
          <a:p>
            <a:r>
              <a:rPr lang="en-US" sz="2400" b="1" dirty="0"/>
              <a:t>Flash memory EPROM </a:t>
            </a:r>
            <a:endParaRPr lang="en-US" sz="2400" b="1" dirty="0" smtClean="0"/>
          </a:p>
          <a:p>
            <a:pPr indent="457200" algn="just"/>
            <a:r>
              <a:rPr lang="en-US" sz="2000" dirty="0" smtClean="0"/>
              <a:t>Since </a:t>
            </a:r>
            <a:r>
              <a:rPr lang="en-US" sz="2000" dirty="0"/>
              <a:t>the early 1990s, Flash EPROM has become a popular </a:t>
            </a:r>
            <a:r>
              <a:rPr lang="en-US" sz="2000" dirty="0" smtClean="0"/>
              <a:t>user-programmable </a:t>
            </a:r>
            <a:r>
              <a:rPr lang="en-US" sz="2000" dirty="0"/>
              <a:t>memory chip, and for good reasons. </a:t>
            </a:r>
            <a:r>
              <a:rPr lang="en-US" sz="2000" dirty="0">
                <a:solidFill>
                  <a:srgbClr val="FF0000"/>
                </a:solidFill>
              </a:rPr>
              <a:t>First</a:t>
            </a:r>
            <a:r>
              <a:rPr lang="en-US" sz="2000" dirty="0"/>
              <a:t>, the erasure of the entire contents takes less than a second, or one might say in a flash, hence its name, Flash </a:t>
            </a:r>
            <a:r>
              <a:rPr lang="en-US" sz="2000" dirty="0" smtClean="0"/>
              <a:t>memory</a:t>
            </a:r>
            <a:r>
              <a:rPr lang="en-US" sz="2000" dirty="0"/>
              <a:t>. </a:t>
            </a:r>
            <a:r>
              <a:rPr lang="en-US" sz="2000" dirty="0">
                <a:solidFill>
                  <a:srgbClr val="FF0000"/>
                </a:solidFill>
              </a:rPr>
              <a:t>In addition</a:t>
            </a:r>
            <a:r>
              <a:rPr lang="en-US" sz="2000" dirty="0"/>
              <a:t>, the erasure method is electrical, and for this reason it is sometimes referred to as Flash EEPROM. </a:t>
            </a:r>
            <a:endParaRPr lang="en-US" sz="2000" dirty="0" smtClean="0"/>
          </a:p>
          <a:p>
            <a:pPr indent="457200" algn="just"/>
            <a:r>
              <a:rPr lang="en-US" sz="2000" dirty="0" smtClean="0"/>
              <a:t>The </a:t>
            </a:r>
            <a:r>
              <a:rPr lang="en-US" sz="2000" dirty="0"/>
              <a:t>major difference between EEPROM and Flash memory is that when Flash memory's contents are erased, the entire device is erased, in contrast to </a:t>
            </a:r>
            <a:r>
              <a:rPr lang="en-US" sz="2000" dirty="0" smtClean="0"/>
              <a:t>EEPROM</a:t>
            </a:r>
            <a:r>
              <a:rPr lang="en-US" sz="2000" dirty="0"/>
              <a:t>, where one can erase a desired byte. Although in many Flash memories recently made available the contents are divided into blocks and the erasure can be done block by block, unlike EEPROM, Flash memory has no byte erasure option. Because Flash memory can be programmed while it is in its socket on the system board, it is widely used to upgrade the BIOS ROM of the PC. Some designers believe that Flash memory will replace the hard disk as a mass storage medium. </a:t>
            </a:r>
          </a:p>
        </p:txBody>
      </p:sp>
    </p:spTree>
    <p:extLst>
      <p:ext uri="{BB962C8B-B14F-4D97-AF65-F5344CB8AC3E}">
        <p14:creationId xmlns:p14="http://schemas.microsoft.com/office/powerpoint/2010/main" val="13686330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773"/>
            <a:ext cx="7330008" cy="2554545"/>
          </a:xfrm>
          <a:prstGeom prst="rect">
            <a:avLst/>
          </a:prstGeom>
        </p:spPr>
        <p:txBody>
          <a:bodyPr wrap="square">
            <a:spAutoFit/>
          </a:bodyPr>
          <a:lstStyle/>
          <a:p>
            <a:pPr indent="457200" algn="just"/>
            <a:r>
              <a:rPr lang="en-US" sz="2000" dirty="0"/>
              <a:t>This would increase the performance of the computer tremendously, since Flash memory is semiconductor memory with access time in the range of 100 ns </a:t>
            </a:r>
            <a:r>
              <a:rPr lang="en-US" sz="2000" dirty="0" smtClean="0"/>
              <a:t>compared </a:t>
            </a:r>
            <a:r>
              <a:rPr lang="en-US" sz="2000" dirty="0"/>
              <a:t>with disk access time in the range of tens of milliseconds. </a:t>
            </a:r>
            <a:endParaRPr lang="en-US" sz="2000" dirty="0" smtClean="0"/>
          </a:p>
          <a:p>
            <a:pPr indent="457200" algn="just"/>
            <a:r>
              <a:rPr lang="en-US" sz="2000" dirty="0" smtClean="0"/>
              <a:t>For </a:t>
            </a:r>
            <a:r>
              <a:rPr lang="en-US" sz="2000" dirty="0"/>
              <a:t>this to </a:t>
            </a:r>
            <a:r>
              <a:rPr lang="en-US" sz="2000" dirty="0" smtClean="0"/>
              <a:t>happen</a:t>
            </a:r>
            <a:r>
              <a:rPr lang="en-US" sz="2000" dirty="0"/>
              <a:t>, Flash memory's program/erase cycles must become infinite, just like hard disks. Program/erase cycle refers to the number of times that a chip can be erased and reprogrammed before it becomes unusable. At this time, the program/erase cycle is 100,000 for Flash and EEPROM, 1000 for UV-EPROM, and infinite for RAM and disks. </a:t>
            </a:r>
          </a:p>
        </p:txBody>
      </p:sp>
    </p:spTree>
    <p:extLst>
      <p:ext uri="{BB962C8B-B14F-4D97-AF65-F5344CB8AC3E}">
        <p14:creationId xmlns:p14="http://schemas.microsoft.com/office/powerpoint/2010/main" val="19684156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pic>
        <p:nvPicPr>
          <p:cNvPr id="2" name="Picture 1"/>
          <p:cNvPicPr>
            <a:picLocks noChangeAspect="1"/>
          </p:cNvPicPr>
          <p:nvPr/>
        </p:nvPicPr>
        <p:blipFill>
          <a:blip r:embed="rId2"/>
          <a:stretch>
            <a:fillRect/>
          </a:stretch>
        </p:blipFill>
        <p:spPr>
          <a:xfrm>
            <a:off x="914400" y="1844824"/>
            <a:ext cx="7315200" cy="4489931"/>
          </a:xfrm>
          <a:prstGeom prst="rect">
            <a:avLst/>
          </a:prstGeom>
        </p:spPr>
      </p:pic>
      <p:sp>
        <p:nvSpPr>
          <p:cNvPr id="3" name="Rectangle 2"/>
          <p:cNvSpPr/>
          <p:nvPr/>
        </p:nvSpPr>
        <p:spPr>
          <a:xfrm>
            <a:off x="827584" y="1475492"/>
            <a:ext cx="3260316" cy="369332"/>
          </a:xfrm>
          <a:prstGeom prst="rect">
            <a:avLst/>
          </a:prstGeom>
        </p:spPr>
        <p:txBody>
          <a:bodyPr wrap="none">
            <a:spAutoFit/>
          </a:bodyPr>
          <a:lstStyle/>
          <a:p>
            <a:r>
              <a:rPr lang="en-US" dirty="0"/>
              <a:t>See Table 0-6 for some sample chips. </a:t>
            </a:r>
          </a:p>
        </p:txBody>
      </p:sp>
    </p:spTree>
    <p:extLst>
      <p:ext uri="{BB962C8B-B14F-4D97-AF65-F5344CB8AC3E}">
        <p14:creationId xmlns:p14="http://schemas.microsoft.com/office/powerpoint/2010/main" val="27504458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376678"/>
            <a:ext cx="7402016" cy="4462760"/>
          </a:xfrm>
          <a:prstGeom prst="rect">
            <a:avLst/>
          </a:prstGeom>
        </p:spPr>
        <p:txBody>
          <a:bodyPr wrap="square">
            <a:spAutoFit/>
          </a:bodyPr>
          <a:lstStyle/>
          <a:p>
            <a:r>
              <a:rPr lang="en-US" sz="2400" b="1" dirty="0"/>
              <a:t>Mask ROM </a:t>
            </a:r>
          </a:p>
          <a:p>
            <a:pPr indent="457200" algn="just"/>
            <a:r>
              <a:rPr lang="en-US" sz="2000" dirty="0"/>
              <a:t>Mask ROM refers to a kind of ROM in which the contents are programmed by the IC manufacturer. In other words, it is not a user-programmable ROM. The term mask is used in IC fabrication. Since the process is costly, mask ROM is used when the needed volume is high (hundreds of thousands) and it is absolutely </a:t>
            </a:r>
            <a:r>
              <a:rPr lang="en-US" sz="2000" dirty="0" smtClean="0"/>
              <a:t>certain </a:t>
            </a:r>
            <a:r>
              <a:rPr lang="en-US" sz="2000" dirty="0"/>
              <a:t>that the contents will not change. </a:t>
            </a:r>
            <a:endParaRPr lang="en-US" sz="2000" dirty="0" smtClean="0"/>
          </a:p>
          <a:p>
            <a:pPr indent="457200" algn="just"/>
            <a:r>
              <a:rPr lang="en-US" sz="2000" dirty="0" smtClean="0"/>
              <a:t>It </a:t>
            </a:r>
            <a:r>
              <a:rPr lang="en-US" sz="2000" dirty="0"/>
              <a:t>is common practice to use UV-EPROM or Flash for the development phase of a project, and only after the code/data have been finalized is the mask version of the product ordered. The main advantage of mask ROM is its cost, since it is significantly cheaper than other kinds of ROM, but if an error is found in the data/code, the entire batch must be thrown away. It must be noted that all ROM memories have 8 bits for data pins; therefore, the organization is x 8. </a:t>
            </a:r>
          </a:p>
        </p:txBody>
      </p:sp>
    </p:spTree>
    <p:extLst>
      <p:ext uri="{BB962C8B-B14F-4D97-AF65-F5344CB8AC3E}">
        <p14:creationId xmlns:p14="http://schemas.microsoft.com/office/powerpoint/2010/main" val="4653803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86595"/>
            <a:ext cx="7474024" cy="3077766"/>
          </a:xfrm>
          <a:prstGeom prst="rect">
            <a:avLst/>
          </a:prstGeom>
        </p:spPr>
        <p:txBody>
          <a:bodyPr wrap="square">
            <a:spAutoFit/>
          </a:bodyPr>
          <a:lstStyle/>
          <a:p>
            <a:r>
              <a:rPr lang="en-US" sz="2400" b="1" dirty="0"/>
              <a:t>RAM (random access memory) </a:t>
            </a:r>
            <a:endParaRPr lang="en-US" sz="2400" b="1" dirty="0" smtClean="0"/>
          </a:p>
          <a:p>
            <a:pPr indent="457200" algn="just"/>
            <a:r>
              <a:rPr lang="en-US" sz="2000" dirty="0" smtClean="0"/>
              <a:t>RAM </a:t>
            </a:r>
            <a:r>
              <a:rPr lang="en-US" sz="2000" dirty="0"/>
              <a:t>memory is called volatile memory since cutting off the power to the IC results in the loss of data. Sometimes RAM is also referred to as RAWM (read and write memory), in contrast to ROM, which cannot be written to. There are three types of RAM: </a:t>
            </a:r>
            <a:endParaRPr lang="en-US" sz="2000" dirty="0" smtClean="0"/>
          </a:p>
          <a:p>
            <a:pPr indent="457200" algn="just">
              <a:lnSpc>
                <a:spcPct val="150000"/>
              </a:lnSpc>
            </a:pPr>
            <a:r>
              <a:rPr lang="en-US" sz="2000" dirty="0" smtClean="0"/>
              <a:t>1- static </a:t>
            </a:r>
            <a:r>
              <a:rPr lang="en-US" sz="2000" dirty="0"/>
              <a:t>RAM (SRAM), </a:t>
            </a:r>
            <a:endParaRPr lang="en-US" sz="2000" dirty="0" smtClean="0"/>
          </a:p>
          <a:p>
            <a:pPr indent="457200" algn="just">
              <a:lnSpc>
                <a:spcPct val="150000"/>
              </a:lnSpc>
            </a:pPr>
            <a:r>
              <a:rPr lang="en-US" sz="2000" dirty="0" smtClean="0"/>
              <a:t>2- NV-RAM </a:t>
            </a:r>
            <a:r>
              <a:rPr lang="en-US" sz="2000" dirty="0"/>
              <a:t>(nonvolatile RAM), and </a:t>
            </a:r>
            <a:endParaRPr lang="en-US" sz="2000" dirty="0" smtClean="0"/>
          </a:p>
          <a:p>
            <a:pPr indent="457200" algn="just">
              <a:lnSpc>
                <a:spcPct val="150000"/>
              </a:lnSpc>
            </a:pPr>
            <a:r>
              <a:rPr lang="en-US" sz="2000" dirty="0" smtClean="0"/>
              <a:t>3- dynamic </a:t>
            </a:r>
            <a:r>
              <a:rPr lang="en-US" sz="2000" dirty="0"/>
              <a:t>RAM (DRAM). </a:t>
            </a:r>
            <a:r>
              <a:rPr lang="en-US" sz="2000" dirty="0" smtClean="0"/>
              <a:t> </a:t>
            </a:r>
            <a:endParaRPr lang="en-US" sz="2000" dirty="0"/>
          </a:p>
        </p:txBody>
      </p:sp>
    </p:spTree>
    <p:extLst>
      <p:ext uri="{BB962C8B-B14F-4D97-AF65-F5344CB8AC3E}">
        <p14:creationId xmlns:p14="http://schemas.microsoft.com/office/powerpoint/2010/main" val="39896470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pic>
        <p:nvPicPr>
          <p:cNvPr id="2" name="Picture 1"/>
          <p:cNvPicPr>
            <a:picLocks noChangeAspect="1"/>
          </p:cNvPicPr>
          <p:nvPr/>
        </p:nvPicPr>
        <p:blipFill>
          <a:blip r:embed="rId2"/>
          <a:stretch>
            <a:fillRect/>
          </a:stretch>
        </p:blipFill>
        <p:spPr>
          <a:xfrm>
            <a:off x="5220072" y="1417638"/>
            <a:ext cx="3200400" cy="3543514"/>
          </a:xfrm>
          <a:prstGeom prst="rect">
            <a:avLst/>
          </a:prstGeom>
        </p:spPr>
      </p:pic>
      <p:sp>
        <p:nvSpPr>
          <p:cNvPr id="3" name="Rectangle 2"/>
          <p:cNvSpPr/>
          <p:nvPr/>
        </p:nvSpPr>
        <p:spPr>
          <a:xfrm>
            <a:off x="914400" y="1481235"/>
            <a:ext cx="4305672" cy="4770537"/>
          </a:xfrm>
          <a:prstGeom prst="rect">
            <a:avLst/>
          </a:prstGeom>
        </p:spPr>
        <p:txBody>
          <a:bodyPr wrap="square">
            <a:spAutoFit/>
          </a:bodyPr>
          <a:lstStyle/>
          <a:p>
            <a:r>
              <a:rPr lang="en-US" sz="2400" b="1" dirty="0"/>
              <a:t>SRAM (static RAM) </a:t>
            </a:r>
            <a:endParaRPr lang="en-US" sz="2400" b="1" dirty="0" smtClean="0"/>
          </a:p>
          <a:p>
            <a:pPr algn="just"/>
            <a:r>
              <a:rPr lang="en-US" sz="2000" dirty="0" smtClean="0"/>
              <a:t>Storage </a:t>
            </a:r>
            <a:r>
              <a:rPr lang="en-US" sz="2000" dirty="0"/>
              <a:t>cells in static RAM </a:t>
            </a:r>
            <a:r>
              <a:rPr lang="en-US" sz="2000" dirty="0" smtClean="0"/>
              <a:t>memory </a:t>
            </a:r>
            <a:r>
              <a:rPr lang="en-US" sz="2000" dirty="0"/>
              <a:t>are made of flip-flops and therefore do not require refreshing in order to keep their data. This is in contrast to </a:t>
            </a:r>
            <a:r>
              <a:rPr lang="en-US" sz="2000" dirty="0" smtClean="0"/>
              <a:t>DRAM. </a:t>
            </a:r>
            <a:r>
              <a:rPr lang="en-US" sz="2000" dirty="0"/>
              <a:t>The problem with the use of flip-flops for storage cells is that each cell requires at least 6 transistors to build, and the cell holds only 1 bit of data. In recent years, the cells have been made of 4 </a:t>
            </a:r>
            <a:r>
              <a:rPr lang="en-US" sz="2000" dirty="0" smtClean="0"/>
              <a:t>transistors</a:t>
            </a:r>
            <a:r>
              <a:rPr lang="en-US" sz="2000" dirty="0"/>
              <a:t>, which still is too many. The use of 4-transistor cells plus the use of CMOS technology has given birth to a </a:t>
            </a:r>
            <a:r>
              <a:rPr lang="en-US" sz="2000" dirty="0" smtClean="0"/>
              <a:t>high-capacity </a:t>
            </a:r>
            <a:r>
              <a:rPr lang="en-US" sz="2000" dirty="0"/>
              <a:t>SRAM, but its capacity is far below DRAM. Figure 0-11 shows the pin diagram for an SRAM chip. </a:t>
            </a:r>
          </a:p>
        </p:txBody>
      </p:sp>
    </p:spTree>
    <p:extLst>
      <p:ext uri="{BB962C8B-B14F-4D97-AF65-F5344CB8AC3E}">
        <p14:creationId xmlns:p14="http://schemas.microsoft.com/office/powerpoint/2010/main" val="38227883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330008" cy="1754326"/>
          </a:xfrm>
          <a:prstGeom prst="rect">
            <a:avLst/>
          </a:prstGeom>
        </p:spPr>
        <p:txBody>
          <a:bodyPr wrap="square">
            <a:spAutoFit/>
          </a:bodyPr>
          <a:lstStyle/>
          <a:p>
            <a:pPr algn="just"/>
            <a:r>
              <a:rPr lang="en-US" dirty="0"/>
              <a:t>The following is a description of the 6116 SRAM pins. </a:t>
            </a:r>
            <a:r>
              <a:rPr lang="en-US" dirty="0" smtClean="0"/>
              <a:t>A0-A10 </a:t>
            </a:r>
            <a:r>
              <a:rPr lang="en-US" dirty="0"/>
              <a:t>are for address inputs, where 11 address lines gives 2</a:t>
            </a:r>
            <a:r>
              <a:rPr lang="en-US" baseline="30000" dirty="0"/>
              <a:t>11</a:t>
            </a:r>
            <a:r>
              <a:rPr lang="en-US" dirty="0"/>
              <a:t> = 2K. </a:t>
            </a:r>
            <a:endParaRPr lang="en-US" dirty="0" smtClean="0"/>
          </a:p>
          <a:p>
            <a:pPr algn="just"/>
            <a:r>
              <a:rPr lang="en-US" dirty="0" smtClean="0"/>
              <a:t>WE </a:t>
            </a:r>
            <a:r>
              <a:rPr lang="en-US" dirty="0"/>
              <a:t>(write enable) is for writing data into SRAM (active low). </a:t>
            </a:r>
            <a:endParaRPr lang="en-US" dirty="0" smtClean="0"/>
          </a:p>
          <a:p>
            <a:pPr algn="just"/>
            <a:r>
              <a:rPr lang="en-US" dirty="0" smtClean="0"/>
              <a:t>OE </a:t>
            </a:r>
            <a:r>
              <a:rPr lang="en-US" dirty="0"/>
              <a:t>(output enable) is for reading data out of SRAM (active low) </a:t>
            </a:r>
            <a:endParaRPr lang="en-US" dirty="0" smtClean="0"/>
          </a:p>
          <a:p>
            <a:pPr algn="just"/>
            <a:r>
              <a:rPr lang="en-US" dirty="0" smtClean="0"/>
              <a:t>CS </a:t>
            </a:r>
            <a:r>
              <a:rPr lang="en-US" dirty="0"/>
              <a:t>(chip select) is used to select the memory chip. </a:t>
            </a:r>
            <a:endParaRPr lang="en-US" dirty="0" smtClean="0"/>
          </a:p>
          <a:p>
            <a:pPr algn="just"/>
            <a:r>
              <a:rPr lang="en-US" dirty="0" smtClean="0"/>
              <a:t>I/O0-I/O7 </a:t>
            </a:r>
            <a:r>
              <a:rPr lang="en-US" dirty="0"/>
              <a:t>are for data I/O, where 8-bit data lines give an organization of 2K x 8. </a:t>
            </a:r>
          </a:p>
        </p:txBody>
      </p:sp>
      <p:pic>
        <p:nvPicPr>
          <p:cNvPr id="8" name="Picture 7"/>
          <p:cNvPicPr>
            <a:picLocks noChangeAspect="1"/>
          </p:cNvPicPr>
          <p:nvPr/>
        </p:nvPicPr>
        <p:blipFill>
          <a:blip r:embed="rId2"/>
          <a:stretch>
            <a:fillRect/>
          </a:stretch>
        </p:blipFill>
        <p:spPr>
          <a:xfrm>
            <a:off x="1475656" y="3148906"/>
            <a:ext cx="6400800" cy="3480494"/>
          </a:xfrm>
          <a:prstGeom prst="rect">
            <a:avLst/>
          </a:prstGeom>
        </p:spPr>
      </p:pic>
    </p:spTree>
    <p:extLst>
      <p:ext uri="{BB962C8B-B14F-4D97-AF65-F5344CB8AC3E}">
        <p14:creationId xmlns:p14="http://schemas.microsoft.com/office/powerpoint/2010/main" val="19741578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59</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9538" y="1417638"/>
            <a:ext cx="7468886" cy="2031325"/>
          </a:xfrm>
          <a:prstGeom prst="rect">
            <a:avLst/>
          </a:prstGeom>
        </p:spPr>
        <p:txBody>
          <a:bodyPr wrap="square">
            <a:spAutoFit/>
          </a:bodyPr>
          <a:lstStyle/>
          <a:p>
            <a:r>
              <a:rPr lang="en-US" dirty="0"/>
              <a:t>Figure 0-13 shows the following steps to write data into SRAM. </a:t>
            </a:r>
            <a:endParaRPr lang="en-US" dirty="0" smtClean="0"/>
          </a:p>
          <a:p>
            <a:pPr marL="342900" indent="-342900">
              <a:buAutoNum type="arabicPeriod"/>
            </a:pPr>
            <a:r>
              <a:rPr lang="en-US" dirty="0" smtClean="0"/>
              <a:t>Provide </a:t>
            </a:r>
            <a:r>
              <a:rPr lang="en-US" dirty="0"/>
              <a:t>the addresses to pins </a:t>
            </a:r>
            <a:r>
              <a:rPr lang="en-US" dirty="0" smtClean="0"/>
              <a:t>A0-A10</a:t>
            </a:r>
            <a:r>
              <a:rPr lang="en-US" dirty="0"/>
              <a:t>. </a:t>
            </a:r>
            <a:endParaRPr lang="en-US" dirty="0" smtClean="0"/>
          </a:p>
          <a:p>
            <a:pPr marL="342900" indent="-342900">
              <a:buAutoNum type="arabicPeriod"/>
            </a:pPr>
            <a:r>
              <a:rPr lang="en-US" dirty="0" smtClean="0"/>
              <a:t>Activate </a:t>
            </a:r>
            <a:r>
              <a:rPr lang="en-US" dirty="0"/>
              <a:t>the CS pin</a:t>
            </a:r>
            <a:r>
              <a:rPr lang="en-US" dirty="0" smtClean="0"/>
              <a:t>.</a:t>
            </a:r>
          </a:p>
          <a:p>
            <a:pPr marL="342900" indent="-342900">
              <a:buAutoNum type="arabicPeriod"/>
            </a:pPr>
            <a:r>
              <a:rPr lang="en-US" dirty="0" smtClean="0"/>
              <a:t>Make </a:t>
            </a:r>
            <a:r>
              <a:rPr lang="en-US" dirty="0"/>
              <a:t>WE = 0 while RD = 1. </a:t>
            </a:r>
            <a:endParaRPr lang="en-US" dirty="0" smtClean="0"/>
          </a:p>
          <a:p>
            <a:pPr marL="342900" indent="-342900">
              <a:buAutoNum type="arabicPeriod"/>
            </a:pPr>
            <a:r>
              <a:rPr lang="en-US" dirty="0" smtClean="0"/>
              <a:t>Provide </a:t>
            </a:r>
            <a:r>
              <a:rPr lang="en-US" dirty="0"/>
              <a:t>the data to pins </a:t>
            </a:r>
            <a:r>
              <a:rPr lang="en-US" dirty="0" smtClean="0"/>
              <a:t>I/O0-I/O7</a:t>
            </a:r>
            <a:r>
              <a:rPr lang="en-US" dirty="0"/>
              <a:t>. </a:t>
            </a:r>
            <a:endParaRPr lang="en-US" dirty="0" smtClean="0"/>
          </a:p>
          <a:p>
            <a:pPr marL="342900" indent="-342900">
              <a:buAutoNum type="arabicPeriod"/>
            </a:pPr>
            <a:r>
              <a:rPr lang="en-US" dirty="0" smtClean="0"/>
              <a:t>Make </a:t>
            </a:r>
            <a:r>
              <a:rPr lang="en-US" dirty="0"/>
              <a:t>WE = 1 and data will be written into SRAM on the positive edge of the WE signal. </a:t>
            </a:r>
          </a:p>
        </p:txBody>
      </p:sp>
      <p:pic>
        <p:nvPicPr>
          <p:cNvPr id="3" name="Picture 2"/>
          <p:cNvPicPr>
            <a:picLocks noChangeAspect="1"/>
          </p:cNvPicPr>
          <p:nvPr/>
        </p:nvPicPr>
        <p:blipFill>
          <a:blip r:embed="rId2"/>
          <a:stretch>
            <a:fillRect/>
          </a:stretch>
        </p:blipFill>
        <p:spPr>
          <a:xfrm>
            <a:off x="947057" y="3544567"/>
            <a:ext cx="7315200" cy="2532028"/>
          </a:xfrm>
          <a:prstGeom prst="rect">
            <a:avLst/>
          </a:prstGeom>
        </p:spPr>
      </p:pic>
    </p:spTree>
    <p:extLst>
      <p:ext uri="{BB962C8B-B14F-4D97-AF65-F5344CB8AC3E}">
        <p14:creationId xmlns:p14="http://schemas.microsoft.com/office/powerpoint/2010/main" val="274141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example0-01.jpg"/>
          <p:cNvPicPr>
            <a:picLocks noGrp="1" noChangeAspect="1"/>
          </p:cNvPicPr>
          <p:nvPr>
            <p:ph sz="quarter" idx="1"/>
          </p:nvPr>
        </p:nvPicPr>
        <p:blipFill>
          <a:blip r:embed="rId2" cstate="print"/>
          <a:stretch>
            <a:fillRect/>
          </a:stretch>
        </p:blipFill>
        <p:spPr>
          <a:xfrm>
            <a:off x="827584" y="1700808"/>
            <a:ext cx="7772400" cy="3224719"/>
          </a:xfrm>
        </p:spPr>
      </p:pic>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9"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1477328"/>
          </a:xfrm>
          <a:prstGeom prst="rect">
            <a:avLst/>
          </a:prstGeom>
        </p:spPr>
        <p:txBody>
          <a:bodyPr wrap="square">
            <a:spAutoFit/>
          </a:bodyPr>
          <a:lstStyle/>
          <a:p>
            <a:r>
              <a:rPr lang="en-US" dirty="0"/>
              <a:t>The following are steps to read data from SRAM. See Figure 0-14. </a:t>
            </a:r>
            <a:endParaRPr lang="en-US" dirty="0" smtClean="0"/>
          </a:p>
          <a:p>
            <a:pPr marL="342900" indent="-342900">
              <a:buAutoNum type="arabicPeriod"/>
            </a:pPr>
            <a:r>
              <a:rPr lang="en-US" dirty="0" smtClean="0"/>
              <a:t>Provide </a:t>
            </a:r>
            <a:r>
              <a:rPr lang="en-US" dirty="0"/>
              <a:t>the addresses to pins </a:t>
            </a:r>
            <a:r>
              <a:rPr lang="en-US" dirty="0" smtClean="0"/>
              <a:t>A0-A10</a:t>
            </a:r>
            <a:r>
              <a:rPr lang="en-US" dirty="0"/>
              <a:t>. This is the start of the access time (</a:t>
            </a:r>
            <a:r>
              <a:rPr lang="en-US" dirty="0" err="1"/>
              <a:t>t</a:t>
            </a:r>
            <a:r>
              <a:rPr lang="en-US" baseline="-25000" dirty="0" err="1"/>
              <a:t>AA</a:t>
            </a:r>
            <a:r>
              <a:rPr lang="en-US" dirty="0" smtClean="0"/>
              <a:t>). </a:t>
            </a:r>
          </a:p>
          <a:p>
            <a:pPr marL="342900" indent="-342900">
              <a:buAutoNum type="arabicPeriod"/>
            </a:pPr>
            <a:r>
              <a:rPr lang="en-US" dirty="0" smtClean="0"/>
              <a:t>Activate </a:t>
            </a:r>
            <a:r>
              <a:rPr lang="en-US" dirty="0"/>
              <a:t>the CS pin. </a:t>
            </a:r>
            <a:endParaRPr lang="en-US" dirty="0" smtClean="0"/>
          </a:p>
          <a:p>
            <a:pPr marL="342900" indent="-342900">
              <a:buAutoNum type="arabicPeriod"/>
            </a:pPr>
            <a:r>
              <a:rPr lang="en-US" dirty="0" smtClean="0"/>
              <a:t>3</a:t>
            </a:r>
            <a:r>
              <a:rPr lang="en-US" dirty="0"/>
              <a:t>. While WE = 1, a high-to-low pulse on the OE pin will read the data out of the chip. </a:t>
            </a:r>
          </a:p>
        </p:txBody>
      </p:sp>
      <p:pic>
        <p:nvPicPr>
          <p:cNvPr id="3" name="Picture 2"/>
          <p:cNvPicPr>
            <a:picLocks noChangeAspect="1"/>
          </p:cNvPicPr>
          <p:nvPr/>
        </p:nvPicPr>
        <p:blipFill>
          <a:blip r:embed="rId2"/>
          <a:stretch>
            <a:fillRect/>
          </a:stretch>
        </p:blipFill>
        <p:spPr>
          <a:xfrm>
            <a:off x="1007761" y="2894966"/>
            <a:ext cx="7315200" cy="3127112"/>
          </a:xfrm>
          <a:prstGeom prst="rect">
            <a:avLst/>
          </a:prstGeom>
        </p:spPr>
      </p:pic>
    </p:spTree>
    <p:extLst>
      <p:ext uri="{BB962C8B-B14F-4D97-AF65-F5344CB8AC3E}">
        <p14:creationId xmlns:p14="http://schemas.microsoft.com/office/powerpoint/2010/main" val="8111793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22776"/>
            <a:ext cx="7402016" cy="5386090"/>
          </a:xfrm>
          <a:prstGeom prst="rect">
            <a:avLst/>
          </a:prstGeom>
        </p:spPr>
        <p:txBody>
          <a:bodyPr wrap="square">
            <a:spAutoFit/>
          </a:bodyPr>
          <a:lstStyle/>
          <a:p>
            <a:r>
              <a:rPr lang="en-US" sz="2400" b="1" dirty="0"/>
              <a:t>NV-RAM (nonvolatile RAM) </a:t>
            </a:r>
            <a:endParaRPr lang="en-US" sz="2400" b="1" dirty="0" smtClean="0"/>
          </a:p>
          <a:p>
            <a:pPr indent="457200" algn="just"/>
            <a:r>
              <a:rPr lang="en-US" sz="2000" dirty="0" smtClean="0"/>
              <a:t>Whereas </a:t>
            </a:r>
            <a:r>
              <a:rPr lang="en-US" sz="2000" dirty="0"/>
              <a:t>SRAM is volatile, there is a new type of nonvolatile RAM called NV-RAM. Like other RAMs, it allows the CPU to read and write to it, but when the power is turned off the contents are not lost. NV-RAM combines the best of RAM and ROM: the read and write ability of RAM, plus the </a:t>
            </a:r>
            <a:r>
              <a:rPr lang="en-US" sz="2000" dirty="0" err="1"/>
              <a:t>nonvolatility</a:t>
            </a:r>
            <a:r>
              <a:rPr lang="en-US" sz="2000" dirty="0"/>
              <a:t> of ROM. To retain its contents, every NV-RAM chip internally is made of the </a:t>
            </a:r>
            <a:r>
              <a:rPr lang="en-US" sz="2000" dirty="0" smtClean="0"/>
              <a:t>following </a:t>
            </a:r>
            <a:r>
              <a:rPr lang="en-US" sz="2000" dirty="0"/>
              <a:t>components: </a:t>
            </a:r>
            <a:endParaRPr lang="en-US" sz="2000" dirty="0" smtClean="0"/>
          </a:p>
          <a:p>
            <a:pPr marL="457200" indent="-457200" algn="just">
              <a:buAutoNum type="arabicPeriod"/>
            </a:pPr>
            <a:r>
              <a:rPr lang="en-US" sz="2000" dirty="0" smtClean="0"/>
              <a:t>It </a:t>
            </a:r>
            <a:r>
              <a:rPr lang="en-US" sz="2000" dirty="0"/>
              <a:t>uses extremely power-efficient (very low-power consumption) SRAM cells built out of CMOS. </a:t>
            </a:r>
            <a:endParaRPr lang="en-US" sz="2000" dirty="0" smtClean="0"/>
          </a:p>
          <a:p>
            <a:pPr marL="457200" indent="-457200" algn="just">
              <a:buAutoNum type="arabicPeriod"/>
            </a:pPr>
            <a:r>
              <a:rPr lang="en-US" sz="2000" dirty="0" smtClean="0"/>
              <a:t>It </a:t>
            </a:r>
            <a:r>
              <a:rPr lang="en-US" sz="2000" dirty="0"/>
              <a:t>uses an internal lithium battery as a backup energy source. </a:t>
            </a:r>
            <a:endParaRPr lang="en-US" sz="2000" dirty="0" smtClean="0"/>
          </a:p>
          <a:p>
            <a:pPr marL="457200" indent="-457200" algn="just">
              <a:buAutoNum type="arabicPeriod"/>
            </a:pPr>
            <a:r>
              <a:rPr lang="en-US" sz="2000" dirty="0" smtClean="0"/>
              <a:t>It </a:t>
            </a:r>
            <a:r>
              <a:rPr lang="en-US" sz="2000" dirty="0"/>
              <a:t>uses an intelligent control circuitry. The main job of this control circuitry is to monitor the </a:t>
            </a:r>
            <a:r>
              <a:rPr lang="en-US" sz="2000" dirty="0" err="1"/>
              <a:t>Vcc</a:t>
            </a:r>
            <a:r>
              <a:rPr lang="en-US" sz="2000" dirty="0"/>
              <a:t> pin constantly to detect loss of the external power supply. If the power to the </a:t>
            </a:r>
            <a:r>
              <a:rPr lang="en-US" sz="2000" dirty="0" err="1"/>
              <a:t>Vcc</a:t>
            </a:r>
            <a:r>
              <a:rPr lang="en-US" sz="2000" dirty="0"/>
              <a:t> pin falls below out-of-tolerance conditions, the control circuitry switches automatically to its internal power source, the lithium </a:t>
            </a:r>
            <a:r>
              <a:rPr lang="en-US" sz="2000" dirty="0" smtClean="0"/>
              <a:t>battery</a:t>
            </a:r>
            <a:r>
              <a:rPr lang="en-US" sz="2000" dirty="0"/>
              <a:t>. The internal lithium power source is used to retain the NV-RAM contents only when the external power source is off.</a:t>
            </a:r>
          </a:p>
        </p:txBody>
      </p:sp>
    </p:spTree>
    <p:extLst>
      <p:ext uri="{BB962C8B-B14F-4D97-AF65-F5344CB8AC3E}">
        <p14:creationId xmlns:p14="http://schemas.microsoft.com/office/powerpoint/2010/main" val="39224335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336663"/>
            <a:ext cx="7258000" cy="1938992"/>
          </a:xfrm>
          <a:prstGeom prst="rect">
            <a:avLst/>
          </a:prstGeom>
        </p:spPr>
        <p:txBody>
          <a:bodyPr wrap="square">
            <a:spAutoFit/>
          </a:bodyPr>
          <a:lstStyle/>
          <a:p>
            <a:pPr algn="just"/>
            <a:r>
              <a:rPr lang="en-US" sz="2000" dirty="0" smtClean="0"/>
              <a:t>It </a:t>
            </a:r>
            <a:r>
              <a:rPr lang="en-US" sz="2000" dirty="0"/>
              <a:t>must be emphasized that all three of the components above are </a:t>
            </a:r>
            <a:r>
              <a:rPr lang="en-US" sz="2000" dirty="0" smtClean="0"/>
              <a:t>incorporated </a:t>
            </a:r>
            <a:r>
              <a:rPr lang="en-US" sz="2000" dirty="0"/>
              <a:t>into a single IC chip, and for this reason nonvolatile RAM is a very </a:t>
            </a:r>
            <a:r>
              <a:rPr lang="en-US" sz="2000" dirty="0" smtClean="0"/>
              <a:t>expensive </a:t>
            </a:r>
            <a:r>
              <a:rPr lang="en-US" sz="2000" dirty="0"/>
              <a:t>type of RAM as far as cost per bit is concerned. Offsetting the cost, however, is the fact that it can retain its contents up to ten years after the power has been turned off and allows one to read and write in exactly the same way as SRAM</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2707839" y="2812791"/>
            <a:ext cx="5486400" cy="4045209"/>
          </a:xfrm>
          <a:prstGeom prst="rect">
            <a:avLst/>
          </a:prstGeom>
        </p:spPr>
      </p:pic>
    </p:spTree>
    <p:extLst>
      <p:ext uri="{BB962C8B-B14F-4D97-AF65-F5344CB8AC3E}">
        <p14:creationId xmlns:p14="http://schemas.microsoft.com/office/powerpoint/2010/main" val="5167547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31019"/>
            <a:ext cx="7402016" cy="4154984"/>
          </a:xfrm>
          <a:prstGeom prst="rect">
            <a:avLst/>
          </a:prstGeom>
        </p:spPr>
        <p:txBody>
          <a:bodyPr wrap="square">
            <a:spAutoFit/>
          </a:bodyPr>
          <a:lstStyle/>
          <a:p>
            <a:r>
              <a:rPr lang="en-US" sz="2400" b="1" dirty="0"/>
              <a:t>DRAM (dynamic RAM) </a:t>
            </a:r>
            <a:endParaRPr lang="en-US" sz="2400" b="1" dirty="0" smtClean="0"/>
          </a:p>
          <a:p>
            <a:pPr indent="457200" algn="just"/>
            <a:r>
              <a:rPr lang="en-US" sz="2000" dirty="0" smtClean="0"/>
              <a:t>Since </a:t>
            </a:r>
            <a:r>
              <a:rPr lang="en-US" sz="2000" dirty="0"/>
              <a:t>the early days of the computer, the need for huge, inexpensive read/write memory has been a major preoccupation of computer designers. In 1970, Intel Corporation introduced the first dynamic RAM (random access </a:t>
            </a:r>
            <a:r>
              <a:rPr lang="en-US" sz="2000" dirty="0" smtClean="0"/>
              <a:t>memory</a:t>
            </a:r>
            <a:r>
              <a:rPr lang="en-US" sz="2000" dirty="0"/>
              <a:t>). Its density (capacity) was 1024 bits and it used a capacitor to store each bit. Using a capacitor to store data cuts down the number of transistors needed to build the cell; however, it requires constant refreshing due to leakage. This is in contrast to SRAM (static RAM), whose individual cells are made of flip-flops. Since each bit in SRAM uses a single flip-flop, and each flip-flop requires six transistors, SRAM has much larger memory cells and consequently lower density. The use of capacitors as storage cells in DRAM results in much smaller net memory cell size. </a:t>
            </a:r>
          </a:p>
          <a:p>
            <a:pPr indent="457200" algn="just"/>
            <a:endParaRPr lang="en-US" sz="2000" dirty="0"/>
          </a:p>
        </p:txBody>
      </p:sp>
    </p:spTree>
    <p:extLst>
      <p:ext uri="{BB962C8B-B14F-4D97-AF65-F5344CB8AC3E}">
        <p14:creationId xmlns:p14="http://schemas.microsoft.com/office/powerpoint/2010/main" val="39566214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5078313"/>
          </a:xfrm>
          <a:prstGeom prst="rect">
            <a:avLst/>
          </a:prstGeom>
        </p:spPr>
        <p:txBody>
          <a:bodyPr wrap="square">
            <a:spAutoFit/>
          </a:bodyPr>
          <a:lstStyle/>
          <a:p>
            <a:pPr indent="457200" algn="just"/>
            <a:r>
              <a:rPr lang="en-US" dirty="0"/>
              <a:t>The advantages and disadvantages of DRAM memory can be summarized as follows</a:t>
            </a:r>
            <a:r>
              <a:rPr lang="en-US" dirty="0" smtClean="0"/>
              <a:t>.</a:t>
            </a:r>
          </a:p>
          <a:p>
            <a:pPr indent="457200" algn="just"/>
            <a:r>
              <a:rPr lang="en-US" dirty="0" smtClean="0"/>
              <a:t> </a:t>
            </a:r>
            <a:r>
              <a:rPr lang="en-US" dirty="0"/>
              <a:t>The major advantages are high density (capacity), cheaper cost per bit, and lower power consumption per bit. </a:t>
            </a:r>
            <a:endParaRPr lang="en-US" dirty="0" smtClean="0"/>
          </a:p>
          <a:p>
            <a:pPr indent="457200" algn="just"/>
            <a:r>
              <a:rPr lang="en-US" dirty="0" smtClean="0"/>
              <a:t>The </a:t>
            </a:r>
            <a:r>
              <a:rPr lang="en-US" dirty="0"/>
              <a:t>disadvantage is that it must be refreshed periodically because the capacitor cell loses its charge; furthermore, while DRAM is being refreshed, the data cannot be accessed. This is in contrast to SRAM's flip-flops, which retain data as long as the power is on, do not need to be refreshed, and whose contents can be accessed at any time. </a:t>
            </a:r>
            <a:endParaRPr lang="en-US" dirty="0" smtClean="0"/>
          </a:p>
          <a:p>
            <a:pPr indent="457200" algn="just"/>
            <a:r>
              <a:rPr lang="en-US" dirty="0" smtClean="0"/>
              <a:t>Since </a:t>
            </a:r>
            <a:r>
              <a:rPr lang="en-US" dirty="0"/>
              <a:t>1970, the capacity of DRAM has exploded. After the 1K-bit (1024) chip came the 4K-bit in 1973, and then the 16K chip in 1976. The 1980s saw the introduction of 64K, 256K, and finally 1M and 4M memory chips. The 1990s saw 16M, 64M, 256M, and the beginning of 10-bit DRAM chips. </a:t>
            </a:r>
            <a:endParaRPr lang="en-US" dirty="0" smtClean="0"/>
          </a:p>
          <a:p>
            <a:pPr indent="457200" algn="just"/>
            <a:r>
              <a:rPr lang="en-US" dirty="0" smtClean="0"/>
              <a:t>In </a:t>
            </a:r>
            <a:r>
              <a:rPr lang="en-US" dirty="0"/>
              <a:t>the 2000s, 2G-bit chips are standard, and as the </a:t>
            </a:r>
            <a:r>
              <a:rPr lang="en-US" dirty="0" smtClean="0"/>
              <a:t>fabrication </a:t>
            </a:r>
            <a:r>
              <a:rPr lang="en-US" dirty="0"/>
              <a:t>process gets smaller, larger memory chips will be rolling off the </a:t>
            </a:r>
            <a:r>
              <a:rPr lang="en-US" dirty="0" smtClean="0"/>
              <a:t>manufacturing </a:t>
            </a:r>
            <a:r>
              <a:rPr lang="en-US" dirty="0"/>
              <a:t>line. Keep in mind that when talking about IC memory chips, the capacity is always assumed to be in bits. Therefore, a 1M chip means a 1-megabit chip and a 256K chip means a 256K-bit memory chip. However, when talking about the memory of a computer system, it is always assumed to be in bytes. </a:t>
            </a:r>
          </a:p>
        </p:txBody>
      </p:sp>
    </p:spTree>
    <p:extLst>
      <p:ext uri="{BB962C8B-B14F-4D97-AF65-F5344CB8AC3E}">
        <p14:creationId xmlns:p14="http://schemas.microsoft.com/office/powerpoint/2010/main" val="27086670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546032" cy="4462760"/>
          </a:xfrm>
          <a:prstGeom prst="rect">
            <a:avLst/>
          </a:prstGeom>
        </p:spPr>
        <p:txBody>
          <a:bodyPr wrap="square">
            <a:spAutoFit/>
          </a:bodyPr>
          <a:lstStyle/>
          <a:p>
            <a:r>
              <a:rPr lang="en-US" sz="2400" b="1" dirty="0"/>
              <a:t>Packaging issue in DRAM </a:t>
            </a:r>
            <a:endParaRPr lang="en-US" sz="2400" b="1" dirty="0" smtClean="0"/>
          </a:p>
          <a:p>
            <a:pPr indent="457200" algn="just"/>
            <a:r>
              <a:rPr lang="en-US" sz="2000" dirty="0" smtClean="0"/>
              <a:t>In </a:t>
            </a:r>
            <a:r>
              <a:rPr lang="en-US" sz="2000" dirty="0"/>
              <a:t>DRAM there is a problem of packing a large number of cells into a </a:t>
            </a:r>
            <a:r>
              <a:rPr lang="en-US" sz="2000" dirty="0" smtClean="0"/>
              <a:t>single </a:t>
            </a:r>
            <a:r>
              <a:rPr lang="en-US" sz="2000" dirty="0"/>
              <a:t>chip with the normal number of pins assigned to addresses. For example, a 64K-bit chip (64K x 1) must have 16 address lines and 1 data line, requiring 16 pins to send in the address if the conventional method is used. This is in addition to </a:t>
            </a:r>
            <a:r>
              <a:rPr lang="en-US" sz="2000" dirty="0" err="1"/>
              <a:t>Vcc</a:t>
            </a:r>
            <a:r>
              <a:rPr lang="en-US" sz="2000" dirty="0"/>
              <a:t> power, ground, and read/write control pins. Using the conventional method of data access, the large number of pins defeats the purpose of high density and small packaging, so dearly cherished by IC designers. </a:t>
            </a:r>
            <a:r>
              <a:rPr lang="en-US" sz="2000" dirty="0" smtClean="0"/>
              <a:t>Therefore</a:t>
            </a:r>
            <a:r>
              <a:rPr lang="en-US" sz="2000" dirty="0"/>
              <a:t>, to reduce the number of pins needed for addresses, multiplexing/</a:t>
            </a:r>
            <a:r>
              <a:rPr lang="en-US" sz="2000" dirty="0" err="1"/>
              <a:t>demultiplexing</a:t>
            </a:r>
            <a:r>
              <a:rPr lang="en-US" sz="2000" dirty="0"/>
              <a:t> is used. </a:t>
            </a:r>
            <a:endParaRPr lang="en-US" sz="2000" dirty="0" smtClean="0"/>
          </a:p>
          <a:p>
            <a:pPr indent="457200" algn="just"/>
            <a:r>
              <a:rPr lang="en-US" sz="2000" dirty="0" smtClean="0"/>
              <a:t>The </a:t>
            </a:r>
            <a:r>
              <a:rPr lang="en-US" sz="2000" dirty="0"/>
              <a:t>method used is to split the address in half and send in each half of the address through the same pins, thereby requiring fewer address pins. Internally, the DRAM structure is divided into a square of rows and columns. The first half of the address is called the row and the second half is called the column. </a:t>
            </a:r>
          </a:p>
        </p:txBody>
      </p:sp>
    </p:spTree>
    <p:extLst>
      <p:ext uri="{BB962C8B-B14F-4D97-AF65-F5344CB8AC3E}">
        <p14:creationId xmlns:p14="http://schemas.microsoft.com/office/powerpoint/2010/main" val="11946082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66</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90600" y="289783"/>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32783"/>
            <a:ext cx="7474024" cy="5940088"/>
          </a:xfrm>
          <a:prstGeom prst="rect">
            <a:avLst/>
          </a:prstGeom>
        </p:spPr>
        <p:txBody>
          <a:bodyPr wrap="square">
            <a:spAutoFit/>
          </a:bodyPr>
          <a:lstStyle/>
          <a:p>
            <a:pPr indent="457200" algn="just"/>
            <a:r>
              <a:rPr lang="en-US" sz="2000" dirty="0"/>
              <a:t>For example, in the case of DRAM of 64K x 1 organization, the first half of the address is sent in through the 8 pins </a:t>
            </a:r>
            <a:r>
              <a:rPr lang="en-US" sz="2000" dirty="0" smtClean="0"/>
              <a:t>A0-A7</a:t>
            </a:r>
            <a:r>
              <a:rPr lang="en-US" sz="2000" dirty="0"/>
              <a:t>, and by activating RAS (row address strobe), the internal </a:t>
            </a:r>
            <a:r>
              <a:rPr lang="en-US" sz="2000" dirty="0" smtClean="0"/>
              <a:t>latches </a:t>
            </a:r>
            <a:r>
              <a:rPr lang="en-US" sz="2000" dirty="0"/>
              <a:t>inside DRAM grab the first half of the address. After that, the second half of the address is sent in through the same pins, and by activating CAS (column address strobe), the internal latches inside DRAM latch the second half of the address. </a:t>
            </a:r>
            <a:r>
              <a:rPr lang="en-US" sz="2000" dirty="0" smtClean="0"/>
              <a:t>This results </a:t>
            </a:r>
            <a:r>
              <a:rPr lang="en-US" sz="2000" dirty="0"/>
              <a:t>in using 8 pins for addresses plus RAS and CAS, for a total of 10 pins</a:t>
            </a:r>
            <a:r>
              <a:rPr lang="en-US" sz="2000" dirty="0" smtClean="0"/>
              <a:t>, results </a:t>
            </a:r>
            <a:r>
              <a:rPr lang="en-US" sz="2000" dirty="0"/>
              <a:t>in using 8 pins for addresses plus RAS and CAS, for a total of </a:t>
            </a:r>
            <a:r>
              <a:rPr lang="en-US" sz="2000" dirty="0" smtClean="0"/>
              <a:t>IO </a:t>
            </a:r>
            <a:r>
              <a:rPr lang="en-US" sz="2000" dirty="0"/>
              <a:t>pins</a:t>
            </a:r>
            <a:r>
              <a:rPr lang="en-US" sz="2000" dirty="0" smtClean="0"/>
              <a:t>, instead </a:t>
            </a:r>
            <a:r>
              <a:rPr lang="en-US" sz="2000" dirty="0"/>
              <a:t>of the 16 pins that would be required without multiplexing. To access a </a:t>
            </a:r>
            <a:r>
              <a:rPr lang="en-US" sz="2000" dirty="0" smtClean="0"/>
              <a:t>bit of </a:t>
            </a:r>
            <a:r>
              <a:rPr lang="en-US" sz="2000" dirty="0"/>
              <a:t>data from DRAM, both row and column addresses must be provided. For </a:t>
            </a:r>
            <a:r>
              <a:rPr lang="en-US" sz="2000" dirty="0" smtClean="0"/>
              <a:t>this concept </a:t>
            </a:r>
            <a:r>
              <a:rPr lang="en-US" sz="2000" dirty="0"/>
              <a:t>to work, there must be a 2-by-1 multiplexer outside the DRAM </a:t>
            </a:r>
            <a:r>
              <a:rPr lang="en-US" sz="2000" dirty="0" smtClean="0"/>
              <a:t>circuitry and </a:t>
            </a:r>
            <a:r>
              <a:rPr lang="en-US" sz="2000" dirty="0"/>
              <a:t>a demultiplexer inside every DRAM chip. Due to the complexities </a:t>
            </a:r>
            <a:r>
              <a:rPr lang="en-US" sz="2000" dirty="0" smtClean="0"/>
              <a:t>associated with </a:t>
            </a:r>
            <a:r>
              <a:rPr lang="en-US" sz="2000" dirty="0"/>
              <a:t>DRAM interfacing (RAS, CAS, the need for multiplexer and refreshing </a:t>
            </a:r>
            <a:r>
              <a:rPr lang="en-US" sz="2000" dirty="0" smtClean="0"/>
              <a:t>circuitry</a:t>
            </a:r>
            <a:r>
              <a:rPr lang="en-US" sz="2000" dirty="0"/>
              <a:t>), some DRAM controllers are designed to make DRAM interfacing </a:t>
            </a:r>
            <a:r>
              <a:rPr lang="en-US" sz="2000" dirty="0" smtClean="0"/>
              <a:t>much easier</a:t>
            </a:r>
            <a:r>
              <a:rPr lang="en-US" sz="2000" dirty="0"/>
              <a:t>. However, many small microcontroller-based projects that do not </a:t>
            </a:r>
            <a:r>
              <a:rPr lang="en-US" sz="2000" dirty="0" smtClean="0"/>
              <a:t>require much </a:t>
            </a:r>
            <a:r>
              <a:rPr lang="en-US" sz="2000" dirty="0"/>
              <a:t>RAM (usually less than 64K bytes) use SRAM of types EEPROM and </a:t>
            </a:r>
            <a:r>
              <a:rPr lang="en-US" sz="2000" dirty="0" smtClean="0"/>
              <a:t>NV-RAM</a:t>
            </a:r>
            <a:r>
              <a:rPr lang="en-US" sz="2000" dirty="0"/>
              <a:t>, instead of DRAM.</a:t>
            </a:r>
          </a:p>
          <a:p>
            <a:pPr indent="457200" algn="just"/>
            <a:endParaRPr lang="en-US" sz="2000" dirty="0"/>
          </a:p>
          <a:p>
            <a:pPr indent="457200" algn="just"/>
            <a:endParaRPr lang="en-US" sz="2000" dirty="0"/>
          </a:p>
        </p:txBody>
      </p:sp>
    </p:spTree>
    <p:extLst>
      <p:ext uri="{BB962C8B-B14F-4D97-AF65-F5344CB8AC3E}">
        <p14:creationId xmlns:p14="http://schemas.microsoft.com/office/powerpoint/2010/main" val="1131589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67</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1101852" y="1394041"/>
            <a:ext cx="3974204" cy="4154984"/>
          </a:xfrm>
          <a:prstGeom prst="rect">
            <a:avLst/>
          </a:prstGeom>
        </p:spPr>
        <p:txBody>
          <a:bodyPr wrap="square">
            <a:spAutoFit/>
          </a:bodyPr>
          <a:lstStyle/>
          <a:p>
            <a:r>
              <a:rPr lang="en-US" sz="2400" b="1" dirty="0"/>
              <a:t>DRAM organization </a:t>
            </a:r>
            <a:endParaRPr lang="en-US" sz="2400" b="1" dirty="0" smtClean="0"/>
          </a:p>
          <a:p>
            <a:pPr algn="just"/>
            <a:r>
              <a:rPr lang="en-US" sz="2000" dirty="0" smtClean="0"/>
              <a:t>In </a:t>
            </a:r>
            <a:r>
              <a:rPr lang="en-US" sz="2000" dirty="0"/>
              <a:t>the discussion of ROM, we noted that all of these chips have 8 pins for data. This is not the case for DRAM memory chips, which can have </a:t>
            </a:r>
            <a:r>
              <a:rPr lang="en-US" sz="2000" dirty="0" smtClean="0"/>
              <a:t>x1</a:t>
            </a:r>
            <a:r>
              <a:rPr lang="en-US" sz="2000" dirty="0"/>
              <a:t>, x4, x8, or x16 organizations. </a:t>
            </a:r>
          </a:p>
          <a:p>
            <a:pPr algn="just"/>
            <a:r>
              <a:rPr lang="en-US" sz="2000" dirty="0"/>
              <a:t>In memory chips, the data pins are also called I/O. In some DRAMs there are separate Din and </a:t>
            </a:r>
            <a:r>
              <a:rPr lang="en-US" sz="2000" dirty="0" err="1"/>
              <a:t>Dout</a:t>
            </a:r>
            <a:r>
              <a:rPr lang="en-US" sz="2000" dirty="0"/>
              <a:t> pins. Figure 0-15 shows a 256K x 1 DRAM chip with pins </a:t>
            </a:r>
            <a:r>
              <a:rPr lang="en-US" sz="2000" dirty="0" smtClean="0"/>
              <a:t>A0-A8 </a:t>
            </a:r>
            <a:r>
              <a:rPr lang="en-US" sz="2000" dirty="0"/>
              <a:t>for address, RAS and CAS, WE (</a:t>
            </a:r>
            <a:r>
              <a:rPr lang="en-US" sz="2000" dirty="0" smtClean="0"/>
              <a:t>write enable),and data in and data out </a:t>
            </a:r>
            <a:r>
              <a:rPr lang="en-US" sz="2000" dirty="0"/>
              <a:t>as well as power and ground. </a:t>
            </a:r>
          </a:p>
        </p:txBody>
      </p:sp>
      <p:pic>
        <p:nvPicPr>
          <p:cNvPr id="3" name="Picture 2"/>
          <p:cNvPicPr>
            <a:picLocks noChangeAspect="1"/>
          </p:cNvPicPr>
          <p:nvPr/>
        </p:nvPicPr>
        <p:blipFill>
          <a:blip r:embed="rId2"/>
          <a:stretch>
            <a:fillRect/>
          </a:stretch>
        </p:blipFill>
        <p:spPr>
          <a:xfrm>
            <a:off x="5076056" y="1417705"/>
            <a:ext cx="3200400" cy="2652120"/>
          </a:xfrm>
          <a:prstGeom prst="rect">
            <a:avLst/>
          </a:prstGeom>
        </p:spPr>
      </p:pic>
    </p:spTree>
    <p:extLst>
      <p:ext uri="{BB962C8B-B14F-4D97-AF65-F5344CB8AC3E}">
        <p14:creationId xmlns:p14="http://schemas.microsoft.com/office/powerpoint/2010/main" val="17345422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pic>
        <p:nvPicPr>
          <p:cNvPr id="2" name="Picture 1"/>
          <p:cNvPicPr>
            <a:picLocks noChangeAspect="1"/>
          </p:cNvPicPr>
          <p:nvPr/>
        </p:nvPicPr>
        <p:blipFill>
          <a:blip r:embed="rId2"/>
          <a:stretch>
            <a:fillRect/>
          </a:stretch>
        </p:blipFill>
        <p:spPr>
          <a:xfrm>
            <a:off x="1331640" y="1417638"/>
            <a:ext cx="6400800" cy="2503848"/>
          </a:xfrm>
          <a:prstGeom prst="rect">
            <a:avLst/>
          </a:prstGeom>
        </p:spPr>
      </p:pic>
      <p:pic>
        <p:nvPicPr>
          <p:cNvPr id="3" name="Picture 2"/>
          <p:cNvPicPr>
            <a:picLocks noChangeAspect="1"/>
          </p:cNvPicPr>
          <p:nvPr/>
        </p:nvPicPr>
        <p:blipFill>
          <a:blip r:embed="rId3"/>
          <a:stretch>
            <a:fillRect/>
          </a:stretch>
        </p:blipFill>
        <p:spPr>
          <a:xfrm>
            <a:off x="942649" y="3921486"/>
            <a:ext cx="7315200" cy="2599414"/>
          </a:xfrm>
          <a:prstGeom prst="rect">
            <a:avLst/>
          </a:prstGeom>
        </p:spPr>
      </p:pic>
    </p:spTree>
    <p:extLst>
      <p:ext uri="{BB962C8B-B14F-4D97-AF65-F5344CB8AC3E}">
        <p14:creationId xmlns:p14="http://schemas.microsoft.com/office/powerpoint/2010/main" val="6389319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69</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4893647"/>
          </a:xfrm>
          <a:prstGeom prst="rect">
            <a:avLst/>
          </a:prstGeom>
        </p:spPr>
        <p:txBody>
          <a:bodyPr wrap="square">
            <a:spAutoFit/>
          </a:bodyPr>
          <a:lstStyle/>
          <a:p>
            <a:r>
              <a:rPr lang="en-US" sz="2400" b="1" dirty="0"/>
              <a:t>Memory address decoding </a:t>
            </a:r>
          </a:p>
          <a:p>
            <a:pPr indent="457200" algn="just"/>
            <a:r>
              <a:rPr lang="en-US" sz="2000" dirty="0" smtClean="0"/>
              <a:t>The </a:t>
            </a:r>
            <a:r>
              <a:rPr lang="en-US" sz="2000" dirty="0"/>
              <a:t>CPU provides the address of the data desired, but it is the job of the decoding circuitry to locate the selected </a:t>
            </a:r>
            <a:r>
              <a:rPr lang="en-US" sz="2000" dirty="0" smtClean="0"/>
              <a:t>memory </a:t>
            </a:r>
            <a:r>
              <a:rPr lang="en-US" sz="2000" dirty="0"/>
              <a:t>block. To explore the concept of decoding circuitry, we look at various </a:t>
            </a:r>
            <a:r>
              <a:rPr lang="en-US" sz="2000" dirty="0" smtClean="0"/>
              <a:t>methods </a:t>
            </a:r>
            <a:r>
              <a:rPr lang="en-US" sz="2000" dirty="0"/>
              <a:t>used in decoding the addresses. In this discussion we use SRAM or ROM for the sake of simplicity. Memory chips have one or more pins called CS (chip select), which must be activated for the memory's contents to be accessed. Sometimes the chip select is also referred to as chip enable (CE). In connecting a memory chip to the CPU, </a:t>
            </a:r>
            <a:r>
              <a:rPr lang="en-US" sz="2000" dirty="0" smtClean="0"/>
              <a:t>note the following points:</a:t>
            </a:r>
          </a:p>
          <a:p>
            <a:pPr marL="457200" indent="-457200" algn="just">
              <a:buAutoNum type="arabicPeriod"/>
            </a:pPr>
            <a:r>
              <a:rPr lang="en-US" sz="1600" dirty="0" smtClean="0"/>
              <a:t>The </a:t>
            </a:r>
            <a:r>
              <a:rPr lang="en-US" sz="1600" dirty="0"/>
              <a:t>data bus of the CPU is connected directly to the data pins of the memory chip. </a:t>
            </a:r>
            <a:endParaRPr lang="en-US" sz="1600" dirty="0" smtClean="0"/>
          </a:p>
          <a:p>
            <a:pPr marL="457200" indent="-457200" algn="just">
              <a:buAutoNum type="arabicPeriod"/>
            </a:pPr>
            <a:r>
              <a:rPr lang="en-US" sz="1600" dirty="0" smtClean="0"/>
              <a:t>Control </a:t>
            </a:r>
            <a:r>
              <a:rPr lang="en-US" sz="1600" dirty="0"/>
              <a:t>signals RD (read) and WR (memory write) from the CPU are connected to the OE (output enable) and WE (write enable) pins of the memory chip, respectively. </a:t>
            </a:r>
            <a:endParaRPr lang="en-US" sz="1600" dirty="0" smtClean="0"/>
          </a:p>
          <a:p>
            <a:pPr marL="457200" indent="-457200" algn="just">
              <a:buAutoNum type="arabicPeriod"/>
            </a:pPr>
            <a:r>
              <a:rPr lang="en-US" sz="1600" dirty="0" smtClean="0"/>
              <a:t>In </a:t>
            </a:r>
            <a:r>
              <a:rPr lang="en-US" sz="1600" dirty="0"/>
              <a:t>the case of the address buses, while the lower bits of the addresses from the CPU go directly to the memory chip address pins, the upper ones are used to activate the CS pin of the memory chip. It is the CS pin that along with RD/WR allows the flow of data in or out of the memory chip. No data can be written into or read from the memory chip unless CS is activated.</a:t>
            </a:r>
          </a:p>
        </p:txBody>
      </p:sp>
    </p:spTree>
    <p:extLst>
      <p:ext uri="{BB962C8B-B14F-4D97-AF65-F5344CB8AC3E}">
        <p14:creationId xmlns:p14="http://schemas.microsoft.com/office/powerpoint/2010/main" val="2262170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pPr marL="0" indent="0" algn="just">
              <a:spcBef>
                <a:spcPts val="0"/>
              </a:spcBef>
              <a:buNone/>
            </a:pPr>
            <a:r>
              <a:rPr lang="en-US" sz="2000" dirty="0" smtClean="0"/>
              <a:t>Knowing the weight associated with each binary bit position allows one to convert a decimal number to binary directly instead of going through the process of repeated division. This is shown in Example 0-3. </a:t>
            </a:r>
          </a:p>
          <a:p>
            <a:pPr>
              <a:buNone/>
            </a:pPr>
            <a:endParaRPr lang="en-US" dirty="0"/>
          </a:p>
        </p:txBody>
      </p:sp>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pic>
        <p:nvPicPr>
          <p:cNvPr id="8" name="Picture 7" descr="example0-03.bmp"/>
          <p:cNvPicPr>
            <a:picLocks noChangeAspect="1"/>
          </p:cNvPicPr>
          <p:nvPr/>
        </p:nvPicPr>
        <p:blipFill>
          <a:blip r:embed="rId2" cstate="print"/>
          <a:stretch>
            <a:fillRect/>
          </a:stretch>
        </p:blipFill>
        <p:spPr>
          <a:xfrm>
            <a:off x="1115616" y="2780928"/>
            <a:ext cx="7315200" cy="2667185"/>
          </a:xfrm>
          <a:prstGeom prst="rect">
            <a:avLst/>
          </a:prstGeom>
        </p:spPr>
      </p:pic>
      <p:sp>
        <p:nvSpPr>
          <p:cNvPr id="9"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70</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7402016" cy="2862322"/>
          </a:xfrm>
          <a:prstGeom prst="rect">
            <a:avLst/>
          </a:prstGeom>
        </p:spPr>
        <p:txBody>
          <a:bodyPr wrap="square">
            <a:spAutoFit/>
          </a:bodyPr>
          <a:lstStyle/>
          <a:p>
            <a:pPr algn="just"/>
            <a:r>
              <a:rPr lang="en-US" sz="2000" dirty="0" smtClean="0"/>
              <a:t>As </a:t>
            </a:r>
            <a:r>
              <a:rPr lang="en-US" sz="2000" dirty="0"/>
              <a:t>can be seen from the data sheets of SRAM and ROM, the CS input of a memory chip is normally active low and is activated by the output of the </a:t>
            </a:r>
            <a:r>
              <a:rPr lang="en-US" sz="2000" dirty="0" smtClean="0"/>
              <a:t>memory </a:t>
            </a:r>
            <a:r>
              <a:rPr lang="en-US" sz="2000" dirty="0"/>
              <a:t>decoder. Normally memories are divided into blocks, and the output of the decoder selects a given memory block. There are three ways to generate a </a:t>
            </a:r>
            <a:r>
              <a:rPr lang="en-US" sz="2000" dirty="0" smtClean="0"/>
              <a:t>memory </a:t>
            </a:r>
            <a:r>
              <a:rPr lang="en-US" sz="2000" dirty="0"/>
              <a:t>block selector: </a:t>
            </a:r>
            <a:endParaRPr lang="en-US" sz="2000" dirty="0" smtClean="0"/>
          </a:p>
          <a:p>
            <a:pPr algn="just"/>
            <a:endParaRPr lang="en-US" sz="2000" dirty="0" smtClean="0"/>
          </a:p>
          <a:p>
            <a:pPr marL="457200" indent="-457200" algn="just">
              <a:buAutoNum type="alphaLcParenBoth"/>
            </a:pPr>
            <a:r>
              <a:rPr lang="en-US" sz="2000" dirty="0" smtClean="0"/>
              <a:t>using </a:t>
            </a:r>
            <a:r>
              <a:rPr lang="en-US" sz="2000" dirty="0"/>
              <a:t>simple logic gates, </a:t>
            </a:r>
            <a:endParaRPr lang="en-US" sz="2000" dirty="0" smtClean="0"/>
          </a:p>
          <a:p>
            <a:pPr marL="457200" indent="-457200" algn="just">
              <a:buAutoNum type="alphaLcParenBoth"/>
            </a:pPr>
            <a:r>
              <a:rPr lang="en-US" sz="2000" dirty="0" smtClean="0"/>
              <a:t>using </a:t>
            </a:r>
            <a:r>
              <a:rPr lang="en-US" sz="2000" dirty="0"/>
              <a:t>the </a:t>
            </a:r>
            <a:r>
              <a:rPr lang="en-US" sz="2000" dirty="0" smtClean="0"/>
              <a:t>74LS138</a:t>
            </a:r>
            <a:r>
              <a:rPr lang="en-US" sz="2000" dirty="0"/>
              <a:t>, or </a:t>
            </a:r>
            <a:endParaRPr lang="en-US" sz="2000" dirty="0" smtClean="0"/>
          </a:p>
          <a:p>
            <a:pPr marL="457200" indent="-457200" algn="just">
              <a:buAutoNum type="alphaLcParenBoth"/>
            </a:pPr>
            <a:r>
              <a:rPr lang="en-US" sz="2000" dirty="0" smtClean="0"/>
              <a:t>using </a:t>
            </a:r>
            <a:r>
              <a:rPr lang="en-US" sz="2000" dirty="0"/>
              <a:t>programmable logics such as CPLD and FPGA. </a:t>
            </a:r>
            <a:endParaRPr lang="en-US" sz="2000" dirty="0" smtClean="0"/>
          </a:p>
        </p:txBody>
      </p:sp>
    </p:spTree>
    <p:extLst>
      <p:ext uri="{BB962C8B-B14F-4D97-AF65-F5344CB8AC3E}">
        <p14:creationId xmlns:p14="http://schemas.microsoft.com/office/powerpoint/2010/main" val="1274074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71</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3" name="Rectangle 2"/>
          <p:cNvSpPr/>
          <p:nvPr/>
        </p:nvSpPr>
        <p:spPr>
          <a:xfrm>
            <a:off x="914400" y="1417638"/>
            <a:ext cx="7402016" cy="2923877"/>
          </a:xfrm>
          <a:prstGeom prst="rect">
            <a:avLst/>
          </a:prstGeom>
        </p:spPr>
        <p:txBody>
          <a:bodyPr wrap="square">
            <a:spAutoFit/>
          </a:bodyPr>
          <a:lstStyle/>
          <a:p>
            <a:r>
              <a:rPr lang="en-US" sz="2400" b="1" dirty="0"/>
              <a:t>Simple logic gate address decoder </a:t>
            </a:r>
            <a:endParaRPr lang="en-US" sz="2400" b="1" dirty="0" smtClean="0"/>
          </a:p>
          <a:p>
            <a:pPr indent="457200" algn="just"/>
            <a:r>
              <a:rPr lang="en-US" sz="2000" dirty="0" smtClean="0"/>
              <a:t>The </a:t>
            </a:r>
            <a:r>
              <a:rPr lang="en-US" sz="2000" dirty="0"/>
              <a:t>simplest method of constructing decoding circuitry is the use of a NAND gate. The output of a NAND gate is active low, and the CS pin is also active low, which makes them a perfect match. In cases where the CS input is active high, an AND gate must be used. Using a combination of NAND gates and inverters, one can decode any address range. An example of this is shown in Figure 0-16, which shows that </a:t>
            </a:r>
            <a:r>
              <a:rPr lang="en-US" sz="2000" dirty="0" smtClean="0"/>
              <a:t>A15-A12 </a:t>
            </a:r>
            <a:r>
              <a:rPr lang="en-US" sz="2000" dirty="0"/>
              <a:t>must be 0011 in order to select the chip. This results in the assignment of addresses 3000H to 3FFFH to this memory chip. </a:t>
            </a:r>
          </a:p>
        </p:txBody>
      </p:sp>
      <p:pic>
        <p:nvPicPr>
          <p:cNvPr id="8" name="Picture 7"/>
          <p:cNvPicPr>
            <a:picLocks noChangeAspect="1"/>
          </p:cNvPicPr>
          <p:nvPr/>
        </p:nvPicPr>
        <p:blipFill>
          <a:blip r:embed="rId2"/>
          <a:stretch>
            <a:fillRect/>
          </a:stretch>
        </p:blipFill>
        <p:spPr>
          <a:xfrm>
            <a:off x="3929608" y="3922229"/>
            <a:ext cx="4572000" cy="2707171"/>
          </a:xfrm>
          <a:prstGeom prst="rect">
            <a:avLst/>
          </a:prstGeom>
        </p:spPr>
      </p:pic>
      <p:pic>
        <p:nvPicPr>
          <p:cNvPr id="9" name="Picture 8"/>
          <p:cNvPicPr>
            <a:picLocks noChangeAspect="1"/>
          </p:cNvPicPr>
          <p:nvPr/>
        </p:nvPicPr>
        <p:blipFill>
          <a:blip r:embed="rId3"/>
          <a:stretch>
            <a:fillRect/>
          </a:stretch>
        </p:blipFill>
        <p:spPr>
          <a:xfrm>
            <a:off x="3973151" y="4824475"/>
            <a:ext cx="2743200" cy="228960"/>
          </a:xfrm>
          <a:prstGeom prst="rect">
            <a:avLst/>
          </a:prstGeom>
        </p:spPr>
      </p:pic>
    </p:spTree>
    <p:extLst>
      <p:ext uri="{BB962C8B-B14F-4D97-AF65-F5344CB8AC3E}">
        <p14:creationId xmlns:p14="http://schemas.microsoft.com/office/powerpoint/2010/main" val="30514615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17638"/>
            <a:ext cx="5018856" cy="4154984"/>
          </a:xfrm>
          <a:prstGeom prst="rect">
            <a:avLst/>
          </a:prstGeom>
        </p:spPr>
        <p:txBody>
          <a:bodyPr wrap="square">
            <a:spAutoFit/>
          </a:bodyPr>
          <a:lstStyle/>
          <a:p>
            <a:r>
              <a:rPr lang="en-US" sz="2400" b="1" dirty="0"/>
              <a:t>Using the 74LS138 3-8 decoder </a:t>
            </a:r>
          </a:p>
          <a:p>
            <a:pPr algn="just"/>
            <a:r>
              <a:rPr lang="en-US" sz="2000" dirty="0"/>
              <a:t>This used to be one of the most widely used address decoders. The 3 inputs A, B, and C generate 8 active-low outputs </a:t>
            </a:r>
            <a:r>
              <a:rPr lang="en-US" sz="2000" dirty="0" smtClean="0"/>
              <a:t>Y0-Y7. </a:t>
            </a:r>
            <a:r>
              <a:rPr lang="en-US" sz="2000" dirty="0"/>
              <a:t>Each Y output is connected to CS of a memory chip, allowing control of 8 memory blocks by a single 74LS138. In the 74LS138, where A, B, and C select which output is activated, there are three additional inputs, G2A, G2B, and Gl. G2A and G2B are both active low, and G1 is active high. If any one of the inputs </a:t>
            </a:r>
            <a:r>
              <a:rPr lang="en-US" sz="2000" dirty="0" smtClean="0"/>
              <a:t>G1, </a:t>
            </a:r>
            <a:r>
              <a:rPr lang="en-US" sz="2000" dirty="0"/>
              <a:t>G2A, or G2B is not </a:t>
            </a:r>
            <a:r>
              <a:rPr lang="en-US" sz="2000" dirty="0" smtClean="0"/>
              <a:t>connected </a:t>
            </a:r>
            <a:r>
              <a:rPr lang="en-US" sz="2000" dirty="0"/>
              <a:t>to an address signal (</a:t>
            </a:r>
            <a:r>
              <a:rPr lang="en-US" sz="2000" dirty="0" smtClean="0"/>
              <a:t>sometimes </a:t>
            </a:r>
            <a:r>
              <a:rPr lang="en-US" sz="2000" dirty="0"/>
              <a:t>they are connected to a control signal), they must be activated permanently by either </a:t>
            </a:r>
            <a:r>
              <a:rPr lang="en-US" sz="2000" dirty="0" err="1"/>
              <a:t>Vcc</a:t>
            </a:r>
            <a:r>
              <a:rPr lang="en-US" sz="2000" dirty="0"/>
              <a:t> or </a:t>
            </a:r>
            <a:r>
              <a:rPr lang="en-US" sz="2000" dirty="0" smtClean="0"/>
              <a:t>ground.</a:t>
            </a:r>
            <a:endParaRPr lang="en-US" sz="2000" dirty="0"/>
          </a:p>
        </p:txBody>
      </p:sp>
      <p:pic>
        <p:nvPicPr>
          <p:cNvPr id="3" name="Picture 2"/>
          <p:cNvPicPr>
            <a:picLocks noChangeAspect="1"/>
          </p:cNvPicPr>
          <p:nvPr/>
        </p:nvPicPr>
        <p:blipFill>
          <a:blip r:embed="rId2"/>
          <a:stretch>
            <a:fillRect/>
          </a:stretch>
        </p:blipFill>
        <p:spPr>
          <a:xfrm>
            <a:off x="6102424" y="188640"/>
            <a:ext cx="2286000" cy="3518009"/>
          </a:xfrm>
          <a:prstGeom prst="rect">
            <a:avLst/>
          </a:prstGeom>
        </p:spPr>
      </p:pic>
      <p:pic>
        <p:nvPicPr>
          <p:cNvPr id="8" name="Picture 7"/>
          <p:cNvPicPr>
            <a:picLocks noChangeAspect="1"/>
          </p:cNvPicPr>
          <p:nvPr/>
        </p:nvPicPr>
        <p:blipFill>
          <a:blip r:embed="rId3"/>
          <a:stretch>
            <a:fillRect/>
          </a:stretch>
        </p:blipFill>
        <p:spPr>
          <a:xfrm>
            <a:off x="5933256" y="3665748"/>
            <a:ext cx="2743200" cy="2787588"/>
          </a:xfrm>
          <a:prstGeom prst="rect">
            <a:avLst/>
          </a:prstGeom>
        </p:spPr>
      </p:pic>
      <p:pic>
        <p:nvPicPr>
          <p:cNvPr id="9" name="Picture 8"/>
          <p:cNvPicPr>
            <a:picLocks noChangeAspect="1"/>
          </p:cNvPicPr>
          <p:nvPr/>
        </p:nvPicPr>
        <p:blipFill>
          <a:blip r:embed="rId4"/>
          <a:stretch>
            <a:fillRect/>
          </a:stretch>
        </p:blipFill>
        <p:spPr>
          <a:xfrm>
            <a:off x="5868144" y="6329441"/>
            <a:ext cx="2743200" cy="255896"/>
          </a:xfrm>
          <a:prstGeom prst="rect">
            <a:avLst/>
          </a:prstGeom>
        </p:spPr>
      </p:pic>
    </p:spTree>
    <p:extLst>
      <p:ext uri="{BB962C8B-B14F-4D97-AF65-F5344CB8AC3E}">
        <p14:creationId xmlns:p14="http://schemas.microsoft.com/office/powerpoint/2010/main" val="20846252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73</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pic>
        <p:nvPicPr>
          <p:cNvPr id="2" name="Picture 1"/>
          <p:cNvPicPr>
            <a:picLocks noChangeAspect="1"/>
          </p:cNvPicPr>
          <p:nvPr/>
        </p:nvPicPr>
        <p:blipFill>
          <a:blip r:embed="rId2"/>
          <a:stretch>
            <a:fillRect/>
          </a:stretch>
        </p:blipFill>
        <p:spPr>
          <a:xfrm>
            <a:off x="941347" y="1658233"/>
            <a:ext cx="7315200" cy="4292422"/>
          </a:xfrm>
          <a:prstGeom prst="rect">
            <a:avLst/>
          </a:prstGeom>
        </p:spPr>
      </p:pic>
    </p:spTree>
    <p:extLst>
      <p:ext uri="{BB962C8B-B14F-4D97-AF65-F5344CB8AC3E}">
        <p14:creationId xmlns:p14="http://schemas.microsoft.com/office/powerpoint/2010/main" val="3959729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pic>
        <p:nvPicPr>
          <p:cNvPr id="2" name="Picture 1"/>
          <p:cNvPicPr>
            <a:picLocks noChangeAspect="1"/>
          </p:cNvPicPr>
          <p:nvPr/>
        </p:nvPicPr>
        <p:blipFill>
          <a:blip r:embed="rId2"/>
          <a:stretch>
            <a:fillRect/>
          </a:stretch>
        </p:blipFill>
        <p:spPr>
          <a:xfrm>
            <a:off x="914400" y="1484784"/>
            <a:ext cx="7315200" cy="3778598"/>
          </a:xfrm>
          <a:prstGeom prst="rect">
            <a:avLst/>
          </a:prstGeom>
        </p:spPr>
      </p:pic>
    </p:spTree>
    <p:extLst>
      <p:ext uri="{BB962C8B-B14F-4D97-AF65-F5344CB8AC3E}">
        <p14:creationId xmlns:p14="http://schemas.microsoft.com/office/powerpoint/2010/main" val="23841857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pic>
        <p:nvPicPr>
          <p:cNvPr id="2" name="Picture 1"/>
          <p:cNvPicPr>
            <a:picLocks noChangeAspect="1"/>
          </p:cNvPicPr>
          <p:nvPr/>
        </p:nvPicPr>
        <p:blipFill>
          <a:blip r:embed="rId2"/>
          <a:stretch>
            <a:fillRect/>
          </a:stretch>
        </p:blipFill>
        <p:spPr>
          <a:xfrm>
            <a:off x="971600" y="2545922"/>
            <a:ext cx="7315200" cy="2517044"/>
          </a:xfrm>
          <a:prstGeom prst="rect">
            <a:avLst/>
          </a:prstGeom>
        </p:spPr>
      </p:pic>
    </p:spTree>
    <p:extLst>
      <p:ext uri="{BB962C8B-B14F-4D97-AF65-F5344CB8AC3E}">
        <p14:creationId xmlns:p14="http://schemas.microsoft.com/office/powerpoint/2010/main" val="14668917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76</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0.3 SEMICONDUCTOR MEMORY</a:t>
            </a:r>
            <a:endParaRPr lang="en-US" sz="3100" dirty="0"/>
          </a:p>
        </p:txBody>
      </p:sp>
      <p:sp>
        <p:nvSpPr>
          <p:cNvPr id="2" name="Rectangle 1"/>
          <p:cNvSpPr/>
          <p:nvPr/>
        </p:nvSpPr>
        <p:spPr>
          <a:xfrm>
            <a:off x="914400" y="1420275"/>
            <a:ext cx="7402016" cy="2923877"/>
          </a:xfrm>
          <a:prstGeom prst="rect">
            <a:avLst/>
          </a:prstGeom>
        </p:spPr>
        <p:txBody>
          <a:bodyPr wrap="square">
            <a:spAutoFit/>
          </a:bodyPr>
          <a:lstStyle/>
          <a:p>
            <a:r>
              <a:rPr lang="en-US" sz="2400" b="1" dirty="0"/>
              <a:t>Using programmable logic as an address decoder </a:t>
            </a:r>
            <a:endParaRPr lang="en-US" sz="2400" b="1" dirty="0" smtClean="0"/>
          </a:p>
          <a:p>
            <a:pPr indent="457200" algn="just"/>
            <a:r>
              <a:rPr lang="en-US" sz="2000" dirty="0" smtClean="0"/>
              <a:t>Other </a:t>
            </a:r>
            <a:r>
              <a:rPr lang="en-US" sz="2000" dirty="0"/>
              <a:t>widely used decoders are programmable logic chips such as PAL, GAL, and FPGA chips. One disadvantage of these chips is that they require PAL/GAL/FPGA software and a burner (programmer), whereas the </a:t>
            </a:r>
            <a:r>
              <a:rPr lang="en-US" sz="2000" dirty="0" smtClean="0"/>
              <a:t>74LS138 </a:t>
            </a:r>
            <a:r>
              <a:rPr lang="en-US" sz="2000" dirty="0"/>
              <a:t>needs neither of these. The advantage of these chips is that they can be </a:t>
            </a:r>
            <a:r>
              <a:rPr lang="en-US" sz="2000" dirty="0" smtClean="0"/>
              <a:t>programmed </a:t>
            </a:r>
            <a:r>
              <a:rPr lang="en-US" sz="2000" dirty="0"/>
              <a:t>for any combination of address ranges, and so are much more versatile. This plus the fact that PAL/GAL/FPGA chips have 10 or more inputs (in contrast to 6 in the 74138) means that they can accommodate more address inputs. </a:t>
            </a:r>
          </a:p>
        </p:txBody>
      </p:sp>
    </p:spTree>
    <p:extLst>
      <p:ext uri="{BB962C8B-B14F-4D97-AF65-F5344CB8AC3E}">
        <p14:creationId xmlns:p14="http://schemas.microsoft.com/office/powerpoint/2010/main" val="1009164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77</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0.4 CPU ARCHITECTURE</a:t>
            </a:r>
            <a:endParaRPr lang="en-US" sz="3100" dirty="0"/>
          </a:p>
        </p:txBody>
      </p:sp>
      <p:sp>
        <p:nvSpPr>
          <p:cNvPr id="2" name="Rectangle 1"/>
          <p:cNvSpPr/>
          <p:nvPr/>
        </p:nvSpPr>
        <p:spPr>
          <a:xfrm>
            <a:off x="914400" y="1417638"/>
            <a:ext cx="7402016" cy="4524315"/>
          </a:xfrm>
          <a:prstGeom prst="rect">
            <a:avLst/>
          </a:prstGeom>
        </p:spPr>
        <p:txBody>
          <a:bodyPr wrap="square">
            <a:spAutoFit/>
          </a:bodyPr>
          <a:lstStyle/>
          <a:p>
            <a:r>
              <a:rPr lang="en-US" sz="2400" b="1" dirty="0"/>
              <a:t>Inside CPU </a:t>
            </a:r>
          </a:p>
          <a:p>
            <a:pPr indent="457200" algn="just"/>
            <a:r>
              <a:rPr lang="en-US" sz="2000" dirty="0"/>
              <a:t>A program stored in memory provides instructions to the CPU to perform an action. </a:t>
            </a:r>
            <a:r>
              <a:rPr lang="en-US" sz="2000" dirty="0" smtClean="0"/>
              <a:t>The </a:t>
            </a:r>
            <a:r>
              <a:rPr lang="en-US" sz="2000" dirty="0"/>
              <a:t>action can simply be adding data such as payroll data or controlling a machine such as a robot. The function of the CPU is to fetch these instructions from memory and execute them. To perform the actions of fetch and execute, all CPUs are equipped with resources such as the following</a:t>
            </a:r>
            <a:r>
              <a:rPr lang="en-US" sz="2000" dirty="0" smtClean="0"/>
              <a:t>:</a:t>
            </a:r>
          </a:p>
          <a:p>
            <a:pPr indent="457200" algn="just"/>
            <a:r>
              <a:rPr lang="en-US" sz="2000" dirty="0" smtClean="0"/>
              <a:t> </a:t>
            </a:r>
            <a:endParaRPr lang="en-US" sz="2000" dirty="0"/>
          </a:p>
          <a:p>
            <a:pPr marL="342900" indent="-342900" algn="just">
              <a:buAutoNum type="arabicPeriod"/>
            </a:pPr>
            <a:r>
              <a:rPr lang="en-US" sz="1600" dirty="0" smtClean="0"/>
              <a:t>Foremost </a:t>
            </a:r>
            <a:r>
              <a:rPr lang="en-US" sz="1600" dirty="0"/>
              <a:t>among the resources at the disposal of the CPU are a number of </a:t>
            </a:r>
            <a:r>
              <a:rPr lang="en-US" sz="1600" dirty="0" smtClean="0"/>
              <a:t>registers</a:t>
            </a:r>
            <a:r>
              <a:rPr lang="en-US" sz="1600" dirty="0"/>
              <a:t>. The CPU uses registers to store information temporarily. The </a:t>
            </a:r>
            <a:r>
              <a:rPr lang="en-US" sz="1600" dirty="0" smtClean="0"/>
              <a:t>information </a:t>
            </a:r>
            <a:r>
              <a:rPr lang="en-US" sz="1600" dirty="0"/>
              <a:t>could be two values to be processed, or the address of the value needed to be fetched from memory. Registers inside the CPU can be 8-bit, 16-bit, 32-bit, or even 64-bit registers, depending on the CPU. In general, the more and </a:t>
            </a:r>
            <a:r>
              <a:rPr lang="en-US" sz="1600" dirty="0" smtClean="0"/>
              <a:t>bigger </a:t>
            </a:r>
            <a:r>
              <a:rPr lang="en-US" sz="1600" dirty="0"/>
              <a:t>the registers, the better the CPU. The disadvantage of more and bigger </a:t>
            </a:r>
            <a:r>
              <a:rPr lang="en-US" sz="1600" dirty="0" smtClean="0"/>
              <a:t>registers </a:t>
            </a:r>
            <a:r>
              <a:rPr lang="en-US" sz="1600" dirty="0"/>
              <a:t>is the increased cost of such a CPU. </a:t>
            </a:r>
            <a:endParaRPr lang="en-US" sz="1600" dirty="0" smtClean="0"/>
          </a:p>
          <a:p>
            <a:pPr marL="342900" indent="-342900" algn="just">
              <a:buAutoNum type="arabicPeriod"/>
            </a:pPr>
            <a:r>
              <a:rPr lang="en-US" sz="1600" dirty="0" smtClean="0"/>
              <a:t>2</a:t>
            </a:r>
            <a:r>
              <a:rPr lang="en-US" sz="1600" dirty="0"/>
              <a:t>. The CPU also has what is called the ALU (arithmetic/logic unit). The ALU </a:t>
            </a:r>
            <a:r>
              <a:rPr lang="en-US" sz="1600" dirty="0" smtClean="0"/>
              <a:t>section </a:t>
            </a:r>
            <a:r>
              <a:rPr lang="en-US" sz="1600" dirty="0"/>
              <a:t>of the CPU is responsible for performing arithmetic functions such as add, subtract, multiply, and divide, and logic functions such as AND, OR, and NOT.  </a:t>
            </a:r>
          </a:p>
        </p:txBody>
      </p:sp>
    </p:spTree>
    <p:extLst>
      <p:ext uri="{BB962C8B-B14F-4D97-AF65-F5344CB8AC3E}">
        <p14:creationId xmlns:p14="http://schemas.microsoft.com/office/powerpoint/2010/main" val="1139767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0.4 CPU ARCHITECTURE</a:t>
            </a:r>
            <a:endParaRPr lang="en-US" sz="3100" dirty="0"/>
          </a:p>
        </p:txBody>
      </p:sp>
      <p:sp>
        <p:nvSpPr>
          <p:cNvPr id="2" name="Rectangle 1"/>
          <p:cNvSpPr/>
          <p:nvPr/>
        </p:nvSpPr>
        <p:spPr>
          <a:xfrm>
            <a:off x="914400" y="1417638"/>
            <a:ext cx="7474024" cy="3416320"/>
          </a:xfrm>
          <a:prstGeom prst="rect">
            <a:avLst/>
          </a:prstGeom>
        </p:spPr>
        <p:txBody>
          <a:bodyPr wrap="square">
            <a:spAutoFit/>
          </a:bodyPr>
          <a:lstStyle/>
          <a:p>
            <a:pPr marL="342900" indent="-342900" algn="just">
              <a:buFont typeface="+mj-lt"/>
              <a:buAutoNum type="arabicPeriod" startAt="3"/>
            </a:pPr>
            <a:r>
              <a:rPr lang="en-US" dirty="0" smtClean="0"/>
              <a:t>Every </a:t>
            </a:r>
            <a:r>
              <a:rPr lang="en-US" dirty="0"/>
              <a:t>CPU has what is called a </a:t>
            </a:r>
            <a:r>
              <a:rPr lang="en-US" dirty="0" smtClean="0">
                <a:solidFill>
                  <a:srgbClr val="FF0000"/>
                </a:solidFill>
              </a:rPr>
              <a:t>P</a:t>
            </a:r>
            <a:r>
              <a:rPr lang="en-US" dirty="0" smtClean="0"/>
              <a:t>rogram </a:t>
            </a:r>
            <a:r>
              <a:rPr lang="en-US" dirty="0" smtClean="0">
                <a:solidFill>
                  <a:srgbClr val="FF0000"/>
                </a:solidFill>
              </a:rPr>
              <a:t>C</a:t>
            </a:r>
            <a:r>
              <a:rPr lang="en-US" dirty="0" smtClean="0"/>
              <a:t>ounter</a:t>
            </a:r>
            <a:r>
              <a:rPr lang="en-US" dirty="0"/>
              <a:t>. The function of the program counter is to point to the address of the next instruction to be executed. As each instruction is executed, the program counter is incremented to point to the address of the next instruction to be executed. The contents of the program counter are placed on the address bus to find and fetch the desired instruction. In the IBM PC, the program counter is a register called IP, or the </a:t>
            </a:r>
            <a:r>
              <a:rPr lang="en-US" dirty="0" smtClean="0">
                <a:solidFill>
                  <a:srgbClr val="FF0000"/>
                </a:solidFill>
              </a:rPr>
              <a:t>I</a:t>
            </a:r>
            <a:r>
              <a:rPr lang="en-US" dirty="0" smtClean="0"/>
              <a:t>nstruction </a:t>
            </a:r>
            <a:r>
              <a:rPr lang="en-US" dirty="0" smtClean="0">
                <a:solidFill>
                  <a:srgbClr val="FF0000"/>
                </a:solidFill>
              </a:rPr>
              <a:t>P</a:t>
            </a:r>
            <a:r>
              <a:rPr lang="en-US" dirty="0" smtClean="0"/>
              <a:t>ointer</a:t>
            </a:r>
            <a:r>
              <a:rPr lang="en-US" dirty="0"/>
              <a:t>. </a:t>
            </a:r>
            <a:endParaRPr lang="en-US" dirty="0" smtClean="0"/>
          </a:p>
          <a:p>
            <a:pPr marL="342900" indent="-342900" algn="just">
              <a:buFont typeface="+mj-lt"/>
              <a:buAutoNum type="arabicPeriod" startAt="3"/>
            </a:pPr>
            <a:r>
              <a:rPr lang="en-US" dirty="0" smtClean="0"/>
              <a:t> </a:t>
            </a:r>
            <a:r>
              <a:rPr lang="en-US" dirty="0"/>
              <a:t>The function of the instruction decoder is to interpret the instruction fetched into the CPU. One can think of the instruction decoder as a kind of dictionary, storing the meaning of each instruction and what steps the CPU should take upon receiving a given instruction. Just as a dictionary requires more pages the more words it defines, a CPU capable of understanding more instructions requires more transistors to design. </a:t>
            </a:r>
          </a:p>
        </p:txBody>
      </p:sp>
    </p:spTree>
    <p:extLst>
      <p:ext uri="{BB962C8B-B14F-4D97-AF65-F5344CB8AC3E}">
        <p14:creationId xmlns:p14="http://schemas.microsoft.com/office/powerpoint/2010/main" val="27739214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79</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0.4 CPU ARCHITECTURE</a:t>
            </a:r>
            <a:endParaRPr lang="en-US" sz="3100" dirty="0"/>
          </a:p>
        </p:txBody>
      </p:sp>
      <p:pic>
        <p:nvPicPr>
          <p:cNvPr id="2" name="Picture 1"/>
          <p:cNvPicPr>
            <a:picLocks noChangeAspect="1"/>
          </p:cNvPicPr>
          <p:nvPr/>
        </p:nvPicPr>
        <p:blipFill>
          <a:blip r:embed="rId2"/>
          <a:stretch>
            <a:fillRect/>
          </a:stretch>
        </p:blipFill>
        <p:spPr>
          <a:xfrm>
            <a:off x="755576" y="1269224"/>
            <a:ext cx="7315200" cy="5169676"/>
          </a:xfrm>
          <a:prstGeom prst="rect">
            <a:avLst/>
          </a:prstGeom>
        </p:spPr>
      </p:pic>
    </p:spTree>
    <p:extLst>
      <p:ext uri="{BB962C8B-B14F-4D97-AF65-F5344CB8AC3E}">
        <p14:creationId xmlns:p14="http://schemas.microsoft.com/office/powerpoint/2010/main" val="2341955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914400" y="1447800"/>
            <a:ext cx="4449688" cy="4572000"/>
          </a:xfrm>
        </p:spPr>
        <p:txBody>
          <a:bodyPr>
            <a:normAutofit/>
          </a:bodyPr>
          <a:lstStyle/>
          <a:p>
            <a:pPr marL="0" indent="0">
              <a:spcBef>
                <a:spcPts val="0"/>
              </a:spcBef>
              <a:buNone/>
            </a:pPr>
            <a:r>
              <a:rPr lang="en-US" sz="2400" b="1" dirty="0" smtClean="0"/>
              <a:t>Hexadecimal system </a:t>
            </a:r>
          </a:p>
          <a:p>
            <a:pPr marL="0" indent="0" algn="just">
              <a:spcBef>
                <a:spcPts val="0"/>
              </a:spcBef>
              <a:buNone/>
            </a:pPr>
            <a:r>
              <a:rPr lang="en-US" sz="2000" dirty="0" smtClean="0"/>
              <a:t>Base 16, or the hexadecimal system is used as a convenient representation of binary numbers. For example, it is much easier for a human being to represent a string of Os and 1 s such as 100010010110 as its hexadecimal equivalent of 896H. </a:t>
            </a:r>
          </a:p>
          <a:p>
            <a:pPr marL="0" indent="0" algn="just">
              <a:spcBef>
                <a:spcPts val="0"/>
              </a:spcBef>
              <a:buNone/>
            </a:pPr>
            <a:r>
              <a:rPr lang="en-US" sz="2000" dirty="0" smtClean="0"/>
              <a:t>The </a:t>
            </a:r>
            <a:r>
              <a:rPr lang="en-US" sz="2000" dirty="0" smtClean="0">
                <a:solidFill>
                  <a:srgbClr val="FF0000"/>
                </a:solidFill>
              </a:rPr>
              <a:t>binary system </a:t>
            </a:r>
            <a:r>
              <a:rPr lang="en-US" sz="2000" dirty="0" smtClean="0"/>
              <a:t>has 2 digits, </a:t>
            </a:r>
            <a:r>
              <a:rPr lang="en-US" sz="2000" dirty="0" smtClean="0">
                <a:solidFill>
                  <a:srgbClr val="FF0000"/>
                </a:solidFill>
              </a:rPr>
              <a:t>0</a:t>
            </a:r>
            <a:r>
              <a:rPr lang="en-US" sz="2000" dirty="0" smtClean="0"/>
              <a:t> and </a:t>
            </a:r>
            <a:r>
              <a:rPr lang="en-US" sz="2000" dirty="0" smtClean="0">
                <a:solidFill>
                  <a:srgbClr val="FF0000"/>
                </a:solidFill>
              </a:rPr>
              <a:t>1</a:t>
            </a:r>
            <a:r>
              <a:rPr lang="en-US" sz="2000" dirty="0" smtClean="0"/>
              <a:t>. </a:t>
            </a:r>
          </a:p>
          <a:p>
            <a:pPr marL="0" indent="0" algn="just">
              <a:spcBef>
                <a:spcPts val="0"/>
              </a:spcBef>
              <a:buNone/>
            </a:pPr>
            <a:r>
              <a:rPr lang="en-US" sz="2000" dirty="0" smtClean="0">
                <a:solidFill>
                  <a:srgbClr val="FF0000"/>
                </a:solidFill>
              </a:rPr>
              <a:t>The base 10 system </a:t>
            </a:r>
            <a:r>
              <a:rPr lang="en-US" sz="2000" dirty="0" smtClean="0"/>
              <a:t>has 10 digits, </a:t>
            </a:r>
            <a:r>
              <a:rPr lang="en-US" sz="2000" dirty="0" smtClean="0">
                <a:solidFill>
                  <a:srgbClr val="FF0000"/>
                </a:solidFill>
              </a:rPr>
              <a:t>0 through 9</a:t>
            </a:r>
            <a:r>
              <a:rPr lang="en-US" sz="2000" dirty="0" smtClean="0"/>
              <a:t>. </a:t>
            </a:r>
          </a:p>
          <a:p>
            <a:pPr marL="0" indent="0" algn="just">
              <a:spcBef>
                <a:spcPts val="0"/>
              </a:spcBef>
              <a:buNone/>
            </a:pPr>
            <a:r>
              <a:rPr lang="en-US" sz="2000" dirty="0" smtClean="0"/>
              <a:t>The </a:t>
            </a:r>
            <a:r>
              <a:rPr lang="en-US" sz="2000" dirty="0" smtClean="0">
                <a:solidFill>
                  <a:srgbClr val="FF0000"/>
                </a:solidFill>
              </a:rPr>
              <a:t>hexadecimal (base 16) system </a:t>
            </a:r>
            <a:r>
              <a:rPr lang="en-US" sz="2000" dirty="0" smtClean="0"/>
              <a:t>has 16 digits. In base 16, the first 10 digits, 0 to 9, are the same as in decimal, and for the remaining six digits, the letters A, B, C, D, E, and F are used. </a:t>
            </a:r>
            <a:endParaRPr lang="en-US" sz="2000" dirty="0"/>
          </a:p>
        </p:txBody>
      </p:sp>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pic>
        <p:nvPicPr>
          <p:cNvPr id="8" name="Picture 7" descr="Table0-01.bmp"/>
          <p:cNvPicPr>
            <a:picLocks noChangeAspect="1"/>
          </p:cNvPicPr>
          <p:nvPr/>
        </p:nvPicPr>
        <p:blipFill>
          <a:blip r:embed="rId2" cstate="print"/>
          <a:stretch>
            <a:fillRect/>
          </a:stretch>
        </p:blipFill>
        <p:spPr>
          <a:xfrm>
            <a:off x="5508104" y="260648"/>
            <a:ext cx="2926080" cy="6008517"/>
          </a:xfrm>
          <a:prstGeom prst="rect">
            <a:avLst/>
          </a:prstGeom>
        </p:spPr>
      </p:pic>
      <p:sp>
        <p:nvSpPr>
          <p:cNvPr id="10"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80</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0.4 CPU ARCHITECTURE</a:t>
            </a:r>
            <a:endParaRPr lang="en-US" sz="3100" dirty="0"/>
          </a:p>
        </p:txBody>
      </p:sp>
      <p:sp>
        <p:nvSpPr>
          <p:cNvPr id="2" name="Rectangle 1"/>
          <p:cNvSpPr/>
          <p:nvPr/>
        </p:nvSpPr>
        <p:spPr>
          <a:xfrm>
            <a:off x="914400" y="1412769"/>
            <a:ext cx="7258000" cy="3539430"/>
          </a:xfrm>
          <a:prstGeom prst="rect">
            <a:avLst/>
          </a:prstGeom>
        </p:spPr>
        <p:txBody>
          <a:bodyPr wrap="square">
            <a:spAutoFit/>
          </a:bodyPr>
          <a:lstStyle/>
          <a:p>
            <a:r>
              <a:rPr lang="en-US" sz="2400" b="1" dirty="0"/>
              <a:t>Internal working of CPUs </a:t>
            </a:r>
            <a:endParaRPr lang="en-US" sz="2400" b="1" dirty="0" smtClean="0"/>
          </a:p>
          <a:p>
            <a:pPr indent="457200" algn="just"/>
            <a:r>
              <a:rPr lang="en-US" sz="2000" dirty="0" smtClean="0"/>
              <a:t>To </a:t>
            </a:r>
            <a:r>
              <a:rPr lang="en-US" sz="2000" dirty="0"/>
              <a:t>demonstrate some of the concepts discussed above, a step-by-step analysis of the process a CPU would go through to add three numbers is given next. Assume that an imaginary CPU has registers called A, B, C, and D. It has an 8-bit data bus and a 16-bit address bus. Therefore, the CPU can access memory from addresses 0000 to FFFFH (for a total of 10000H locations). The action to be performed by the CPU is to put hexadecimal value 21 into register A, and then add to register A the values 42H and 12H. Assume that the code for the CPU to move a value to register A is 1011 0000 (BOH) and the code for adding a value to </a:t>
            </a:r>
            <a:r>
              <a:rPr lang="en-US" sz="2000" dirty="0" smtClean="0"/>
              <a:t>register </a:t>
            </a:r>
            <a:r>
              <a:rPr lang="en-US" sz="2000" dirty="0"/>
              <a:t>A is 0000 0100 (04H). The necessary steps and code to perform these </a:t>
            </a:r>
            <a:r>
              <a:rPr lang="en-US" sz="2000" dirty="0" smtClean="0"/>
              <a:t>operation are as follows:</a:t>
            </a:r>
            <a:endParaRPr lang="en-US" sz="2000" dirty="0"/>
          </a:p>
        </p:txBody>
      </p:sp>
      <p:pic>
        <p:nvPicPr>
          <p:cNvPr id="3" name="Picture 2"/>
          <p:cNvPicPr>
            <a:picLocks noChangeAspect="1"/>
          </p:cNvPicPr>
          <p:nvPr/>
        </p:nvPicPr>
        <p:blipFill>
          <a:blip r:embed="rId2"/>
          <a:stretch>
            <a:fillRect/>
          </a:stretch>
        </p:blipFill>
        <p:spPr>
          <a:xfrm>
            <a:off x="1259632" y="5017879"/>
            <a:ext cx="6400800" cy="1088640"/>
          </a:xfrm>
          <a:prstGeom prst="rect">
            <a:avLst/>
          </a:prstGeom>
        </p:spPr>
      </p:pic>
    </p:spTree>
    <p:extLst>
      <p:ext uri="{BB962C8B-B14F-4D97-AF65-F5344CB8AC3E}">
        <p14:creationId xmlns:p14="http://schemas.microsoft.com/office/powerpoint/2010/main" val="30609643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81</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0.4 CPU ARCHITECTURE</a:t>
            </a:r>
            <a:endParaRPr lang="en-US" sz="3100" dirty="0"/>
          </a:p>
        </p:txBody>
      </p:sp>
      <p:sp>
        <p:nvSpPr>
          <p:cNvPr id="2" name="Rectangle 1"/>
          <p:cNvSpPr/>
          <p:nvPr/>
        </p:nvSpPr>
        <p:spPr>
          <a:xfrm>
            <a:off x="914400" y="1417638"/>
            <a:ext cx="7402016" cy="1015663"/>
          </a:xfrm>
          <a:prstGeom prst="rect">
            <a:avLst/>
          </a:prstGeom>
        </p:spPr>
        <p:txBody>
          <a:bodyPr wrap="square">
            <a:spAutoFit/>
          </a:bodyPr>
          <a:lstStyle/>
          <a:p>
            <a:pPr algn="just"/>
            <a:r>
              <a:rPr lang="en-US" sz="2000" dirty="0"/>
              <a:t>If the program to perform the actions listed above is stored in memory locations starting at 1400H, the following would represent the contents for each memory address location: </a:t>
            </a:r>
          </a:p>
        </p:txBody>
      </p:sp>
      <p:pic>
        <p:nvPicPr>
          <p:cNvPr id="3" name="Picture 2"/>
          <p:cNvPicPr>
            <a:picLocks noChangeAspect="1"/>
          </p:cNvPicPr>
          <p:nvPr/>
        </p:nvPicPr>
        <p:blipFill>
          <a:blip r:embed="rId2"/>
          <a:stretch>
            <a:fillRect/>
          </a:stretch>
        </p:blipFill>
        <p:spPr>
          <a:xfrm>
            <a:off x="1186408" y="2433301"/>
            <a:ext cx="6858000" cy="1850693"/>
          </a:xfrm>
          <a:prstGeom prst="rect">
            <a:avLst/>
          </a:prstGeom>
        </p:spPr>
      </p:pic>
      <p:sp>
        <p:nvSpPr>
          <p:cNvPr id="8" name="Rectangle 7"/>
          <p:cNvSpPr/>
          <p:nvPr/>
        </p:nvSpPr>
        <p:spPr>
          <a:xfrm>
            <a:off x="914400" y="4283994"/>
            <a:ext cx="7402016" cy="1477328"/>
          </a:xfrm>
          <a:prstGeom prst="rect">
            <a:avLst/>
          </a:prstGeom>
        </p:spPr>
        <p:txBody>
          <a:bodyPr wrap="square">
            <a:spAutoFit/>
          </a:bodyPr>
          <a:lstStyle/>
          <a:p>
            <a:r>
              <a:rPr lang="en-US" dirty="0"/>
              <a:t>The actions performed by the CPU to run the program above would be as follows: </a:t>
            </a:r>
            <a:endParaRPr lang="en-US" dirty="0" smtClean="0"/>
          </a:p>
          <a:p>
            <a:pPr marL="342900" indent="-342900" algn="just">
              <a:buAutoNum type="arabicPeriod"/>
            </a:pPr>
            <a:r>
              <a:rPr lang="en-US" dirty="0" smtClean="0"/>
              <a:t>The CPU’s </a:t>
            </a:r>
            <a:r>
              <a:rPr lang="en-US" dirty="0"/>
              <a:t>program counter can have a value between 0000 and FFFFH. The program counter must be set to the value 1400H, indicating the address of the first instruction code to be executed. After the program counter has been loaded with the address of the first instruction, the CPU is ready to execute. </a:t>
            </a:r>
            <a:endParaRPr lang="en-US" dirty="0" smtClean="0"/>
          </a:p>
        </p:txBody>
      </p:sp>
    </p:spTree>
    <p:extLst>
      <p:ext uri="{BB962C8B-B14F-4D97-AF65-F5344CB8AC3E}">
        <p14:creationId xmlns:p14="http://schemas.microsoft.com/office/powerpoint/2010/main" val="1435155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0.4 CPU ARCHITECTURE</a:t>
            </a:r>
            <a:endParaRPr lang="en-US" sz="3100" dirty="0"/>
          </a:p>
        </p:txBody>
      </p:sp>
      <p:sp>
        <p:nvSpPr>
          <p:cNvPr id="8" name="Rectangle 7"/>
          <p:cNvSpPr/>
          <p:nvPr/>
        </p:nvSpPr>
        <p:spPr>
          <a:xfrm>
            <a:off x="914400" y="1417638"/>
            <a:ext cx="7402016" cy="3970318"/>
          </a:xfrm>
          <a:prstGeom prst="rect">
            <a:avLst/>
          </a:prstGeom>
        </p:spPr>
        <p:txBody>
          <a:bodyPr wrap="square">
            <a:spAutoFit/>
          </a:bodyPr>
          <a:lstStyle/>
          <a:p>
            <a:pPr marL="342900" indent="-342900" algn="just">
              <a:buFont typeface="+mj-lt"/>
              <a:buAutoNum type="arabicPeriod" startAt="2"/>
            </a:pPr>
            <a:r>
              <a:rPr lang="en-US" dirty="0" smtClean="0"/>
              <a:t>The </a:t>
            </a:r>
            <a:r>
              <a:rPr lang="en-US" dirty="0"/>
              <a:t>CPU puts 1400H on the address bus and sends it out. The memory </a:t>
            </a:r>
            <a:r>
              <a:rPr lang="en-US" dirty="0" smtClean="0"/>
              <a:t>circuitry </a:t>
            </a:r>
            <a:r>
              <a:rPr lang="en-US" dirty="0"/>
              <a:t>finds the location while the CPU activates the READ signal, indicating to memory that it wants the byte at location 1400H. This causes the contents of memory location </a:t>
            </a:r>
            <a:r>
              <a:rPr lang="en-US" dirty="0" smtClean="0"/>
              <a:t>1400H, </a:t>
            </a:r>
            <a:r>
              <a:rPr lang="en-US" dirty="0"/>
              <a:t>which is </a:t>
            </a:r>
            <a:r>
              <a:rPr lang="en-US" dirty="0" smtClean="0"/>
              <a:t>B0, </a:t>
            </a:r>
            <a:r>
              <a:rPr lang="en-US" dirty="0"/>
              <a:t>to be put on the data bus and brought into the CPU. </a:t>
            </a:r>
            <a:endParaRPr lang="en-US" dirty="0" smtClean="0"/>
          </a:p>
          <a:p>
            <a:pPr marL="342900" indent="-342900" algn="just">
              <a:buFont typeface="+mj-lt"/>
              <a:buAutoNum type="arabicPeriod" startAt="2"/>
            </a:pPr>
            <a:endParaRPr lang="en-US" dirty="0" smtClean="0"/>
          </a:p>
          <a:p>
            <a:pPr marL="342900" indent="-342900" algn="just">
              <a:buFont typeface="+mj-lt"/>
              <a:buAutoNum type="arabicPeriod" startAt="2"/>
            </a:pPr>
            <a:r>
              <a:rPr lang="en-US" dirty="0" smtClean="0"/>
              <a:t> </a:t>
            </a:r>
            <a:r>
              <a:rPr lang="en-US" dirty="0"/>
              <a:t>The CPU decodes the instruction </a:t>
            </a:r>
            <a:r>
              <a:rPr lang="en-US" dirty="0" smtClean="0"/>
              <a:t>130 </a:t>
            </a:r>
            <a:r>
              <a:rPr lang="en-US" dirty="0"/>
              <a:t>with the help or its instruction </a:t>
            </a:r>
            <a:r>
              <a:rPr lang="en-US" dirty="0" smtClean="0"/>
              <a:t>decoder </a:t>
            </a:r>
            <a:r>
              <a:rPr lang="en-US" dirty="0"/>
              <a:t>dictionary. When it finds the definition for that instruction it knows it must bring the byte in the next memory location into register A of the CPU. Therefore, it commands its controller circuitry to do exactly that. When it brings in value </a:t>
            </a:r>
            <a:r>
              <a:rPr lang="en-US" dirty="0" smtClean="0"/>
              <a:t>21H </a:t>
            </a:r>
            <a:r>
              <a:rPr lang="en-US" dirty="0"/>
              <a:t>from memory location 1401, it makes sure that the doors of all registers are closed except register A. Therefore, when value </a:t>
            </a:r>
            <a:r>
              <a:rPr lang="en-US" dirty="0" smtClean="0"/>
              <a:t>21H </a:t>
            </a:r>
            <a:r>
              <a:rPr lang="en-US" dirty="0"/>
              <a:t>comes into the CPU it will go directly into register A. After completing one </a:t>
            </a:r>
            <a:r>
              <a:rPr lang="en-US" dirty="0" smtClean="0"/>
              <a:t>instruction</a:t>
            </a:r>
            <a:r>
              <a:rPr lang="en-US" dirty="0"/>
              <a:t>, the program counter points to the address of the next instruction to be </a:t>
            </a:r>
            <a:r>
              <a:rPr lang="en-US" dirty="0" smtClean="0"/>
              <a:t>executed</a:t>
            </a:r>
            <a:r>
              <a:rPr lang="en-US" dirty="0"/>
              <a:t>, which in this case is 1402H. Address 1402 is sent out on the address bus to fetch the next instruction. </a:t>
            </a:r>
            <a:r>
              <a:rPr lang="en-US" dirty="0" smtClean="0"/>
              <a:t> </a:t>
            </a:r>
            <a:endParaRPr lang="en-US" dirty="0"/>
          </a:p>
        </p:txBody>
      </p:sp>
    </p:spTree>
    <p:extLst>
      <p:ext uri="{BB962C8B-B14F-4D97-AF65-F5344CB8AC3E}">
        <p14:creationId xmlns:p14="http://schemas.microsoft.com/office/powerpoint/2010/main" val="2382239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83</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0.4 CPU ARCHITECTURE</a:t>
            </a:r>
            <a:endParaRPr lang="en-US" sz="3100" dirty="0"/>
          </a:p>
        </p:txBody>
      </p:sp>
      <p:sp>
        <p:nvSpPr>
          <p:cNvPr id="8" name="Rectangle 7"/>
          <p:cNvSpPr/>
          <p:nvPr/>
        </p:nvSpPr>
        <p:spPr>
          <a:xfrm>
            <a:off x="914400" y="1417638"/>
            <a:ext cx="7402016" cy="2031325"/>
          </a:xfrm>
          <a:prstGeom prst="rect">
            <a:avLst/>
          </a:prstGeom>
        </p:spPr>
        <p:txBody>
          <a:bodyPr wrap="square">
            <a:spAutoFit/>
          </a:bodyPr>
          <a:lstStyle/>
          <a:p>
            <a:pPr marL="342900" indent="-342900" algn="just">
              <a:buFont typeface="+mj-lt"/>
              <a:buAutoNum type="arabicPeriod" startAt="4"/>
            </a:pPr>
            <a:r>
              <a:rPr lang="en-US" dirty="0" smtClean="0"/>
              <a:t>From </a:t>
            </a:r>
            <a:r>
              <a:rPr lang="en-US" dirty="0"/>
              <a:t>memory location 1402H the CPU fetches code 04H. After decoding, the CPU knows that it must add the byte sitting at the next address (1403) to the contents of register A. After the CPU brings the value (in this case, 42H) into register A, it provides the contents of register A along with this value to the ALU to perform the addition. It then takes the result of the addition from the </a:t>
            </a:r>
            <a:r>
              <a:rPr lang="en-US" dirty="0" smtClean="0"/>
              <a:t>ALU’s </a:t>
            </a:r>
            <a:r>
              <a:rPr lang="en-US" dirty="0"/>
              <a:t>output and puts it into register A. Meanwhile the program counter becomes 1404, the address of the next instruction. </a:t>
            </a:r>
          </a:p>
        </p:txBody>
      </p:sp>
      <p:sp>
        <p:nvSpPr>
          <p:cNvPr id="2" name="Rectangle 1"/>
          <p:cNvSpPr/>
          <p:nvPr/>
        </p:nvSpPr>
        <p:spPr>
          <a:xfrm>
            <a:off x="914400" y="3722256"/>
            <a:ext cx="7402016" cy="1938992"/>
          </a:xfrm>
          <a:prstGeom prst="rect">
            <a:avLst/>
          </a:prstGeom>
        </p:spPr>
        <p:txBody>
          <a:bodyPr wrap="square">
            <a:spAutoFit/>
          </a:bodyPr>
          <a:lstStyle/>
          <a:p>
            <a:pPr algn="just"/>
            <a:r>
              <a:rPr lang="en-US" sz="2000" dirty="0"/>
              <a:t>Now suppose that address 1403H contained value 04 instead of 42H. How would the CPU distinguish between data 04 to be added and code 04? Remember that code 04 for this CPU means </a:t>
            </a:r>
            <a:r>
              <a:rPr lang="en-US" sz="2000" dirty="0" smtClean="0"/>
              <a:t>“move </a:t>
            </a:r>
            <a:r>
              <a:rPr lang="en-US" sz="2000" dirty="0"/>
              <a:t>the next value into register </a:t>
            </a:r>
            <a:r>
              <a:rPr lang="en-US" sz="2000" dirty="0" smtClean="0"/>
              <a:t>A.” </a:t>
            </a:r>
            <a:r>
              <a:rPr lang="en-US" sz="2000" dirty="0"/>
              <a:t>Therefore, the CPU will not try to decode the next value. It simply moves the contents of the following memory location into register A, regardless of its value. </a:t>
            </a:r>
          </a:p>
        </p:txBody>
      </p:sp>
    </p:spTree>
    <p:extLst>
      <p:ext uri="{BB962C8B-B14F-4D97-AF65-F5344CB8AC3E}">
        <p14:creationId xmlns:p14="http://schemas.microsoft.com/office/powerpoint/2010/main" val="229420922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0.4 CPU ARCHITECTURE</a:t>
            </a:r>
            <a:endParaRPr lang="en-US" sz="3100" dirty="0"/>
          </a:p>
        </p:txBody>
      </p:sp>
      <p:sp>
        <p:nvSpPr>
          <p:cNvPr id="2" name="Rectangle 1"/>
          <p:cNvSpPr/>
          <p:nvPr/>
        </p:nvSpPr>
        <p:spPr>
          <a:xfrm>
            <a:off x="908836" y="1417638"/>
            <a:ext cx="7407579" cy="4339650"/>
          </a:xfrm>
          <a:prstGeom prst="rect">
            <a:avLst/>
          </a:prstGeom>
        </p:spPr>
        <p:txBody>
          <a:bodyPr wrap="square">
            <a:spAutoFit/>
          </a:bodyPr>
          <a:lstStyle/>
          <a:p>
            <a:r>
              <a:rPr lang="en-US" sz="2400" b="1" dirty="0"/>
              <a:t>Harvard and von Neumann architectures </a:t>
            </a:r>
          </a:p>
          <a:p>
            <a:pPr indent="457200" algn="just"/>
            <a:r>
              <a:rPr lang="en-US" dirty="0"/>
              <a:t>Every microprocessor must have memory space to store program (code) and data. While code provides instructions to the CPU, the data provides the </a:t>
            </a:r>
            <a:r>
              <a:rPr lang="en-US" dirty="0" smtClean="0"/>
              <a:t>information </a:t>
            </a:r>
            <a:r>
              <a:rPr lang="en-US" dirty="0"/>
              <a:t>to be processed. The CPU uses buses (wire traces) to access the code ROM and data RAM memory spaces. The early computers used the same bus for </a:t>
            </a:r>
            <a:r>
              <a:rPr lang="en-US" dirty="0" smtClean="0"/>
              <a:t>accessing </a:t>
            </a:r>
            <a:r>
              <a:rPr lang="en-US" dirty="0"/>
              <a:t>both the code and data. Such an architecture is commonly referred to as von Neumann (Princeton) architecture. </a:t>
            </a:r>
            <a:endParaRPr lang="en-US" dirty="0" smtClean="0"/>
          </a:p>
          <a:p>
            <a:pPr indent="457200" algn="just"/>
            <a:endParaRPr lang="en-US" dirty="0" smtClean="0"/>
          </a:p>
          <a:p>
            <a:pPr indent="457200" algn="just"/>
            <a:r>
              <a:rPr lang="en-US" dirty="0" smtClean="0"/>
              <a:t>That </a:t>
            </a:r>
            <a:r>
              <a:rPr lang="en-US" dirty="0"/>
              <a:t>means for von Neumann computers, the process of accessing the code or data could cause them to get in each other's way and slow down the processing speed of the CPU, because each had to wait for the other to finish fetching.</a:t>
            </a:r>
          </a:p>
          <a:p>
            <a:pPr indent="457200" algn="just"/>
            <a:endParaRPr lang="en-US" dirty="0" smtClean="0"/>
          </a:p>
          <a:p>
            <a:pPr indent="457200" algn="just"/>
            <a:r>
              <a:rPr lang="en-US" dirty="0" smtClean="0"/>
              <a:t>To </a:t>
            </a:r>
            <a:r>
              <a:rPr lang="en-US" dirty="0"/>
              <a:t>speed up the process of program execution, some CPUs use what is called Harvard architecture. In Harvard architecture, we have separate buses for the code and data memory. </a:t>
            </a:r>
          </a:p>
        </p:txBody>
      </p:sp>
    </p:spTree>
    <p:extLst>
      <p:ext uri="{BB962C8B-B14F-4D97-AF65-F5344CB8AC3E}">
        <p14:creationId xmlns:p14="http://schemas.microsoft.com/office/powerpoint/2010/main" val="17731062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0.4 CPU ARCHITECTURE</a:t>
            </a:r>
            <a:endParaRPr lang="en-US" sz="3100" dirty="0"/>
          </a:p>
        </p:txBody>
      </p:sp>
      <p:pic>
        <p:nvPicPr>
          <p:cNvPr id="2" name="Picture 1"/>
          <p:cNvPicPr>
            <a:picLocks noChangeAspect="1"/>
          </p:cNvPicPr>
          <p:nvPr/>
        </p:nvPicPr>
        <p:blipFill>
          <a:blip r:embed="rId2"/>
          <a:stretch>
            <a:fillRect/>
          </a:stretch>
        </p:blipFill>
        <p:spPr>
          <a:xfrm>
            <a:off x="914400" y="1413470"/>
            <a:ext cx="7315200" cy="5254030"/>
          </a:xfrm>
          <a:prstGeom prst="rect">
            <a:avLst/>
          </a:prstGeom>
        </p:spPr>
      </p:pic>
    </p:spTree>
    <p:extLst>
      <p:ext uri="{BB962C8B-B14F-4D97-AF65-F5344CB8AC3E}">
        <p14:creationId xmlns:p14="http://schemas.microsoft.com/office/powerpoint/2010/main" val="23409370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86</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0.4 CPU ARCHITECTURE</a:t>
            </a:r>
            <a:endParaRPr lang="en-US" sz="3100" dirty="0"/>
          </a:p>
        </p:txBody>
      </p:sp>
      <p:sp>
        <p:nvSpPr>
          <p:cNvPr id="2" name="Rectangle 1"/>
          <p:cNvSpPr/>
          <p:nvPr/>
        </p:nvSpPr>
        <p:spPr>
          <a:xfrm>
            <a:off x="908836" y="1417638"/>
            <a:ext cx="7551595" cy="3416320"/>
          </a:xfrm>
          <a:prstGeom prst="rect">
            <a:avLst/>
          </a:prstGeom>
        </p:spPr>
        <p:txBody>
          <a:bodyPr wrap="square">
            <a:spAutoFit/>
          </a:bodyPr>
          <a:lstStyle/>
          <a:p>
            <a:r>
              <a:rPr lang="en-US" dirty="0" smtClean="0"/>
              <a:t>That </a:t>
            </a:r>
            <a:r>
              <a:rPr lang="en-US" dirty="0"/>
              <a:t>means that we need four sets of buses: </a:t>
            </a:r>
            <a:endParaRPr lang="en-US" dirty="0" smtClean="0"/>
          </a:p>
          <a:p>
            <a:pPr marL="342900" indent="-342900">
              <a:buAutoNum type="arabicParenBoth"/>
            </a:pPr>
            <a:r>
              <a:rPr lang="en-US" dirty="0" smtClean="0"/>
              <a:t>a </a:t>
            </a:r>
            <a:r>
              <a:rPr lang="en-US" dirty="0"/>
              <a:t>set of data buses for carrying data into and out of the CPU, </a:t>
            </a:r>
            <a:endParaRPr lang="en-US" dirty="0" smtClean="0"/>
          </a:p>
          <a:p>
            <a:pPr marL="342900" indent="-342900">
              <a:buAutoNum type="arabicParenBoth"/>
            </a:pPr>
            <a:r>
              <a:rPr lang="en-US" dirty="0" smtClean="0"/>
              <a:t>a </a:t>
            </a:r>
            <a:r>
              <a:rPr lang="en-US" dirty="0"/>
              <a:t>set of address buses for accessing the data, </a:t>
            </a:r>
            <a:endParaRPr lang="en-US" dirty="0" smtClean="0"/>
          </a:p>
          <a:p>
            <a:pPr marL="342900" indent="-342900">
              <a:buAutoNum type="arabicParenBoth"/>
            </a:pPr>
            <a:r>
              <a:rPr lang="en-US" dirty="0" smtClean="0"/>
              <a:t>a </a:t>
            </a:r>
            <a:r>
              <a:rPr lang="en-US" dirty="0"/>
              <a:t>set of data buses for </a:t>
            </a:r>
            <a:r>
              <a:rPr lang="en-US" dirty="0" smtClean="0"/>
              <a:t>carrying </a:t>
            </a:r>
            <a:r>
              <a:rPr lang="en-US" dirty="0"/>
              <a:t>code into the CPU, and </a:t>
            </a:r>
            <a:endParaRPr lang="en-US" dirty="0" smtClean="0"/>
          </a:p>
          <a:p>
            <a:pPr marL="342900" indent="-342900">
              <a:buAutoNum type="arabicParenBoth"/>
            </a:pPr>
            <a:r>
              <a:rPr lang="en-US" dirty="0" smtClean="0"/>
              <a:t>an </a:t>
            </a:r>
            <a:r>
              <a:rPr lang="en-US" dirty="0"/>
              <a:t>address bus for accessing the code. </a:t>
            </a:r>
            <a:endParaRPr lang="en-US" dirty="0" smtClean="0"/>
          </a:p>
          <a:p>
            <a:pPr marL="342900" indent="-342900">
              <a:buAutoNum type="arabicParenBoth"/>
            </a:pPr>
            <a:endParaRPr lang="en-US" dirty="0"/>
          </a:p>
          <a:p>
            <a:pPr algn="just"/>
            <a:r>
              <a:rPr lang="en-US" dirty="0" smtClean="0"/>
              <a:t> </a:t>
            </a:r>
            <a:r>
              <a:rPr lang="en-US" dirty="0"/>
              <a:t>This is easy to implement inside an IC chip such as a microcontroller where both ROM code and data RAM are internal (on-chip) and distances are on the micron and millimeter scale. But implementing Harvard architecture for systems such as x86 IBM PC-type computers is very expensive because the RAM and ROM that hold code and data are external to the CPU. Separate wire traces for data and code on the motherboard will make the board large and expensive. </a:t>
            </a:r>
            <a:endParaRPr lang="en-US" dirty="0" smtClean="0"/>
          </a:p>
        </p:txBody>
      </p:sp>
    </p:spTree>
    <p:extLst>
      <p:ext uri="{BB962C8B-B14F-4D97-AF65-F5344CB8AC3E}">
        <p14:creationId xmlns:p14="http://schemas.microsoft.com/office/powerpoint/2010/main" val="38268089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87</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0.4 CPU ARCHITECTURE</a:t>
            </a:r>
            <a:endParaRPr lang="en-US" sz="3100" dirty="0"/>
          </a:p>
        </p:txBody>
      </p:sp>
      <p:sp>
        <p:nvSpPr>
          <p:cNvPr id="2" name="Rectangle 1"/>
          <p:cNvSpPr/>
          <p:nvPr/>
        </p:nvSpPr>
        <p:spPr>
          <a:xfrm>
            <a:off x="908836" y="1417638"/>
            <a:ext cx="7551595" cy="3416320"/>
          </a:xfrm>
          <a:prstGeom prst="rect">
            <a:avLst/>
          </a:prstGeom>
        </p:spPr>
        <p:txBody>
          <a:bodyPr wrap="square">
            <a:spAutoFit/>
          </a:bodyPr>
          <a:lstStyle/>
          <a:p>
            <a:pPr algn="just"/>
            <a:r>
              <a:rPr lang="en-US" dirty="0" smtClean="0"/>
              <a:t>For example</a:t>
            </a:r>
            <a:r>
              <a:rPr lang="en-US" dirty="0"/>
              <a:t>, for a Pentium microprocessor with a 64-bit data bus and a 32-bit address bus we will need about 100 wire traces on the motherboard if it is von Neumann </a:t>
            </a:r>
            <a:r>
              <a:rPr lang="en-US" dirty="0" smtClean="0"/>
              <a:t>architecture </a:t>
            </a:r>
            <a:r>
              <a:rPr lang="en-US" dirty="0"/>
              <a:t>(96 for address and data, plus a few others for control signals of read and write and so on). </a:t>
            </a:r>
            <a:endParaRPr lang="en-US" dirty="0" smtClean="0"/>
          </a:p>
          <a:p>
            <a:pPr algn="just"/>
            <a:r>
              <a:rPr lang="en-US" dirty="0" smtClean="0"/>
              <a:t>But </a:t>
            </a:r>
            <a:r>
              <a:rPr lang="en-US" dirty="0"/>
              <a:t>the number of wire traces will double to 200 if we use Harvard architecture. Harvard architecture will also necessitate a large number of pins coming out of the microprocessor itself. For this reason you do not see Harvard architecture implemented in the world of PCs and workstations. This is also the reason that microcontrollers such as AVR use Harvard architecture </a:t>
            </a:r>
            <a:r>
              <a:rPr lang="en-US" dirty="0" smtClean="0"/>
              <a:t>internally</a:t>
            </a:r>
            <a:r>
              <a:rPr lang="en-US" dirty="0"/>
              <a:t>, but they still use von Neumann architecture if they need external memory for code and data space. The von Neumann architecture was developed at Princeton University, while the Harvard architecture was the work of Harvard University. </a:t>
            </a:r>
          </a:p>
        </p:txBody>
      </p:sp>
    </p:spTree>
    <p:extLst>
      <p:ext uri="{BB962C8B-B14F-4D97-AF65-F5344CB8AC3E}">
        <p14:creationId xmlns:p14="http://schemas.microsoft.com/office/powerpoint/2010/main" val="2144900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914400" y="1447800"/>
            <a:ext cx="2793504" cy="4572000"/>
          </a:xfrm>
        </p:spPr>
        <p:txBody>
          <a:bodyPr>
            <a:normAutofit/>
          </a:bodyPr>
          <a:lstStyle/>
          <a:p>
            <a:pPr marL="0" indent="0" algn="just">
              <a:spcBef>
                <a:spcPts val="0"/>
              </a:spcBef>
              <a:buNone/>
            </a:pPr>
            <a:r>
              <a:rPr lang="en-US" sz="2300" b="1" dirty="0" smtClean="0"/>
              <a:t>Converting between binary and hex </a:t>
            </a:r>
          </a:p>
          <a:p>
            <a:pPr marL="0" indent="0" algn="just">
              <a:spcBef>
                <a:spcPts val="0"/>
              </a:spcBef>
              <a:buNone/>
            </a:pPr>
            <a:r>
              <a:rPr lang="en-US" sz="2000" dirty="0" smtClean="0"/>
              <a:t>To represent a binary number as its equivalent hexadecimal number, start from the right and group 4 bits at a time, replacing each 4-bit binary number with its hex equivalent shown in Table 0-1. To convert from hex to binary, each hex digit is replaced with its 4-bit binary equivalent. </a:t>
            </a:r>
          </a:p>
          <a:p>
            <a:pPr marL="0" indent="0" algn="just">
              <a:spcBef>
                <a:spcPts val="0"/>
              </a:spcBef>
              <a:buNone/>
            </a:pPr>
            <a:endParaRPr lang="en-US" dirty="0"/>
          </a:p>
        </p:txBody>
      </p:sp>
      <p:sp>
        <p:nvSpPr>
          <p:cNvPr id="4" name="Date Placeholder 3"/>
          <p:cNvSpPr>
            <a:spLocks noGrp="1"/>
          </p:cNvSpPr>
          <p:nvPr>
            <p:ph type="dt" sz="half" idx="10"/>
          </p:nvPr>
        </p:nvSpPr>
        <p:spPr/>
        <p:txBody>
          <a:bodyPr/>
          <a:lstStyle/>
          <a:p>
            <a:fld id="{0B8897A0-DA19-4B31-9C0F-C017A2A3A36C}" type="datetime1">
              <a:rPr lang="en-US" smtClean="0"/>
              <a:pPr/>
              <a:t>3/16/2019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a:p>
        </p:txBody>
      </p:sp>
      <p:sp>
        <p:nvSpPr>
          <p:cNvPr id="6" name="Footer Placeholder 5"/>
          <p:cNvSpPr>
            <a:spLocks noGrp="1"/>
          </p:cNvSpPr>
          <p:nvPr>
            <p:ph type="ftr" sz="quarter" idx="11"/>
          </p:nvPr>
        </p:nvSpPr>
        <p:spPr/>
        <p:txBody>
          <a:bodyPr/>
          <a:lstStyle/>
          <a:p>
            <a:r>
              <a:rPr lang="en-US" dirty="0" smtClean="0"/>
              <a:t>mashhoun@iust.ac.ir                Iran </a:t>
            </a:r>
            <a:r>
              <a:rPr lang="en-US" dirty="0" err="1" smtClean="0"/>
              <a:t>Univ</a:t>
            </a:r>
            <a:r>
              <a:rPr lang="en-US" dirty="0" smtClean="0"/>
              <a:t> of Science &amp; Tech</a:t>
            </a:r>
            <a:endParaRPr lang="en-US" dirty="0"/>
          </a:p>
        </p:txBody>
      </p:sp>
      <p:pic>
        <p:nvPicPr>
          <p:cNvPr id="9" name="Picture 8" descr="example0-04.jpg"/>
          <p:cNvPicPr>
            <a:picLocks noChangeAspect="1"/>
          </p:cNvPicPr>
          <p:nvPr/>
        </p:nvPicPr>
        <p:blipFill>
          <a:blip r:embed="rId2" cstate="print"/>
          <a:stretch>
            <a:fillRect/>
          </a:stretch>
        </p:blipFill>
        <p:spPr>
          <a:xfrm>
            <a:off x="3707904" y="1772816"/>
            <a:ext cx="5029200" cy="4193880"/>
          </a:xfrm>
          <a:prstGeom prst="rect">
            <a:avLst/>
          </a:prstGeom>
        </p:spPr>
      </p:pic>
      <p:sp>
        <p:nvSpPr>
          <p:cNvPr id="10" name="Title 1"/>
          <p:cNvSpPr>
            <a:spLocks noGrp="1"/>
          </p:cNvSpPr>
          <p:nvPr>
            <p:ph type="title"/>
          </p:nvPr>
        </p:nvSpPr>
        <p:spPr>
          <a:xfrm>
            <a:off x="914400" y="274638"/>
            <a:ext cx="7772400" cy="1143000"/>
          </a:xfrm>
        </p:spPr>
        <p:txBody>
          <a:bodyPr>
            <a:normAutofit fontScale="90000"/>
          </a:bodyPr>
          <a:lstStyle/>
          <a:p>
            <a:r>
              <a:rPr lang="en-US" dirty="0" smtClean="0"/>
              <a:t>AVR Microcontroller</a:t>
            </a:r>
            <a:br>
              <a:rPr lang="en-US" dirty="0" smtClean="0"/>
            </a:br>
            <a:r>
              <a:rPr lang="en-US" sz="3100" dirty="0" smtClean="0"/>
              <a:t>0.1 NUMBERING AND CODING SYSTEMS</a:t>
            </a:r>
            <a:endParaRPr lang="en-US" sz="31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6516</TotalTime>
  <Words>9761</Words>
  <Application>Microsoft Office PowerPoint</Application>
  <PresentationFormat>On-screen Show (4:3)</PresentationFormat>
  <Paragraphs>594</Paragraphs>
  <Slides>87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vt:lpstr>
      <vt:lpstr>Calibri</vt:lpstr>
      <vt:lpstr>Franklin Gothic Book</vt:lpstr>
      <vt:lpstr>Perpetua</vt:lpstr>
      <vt:lpstr>Wingdings 2</vt:lpstr>
      <vt:lpstr>Equity</vt:lpstr>
      <vt:lpstr>AVR Microcontroller</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0.1 NUMBERING AND CODING SYSTEMS</vt:lpstr>
      <vt:lpstr>AVR Microcontroller 0.2 DIGITAL PRIMER</vt:lpstr>
      <vt:lpstr>AVR Microcontroller 0.2 DIGITAL PRIMER</vt:lpstr>
      <vt:lpstr>AVR Microcontroller 0.2 DIGITAL PRIMER</vt:lpstr>
      <vt:lpstr>AVR Microcontroller 0.2 DIGITAL PRIMER</vt:lpstr>
      <vt:lpstr>AVR Microcontroller 0.2 DIGITAL PRIMER</vt:lpstr>
      <vt:lpstr>AVR Microcontroller 0.2 DIGITAL PRIMER</vt:lpstr>
      <vt:lpstr>AVR Microcontroller 0.2 DIGITAL PRIMER</vt:lpstr>
      <vt:lpstr>AVR Microcontroller 0.2 DIGITAL PRIMER</vt:lpstr>
      <vt:lpstr>AVR Microcontroller 0.2 DIGITAL PRIMER</vt:lpstr>
      <vt:lpstr>AVR Microcontroller 0.2 DIGITAL PRIMER</vt:lpstr>
      <vt:lpstr>AVR Microcontroller 0.2 DIGITAL PRIMER</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0.3 SEMICONDUCTOR MEMORY</vt:lpstr>
      <vt:lpstr>AVR Microcontroller 0.4 CPU ARCHITECTURE</vt:lpstr>
      <vt:lpstr>AVR Microcontroller 0.4 CPU ARCHITECTURE</vt:lpstr>
      <vt:lpstr>AVR Microcontroller 0.4 CPU ARCHITECTURE</vt:lpstr>
      <vt:lpstr>AVR Microcontroller 0.4 CPU ARCHITECTURE</vt:lpstr>
      <vt:lpstr>AVR Microcontroller 0.4 CPU ARCHITECTURE</vt:lpstr>
      <vt:lpstr>AVR Microcontroller 0.4 CPU ARCHITECTURE</vt:lpstr>
      <vt:lpstr>AVR Microcontroller 0.4 CPU ARCHITECTURE</vt:lpstr>
      <vt:lpstr>AVR Microcontroller 0.4 CPU ARCHITECTURE</vt:lpstr>
      <vt:lpstr>AVR Microcontroller 0.4 CPU ARCHITECTURE</vt:lpstr>
      <vt:lpstr>AVR Microcontroller 0.4 CPU ARCHITECTURE</vt:lpstr>
      <vt:lpstr>AVR Microcontroller 0.4 CPU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Microcontroller</dc:title>
  <dc:creator>mashhoun</dc:creator>
  <cp:lastModifiedBy>mashhoon</cp:lastModifiedBy>
  <cp:revision>232</cp:revision>
  <dcterms:created xsi:type="dcterms:W3CDTF">2014-11-05T07:28:16Z</dcterms:created>
  <dcterms:modified xsi:type="dcterms:W3CDTF">2019-03-16T10:02:52Z</dcterms:modified>
</cp:coreProperties>
</file>