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3"/>
  </p:notesMasterIdLst>
  <p:sldIdLst>
    <p:sldId id="256" r:id="rId2"/>
    <p:sldId id="257" r:id="rId3"/>
    <p:sldId id="258" r:id="rId4"/>
    <p:sldId id="260" r:id="rId5"/>
    <p:sldId id="261" r:id="rId6"/>
    <p:sldId id="262" r:id="rId7"/>
    <p:sldId id="265" r:id="rId8"/>
    <p:sldId id="263" r:id="rId9"/>
    <p:sldId id="264" r:id="rId10"/>
    <p:sldId id="266" r:id="rId11"/>
    <p:sldId id="267" r:id="rId12"/>
    <p:sldId id="268" r:id="rId13"/>
    <p:sldId id="269" r:id="rId14"/>
    <p:sldId id="259" r:id="rId15"/>
    <p:sldId id="271" r:id="rId16"/>
    <p:sldId id="270"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1" r:id="rId96"/>
    <p:sldId id="352" r:id="rId97"/>
    <p:sldId id="353" r:id="rId98"/>
    <p:sldId id="355" r:id="rId99"/>
    <p:sldId id="356" r:id="rId100"/>
    <p:sldId id="357" r:id="rId101"/>
    <p:sldId id="358" r:id="rId102"/>
    <p:sldId id="359" r:id="rId103"/>
    <p:sldId id="361" r:id="rId104"/>
    <p:sldId id="362" r:id="rId105"/>
    <p:sldId id="363" r:id="rId106"/>
    <p:sldId id="364" r:id="rId107"/>
    <p:sldId id="365" r:id="rId108"/>
    <p:sldId id="366" r:id="rId109"/>
    <p:sldId id="368" r:id="rId110"/>
    <p:sldId id="367"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7" r:id="rId128"/>
    <p:sldId id="385" r:id="rId129"/>
    <p:sldId id="386" r:id="rId130"/>
    <p:sldId id="388" r:id="rId131"/>
    <p:sldId id="389"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2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10/22/2018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a:p>
        </p:txBody>
      </p:sp>
    </p:spTree>
    <p:extLst>
      <p:ext uri="{BB962C8B-B14F-4D97-AF65-F5344CB8AC3E}">
        <p14:creationId xmlns:p14="http://schemas.microsoft.com/office/powerpoint/2010/main" val="2570848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10/22/2018</a:t>
            </a:fld>
            <a:endParaRPr lang="en-US"/>
          </a:p>
        </p:txBody>
      </p:sp>
      <p:sp>
        <p:nvSpPr>
          <p:cNvPr id="17" name="Footer Placeholder 16"/>
          <p:cNvSpPr>
            <a:spLocks noGrp="1"/>
          </p:cNvSpPr>
          <p:nvPr>
            <p:ph type="ftr" sz="quarter" idx="11"/>
          </p:nvPr>
        </p:nvSpPr>
        <p:spPr/>
        <p:txBody>
          <a:bodyPr/>
          <a:lstStyle/>
          <a:p>
            <a:r>
              <a:rPr lang="en-US" smtClean="0"/>
              <a:t>mashhoun@iust.ac.ir                Iran Univ of Science &amp; Tech</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10/22/2018</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10/22/2018</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10/22/2018</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10/22/2018</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mashhoun@iust.ac.ir                Iran Univ of Science &amp; Tech</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10/22/2018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10/22/2018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10/22/2018</a:t>
            </a:fld>
            <a:endParaRPr lang="en-US"/>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10/22/2018</a:t>
            </a:fld>
            <a:endParaRPr lang="en-US"/>
          </a:p>
        </p:txBody>
      </p:sp>
      <p:sp>
        <p:nvSpPr>
          <p:cNvPr id="3" name="Footer Placeholder 2"/>
          <p:cNvSpPr>
            <a:spLocks noGrp="1"/>
          </p:cNvSpPr>
          <p:nvPr>
            <p:ph type="ftr" sz="quarter" idx="11"/>
          </p:nvPr>
        </p:nvSpPr>
        <p:spPr/>
        <p:txBody>
          <a:bodyPr/>
          <a:lstStyle/>
          <a:p>
            <a:r>
              <a:rPr lang="en-US" smtClean="0"/>
              <a:t>mashhoun@iust.ac.ir                Iran Univ of Science &amp; Tech</a:t>
            </a:r>
            <a:endParaRPr lang="en-US"/>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10/22/2018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10/22/2018</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10/22/2018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mashhoun@iust.ac.ir                Iran Univ of Science &amp; Tech</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0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0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0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Microprocessor Course</a:t>
            </a:r>
          </a:p>
          <a:p>
            <a:r>
              <a:rPr lang="en-US" dirty="0" err="1" smtClean="0"/>
              <a:t>Aban</a:t>
            </a:r>
            <a:r>
              <a:rPr lang="en-US" dirty="0" smtClean="0"/>
              <a:t> 1393</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fontScale="85000" lnSpcReduction="20000"/>
          </a:bodyPr>
          <a:lstStyle/>
          <a:p>
            <a:pPr>
              <a:buNone/>
            </a:pPr>
            <a:r>
              <a:rPr lang="en-US" b="1" i="1" dirty="0" smtClean="0"/>
              <a:t>AVR microcontroller data RAM and EEPROM 	</a:t>
            </a:r>
          </a:p>
          <a:p>
            <a:pPr marL="0" indent="0" algn="just">
              <a:lnSpc>
                <a:spcPct val="110000"/>
              </a:lnSpc>
              <a:spcBef>
                <a:spcPts val="0"/>
              </a:spcBef>
              <a:spcAft>
                <a:spcPts val="1200"/>
              </a:spcAft>
              <a:buNone/>
            </a:pPr>
            <a:r>
              <a:rPr lang="en-US" dirty="0" smtClean="0"/>
              <a:t>While ROM is used to store program (code), the RAM space is for data storage. The AVR has a maximum of 64K bytes of data RAM space. Not all of the family members come with that much RAM. As we will see, the data RAM space has three components: </a:t>
            </a:r>
          </a:p>
          <a:p>
            <a:pPr marL="0" indent="0" algn="just">
              <a:lnSpc>
                <a:spcPct val="110000"/>
              </a:lnSpc>
              <a:spcBef>
                <a:spcPts val="0"/>
              </a:spcBef>
            </a:pPr>
            <a:r>
              <a:rPr lang="en-US" dirty="0" smtClean="0"/>
              <a:t>general-purpose registers, </a:t>
            </a:r>
          </a:p>
          <a:p>
            <a:pPr marL="0" indent="0" algn="just">
              <a:lnSpc>
                <a:spcPct val="110000"/>
              </a:lnSpc>
              <a:spcBef>
                <a:spcPts val="0"/>
              </a:spcBef>
            </a:pPr>
            <a:r>
              <a:rPr lang="en-US" dirty="0" smtClean="0"/>
              <a:t>I/O memory, </a:t>
            </a:r>
          </a:p>
          <a:p>
            <a:pPr marL="0" indent="0" algn="just">
              <a:lnSpc>
                <a:spcPct val="110000"/>
              </a:lnSpc>
              <a:spcBef>
                <a:spcPts val="0"/>
              </a:spcBef>
            </a:pPr>
            <a:r>
              <a:rPr lang="en-US" dirty="0" smtClean="0"/>
              <a:t>internal SRAM. </a:t>
            </a:r>
          </a:p>
          <a:p>
            <a:pPr marL="0" indent="0" algn="just">
              <a:lnSpc>
                <a:spcPct val="110000"/>
              </a:lnSpc>
              <a:spcBef>
                <a:spcPts val="1200"/>
              </a:spcBef>
              <a:buNone/>
            </a:pPr>
            <a:r>
              <a:rPr lang="en-US" dirty="0" smtClean="0"/>
              <a:t>There are 32 general-purpose registers in all of the AVRs, but the SRAM's size and the I/O memory's size varies from chip to chip. On the Atmel website, whenever the size of RAM is mentioned the internal SRAM size  is meant. The internal SRAM space is used for a read/write scratch pad. In AVR, we also have a small amount of EEPROM to store critical data that does not need to be changed very often. </a:t>
            </a:r>
          </a:p>
        </p:txBody>
      </p:sp>
      <p:sp>
        <p:nvSpPr>
          <p:cNvPr id="5" name="Date Placeholder 4"/>
          <p:cNvSpPr>
            <a:spLocks noGrp="1"/>
          </p:cNvSpPr>
          <p:nvPr>
            <p:ph type="dt" sz="half" idx="10"/>
          </p:nvPr>
        </p:nvSpPr>
        <p:spPr/>
        <p:txBody>
          <a:bodyPr/>
          <a:lstStyle/>
          <a:p>
            <a:fld id="{EE1AABAA-BD38-40DA-A9AE-C0ABDB607B04}"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pic>
        <p:nvPicPr>
          <p:cNvPr id="19458" name="Picture 2"/>
          <p:cNvPicPr>
            <a:picLocks noGrp="1" noChangeAspect="1" noChangeArrowheads="1"/>
          </p:cNvPicPr>
          <p:nvPr>
            <p:ph sz="quarter" idx="1"/>
          </p:nvPr>
        </p:nvPicPr>
        <p:blipFill>
          <a:blip r:embed="rId4" cstate="print"/>
          <a:srcRect/>
          <a:stretch>
            <a:fillRect/>
          </a:stretch>
        </p:blipFill>
        <p:spPr bwMode="auto">
          <a:xfrm>
            <a:off x="914400" y="2512775"/>
            <a:ext cx="7372350" cy="244205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0FBCE81-E640-471C-8456-485563A407B6}"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100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1015338" y="2492628"/>
            <a:ext cx="7200000" cy="4151082"/>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4"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p:txBody>
          <a:bodyPr>
            <a:normAutofit/>
          </a:bodyPr>
          <a:lstStyle/>
          <a:p>
            <a:pPr>
              <a:buNone/>
            </a:pPr>
            <a:r>
              <a:rPr lang="en-US" b="1" dirty="0" smtClean="0"/>
              <a:t>ROM memory map in the AVR family</a:t>
            </a:r>
          </a:p>
          <a:p>
            <a:pPr marL="0" indent="274320" algn="just">
              <a:spcBef>
                <a:spcPts val="0"/>
              </a:spcBef>
              <a:buNone/>
            </a:pPr>
            <a:r>
              <a:rPr lang="en-US" sz="2000" dirty="0" smtClean="0"/>
              <a:t>It must be noted that while the first location of program ROM inside the AVR has the address of 000000, the last location can be different depending on the size of the ROM on the chip. </a:t>
            </a:r>
          </a:p>
          <a:p>
            <a:pPr marL="0" indent="274320" algn="just">
              <a:spcBef>
                <a:spcPts val="0"/>
              </a:spcBef>
              <a:buNone/>
            </a:pPr>
            <a:endParaRPr lang="en-US" sz="2000" dirty="0" smtClean="0"/>
          </a:p>
          <a:p>
            <a:pPr>
              <a:buNone/>
            </a:pPr>
            <a:endParaRPr lang="en-US" sz="2000" dirty="0"/>
          </a:p>
        </p:txBody>
      </p:sp>
      <p:sp>
        <p:nvSpPr>
          <p:cNvPr id="7" name="Date Placeholder 6"/>
          <p:cNvSpPr>
            <a:spLocks noGrp="1"/>
          </p:cNvSpPr>
          <p:nvPr>
            <p:ph type="dt" sz="half" idx="10"/>
          </p:nvPr>
        </p:nvSpPr>
        <p:spPr/>
        <p:txBody>
          <a:bodyPr/>
          <a:lstStyle/>
          <a:p>
            <a:fld id="{D709B853-0F61-489B-B2B2-34489EE9E7C5}"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101</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p:txBody>
          <a:bodyPr>
            <a:normAutofit/>
          </a:bodyPr>
          <a:lstStyle/>
          <a:p>
            <a:pPr>
              <a:buNone/>
            </a:pPr>
            <a:r>
              <a:rPr lang="en-US" b="1" u="sng" dirty="0" smtClean="0"/>
              <a:t>Where the AVR wakes up when it is powered </a:t>
            </a:r>
            <a:r>
              <a:rPr lang="en-US" b="1" u="sng" dirty="0" smtClean="0"/>
              <a:t>up</a:t>
            </a:r>
          </a:p>
          <a:p>
            <a:pPr>
              <a:buNone/>
            </a:pPr>
            <a:endParaRPr lang="en-US" sz="1000" b="1" u="sng" dirty="0" smtClean="0"/>
          </a:p>
          <a:p>
            <a:pPr marL="0" indent="274320" algn="just">
              <a:spcBef>
                <a:spcPts val="0"/>
              </a:spcBef>
              <a:buNone/>
            </a:pPr>
            <a:r>
              <a:rPr lang="en-US" sz="2800" dirty="0" smtClean="0"/>
              <a:t>In the AVR </a:t>
            </a:r>
            <a:r>
              <a:rPr lang="en-US" sz="2800" dirty="0" smtClean="0"/>
              <a:t>microcontrollers, the </a:t>
            </a:r>
            <a:r>
              <a:rPr lang="en-US" sz="2800" dirty="0" smtClean="0"/>
              <a:t>microcontroller wakes up at memory address 0000 when it is powered up. </a:t>
            </a:r>
            <a:endParaRPr lang="en-US" sz="2800" dirty="0" smtClean="0"/>
          </a:p>
          <a:p>
            <a:pPr marL="0" indent="274320" algn="just">
              <a:spcBef>
                <a:spcPts val="0"/>
              </a:spcBef>
              <a:buNone/>
            </a:pPr>
            <a:endParaRPr lang="en-US" sz="2800" dirty="0" smtClean="0"/>
          </a:p>
          <a:p>
            <a:pPr marL="0" indent="0" algn="ctr">
              <a:spcBef>
                <a:spcPts val="0"/>
              </a:spcBef>
              <a:buNone/>
            </a:pPr>
            <a:r>
              <a:rPr lang="en-US" sz="2800" dirty="0" smtClean="0"/>
              <a:t>When </a:t>
            </a:r>
            <a:r>
              <a:rPr lang="en-US" sz="2800" dirty="0" smtClean="0"/>
              <a:t>the AVR is powered up, the </a:t>
            </a:r>
            <a:endParaRPr lang="en-US" sz="2800" dirty="0" smtClean="0"/>
          </a:p>
          <a:p>
            <a:pPr marL="0" indent="0" algn="ctr">
              <a:spcBef>
                <a:spcPts val="0"/>
              </a:spcBef>
              <a:buNone/>
            </a:pPr>
            <a:r>
              <a:rPr lang="en-US" sz="4800" dirty="0" smtClean="0">
                <a:solidFill>
                  <a:srgbClr val="FF0000"/>
                </a:solidFill>
              </a:rPr>
              <a:t>PC = </a:t>
            </a:r>
            <a:r>
              <a:rPr lang="en-US" sz="4800" dirty="0" smtClean="0">
                <a:solidFill>
                  <a:srgbClr val="FF0000"/>
                </a:solidFill>
              </a:rPr>
              <a:t>00000 </a:t>
            </a:r>
            <a:r>
              <a:rPr lang="en-US" sz="4800" dirty="0" smtClean="0">
                <a:solidFill>
                  <a:srgbClr val="FF0000"/>
                </a:solidFill>
              </a:rPr>
              <a:t> </a:t>
            </a:r>
          </a:p>
          <a:p>
            <a:pPr>
              <a:buNone/>
            </a:pPr>
            <a:endParaRPr lang="en-US" sz="2800" dirty="0"/>
          </a:p>
        </p:txBody>
      </p:sp>
      <p:sp>
        <p:nvSpPr>
          <p:cNvPr id="7" name="Date Placeholder 6"/>
          <p:cNvSpPr>
            <a:spLocks noGrp="1"/>
          </p:cNvSpPr>
          <p:nvPr>
            <p:ph type="dt" sz="half" idx="10"/>
          </p:nvPr>
        </p:nvSpPr>
        <p:spPr/>
        <p:txBody>
          <a:bodyPr/>
          <a:lstStyle/>
          <a:p>
            <a:fld id="{49CC1921-6864-4B2F-A07B-C02938F8A3EC}"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102</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p:txBody>
          <a:bodyPr>
            <a:normAutofit/>
          </a:bodyPr>
          <a:lstStyle/>
          <a:p>
            <a:pPr>
              <a:buNone/>
            </a:pPr>
            <a:r>
              <a:rPr lang="en-US" b="1" dirty="0" smtClean="0"/>
              <a:t>Placing code in program ROM</a:t>
            </a:r>
          </a:p>
          <a:p>
            <a:pPr marL="0" indent="274320" algn="just">
              <a:spcBef>
                <a:spcPts val="0"/>
              </a:spcBef>
              <a:buNone/>
            </a:pPr>
            <a:r>
              <a:rPr lang="en-US" sz="2800" dirty="0" smtClean="0"/>
              <a:t>The list shows that address 0000 contains E205, which is the opcode for moving a value into R16, and the operand </a:t>
            </a:r>
            <a:r>
              <a:rPr lang="en-US" sz="2800" dirty="0" smtClean="0"/>
              <a:t>to </a:t>
            </a:r>
            <a:r>
              <a:rPr lang="en-US" sz="2800" dirty="0" smtClean="0"/>
              <a:t>be moved to R16. Therefore, the instruction </a:t>
            </a:r>
            <a:endParaRPr lang="en-US" sz="2800" dirty="0" smtClean="0"/>
          </a:p>
          <a:p>
            <a:pPr marL="0" indent="274320" algn="ctr">
              <a:spcBef>
                <a:spcPts val="1200"/>
              </a:spcBef>
              <a:spcAft>
                <a:spcPts val="1200"/>
              </a:spcAft>
              <a:buNone/>
            </a:pPr>
            <a:r>
              <a:rPr lang="en-US" sz="2800" b="1" dirty="0" smtClean="0">
                <a:solidFill>
                  <a:srgbClr val="0066FF"/>
                </a:solidFill>
              </a:rPr>
              <a:t>"</a:t>
            </a:r>
            <a:r>
              <a:rPr lang="en-US" sz="2800" b="1" dirty="0" smtClean="0">
                <a:solidFill>
                  <a:srgbClr val="0066FF"/>
                </a:solidFill>
              </a:rPr>
              <a:t>LDI R16, </a:t>
            </a:r>
            <a:r>
              <a:rPr lang="en-US" sz="2800" b="1" dirty="0" smtClean="0">
                <a:solidFill>
                  <a:srgbClr val="0066FF"/>
                </a:solidFill>
              </a:rPr>
              <a:t>0x25</a:t>
            </a:r>
            <a:r>
              <a:rPr lang="en-US" sz="2800" b="1" dirty="0" smtClean="0">
                <a:solidFill>
                  <a:srgbClr val="0066FF"/>
                </a:solidFill>
              </a:rPr>
              <a:t>" </a:t>
            </a:r>
            <a:endParaRPr lang="en-US" sz="2800" b="1" dirty="0" smtClean="0">
              <a:solidFill>
                <a:srgbClr val="0066FF"/>
              </a:solidFill>
            </a:endParaRPr>
          </a:p>
          <a:p>
            <a:pPr marL="0" indent="0" algn="just">
              <a:spcBef>
                <a:spcPts val="0"/>
              </a:spcBef>
              <a:buNone/>
            </a:pPr>
            <a:r>
              <a:rPr lang="en-US" sz="2800" dirty="0" smtClean="0"/>
              <a:t>has </a:t>
            </a:r>
            <a:r>
              <a:rPr lang="en-US" sz="2800" dirty="0" smtClean="0"/>
              <a:t>a machine code of "E205", where E is the opcode and 205 is the operand.</a:t>
            </a:r>
            <a:endParaRPr lang="en-US" sz="2800" b="1" dirty="0" smtClean="0"/>
          </a:p>
          <a:p>
            <a:pPr marL="0" indent="274320" algn="just">
              <a:spcBef>
                <a:spcPts val="0"/>
              </a:spcBef>
              <a:buNone/>
            </a:pPr>
            <a:endParaRPr lang="en-US" sz="2000" dirty="0" smtClean="0"/>
          </a:p>
          <a:p>
            <a:pPr>
              <a:buNone/>
            </a:pPr>
            <a:endParaRPr lang="en-US" sz="2000" dirty="0"/>
          </a:p>
        </p:txBody>
      </p:sp>
      <p:pic>
        <p:nvPicPr>
          <p:cNvPr id="21507" name="Picture 3"/>
          <p:cNvPicPr>
            <a:picLocks noChangeAspect="1" noChangeArrowheads="1"/>
          </p:cNvPicPr>
          <p:nvPr/>
        </p:nvPicPr>
        <p:blipFill>
          <a:blip r:embed="rId4" cstate="print"/>
          <a:srcRect/>
          <a:stretch>
            <a:fillRect/>
          </a:stretch>
        </p:blipFill>
        <p:spPr bwMode="auto">
          <a:xfrm>
            <a:off x="866842" y="4773235"/>
            <a:ext cx="7920000" cy="1536085"/>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2A120AFA-F691-4101-85C9-F99B314BF7E1}"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103</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941090" y="2571744"/>
            <a:ext cx="7560000" cy="2351846"/>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4"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p:txBody>
          <a:bodyPr>
            <a:normAutofit/>
          </a:bodyPr>
          <a:lstStyle/>
          <a:p>
            <a:pPr>
              <a:buNone/>
            </a:pPr>
            <a:r>
              <a:rPr lang="en-US" b="1" dirty="0" smtClean="0"/>
              <a:t>Placing code in program ROM</a:t>
            </a:r>
          </a:p>
          <a:p>
            <a:pPr marL="0" indent="274320" algn="just">
              <a:spcBef>
                <a:spcPts val="0"/>
              </a:spcBef>
              <a:buNone/>
            </a:pPr>
            <a:r>
              <a:rPr lang="en-US" sz="2000" dirty="0" smtClean="0"/>
              <a:t>Similarly, the machine code "E3 14" is located in ROM memory location 0001 and represents the opcode and the operands for the instruction "LDI R17, $34".</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the same way, machine code "E</a:t>
            </a:r>
            <a:r>
              <a:rPr lang="en-US" sz="2000" dirty="0" smtClean="0">
                <a:solidFill>
                  <a:srgbClr val="FF0000"/>
                </a:solidFill>
              </a:rPr>
              <a:t>3</a:t>
            </a:r>
            <a:r>
              <a:rPr lang="en-US" sz="2000" dirty="0" smtClean="0"/>
              <a:t>2</a:t>
            </a:r>
            <a:r>
              <a:rPr lang="en-US" sz="2000" dirty="0" smtClean="0">
                <a:solidFill>
                  <a:srgbClr val="0066FF"/>
                </a:solidFill>
              </a:rPr>
              <a:t>1</a:t>
            </a:r>
            <a:r>
              <a:rPr lang="en-US" sz="2000" dirty="0" smtClean="0"/>
              <a:t>" is located in memory location 0002 and represents the opcode and the operand for the instruction LDI </a:t>
            </a:r>
            <a:r>
              <a:rPr lang="pt-BR" sz="2000" dirty="0" smtClean="0"/>
              <a:t>R18, 0b</a:t>
            </a:r>
            <a:r>
              <a:rPr lang="pt-BR" sz="2000" dirty="0" smtClean="0">
                <a:solidFill>
                  <a:srgbClr val="FF0000"/>
                </a:solidFill>
              </a:rPr>
              <a:t>0011</a:t>
            </a:r>
            <a:r>
              <a:rPr lang="pt-BR" sz="2000" dirty="0" smtClean="0">
                <a:solidFill>
                  <a:srgbClr val="0066FF"/>
                </a:solidFill>
              </a:rPr>
              <a:t>0001</a:t>
            </a:r>
          </a:p>
          <a:p>
            <a:pPr marL="0" indent="274320" algn="just">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7" name="Date Placeholder 6"/>
          <p:cNvSpPr>
            <a:spLocks noGrp="1"/>
          </p:cNvSpPr>
          <p:nvPr>
            <p:ph type="dt" sz="half" idx="10"/>
          </p:nvPr>
        </p:nvSpPr>
        <p:spPr/>
        <p:txBody>
          <a:bodyPr/>
          <a:lstStyle/>
          <a:p>
            <a:fld id="{F81B0392-C437-4EA6-A8A2-4331DC759A8A}"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104</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marL="0" indent="274320">
              <a:spcBef>
                <a:spcPts val="0"/>
              </a:spcBef>
              <a:buNone/>
            </a:pPr>
            <a:r>
              <a:rPr lang="en-US" sz="2000" dirty="0" smtClean="0"/>
              <a:t>The memory location 0003 has the machine code of 0F01, which is the opcode and the operands for the instruction "ADD R16, R17".</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r>
              <a:rPr lang="en-US" sz="2000" dirty="0" smtClean="0"/>
              <a:t>Similarly, the machine code “0F02" is located in memory location 0004 and represents the opcode and the operands for the instruction “ADD R16, R18”.</a:t>
            </a:r>
          </a:p>
          <a:p>
            <a:pPr>
              <a:buNone/>
            </a:pPr>
            <a:endParaRPr lang="en-US" sz="2000" dirty="0"/>
          </a:p>
        </p:txBody>
      </p:sp>
      <p:pic>
        <p:nvPicPr>
          <p:cNvPr id="23555" name="Picture 3"/>
          <p:cNvPicPr>
            <a:picLocks noChangeAspect="1" noChangeArrowheads="1"/>
          </p:cNvPicPr>
          <p:nvPr/>
        </p:nvPicPr>
        <p:blipFill>
          <a:blip r:embed="rId4" cstate="print"/>
          <a:srcRect/>
          <a:stretch>
            <a:fillRect/>
          </a:stretch>
        </p:blipFill>
        <p:spPr bwMode="auto">
          <a:xfrm>
            <a:off x="938280" y="2071678"/>
            <a:ext cx="7920000" cy="1713976"/>
          </a:xfrm>
          <a:prstGeom prst="rect">
            <a:avLst/>
          </a:prstGeom>
          <a:noFill/>
          <a:ln w="9525">
            <a:noFill/>
            <a:miter lim="800000"/>
            <a:headEnd/>
            <a:tailEnd/>
          </a:ln>
          <a:effectLst/>
        </p:spPr>
      </p:pic>
      <p:pic>
        <p:nvPicPr>
          <p:cNvPr id="23556" name="Picture 4"/>
          <p:cNvPicPr>
            <a:picLocks noChangeAspect="1" noChangeArrowheads="1"/>
          </p:cNvPicPr>
          <p:nvPr/>
        </p:nvPicPr>
        <p:blipFill>
          <a:blip r:embed="rId5" cstate="print"/>
          <a:srcRect/>
          <a:stretch>
            <a:fillRect/>
          </a:stretch>
        </p:blipFill>
        <p:spPr bwMode="auto">
          <a:xfrm>
            <a:off x="938280" y="3786190"/>
            <a:ext cx="7920000" cy="1489901"/>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4D5788CC-D687-4B30-AD8B-8DD2B81D0944}" type="datetime1">
              <a:rPr lang="en-US" smtClean="0"/>
              <a:pPr/>
              <a:t>10/22/2018</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105</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Autofit/>
          </a:bodyPr>
          <a:lstStyle/>
          <a:p>
            <a:pPr marL="0" indent="274320" algn="just">
              <a:spcBef>
                <a:spcPts val="0"/>
              </a:spcBef>
              <a:buNone/>
            </a:pPr>
            <a:r>
              <a:rPr lang="en-US" sz="2800" dirty="0" smtClean="0"/>
              <a:t>The memory </a:t>
            </a:r>
            <a:r>
              <a:rPr lang="en-US" sz="2800" dirty="0" smtClean="0">
                <a:solidFill>
                  <a:srgbClr val="FF0000"/>
                </a:solidFill>
              </a:rPr>
              <a:t>location 0005 </a:t>
            </a:r>
            <a:r>
              <a:rPr lang="en-US" sz="2800" dirty="0" smtClean="0"/>
              <a:t>has the </a:t>
            </a:r>
            <a:r>
              <a:rPr lang="en-US" sz="2800" dirty="0" err="1" smtClean="0"/>
              <a:t>opcode</a:t>
            </a:r>
            <a:r>
              <a:rPr lang="en-US" sz="2800" dirty="0" smtClean="0"/>
              <a:t> and operand for the "LDI R17,11" instruction. </a:t>
            </a:r>
          </a:p>
          <a:p>
            <a:pPr marL="0" indent="274320" algn="just">
              <a:spcBef>
                <a:spcPts val="0"/>
              </a:spcBef>
              <a:buNone/>
            </a:pPr>
            <a:r>
              <a:rPr lang="en-US" sz="2800" dirty="0" smtClean="0"/>
              <a:t>The memory </a:t>
            </a:r>
            <a:r>
              <a:rPr lang="en-US" sz="2800" dirty="0" smtClean="0">
                <a:solidFill>
                  <a:srgbClr val="FF0000"/>
                </a:solidFill>
              </a:rPr>
              <a:t>location 0006 </a:t>
            </a:r>
            <a:r>
              <a:rPr lang="en-US" sz="2800" dirty="0" smtClean="0"/>
              <a:t>has the </a:t>
            </a:r>
            <a:r>
              <a:rPr lang="en-US" sz="2800" dirty="0" err="1" smtClean="0"/>
              <a:t>opcode</a:t>
            </a:r>
            <a:r>
              <a:rPr lang="en-US" sz="2800" dirty="0" smtClean="0"/>
              <a:t> and operand for the "ADD R16, R17" instruction. </a:t>
            </a:r>
          </a:p>
          <a:p>
            <a:pPr marL="0" indent="274320" algn="just">
              <a:spcBef>
                <a:spcPts val="0"/>
              </a:spcBef>
              <a:buNone/>
            </a:pPr>
            <a:r>
              <a:rPr lang="en-US" sz="2800" dirty="0" smtClean="0"/>
              <a:t>The </a:t>
            </a:r>
            <a:r>
              <a:rPr lang="en-US" sz="2800" dirty="0" err="1" smtClean="0"/>
              <a:t>opcode</a:t>
            </a:r>
            <a:r>
              <a:rPr lang="en-US" sz="2800" dirty="0" smtClean="0"/>
              <a:t> for instruction "STS SUM, R16" is located at </a:t>
            </a:r>
            <a:r>
              <a:rPr lang="en-US" sz="2800" dirty="0" smtClean="0">
                <a:solidFill>
                  <a:srgbClr val="FF0000"/>
                </a:solidFill>
              </a:rPr>
              <a:t>address 00007 </a:t>
            </a:r>
            <a:r>
              <a:rPr lang="en-US" sz="2800" dirty="0" smtClean="0"/>
              <a:t>and its address of 0x300 at </a:t>
            </a:r>
            <a:r>
              <a:rPr lang="en-US" sz="2800" dirty="0" smtClean="0">
                <a:solidFill>
                  <a:srgbClr val="FF0000"/>
                </a:solidFill>
              </a:rPr>
              <a:t>address 00008</a:t>
            </a:r>
            <a:r>
              <a:rPr lang="en-US" sz="2800" dirty="0" smtClean="0"/>
              <a:t>.</a:t>
            </a:r>
          </a:p>
          <a:p>
            <a:pPr marL="0" indent="274320" algn="just">
              <a:spcBef>
                <a:spcPts val="0"/>
              </a:spcBef>
              <a:buNone/>
            </a:pPr>
            <a:r>
              <a:rPr lang="en-US" sz="2800" dirty="0" smtClean="0"/>
              <a:t> The </a:t>
            </a:r>
            <a:r>
              <a:rPr lang="en-US" sz="2800" dirty="0" err="1" smtClean="0"/>
              <a:t>opcode</a:t>
            </a:r>
            <a:r>
              <a:rPr lang="en-US" sz="2800" dirty="0" smtClean="0"/>
              <a:t> for "JMP HERE" and its target address are located in </a:t>
            </a:r>
            <a:r>
              <a:rPr lang="en-US" sz="2800" dirty="0" smtClean="0">
                <a:solidFill>
                  <a:srgbClr val="FF0000"/>
                </a:solidFill>
              </a:rPr>
              <a:t>locations 00009 and 0000A</a:t>
            </a:r>
            <a:r>
              <a:rPr lang="en-US" sz="2800" dirty="0" smtClean="0"/>
              <a:t>. </a:t>
            </a:r>
          </a:p>
          <a:p>
            <a:pPr marL="0" indent="274320" algn="just">
              <a:spcBef>
                <a:spcPts val="0"/>
              </a:spcBef>
              <a:buNone/>
            </a:pPr>
            <a:r>
              <a:rPr lang="en-US" sz="2800" dirty="0" smtClean="0"/>
              <a:t>While all the instructions in this program are 2-byte instructions, the JMP and STS instructions are 4-byte instructions. </a:t>
            </a:r>
          </a:p>
          <a:p>
            <a:pPr algn="just">
              <a:buNone/>
            </a:pPr>
            <a:endParaRPr lang="en-US" sz="2800" dirty="0"/>
          </a:p>
        </p:txBody>
      </p:sp>
      <p:sp>
        <p:nvSpPr>
          <p:cNvPr id="7" name="Date Placeholder 6"/>
          <p:cNvSpPr>
            <a:spLocks noGrp="1"/>
          </p:cNvSpPr>
          <p:nvPr>
            <p:ph type="dt" sz="half" idx="10"/>
          </p:nvPr>
        </p:nvSpPr>
        <p:spPr/>
        <p:txBody>
          <a:bodyPr/>
          <a:lstStyle/>
          <a:p>
            <a:fld id="{637FBFA0-FA7D-43A6-90FD-A86D2ECA6243}"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106</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Executing a program instruction by instruction</a:t>
            </a:r>
          </a:p>
          <a:p>
            <a:pPr marL="0" indent="274320" algn="just">
              <a:spcBef>
                <a:spcPts val="0"/>
              </a:spcBef>
              <a:buNone/>
            </a:pPr>
            <a:r>
              <a:rPr lang="en-US" sz="2000" dirty="0" smtClean="0"/>
              <a:t>Assuming that the above program is burned into the ROM of an AVR chip, the following is a step-by-step description of the action of the AVR upon applying power to it:</a:t>
            </a:r>
          </a:p>
          <a:p>
            <a:pPr marL="457200" indent="-457200" algn="just">
              <a:buFont typeface="+mj-lt"/>
              <a:buAutoNum type="arabicPeriod"/>
            </a:pPr>
            <a:r>
              <a:rPr lang="en-US" sz="2000" dirty="0" smtClean="0"/>
              <a:t>The instruction LDI R16,0x25 is executed Then the program counter is incremented to point to 00001, which contains code E314, the machine code for the instruction "LDI R17, 0x34".</a:t>
            </a:r>
          </a:p>
          <a:p>
            <a:pPr marL="457200" indent="-457200" algn="just">
              <a:buFont typeface="+mj-lt"/>
              <a:buAutoNum type="arabicPeriod"/>
            </a:pPr>
            <a:r>
              <a:rPr lang="en-US" sz="2000" dirty="0" smtClean="0"/>
              <a:t>Upon executing the machine code E3 14, the value 0x34 is loaded to R17.  Then the program counter is incremented to 0002.</a:t>
            </a:r>
          </a:p>
          <a:p>
            <a:pPr marL="457200" indent="-457200" algn="just">
              <a:buFont typeface="+mj-lt"/>
              <a:buAutoNum type="arabicPeriod"/>
            </a:pPr>
            <a:r>
              <a:rPr lang="en-US" sz="2000" dirty="0" smtClean="0"/>
              <a:t>ROM location 0002 has the machine code for instruction "LDI R18, 0x31". This instruction is executed and now PC = 0003.</a:t>
            </a:r>
          </a:p>
          <a:p>
            <a:pPr marL="457200" indent="-457200" algn="just">
              <a:buFont typeface="+mj-lt"/>
              <a:buAutoNum type="arabicPeriod"/>
            </a:pPr>
            <a:r>
              <a:rPr lang="en-US" sz="2000" dirty="0" smtClean="0"/>
              <a:t>This process goes on until all the instructions up to "ADD R16, R17" are fetched and executed. </a:t>
            </a:r>
            <a:r>
              <a:rPr lang="en-US" sz="2000" dirty="0" smtClean="0">
                <a:solidFill>
                  <a:srgbClr val="FF0000"/>
                </a:solidFill>
              </a:rPr>
              <a:t>Notice that all the above instructions are 2-byte  instructions</a:t>
            </a:r>
            <a:r>
              <a:rPr lang="en-US" sz="2000" dirty="0" smtClean="0"/>
              <a:t>; that is, each one takes two bytes of ROM (one word).</a:t>
            </a:r>
          </a:p>
          <a:p>
            <a:pPr marL="457200" indent="-457200" algn="just">
              <a:buFont typeface="+mj-lt"/>
              <a:buAutoNum type="arabicPeriod"/>
            </a:pPr>
            <a:endParaRPr lang="en-US" sz="2000" dirty="0" smtClean="0"/>
          </a:p>
          <a:p>
            <a:pPr marL="457200" indent="-457200" algn="just">
              <a:buFont typeface="+mj-lt"/>
              <a:buAutoNum type="arabicPeriod"/>
            </a:pPr>
            <a:endParaRPr lang="en-US" sz="2000" dirty="0" smtClean="0"/>
          </a:p>
          <a:p>
            <a:pPr marL="457200" indent="-457200">
              <a:buFont typeface="+mj-lt"/>
              <a:buAutoNum type="arabicPeriod"/>
            </a:pPr>
            <a:endParaRPr lang="en-US" sz="2000" dirty="0" smtClean="0"/>
          </a:p>
          <a:p>
            <a:pPr marL="457200" indent="-457200" algn="just">
              <a:buFont typeface="+mj-lt"/>
              <a:buAutoNum type="arabicPeriod"/>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E4ADF9BA-AECC-4F40-B7CE-452C6D693244}"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107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Executing a program instruction by instruction</a:t>
            </a:r>
          </a:p>
          <a:p>
            <a:pPr marL="457200" indent="-457200" algn="just">
              <a:buFont typeface="+mj-lt"/>
              <a:buAutoNum type="arabicPeriod" startAt="5"/>
            </a:pPr>
            <a:r>
              <a:rPr lang="en-US" sz="2000" dirty="0" smtClean="0"/>
              <a:t>Now PC = 0007 points to the next instruction, which is "STS SUM, R16". This is a 2-word (4-byte) instruction. It takes addresses of 07 and 08. When the instruction is executed, the content of R16 is stored into memory location 0x300. After the execution of this instruction, PC = 0009.</a:t>
            </a:r>
          </a:p>
          <a:p>
            <a:pPr marL="457200" indent="-457200" algn="just">
              <a:buFont typeface="+mj-lt"/>
              <a:buAutoNum type="arabicPeriod" startAt="5"/>
            </a:pPr>
            <a:r>
              <a:rPr lang="en-US" sz="2000" dirty="0" smtClean="0"/>
              <a:t>Now PC = 0009 points to the next instruction, which is "JMP HERE". This is a 2-word (4-byte) instruction. It takes addresses of 09 and OA. After the execution of this instruction, PC = 0009. This keeps the program in an infinite loop. </a:t>
            </a:r>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D273F6EC-43FB-466D-A6A8-7B89411D61F7}"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108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3371848" cy="4981596"/>
          </a:xfrm>
        </p:spPr>
        <p:txBody>
          <a:bodyPr>
            <a:normAutofit fontScale="85000" lnSpcReduction="10000"/>
          </a:bodyPr>
          <a:lstStyle/>
          <a:p>
            <a:pPr>
              <a:buNone/>
            </a:pPr>
            <a:r>
              <a:rPr lang="en-US" sz="2800" b="1" dirty="0" smtClean="0"/>
              <a:t>ROM width in the AVR</a:t>
            </a:r>
          </a:p>
          <a:p>
            <a:pPr marL="0" indent="274320" algn="just">
              <a:spcBef>
                <a:spcPts val="0"/>
              </a:spcBef>
              <a:buNone/>
            </a:pPr>
            <a:r>
              <a:rPr lang="en-US" sz="2000" dirty="0" smtClean="0"/>
              <a:t>To bring in more information (code or data) into the CPU, AVR increased the width of data bus to 16 bits. In other words, the AVR is word addressable. For the AVR, the internal data bus between the code ROM and the CPU is 16 bits wide, as shown data size. </a:t>
            </a:r>
          </a:p>
          <a:p>
            <a:pPr marL="0" indent="274320" algn="just">
              <a:spcBef>
                <a:spcPts val="0"/>
              </a:spcBef>
              <a:buNone/>
            </a:pPr>
            <a:r>
              <a:rPr lang="en-US" sz="2000" dirty="0" smtClean="0"/>
              <a:t>The widening of the data path between the program ROM and the CPU is another way in which the AVR designers increased the processing power of the AVR family. </a:t>
            </a:r>
          </a:p>
          <a:p>
            <a:pPr marL="0" indent="274320" algn="just">
              <a:spcBef>
                <a:spcPts val="0"/>
              </a:spcBef>
              <a:buNone/>
            </a:pPr>
            <a:r>
              <a:rPr lang="en-US" sz="2000" dirty="0" smtClean="0"/>
              <a:t>Another reason to make the code ROM 16 bits wide is to match it with the instruction width of the AVR because the vast majority of the instructions are 2-byte instructions. </a:t>
            </a:r>
            <a:endParaRPr lang="en-US" sz="2000" dirty="0"/>
          </a:p>
        </p:txBody>
      </p:sp>
      <p:pic>
        <p:nvPicPr>
          <p:cNvPr id="1029" name="Picture 5"/>
          <p:cNvPicPr>
            <a:picLocks noChangeAspect="1" noChangeArrowheads="1"/>
          </p:cNvPicPr>
          <p:nvPr/>
        </p:nvPicPr>
        <p:blipFill>
          <a:blip r:embed="rId3" cstate="print"/>
          <a:srcRect/>
          <a:stretch>
            <a:fillRect/>
          </a:stretch>
        </p:blipFill>
        <p:spPr bwMode="auto">
          <a:xfrm>
            <a:off x="4323966" y="1854866"/>
            <a:ext cx="4320000" cy="386015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16CBE66C-E4CB-42D0-877B-8CC6CB7F7173}"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109</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pPr>
              <a:buNone/>
            </a:pPr>
            <a:r>
              <a:rPr lang="en-US" b="1" i="1" dirty="0" smtClean="0"/>
              <a:t>AVR microcontroller I/O pins 	</a:t>
            </a:r>
          </a:p>
          <a:p>
            <a:pPr marL="0" indent="0" algn="just">
              <a:spcBef>
                <a:spcPts val="1200"/>
              </a:spcBef>
              <a:buNone/>
            </a:pPr>
            <a:r>
              <a:rPr lang="en-US" dirty="0" smtClean="0"/>
              <a:t>The AVR can have from 3 to 86 pins for I/O. The number of I/O pins depends on the number of pins in the package itself. The number of pins for the AVR package goes from 8 to 100 at this time. In the case of the 8-pin AT90S2323, we have 3 pins for I/O, while in the case of the 100-pinATmegal280, we can use up to 86 pins for I/O. </a:t>
            </a:r>
          </a:p>
        </p:txBody>
      </p:sp>
      <p:sp>
        <p:nvSpPr>
          <p:cNvPr id="5" name="Date Placeholder 4"/>
          <p:cNvSpPr>
            <a:spLocks noGrp="1"/>
          </p:cNvSpPr>
          <p:nvPr>
            <p:ph type="dt" sz="half" idx="10"/>
          </p:nvPr>
        </p:nvSpPr>
        <p:spPr/>
        <p:txBody>
          <a:bodyPr/>
          <a:lstStyle/>
          <a:p>
            <a:fld id="{97646A62-BF90-4B03-9286-99DF066BA73F}"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457200" algn="just">
              <a:spcBef>
                <a:spcPts val="0"/>
              </a:spcBef>
              <a:buNone/>
            </a:pPr>
            <a:r>
              <a:rPr lang="en-US" sz="2800" dirty="0" smtClean="0"/>
              <a:t>The AVR designers have made </a:t>
            </a:r>
            <a:r>
              <a:rPr lang="en-US" sz="2800" dirty="0" smtClean="0">
                <a:solidFill>
                  <a:srgbClr val="FF0000"/>
                </a:solidFill>
              </a:rPr>
              <a:t>all instructions </a:t>
            </a:r>
            <a:r>
              <a:rPr lang="en-US" sz="2800" dirty="0" smtClean="0"/>
              <a:t>either </a:t>
            </a:r>
            <a:r>
              <a:rPr lang="en-US" sz="2800" dirty="0" smtClean="0">
                <a:solidFill>
                  <a:srgbClr val="FF0000"/>
                </a:solidFill>
              </a:rPr>
              <a:t>2-byte or 4-byte</a:t>
            </a:r>
            <a:r>
              <a:rPr lang="en-US" sz="2800" dirty="0" smtClean="0"/>
              <a:t>; there are no 1-byte or 3-byte instructions, as is the case with the x86 and 8051 chips. </a:t>
            </a:r>
          </a:p>
          <a:p>
            <a:pPr marL="0" indent="457200" algn="just">
              <a:spcBef>
                <a:spcPts val="0"/>
              </a:spcBef>
              <a:buNone/>
            </a:pPr>
            <a:endParaRPr lang="en-US" sz="2000" dirty="0" smtClean="0"/>
          </a:p>
          <a:p>
            <a:pPr marL="0" indent="457200" algn="just">
              <a:spcBef>
                <a:spcPts val="0"/>
              </a:spcBef>
              <a:buNone/>
            </a:pPr>
            <a:r>
              <a:rPr lang="en-US" sz="2800" dirty="0" smtClean="0">
                <a:solidFill>
                  <a:srgbClr val="FF0000"/>
                </a:solidFill>
              </a:rPr>
              <a:t>This is part of the RISC architectural philosophy.</a:t>
            </a:r>
            <a:r>
              <a:rPr lang="en-US" sz="2800" dirty="0" smtClean="0"/>
              <a:t> It must also be noted that the data memory SRAM in the AVR microcontroller is still 8-bit, and it is byte-addressable.</a:t>
            </a:r>
          </a:p>
          <a:p>
            <a:pPr marL="0" indent="457200" algn="just">
              <a:spcBef>
                <a:spcPts val="0"/>
              </a:spcBef>
              <a:buNone/>
            </a:pPr>
            <a:endParaRPr lang="en-US" sz="2000" dirty="0" smtClean="0"/>
          </a:p>
          <a:p>
            <a:pPr>
              <a:buNone/>
            </a:pPr>
            <a:endParaRPr lang="en-US" sz="2800" b="1"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4FB380B7-F8ED-4F2A-A8BB-C9FD50FD9CA3}"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2928926" y="2459082"/>
            <a:ext cx="6120000" cy="4256066"/>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2085964" cy="4981596"/>
          </a:xfrm>
        </p:spPr>
        <p:txBody>
          <a:bodyPr>
            <a:normAutofit/>
          </a:bodyPr>
          <a:lstStyle/>
          <a:p>
            <a:pPr marL="0" indent="0" algn="just">
              <a:spcBef>
                <a:spcPts val="0"/>
              </a:spcBef>
              <a:buNone/>
            </a:pPr>
            <a:endParaRPr lang="en-US" sz="2000" dirty="0" smtClean="0"/>
          </a:p>
          <a:p>
            <a:pPr marL="0" indent="0" algn="just">
              <a:spcBef>
                <a:spcPts val="0"/>
              </a:spcBef>
              <a:buNone/>
            </a:pPr>
            <a:endParaRPr lang="en-US" sz="2000" dirty="0" smtClean="0"/>
          </a:p>
          <a:p>
            <a:pPr marL="0" indent="0" algn="just">
              <a:spcBef>
                <a:spcPts val="0"/>
              </a:spcBef>
              <a:buNone/>
            </a:pPr>
            <a:r>
              <a:rPr lang="en-US" sz="2000" dirty="0" smtClean="0"/>
              <a:t>AVR uses Harvard architecture, which means that there are separate buses for the code and the data memory. The Program Bus provides access to the Program Flash ROM whereas the Data Bus is used for bringing data to the CPU.</a:t>
            </a:r>
          </a:p>
          <a:p>
            <a:pPr>
              <a:buNone/>
            </a:pPr>
            <a:endParaRPr lang="en-US" sz="2800" b="1"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8" name="Content Placeholder 5"/>
          <p:cNvSpPr txBox="1">
            <a:spLocks/>
          </p:cNvSpPr>
          <p:nvPr/>
        </p:nvSpPr>
        <p:spPr>
          <a:xfrm>
            <a:off x="1000100" y="1600200"/>
            <a:ext cx="5657864" cy="542916"/>
          </a:xfrm>
          <a:prstGeom prst="rect">
            <a:avLst/>
          </a:prstGeom>
        </p:spPr>
        <p:txBody>
          <a:bodyPr vert="horz">
            <a:normAutofit/>
          </a:bodyPr>
          <a:lstStyle/>
          <a:p>
            <a:pPr marL="0" marR="0" lvl="0" indent="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Harvard architecture in the AVR</a:t>
            </a: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a:off x="3071802" y="5643578"/>
            <a:ext cx="2857520" cy="830997"/>
          </a:xfrm>
          <a:prstGeom prst="rect">
            <a:avLst/>
          </a:prstGeom>
          <a:noFill/>
        </p:spPr>
        <p:txBody>
          <a:bodyPr wrap="square" rtlCol="0">
            <a:spAutoFit/>
          </a:bodyPr>
          <a:lstStyle/>
          <a:p>
            <a:pPr indent="274320"/>
            <a:r>
              <a:rPr lang="en-US" sz="1200" dirty="0" smtClean="0"/>
              <a:t>The Program Bus, the data bus is 16 bits wide and the address bus is as wide as the PC register to enable the CPU to address the entire Program Flash ROM.</a:t>
            </a:r>
          </a:p>
        </p:txBody>
      </p:sp>
      <p:cxnSp>
        <p:nvCxnSpPr>
          <p:cNvPr id="11" name="Straight Arrow Connector 10"/>
          <p:cNvCxnSpPr>
            <a:stCxn id="9" idx="0"/>
          </p:cNvCxnSpPr>
          <p:nvPr/>
        </p:nvCxnSpPr>
        <p:spPr>
          <a:xfrm rot="16200000" flipV="1">
            <a:off x="3393273" y="4536289"/>
            <a:ext cx="1357322" cy="8572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57950" y="1597871"/>
            <a:ext cx="2500298" cy="830997"/>
          </a:xfrm>
          <a:prstGeom prst="rect">
            <a:avLst/>
          </a:prstGeom>
          <a:noFill/>
        </p:spPr>
        <p:txBody>
          <a:bodyPr wrap="square" rtlCol="0">
            <a:spAutoFit/>
          </a:bodyPr>
          <a:lstStyle/>
          <a:p>
            <a:r>
              <a:rPr lang="en-US" sz="1200" dirty="0" smtClean="0"/>
              <a:t>In the Data Bus, the data bus is 8 bits wide. As a result, the CPU can access one byte of data at a time. The address bus is 16 bits wide. </a:t>
            </a:r>
            <a:endParaRPr lang="en-US" sz="1200" dirty="0"/>
          </a:p>
        </p:txBody>
      </p:sp>
      <p:cxnSp>
        <p:nvCxnSpPr>
          <p:cNvPr id="14" name="Straight Arrow Connector 13"/>
          <p:cNvCxnSpPr/>
          <p:nvPr/>
        </p:nvCxnSpPr>
        <p:spPr>
          <a:xfrm rot="5400000">
            <a:off x="5607851" y="2678901"/>
            <a:ext cx="2071702" cy="12858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fld id="{F1C5B0D6-84FC-4A64-994F-2B6A503EF737}" type="datetime1">
              <a:rPr lang="en-US" smtClean="0"/>
              <a:pPr/>
              <a:t>10/22/2018</a:t>
            </a:fld>
            <a:endParaRPr lang="en-US"/>
          </a:p>
        </p:txBody>
      </p:sp>
      <p:sp>
        <p:nvSpPr>
          <p:cNvPr id="15" name="Slide Number Placeholder 14"/>
          <p:cNvSpPr>
            <a:spLocks noGrp="1"/>
          </p:cNvSpPr>
          <p:nvPr>
            <p:ph type="sldNum" sz="quarter" idx="12"/>
          </p:nvPr>
        </p:nvSpPr>
        <p:spPr/>
        <p:txBody>
          <a:bodyPr/>
          <a:lstStyle/>
          <a:p>
            <a:fld id="{4B2D966A-DDA2-4D5C-AB7E-451347EB0CDE}" type="slidenum">
              <a:rPr lang="en-US" smtClean="0"/>
              <a:pPr/>
              <a:t>111</a:t>
            </a:fld>
            <a:endParaRPr lang="en-US"/>
          </a:p>
        </p:txBody>
      </p:sp>
      <p:sp>
        <p:nvSpPr>
          <p:cNvPr id="16" name="Footer Placeholder 1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274320">
              <a:spcBef>
                <a:spcPts val="0"/>
              </a:spcBef>
              <a:buNone/>
            </a:pPr>
            <a:r>
              <a:rPr lang="en-US" sz="2000" dirty="0" smtClean="0"/>
              <a:t>When the CPU wants to execute the </a:t>
            </a:r>
          </a:p>
          <a:p>
            <a:pPr marL="0" indent="0" algn="ctr">
              <a:spcBef>
                <a:spcPts val="2400"/>
              </a:spcBef>
              <a:spcAft>
                <a:spcPts val="2400"/>
              </a:spcAft>
              <a:buNone/>
            </a:pPr>
            <a:r>
              <a:rPr lang="en-US" sz="1600" b="1" dirty="0" smtClean="0">
                <a:latin typeface="Courier New" pitchFamily="49" charset="0"/>
                <a:cs typeface="Courier New" pitchFamily="49" charset="0"/>
              </a:rPr>
              <a:t>LDS </a:t>
            </a:r>
            <a:r>
              <a:rPr lang="en-US" sz="1600" b="1" dirty="0" err="1" smtClean="0">
                <a:latin typeface="Courier New" pitchFamily="49" charset="0"/>
                <a:cs typeface="Courier New" pitchFamily="49" charset="0"/>
              </a:rPr>
              <a:t>Rn,k</a:t>
            </a:r>
            <a:r>
              <a:rPr lang="en-US" sz="1600" b="1" dirty="0" smtClean="0">
                <a:latin typeface="Courier New" pitchFamily="49" charset="0"/>
                <a:cs typeface="Courier New" pitchFamily="49" charset="0"/>
              </a:rPr>
              <a:t> </a:t>
            </a:r>
          </a:p>
          <a:p>
            <a:pPr marL="0" indent="0" algn="just">
              <a:spcBef>
                <a:spcPts val="0"/>
              </a:spcBef>
              <a:buNone/>
            </a:pPr>
            <a:r>
              <a:rPr lang="en-US" sz="2000" dirty="0" smtClean="0"/>
              <a:t>instruction, it puts </a:t>
            </a:r>
            <a:r>
              <a:rPr lang="en-US" sz="2000" dirty="0" smtClean="0">
                <a:solidFill>
                  <a:srgbClr val="FF0000"/>
                </a:solidFill>
              </a:rPr>
              <a:t>k</a:t>
            </a:r>
            <a:r>
              <a:rPr lang="en-US" sz="2000" dirty="0" smtClean="0"/>
              <a:t> on the </a:t>
            </a:r>
            <a:r>
              <a:rPr lang="en-US" sz="2000" dirty="0" smtClean="0">
                <a:solidFill>
                  <a:srgbClr val="FF0000"/>
                </a:solidFill>
              </a:rPr>
              <a:t>address bus of the Data Bus</a:t>
            </a:r>
            <a:r>
              <a:rPr lang="en-US" sz="2000" dirty="0" smtClean="0"/>
              <a:t>, and receives data through the data bus. </a:t>
            </a:r>
          </a:p>
          <a:p>
            <a:pPr marL="0" indent="274320">
              <a:spcBef>
                <a:spcPts val="0"/>
              </a:spcBef>
              <a:buNone/>
            </a:pPr>
            <a:endParaRPr lang="en-US" sz="2000" dirty="0" smtClean="0"/>
          </a:p>
          <a:p>
            <a:pPr marL="0" indent="274320">
              <a:spcBef>
                <a:spcPts val="0"/>
              </a:spcBef>
              <a:buNone/>
            </a:pPr>
            <a:r>
              <a:rPr lang="en-US" sz="2000" dirty="0" smtClean="0"/>
              <a:t>For example, to execute </a:t>
            </a:r>
          </a:p>
          <a:p>
            <a:pPr marL="0" indent="0" algn="ctr">
              <a:spcBef>
                <a:spcPts val="2400"/>
              </a:spcBef>
              <a:spcAft>
                <a:spcPts val="2400"/>
              </a:spcAft>
              <a:buNone/>
            </a:pPr>
            <a:r>
              <a:rPr lang="en-US" sz="1600" b="1" dirty="0" smtClean="0">
                <a:latin typeface="Courier New" pitchFamily="49" charset="0"/>
                <a:cs typeface="Courier New" pitchFamily="49" charset="0"/>
              </a:rPr>
              <a:t>LDS R20, 0x90</a:t>
            </a:r>
          </a:p>
          <a:p>
            <a:pPr marL="0" indent="0" algn="just">
              <a:spcBef>
                <a:spcPts val="0"/>
              </a:spcBef>
              <a:buNone/>
            </a:pPr>
            <a:r>
              <a:rPr lang="en-US" sz="2000" dirty="0" smtClean="0"/>
              <a:t>the CPU puts </a:t>
            </a:r>
            <a:r>
              <a:rPr lang="en-US" sz="2000" dirty="0" smtClean="0">
                <a:solidFill>
                  <a:srgbClr val="FF0000"/>
                </a:solidFill>
              </a:rPr>
              <a:t>0x90</a:t>
            </a:r>
            <a:r>
              <a:rPr lang="en-US" sz="2000" dirty="0" smtClean="0"/>
              <a:t> on the </a:t>
            </a:r>
            <a:r>
              <a:rPr lang="en-US" sz="2000" dirty="0" smtClean="0">
                <a:solidFill>
                  <a:srgbClr val="FF0000"/>
                </a:solidFill>
              </a:rPr>
              <a:t>address bus</a:t>
            </a:r>
            <a:r>
              <a:rPr lang="en-US" sz="2000" dirty="0" smtClean="0"/>
              <a:t>. The location $90 is in the </a:t>
            </a:r>
            <a:r>
              <a:rPr lang="en-US" sz="2000" dirty="0" smtClean="0">
                <a:solidFill>
                  <a:srgbClr val="FF0000"/>
                </a:solidFill>
              </a:rPr>
              <a:t>SRAM</a:t>
            </a:r>
            <a:r>
              <a:rPr lang="en-US" sz="2000" dirty="0" smtClean="0"/>
              <a:t>. Thus, the SRAM puts the contents of location $90 on the data bus. The CPU gets the contents of location $90 through the data bus and puts it in R20.</a:t>
            </a:r>
          </a:p>
          <a:p>
            <a:pPr marL="0" indent="457200" algn="just">
              <a:spcBef>
                <a:spcPts val="0"/>
              </a:spcBef>
              <a:buNone/>
            </a:pPr>
            <a:endParaRPr lang="en-US" sz="2000" dirty="0" smtClean="0"/>
          </a:p>
          <a:p>
            <a:pPr>
              <a:buNone/>
            </a:pPr>
            <a:endParaRPr lang="en-US" sz="2800" b="1"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7D78EF56-FE81-4B91-882C-006A26E708A6}"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03504" y="1417638"/>
            <a:ext cx="7772400" cy="4981596"/>
          </a:xfrm>
        </p:spPr>
        <p:txBody>
          <a:bodyPr>
            <a:normAutofit/>
          </a:bodyPr>
          <a:lstStyle/>
          <a:p>
            <a:pPr marL="0" indent="274320" algn="just">
              <a:spcBef>
                <a:spcPts val="0"/>
              </a:spcBef>
              <a:buNone/>
            </a:pPr>
            <a:r>
              <a:rPr lang="en-US" sz="2000" dirty="0" smtClean="0"/>
              <a:t>The “</a:t>
            </a:r>
            <a:r>
              <a:rPr lang="en-US" sz="1600" b="1" dirty="0" smtClean="0">
                <a:latin typeface="Courier New" pitchFamily="49" charset="0"/>
                <a:cs typeface="Courier New" pitchFamily="49" charset="0"/>
              </a:rPr>
              <a:t>STS </a:t>
            </a:r>
            <a:r>
              <a:rPr lang="en-US" sz="1600" b="1" dirty="0" err="1" smtClean="0">
                <a:latin typeface="Courier New" pitchFamily="49" charset="0"/>
                <a:cs typeface="Courier New" pitchFamily="49" charset="0"/>
              </a:rPr>
              <a:t>k,Rn</a:t>
            </a:r>
            <a:r>
              <a:rPr lang="en-US" sz="2000" dirty="0" smtClean="0"/>
              <a:t>“ instruction is executed similarly. The CPU puts </a:t>
            </a:r>
            <a:r>
              <a:rPr lang="en-US" sz="2000" dirty="0" smtClean="0">
                <a:solidFill>
                  <a:srgbClr val="FF0000"/>
                </a:solidFill>
              </a:rPr>
              <a:t>k</a:t>
            </a:r>
            <a:r>
              <a:rPr lang="en-US" sz="2000" dirty="0" smtClean="0"/>
              <a:t> on the </a:t>
            </a:r>
            <a:r>
              <a:rPr lang="en-US" sz="2000" dirty="0" smtClean="0">
                <a:solidFill>
                  <a:srgbClr val="FF0000"/>
                </a:solidFill>
              </a:rPr>
              <a:t>address bus</a:t>
            </a:r>
            <a:r>
              <a:rPr lang="en-US" sz="2000" dirty="0" smtClean="0"/>
              <a:t> and the </a:t>
            </a:r>
            <a:r>
              <a:rPr lang="en-US" sz="2000" dirty="0" smtClean="0">
                <a:solidFill>
                  <a:srgbClr val="0066FF"/>
                </a:solidFill>
              </a:rPr>
              <a:t>contents of </a:t>
            </a:r>
            <a:r>
              <a:rPr lang="en-US" sz="2000" dirty="0" err="1" smtClean="0">
                <a:solidFill>
                  <a:srgbClr val="0066FF"/>
                </a:solidFill>
              </a:rPr>
              <a:t>Rn</a:t>
            </a:r>
            <a:r>
              <a:rPr lang="en-US" sz="2000" dirty="0" smtClean="0">
                <a:solidFill>
                  <a:srgbClr val="0066FF"/>
                </a:solidFill>
              </a:rPr>
              <a:t> </a:t>
            </a:r>
            <a:r>
              <a:rPr lang="en-US" sz="2000" dirty="0" smtClean="0"/>
              <a:t>on the </a:t>
            </a:r>
            <a:r>
              <a:rPr lang="en-US" sz="2000" dirty="0" smtClean="0">
                <a:solidFill>
                  <a:srgbClr val="0066FF"/>
                </a:solidFill>
              </a:rPr>
              <a:t>data bus</a:t>
            </a:r>
            <a:r>
              <a:rPr lang="en-US" sz="2000" dirty="0" smtClean="0"/>
              <a:t>. The unit whose address is on the address bus receives the contents of data bus. </a:t>
            </a:r>
          </a:p>
          <a:p>
            <a:pPr marL="0" indent="274320" algn="just">
              <a:spcBef>
                <a:spcPts val="0"/>
              </a:spcBef>
              <a:buNone/>
            </a:pPr>
            <a:endParaRPr lang="en-US" sz="2000" dirty="0" smtClean="0"/>
          </a:p>
          <a:p>
            <a:pPr marL="0" indent="274320" algn="just">
              <a:spcBef>
                <a:spcPts val="0"/>
              </a:spcBef>
              <a:buNone/>
            </a:pPr>
            <a:r>
              <a:rPr lang="en-US" sz="2000" dirty="0" smtClean="0"/>
              <a:t>For example, to execute the </a:t>
            </a:r>
          </a:p>
          <a:p>
            <a:pPr marL="0" indent="0" algn="ctr">
              <a:spcBef>
                <a:spcPts val="2400"/>
              </a:spcBef>
              <a:spcAft>
                <a:spcPts val="2400"/>
              </a:spcAft>
              <a:buNone/>
            </a:pPr>
            <a:r>
              <a:rPr lang="en-US" sz="1600" b="1" dirty="0" smtClean="0">
                <a:latin typeface="Courier New" pitchFamily="49" charset="0"/>
                <a:cs typeface="Courier New" pitchFamily="49" charset="0"/>
              </a:rPr>
              <a:t>STS $100,R30</a:t>
            </a:r>
          </a:p>
          <a:p>
            <a:pPr marL="0" indent="0" algn="just">
              <a:spcBef>
                <a:spcPts val="0"/>
              </a:spcBef>
              <a:buNone/>
            </a:pPr>
            <a:r>
              <a:rPr lang="en-US" sz="2000" dirty="0" smtClean="0"/>
              <a:t>instruction the CPU puts the </a:t>
            </a:r>
            <a:r>
              <a:rPr lang="en-US" sz="2000" dirty="0" smtClean="0">
                <a:solidFill>
                  <a:srgbClr val="0066FF"/>
                </a:solidFill>
              </a:rPr>
              <a:t>contents of R</a:t>
            </a:r>
            <a:r>
              <a:rPr lang="en-US" sz="2000" dirty="0" smtClean="0"/>
              <a:t>30 on the </a:t>
            </a:r>
            <a:r>
              <a:rPr lang="en-US" sz="2000" dirty="0" smtClean="0">
                <a:solidFill>
                  <a:srgbClr val="0066FF"/>
                </a:solidFill>
              </a:rPr>
              <a:t>data bus </a:t>
            </a:r>
            <a:r>
              <a:rPr lang="en-US" sz="2000" dirty="0" smtClean="0"/>
              <a:t>and </a:t>
            </a:r>
            <a:r>
              <a:rPr lang="en-US" sz="2000" dirty="0" smtClean="0">
                <a:solidFill>
                  <a:srgbClr val="FF0000"/>
                </a:solidFill>
              </a:rPr>
              <a:t>$100 </a:t>
            </a:r>
            <a:r>
              <a:rPr lang="en-US" sz="2000" dirty="0" smtClean="0"/>
              <a:t>on the </a:t>
            </a:r>
            <a:r>
              <a:rPr lang="en-US" sz="2000" dirty="0" smtClean="0">
                <a:solidFill>
                  <a:srgbClr val="FF0000"/>
                </a:solidFill>
              </a:rPr>
              <a:t>address bus</a:t>
            </a:r>
            <a:r>
              <a:rPr lang="en-US" sz="2000" dirty="0" smtClean="0"/>
              <a:t>. </a:t>
            </a:r>
          </a:p>
          <a:p>
            <a:pPr marL="0" indent="274320" algn="just">
              <a:spcBef>
                <a:spcPts val="0"/>
              </a:spcBef>
              <a:buNone/>
            </a:pPr>
            <a:r>
              <a:rPr lang="en-US" sz="2000" dirty="0" smtClean="0"/>
              <a:t>Because $100 is bigger than $60, the address belongs to SRAM; thus SRAM gets the contents of the data bus and puts it in location $100 of the SRAM.</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6A5F650B-A5E6-43CA-8B69-864ED96CFBDE}"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Little endian vs. big endian war</a:t>
            </a:r>
          </a:p>
          <a:p>
            <a:pPr marL="0" indent="274320">
              <a:spcBef>
                <a:spcPts val="0"/>
              </a:spcBef>
              <a:buNone/>
            </a:pPr>
            <a:endParaRPr lang="en-US" sz="2000" dirty="0" smtClean="0"/>
          </a:p>
          <a:p>
            <a:pPr marL="0" indent="0">
              <a:spcBef>
                <a:spcPts val="0"/>
              </a:spcBef>
              <a:buNone/>
            </a:pPr>
            <a:r>
              <a:rPr lang="en-US" sz="2000" b="1" dirty="0" smtClean="0"/>
              <a:t>little endian</a:t>
            </a:r>
          </a:p>
          <a:p>
            <a:pPr marL="0" indent="274320">
              <a:spcBef>
                <a:spcPts val="0"/>
              </a:spcBef>
              <a:buNone/>
            </a:pPr>
            <a:r>
              <a:rPr lang="en-US" sz="2000" dirty="0" smtClean="0"/>
              <a:t>The low byte goes to the low memory location, and the high byte goes to the high memory address.</a:t>
            </a:r>
          </a:p>
          <a:p>
            <a:pPr marL="0" indent="274320">
              <a:spcBef>
                <a:spcPts val="0"/>
              </a:spcBef>
              <a:buNone/>
            </a:pPr>
            <a:endParaRPr lang="en-US" sz="2000" b="1" dirty="0" smtClean="0"/>
          </a:p>
          <a:p>
            <a:pPr marL="0" indent="0">
              <a:spcBef>
                <a:spcPts val="0"/>
              </a:spcBef>
              <a:buNone/>
            </a:pPr>
            <a:r>
              <a:rPr lang="en-US" sz="2000" b="1" dirty="0" smtClean="0"/>
              <a:t>big endian</a:t>
            </a:r>
          </a:p>
          <a:p>
            <a:pPr marL="0" indent="274320">
              <a:spcBef>
                <a:spcPts val="0"/>
              </a:spcBef>
              <a:buNone/>
            </a:pPr>
            <a:r>
              <a:rPr lang="en-US" sz="2000" dirty="0" smtClean="0"/>
              <a:t>In the big endian method, the high byte goes to the low address, whereas in the little endian method, the high byte goes to the high address and the low byte to the low address.</a:t>
            </a:r>
          </a:p>
          <a:p>
            <a:pPr marL="0" indent="274320">
              <a:spcBef>
                <a:spcPts val="0"/>
              </a:spcBef>
              <a:buNone/>
            </a:pPr>
            <a:endParaRPr lang="en-US" sz="2000" dirty="0" smtClean="0"/>
          </a:p>
          <a:p>
            <a:pPr marL="0" indent="274320" algn="just">
              <a:spcBef>
                <a:spcPts val="0"/>
              </a:spcBef>
              <a:buNone/>
            </a:pPr>
            <a:r>
              <a:rPr lang="en-US" sz="2000" dirty="0" smtClean="0"/>
              <a:t>All Intel microprocessors and many microcontrollers use the little endian convention. </a:t>
            </a:r>
            <a:r>
              <a:rPr lang="en-US" sz="2000" dirty="0" err="1" smtClean="0"/>
              <a:t>Freescale</a:t>
            </a:r>
            <a:r>
              <a:rPr lang="en-US" sz="2000" dirty="0" smtClean="0"/>
              <a:t> (formerly Motorola) microprocessors, along with some mainframes, use big endian.</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B00BBC1C-D208-414E-9656-A2438438E019}"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755576" y="1457304"/>
            <a:ext cx="7772400" cy="4981596"/>
          </a:xfrm>
        </p:spPr>
        <p:txBody>
          <a:bodyPr>
            <a:normAutofit/>
          </a:bodyPr>
          <a:lstStyle/>
          <a:p>
            <a:pPr>
              <a:buNone/>
            </a:pPr>
            <a:r>
              <a:rPr lang="en-US" sz="2800" b="1" dirty="0" smtClean="0"/>
              <a:t>Instruction size of the </a:t>
            </a:r>
            <a:r>
              <a:rPr lang="en-US" sz="2800" b="1" dirty="0" smtClean="0"/>
              <a:t>AVR</a:t>
            </a:r>
          </a:p>
          <a:p>
            <a:pPr indent="274320">
              <a:buNone/>
            </a:pPr>
            <a:r>
              <a:rPr lang="en-US" sz="2000" dirty="0" smtClean="0"/>
              <a:t>Almost </a:t>
            </a:r>
            <a:r>
              <a:rPr lang="en-US" sz="2000" dirty="0" smtClean="0"/>
              <a:t>all the instructions in the AVR are 2-byte instructions. </a:t>
            </a:r>
            <a:endParaRPr lang="en-US" sz="2000" dirty="0" smtClean="0"/>
          </a:p>
          <a:p>
            <a:pPr indent="274320">
              <a:buNone/>
            </a:pPr>
            <a:r>
              <a:rPr lang="en-US" sz="2000" dirty="0" smtClean="0"/>
              <a:t>The exceptions </a:t>
            </a:r>
            <a:r>
              <a:rPr lang="en-US" sz="2000" dirty="0" smtClean="0"/>
              <a:t>are STS, JMP, and a few others. </a:t>
            </a:r>
          </a:p>
          <a:p>
            <a:pPr marL="0" indent="274320" algn="just">
              <a:spcBef>
                <a:spcPts val="0"/>
              </a:spcBef>
              <a:buNone/>
            </a:pPr>
            <a:endParaRPr lang="en-US" sz="2000" dirty="0" smtClean="0"/>
          </a:p>
          <a:p>
            <a:pPr>
              <a:buNone/>
            </a:pPr>
            <a:r>
              <a:rPr lang="en-US" sz="2800" b="1" dirty="0" smtClean="0"/>
              <a:t>LDI instruction formation</a:t>
            </a:r>
          </a:p>
          <a:p>
            <a:pPr indent="274320" algn="just">
              <a:buNone/>
            </a:pPr>
            <a:r>
              <a:rPr lang="en-US" sz="2000" dirty="0" smtClean="0"/>
              <a:t>The LDI is a 2-byte (16-bit) instruction. Of the 16 bits, the first 4 bits are set aside for the opcode, the second and the fourth 4 bits are used for the value of 00 to $FF, and the third 4 bits present the destination register. </a:t>
            </a:r>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3075" name="Picture 3"/>
          <p:cNvPicPr>
            <a:picLocks noChangeAspect="1" noChangeArrowheads="1"/>
          </p:cNvPicPr>
          <p:nvPr/>
        </p:nvPicPr>
        <p:blipFill>
          <a:blip r:embed="rId3" cstate="print"/>
          <a:srcRect/>
          <a:stretch>
            <a:fillRect/>
          </a:stretch>
        </p:blipFill>
        <p:spPr bwMode="auto">
          <a:xfrm>
            <a:off x="866842" y="4929198"/>
            <a:ext cx="7920000" cy="1756113"/>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0A077381-9C3F-4B5B-A501-AE71990046EA}"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115</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ADD instruction formation</a:t>
            </a:r>
          </a:p>
          <a:p>
            <a:pPr marL="0" indent="274320" algn="just">
              <a:spcBef>
                <a:spcPts val="0"/>
              </a:spcBef>
              <a:buNone/>
            </a:pPr>
            <a:r>
              <a:rPr lang="en-US" sz="2000" dirty="0" smtClean="0"/>
              <a:t>The ADD is a 2-byte (16-bit) instruction. Of the 16 bits, the first 6 bits are set aside for the opcode, and the other 10 bits represent the source and the destination registers. This is shown below</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4099" name="Picture 3"/>
          <p:cNvPicPr>
            <a:picLocks noChangeAspect="1" noChangeArrowheads="1"/>
          </p:cNvPicPr>
          <p:nvPr/>
        </p:nvPicPr>
        <p:blipFill>
          <a:blip r:embed="rId3" cstate="print"/>
          <a:srcRect/>
          <a:stretch>
            <a:fillRect/>
          </a:stretch>
        </p:blipFill>
        <p:spPr bwMode="auto">
          <a:xfrm>
            <a:off x="866842" y="3036660"/>
            <a:ext cx="7920000" cy="182110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D1325EF1-6C1A-4324-AD2C-21A228AC297B}"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116</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STS instruction formation</a:t>
            </a:r>
          </a:p>
          <a:p>
            <a:pPr marL="0" indent="274320" algn="just">
              <a:spcBef>
                <a:spcPts val="0"/>
              </a:spcBef>
              <a:buNone/>
            </a:pPr>
            <a:r>
              <a:rPr lang="en-US" sz="2000" dirty="0" smtClean="0"/>
              <a:t>The STS is a 4-byte (32-bit) instruction. Of the 32 bits, the first 16 bits are set aside for the opcode and the address of the source, and the other 16 bits are used for the address of the destination. This is shown below:</a:t>
            </a:r>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5123" name="Picture 3"/>
          <p:cNvPicPr>
            <a:picLocks noChangeAspect="1" noChangeArrowheads="1"/>
          </p:cNvPicPr>
          <p:nvPr/>
        </p:nvPicPr>
        <p:blipFill>
          <a:blip r:embed="rId3" cstate="print"/>
          <a:srcRect/>
          <a:stretch>
            <a:fillRect/>
          </a:stretch>
        </p:blipFill>
        <p:spPr bwMode="auto">
          <a:xfrm>
            <a:off x="857224" y="3060364"/>
            <a:ext cx="7920000" cy="179739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B4200882-79FE-4E04-B308-4A1599D32333}"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117</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0">
              <a:spcBef>
                <a:spcPts val="0"/>
              </a:spcBef>
              <a:buNone/>
            </a:pPr>
            <a:r>
              <a:rPr lang="en-US" sz="2800" b="1" dirty="0" smtClean="0"/>
              <a:t>LDS instruction formation</a:t>
            </a:r>
          </a:p>
          <a:p>
            <a:pPr marL="0" indent="274320" algn="just">
              <a:spcBef>
                <a:spcPts val="0"/>
              </a:spcBef>
              <a:buNone/>
            </a:pPr>
            <a:r>
              <a:rPr lang="en-US" sz="2000" dirty="0" smtClean="0"/>
              <a:t>The LDS is a 4-byte (32-bit) instruction. Of the 32 bits, the first 16 bits are set aside for the opcode and the destination register, and the other 16 bits are used for the address of the source memory location. This is shown below.</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6146" name="Picture 2"/>
          <p:cNvPicPr>
            <a:picLocks noChangeAspect="1" noChangeArrowheads="1"/>
          </p:cNvPicPr>
          <p:nvPr/>
        </p:nvPicPr>
        <p:blipFill>
          <a:blip r:embed="rId3" cstate="print"/>
          <a:srcRect/>
          <a:stretch>
            <a:fillRect/>
          </a:stretch>
        </p:blipFill>
        <p:spPr bwMode="auto">
          <a:xfrm>
            <a:off x="866842" y="3208214"/>
            <a:ext cx="7920000" cy="2149612"/>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C73F6691-F049-4728-822B-DC6F7B8DF8CD}"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118</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IN instruction formation</a:t>
            </a:r>
          </a:p>
          <a:p>
            <a:pPr marL="0" indent="274320" algn="just">
              <a:spcBef>
                <a:spcPts val="0"/>
              </a:spcBef>
              <a:buNone/>
            </a:pPr>
            <a:r>
              <a:rPr lang="en-US" sz="2000" dirty="0" smtClean="0"/>
              <a:t>The IN is a 2-byte (16-bit) instruction. Of the 16 bits, the first 5 bits are set aside for the opcode, and the other 11 bits are used for the address of the source memory location, and destination register. This is shown below.</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7171" name="Picture 3"/>
          <p:cNvPicPr>
            <a:picLocks noChangeAspect="1" noChangeArrowheads="1"/>
          </p:cNvPicPr>
          <p:nvPr/>
        </p:nvPicPr>
        <p:blipFill>
          <a:blip r:embed="rId3" cstate="print"/>
          <a:srcRect/>
          <a:stretch>
            <a:fillRect/>
          </a:stretch>
        </p:blipFill>
        <p:spPr bwMode="auto">
          <a:xfrm>
            <a:off x="866842" y="3286124"/>
            <a:ext cx="7920000" cy="199429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A5057AA6-D3C8-487C-8EDE-53A93D86EA88}"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119</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fontScale="92500" lnSpcReduction="20000"/>
          </a:bodyPr>
          <a:lstStyle/>
          <a:p>
            <a:endParaRPr lang="en-US" dirty="0" smtClean="0"/>
          </a:p>
          <a:p>
            <a:pPr>
              <a:buNone/>
            </a:pPr>
            <a:r>
              <a:rPr lang="en-US" sz="4300" b="1" i="1" dirty="0" smtClean="0"/>
              <a:t>AVR microcontroller peripherals </a:t>
            </a:r>
          </a:p>
          <a:p>
            <a:pPr marL="0" indent="0" algn="just">
              <a:spcBef>
                <a:spcPts val="1200"/>
              </a:spcBef>
              <a:buNone/>
            </a:pPr>
            <a:r>
              <a:rPr lang="en-US" dirty="0" smtClean="0"/>
              <a:t>Most of the AVRs come with ADC (analog-to-digital converter), timers, and USART (Universal Synchronous Asynchronous Receiver Transmitter) as standard peripherals. As you will see, the ADC is 10-bit and the number of ADC channels in AVR chips varies and can be up to 16, depending on the number of pins in the package. </a:t>
            </a:r>
          </a:p>
          <a:p>
            <a:pPr marL="0" indent="0" algn="just">
              <a:spcBef>
                <a:spcPts val="1200"/>
              </a:spcBef>
              <a:buNone/>
            </a:pPr>
            <a:r>
              <a:rPr lang="en-US" dirty="0" smtClean="0"/>
              <a:t>The AVR can have up to 6 timers besides the watchdog timer. The USART peripheral allows us to connect the AVR-based system to serial ports such as the COM port of the x86 IBM PC. Most of the AVR family members come with the PC and SPI buses and some of them have USB or CAN bus as well. </a:t>
            </a:r>
          </a:p>
          <a:p>
            <a:pPr>
              <a:buNone/>
            </a:pPr>
            <a:r>
              <a:rPr lang="en-US" b="1" i="1" dirty="0" smtClean="0"/>
              <a:t>	</a:t>
            </a:r>
          </a:p>
        </p:txBody>
      </p:sp>
      <p:sp>
        <p:nvSpPr>
          <p:cNvPr id="5" name="Date Placeholder 4"/>
          <p:cNvSpPr>
            <a:spLocks noGrp="1"/>
          </p:cNvSpPr>
          <p:nvPr>
            <p:ph type="dt" sz="half" idx="10"/>
          </p:nvPr>
        </p:nvSpPr>
        <p:spPr/>
        <p:txBody>
          <a:bodyPr/>
          <a:lstStyle/>
          <a:p>
            <a:fld id="{950C653C-EB76-43B0-9EDE-4775CE2AA322}"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OUT instruction formation</a:t>
            </a:r>
          </a:p>
          <a:p>
            <a:pPr marL="0" indent="274320" algn="just">
              <a:spcBef>
                <a:spcPts val="0"/>
              </a:spcBef>
              <a:buNone/>
            </a:pPr>
            <a:r>
              <a:rPr lang="en-US" sz="2000" dirty="0" smtClean="0"/>
              <a:t>The OUT is a 2-byte (16-bit) instruction. Of the 16 bits, the first 5 bits are set aside for the opcode, and the other 11 bits are used for the address of the source memory location and destination register. This is shown below.</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8195" name="Picture 3"/>
          <p:cNvPicPr>
            <a:picLocks noChangeAspect="1" noChangeArrowheads="1"/>
          </p:cNvPicPr>
          <p:nvPr/>
        </p:nvPicPr>
        <p:blipFill>
          <a:blip r:embed="rId3" cstate="print"/>
          <a:srcRect/>
          <a:stretch>
            <a:fillRect/>
          </a:stretch>
        </p:blipFill>
        <p:spPr bwMode="auto">
          <a:xfrm>
            <a:off x="857224" y="3154300"/>
            <a:ext cx="7920000" cy="184633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79D92822-C202-4A4B-80D5-A23991026C9C}"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120</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JMP instruction formation</a:t>
            </a:r>
          </a:p>
          <a:p>
            <a:pPr marL="0" indent="274320" algn="just">
              <a:spcBef>
                <a:spcPts val="0"/>
              </a:spcBef>
              <a:buNone/>
            </a:pPr>
            <a:r>
              <a:rPr lang="en-US" sz="2000" dirty="0" smtClean="0"/>
              <a:t>The JMP is a 4-byte (32-bit) instruction. Of the 32 bits, only 10 bits are set aside for the opcode, and the rest (22 bits) are used for the target address of the JMP. This is shown below.</a:t>
            </a:r>
          </a:p>
          <a:p>
            <a:pPr marL="0" indent="274320" algn="just">
              <a:spcBef>
                <a:spcPts val="0"/>
              </a:spcBef>
              <a:buNone/>
            </a:pPr>
            <a:r>
              <a:rPr lang="en-US" sz="2000" dirty="0" smtClean="0"/>
              <a:t>The 22-bit address gives us 4M of address space; so, it can address all of the ROM space.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9219" name="Picture 3"/>
          <p:cNvPicPr>
            <a:picLocks noChangeAspect="1" noChangeArrowheads="1"/>
          </p:cNvPicPr>
          <p:nvPr/>
        </p:nvPicPr>
        <p:blipFill>
          <a:blip r:embed="rId3" cstate="print"/>
          <a:srcRect/>
          <a:stretch>
            <a:fillRect/>
          </a:stretch>
        </p:blipFill>
        <p:spPr bwMode="auto">
          <a:xfrm>
            <a:off x="866842" y="3714752"/>
            <a:ext cx="7920000" cy="199429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FF0835D3-EDB7-4F33-8A9B-FFA4B802F1AD}"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121</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274320" algn="just">
              <a:spcBef>
                <a:spcPts val="0"/>
              </a:spcBef>
              <a:spcAft>
                <a:spcPts val="2400"/>
              </a:spcAft>
              <a:buNone/>
            </a:pPr>
            <a:r>
              <a:rPr lang="en-US" sz="2400" dirty="0" smtClean="0"/>
              <a:t>There are three ways available to microprocessor designers to increase the processing power of the CPU:</a:t>
            </a:r>
          </a:p>
          <a:p>
            <a:pPr marL="457200" indent="-457200" algn="just">
              <a:spcBef>
                <a:spcPts val="0"/>
              </a:spcBef>
              <a:buFont typeface="+mj-lt"/>
              <a:buAutoNum type="arabicPeriod"/>
            </a:pPr>
            <a:r>
              <a:rPr lang="en-US" sz="2000" dirty="0" smtClean="0"/>
              <a:t>Increase the clock frequency of the chip. One drawback of this method is that the higher the frequency, the more power and heat dissipation. Power and heat dissipation is especially a problem for hand-held devices</a:t>
            </a:r>
          </a:p>
          <a:p>
            <a:pPr marL="457200" indent="-457200" algn="just">
              <a:spcBef>
                <a:spcPts val="0"/>
              </a:spcBef>
              <a:buFont typeface="+mj-lt"/>
              <a:buAutoNum type="arabicPeriod"/>
            </a:pPr>
            <a:r>
              <a:rPr lang="en-US" sz="2000" dirty="0" smtClean="0"/>
              <a:t>Use Harvard architecture by increasing the number of buses to bring more information (code and data) into the CPU to be processed.</a:t>
            </a:r>
          </a:p>
          <a:p>
            <a:pPr marL="457200" indent="-457200" algn="just">
              <a:spcBef>
                <a:spcPts val="0"/>
              </a:spcBef>
              <a:buFont typeface="+mj-lt"/>
              <a:buAutoNum type="arabicPeriod"/>
            </a:pPr>
            <a:r>
              <a:rPr lang="en-US" sz="2000" dirty="0" smtClean="0"/>
              <a:t>Change the internal architecture of the CPU and use what is called RISC architecture.</a:t>
            </a:r>
          </a:p>
          <a:p>
            <a:pPr marL="0" indent="274320" algn="just">
              <a:spcBef>
                <a:spcPts val="2400"/>
              </a:spcBef>
              <a:buNone/>
            </a:pPr>
            <a:r>
              <a:rPr lang="en-US" sz="2000" dirty="0" smtClean="0"/>
              <a:t>Atmel used all three methods to increase the processing power of the AVR microcontrollers.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703A0256-9397-4A5C-BA4D-307DA99BB4A9}"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RISC architecture</a:t>
            </a:r>
          </a:p>
          <a:p>
            <a:pPr marL="0" indent="274320" algn="just">
              <a:spcBef>
                <a:spcPts val="0"/>
              </a:spcBef>
              <a:buNone/>
            </a:pPr>
            <a:r>
              <a:rPr lang="en-US" sz="2000" dirty="0" smtClean="0"/>
              <a:t>Since the 1960s, in all mainframes and minicomputers, designers put as many instructions as they could think of into the CPU. Some of these instructions performed complex tasks. Because microprocessors used such a large number of instructions, many of which performed highly complex activities, they came to be known as CISC (</a:t>
            </a:r>
            <a:r>
              <a:rPr lang="en-US" sz="2000" dirty="0" smtClean="0">
                <a:solidFill>
                  <a:srgbClr val="FF0000"/>
                </a:solidFill>
              </a:rPr>
              <a:t>C</a:t>
            </a:r>
            <a:r>
              <a:rPr lang="en-US" sz="2000" dirty="0" smtClean="0"/>
              <a:t>omplex </a:t>
            </a:r>
            <a:r>
              <a:rPr lang="en-US" sz="2000" dirty="0" smtClean="0">
                <a:solidFill>
                  <a:srgbClr val="FF0000"/>
                </a:solidFill>
              </a:rPr>
              <a:t>I</a:t>
            </a:r>
            <a:r>
              <a:rPr lang="en-US" sz="2000" dirty="0" smtClean="0"/>
              <a:t>nstruction </a:t>
            </a:r>
            <a:r>
              <a:rPr lang="en-US" sz="2000" dirty="0" smtClean="0">
                <a:solidFill>
                  <a:srgbClr val="FF0000"/>
                </a:solidFill>
              </a:rPr>
              <a:t>S</a:t>
            </a:r>
            <a:r>
              <a:rPr lang="en-US" sz="2000" dirty="0" smtClean="0"/>
              <a:t>et </a:t>
            </a:r>
            <a:r>
              <a:rPr lang="en-US" sz="2000" dirty="0" smtClean="0">
                <a:solidFill>
                  <a:srgbClr val="FF0000"/>
                </a:solidFill>
              </a:rPr>
              <a:t>C</a:t>
            </a:r>
            <a:r>
              <a:rPr lang="en-US" sz="2000" dirty="0" smtClean="0"/>
              <a:t>omputer) processors.</a:t>
            </a:r>
          </a:p>
          <a:p>
            <a:pPr marL="0" indent="274320" algn="just">
              <a:spcBef>
                <a:spcPts val="0"/>
              </a:spcBef>
              <a:buNone/>
            </a:pPr>
            <a:r>
              <a:rPr lang="en-US" sz="2000" dirty="0" smtClean="0"/>
              <a:t>According to several studies in the 1970s, many of these complex instructions etched into CPUs were never used by programmers and compilers. The huge cost of implementing a large number of instructions (some of them complex) into the microprocessor, plus the fact - , . . that a good portion of the transistors on the chip are used by the instruction decoder, made some designers think of simplifying and reducing the number of instructions. As this concept developed, the resulting processors came to be known as RISC (</a:t>
            </a:r>
            <a:r>
              <a:rPr lang="en-US" sz="2000" dirty="0" smtClean="0">
                <a:solidFill>
                  <a:srgbClr val="FF0000"/>
                </a:solidFill>
              </a:rPr>
              <a:t>R</a:t>
            </a:r>
            <a:r>
              <a:rPr lang="en-US" sz="2000" dirty="0" smtClean="0"/>
              <a:t>educed </a:t>
            </a:r>
            <a:r>
              <a:rPr lang="en-US" sz="2000" dirty="0" smtClean="0">
                <a:solidFill>
                  <a:srgbClr val="FF0000"/>
                </a:solidFill>
              </a:rPr>
              <a:t>I</a:t>
            </a:r>
            <a:r>
              <a:rPr lang="en-US" sz="2000" dirty="0" smtClean="0"/>
              <a:t>nstruction </a:t>
            </a:r>
            <a:r>
              <a:rPr lang="en-US" sz="2000" dirty="0" smtClean="0">
                <a:solidFill>
                  <a:srgbClr val="FF0000"/>
                </a:solidFill>
              </a:rPr>
              <a:t>S</a:t>
            </a:r>
            <a:r>
              <a:rPr lang="en-US" sz="2000" dirty="0" smtClean="0"/>
              <a:t>et </a:t>
            </a:r>
            <a:r>
              <a:rPr lang="en-US" sz="2000" dirty="0" smtClean="0">
                <a:solidFill>
                  <a:srgbClr val="FF0000"/>
                </a:solidFill>
              </a:rPr>
              <a:t>C</a:t>
            </a:r>
            <a:r>
              <a:rPr lang="en-US" sz="2000" dirty="0" smtClean="0"/>
              <a:t>omputer). </a:t>
            </a:r>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F7AF51E0-987F-40B8-AECE-933E4FD1CFB6}"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5124472"/>
          </a:xfrm>
        </p:spPr>
        <p:txBody>
          <a:bodyPr>
            <a:normAutofit/>
          </a:bodyPr>
          <a:lstStyle/>
          <a:p>
            <a:pPr>
              <a:buNone/>
            </a:pPr>
            <a:r>
              <a:rPr lang="en-US" sz="2800" b="1" dirty="0" smtClean="0"/>
              <a:t>Features of RISC</a:t>
            </a:r>
          </a:p>
          <a:p>
            <a:pPr marL="0" indent="274320" algn="just">
              <a:spcBef>
                <a:spcPts val="0"/>
              </a:spcBef>
              <a:buNone/>
            </a:pPr>
            <a:r>
              <a:rPr lang="en-US" sz="2000" dirty="0" smtClean="0"/>
              <a:t>The following are some of the features of RISC as implemented by the AVR microcontroller</a:t>
            </a:r>
          </a:p>
          <a:p>
            <a:pPr marL="457200" indent="-457200" algn="just">
              <a:buFont typeface="+mj-lt"/>
              <a:buAutoNum type="arabicPeriod"/>
            </a:pPr>
            <a:r>
              <a:rPr lang="en-US" sz="2000" b="1" dirty="0" smtClean="0"/>
              <a:t>RISC processors have a fixed instruction size. </a:t>
            </a:r>
            <a:r>
              <a:rPr lang="en-US" sz="2000" dirty="0" smtClean="0"/>
              <a:t>Therefore, the CPU can decode the instructions quickly. This is like a bricklayer working with bricks of the same size as opposed to using bricks of variable sizes. In the last section we saw how the AVR uses 2-byte instructions with very few 4-byte instructions.</a:t>
            </a:r>
          </a:p>
          <a:p>
            <a:pPr marL="457200" indent="-457200" algn="just">
              <a:buFont typeface="+mj-lt"/>
              <a:buAutoNum type="arabicPeriod"/>
            </a:pPr>
            <a:r>
              <a:rPr lang="en-US" sz="2000" b="1" dirty="0" smtClean="0"/>
              <a:t>Large </a:t>
            </a:r>
            <a:r>
              <a:rPr lang="en-US" sz="2000" b="1" dirty="0" smtClean="0"/>
              <a:t>number of registers</a:t>
            </a:r>
            <a:r>
              <a:rPr lang="en-US" sz="2000" dirty="0" smtClean="0"/>
              <a:t>. All RISC architectures have at least 32 registers. Of these 32 registers, only a few are assigned to a dedicated function. One advantage of a large number of registers is that it avoids the need for a large stack to store parameters</a:t>
            </a:r>
            <a:r>
              <a:rPr lang="en-US" sz="2000" dirty="0" smtClean="0"/>
              <a:t>.</a:t>
            </a:r>
            <a:endParaRPr lang="en-US" sz="2000" dirty="0"/>
          </a:p>
        </p:txBody>
      </p:sp>
      <p:sp>
        <p:nvSpPr>
          <p:cNvPr id="5" name="Date Placeholder 4"/>
          <p:cNvSpPr>
            <a:spLocks noGrp="1"/>
          </p:cNvSpPr>
          <p:nvPr>
            <p:ph type="dt" sz="half" idx="10"/>
          </p:nvPr>
        </p:nvSpPr>
        <p:spPr/>
        <p:txBody>
          <a:bodyPr/>
          <a:lstStyle/>
          <a:p>
            <a:fld id="{BF868C05-D3EB-4E77-9939-128408DAC168}"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a:buNone/>
            </a:pPr>
            <a:r>
              <a:rPr lang="en-US" sz="2800" b="1" dirty="0" smtClean="0"/>
              <a:t>Features of RISC</a:t>
            </a:r>
          </a:p>
          <a:p>
            <a:pPr marL="457200" indent="-457200" algn="just">
              <a:buFont typeface="+mj-lt"/>
              <a:buAutoNum type="arabicPeriod" startAt="3"/>
            </a:pPr>
            <a:r>
              <a:rPr lang="en-US" sz="2000" b="1" dirty="0" smtClean="0"/>
              <a:t>Small </a:t>
            </a:r>
            <a:r>
              <a:rPr lang="en-US" sz="2000" b="1" dirty="0" smtClean="0"/>
              <a:t>instruction set</a:t>
            </a:r>
            <a:r>
              <a:rPr lang="en-US" sz="2000" dirty="0" smtClean="0"/>
              <a:t>. RISC processors have only basic instructions such as ADD, SUB, MUL, LOAD, STORE, AND, OR, EOR, CALL, JUMP, and so on. The limited number of instructions is one of the criticisms leveled at the RISC processor because it makes the job of Assembly language programmers much more tedious and difficult compared to CISC Assembly language programming. </a:t>
            </a:r>
            <a:r>
              <a:rPr lang="en-US" sz="2000" dirty="0" smtClean="0"/>
              <a:t>In </a:t>
            </a:r>
            <a:r>
              <a:rPr lang="en-US" sz="2000" dirty="0" smtClean="0"/>
              <a:t>the </a:t>
            </a:r>
            <a:r>
              <a:rPr lang="en-US" sz="2000" dirty="0" err="1" smtClean="0"/>
              <a:t>ATmega</a:t>
            </a:r>
            <a:r>
              <a:rPr lang="en-US" sz="2000" dirty="0" smtClean="0"/>
              <a:t> we have around 130 </a:t>
            </a:r>
            <a:r>
              <a:rPr lang="en-US" sz="2000" dirty="0" smtClean="0"/>
              <a:t>instructions</a:t>
            </a:r>
          </a:p>
          <a:p>
            <a:pPr marL="457200" indent="-457200" algn="just">
              <a:buFont typeface="+mj-lt"/>
              <a:buAutoNum type="arabicPeriod" startAt="3"/>
            </a:pPr>
            <a:endParaRPr lang="en-US" sz="2000" dirty="0" smtClean="0"/>
          </a:p>
          <a:p>
            <a:pPr marL="457200" indent="-457200" algn="just">
              <a:buFont typeface="+mj-lt"/>
              <a:buAutoNum type="arabicPeriod" startAt="4"/>
            </a:pPr>
            <a:r>
              <a:rPr lang="en-US" sz="2000" b="1" dirty="0" smtClean="0"/>
              <a:t>More </a:t>
            </a:r>
            <a:r>
              <a:rPr lang="en-US" sz="2000" b="1" dirty="0" smtClean="0"/>
              <a:t>than 95% of instructions are executed with only one clock cycle</a:t>
            </a:r>
            <a:r>
              <a:rPr lang="en-US" sz="2000" dirty="0" smtClean="0"/>
              <a:t>, in contrast to CISC instructions.</a:t>
            </a:r>
          </a:p>
          <a:p>
            <a:pPr marL="457200" indent="-457200" algn="just">
              <a:buFont typeface="+mj-lt"/>
              <a:buAutoNum type="arabicPeriod" startAt="3"/>
            </a:pPr>
            <a:endParaRPr lang="en-US" sz="2000" dirty="0" smtClean="0"/>
          </a:p>
          <a:p>
            <a:pPr marL="457200" indent="-457200" algn="just">
              <a:buFont typeface="+mj-lt"/>
              <a:buAutoNum type="arabicPeriod" startAt="3"/>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A8352F91-BDB0-4BD8-BA02-A57F7126E2A4}"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a:buNone/>
            </a:pPr>
            <a:r>
              <a:rPr lang="en-US" sz="2800" b="1" dirty="0" smtClean="0"/>
              <a:t>Features of RISC</a:t>
            </a:r>
          </a:p>
          <a:p>
            <a:pPr marL="457200" indent="-457200" algn="just">
              <a:buFont typeface="+mj-lt"/>
              <a:buAutoNum type="arabicParenR" startAt="5"/>
            </a:pPr>
            <a:r>
              <a:rPr lang="en-US" sz="2000" b="1" dirty="0" smtClean="0"/>
              <a:t>RISC processors have separate buses for data and code</a:t>
            </a:r>
            <a:r>
              <a:rPr lang="en-US" sz="2000" dirty="0" smtClean="0"/>
              <a:t>. In all the x86 processors, like all other CISC computers, there is one set of buses for the address and another set of buses for data carrying opcodes and operands in and out of the CPU</a:t>
            </a:r>
          </a:p>
          <a:p>
            <a:pPr marL="457200" indent="0" algn="just">
              <a:buNone/>
            </a:pPr>
            <a:r>
              <a:rPr lang="en-US" sz="2000" dirty="0" smtClean="0"/>
              <a:t>In </a:t>
            </a:r>
            <a:r>
              <a:rPr lang="en-US" sz="2000" dirty="0" smtClean="0"/>
              <a:t>RISC processors, there are four sets of buses: </a:t>
            </a:r>
            <a:endParaRPr lang="en-US" sz="2000" dirty="0" smtClean="0"/>
          </a:p>
          <a:p>
            <a:pPr marL="914400" indent="-457200" algn="just">
              <a:buAutoNum type="arabicParenBoth"/>
            </a:pPr>
            <a:r>
              <a:rPr lang="en-US" sz="2000" dirty="0" smtClean="0"/>
              <a:t>a </a:t>
            </a:r>
            <a:r>
              <a:rPr lang="en-US" sz="2000" dirty="0" smtClean="0"/>
              <a:t>set of data buses for carrying data </a:t>
            </a:r>
            <a:r>
              <a:rPr lang="en-US" sz="2000" dirty="0" smtClean="0"/>
              <a:t>in </a:t>
            </a:r>
            <a:r>
              <a:rPr lang="en-US" sz="2000" dirty="0" smtClean="0"/>
              <a:t>and out of the CPU, </a:t>
            </a:r>
            <a:endParaRPr lang="en-US" sz="2000" dirty="0" smtClean="0"/>
          </a:p>
          <a:p>
            <a:pPr marL="914400" indent="-457200" algn="just">
              <a:buAutoNum type="arabicParenBoth"/>
            </a:pPr>
            <a:r>
              <a:rPr lang="en-US" sz="2000" dirty="0" smtClean="0"/>
              <a:t> </a:t>
            </a:r>
            <a:r>
              <a:rPr lang="en-US" sz="2000" dirty="0" smtClean="0"/>
              <a:t>a set of address buses for accessing the data, </a:t>
            </a:r>
            <a:endParaRPr lang="en-US" sz="2000" dirty="0" smtClean="0"/>
          </a:p>
          <a:p>
            <a:pPr marL="914400" indent="-457200" algn="just">
              <a:buAutoNum type="arabicParenBoth"/>
            </a:pPr>
            <a:r>
              <a:rPr lang="en-US" sz="2000" dirty="0" smtClean="0"/>
              <a:t> </a:t>
            </a:r>
            <a:r>
              <a:rPr lang="en-US" sz="2000" dirty="0" smtClean="0"/>
              <a:t>a set of buses to carry the opcodes, and </a:t>
            </a:r>
            <a:endParaRPr lang="en-US" sz="2000" dirty="0" smtClean="0"/>
          </a:p>
          <a:p>
            <a:pPr marL="914400" indent="-457200" algn="just">
              <a:buAutoNum type="arabicParenBoth"/>
            </a:pPr>
            <a:r>
              <a:rPr lang="en-US" sz="2000" dirty="0" smtClean="0"/>
              <a:t>a </a:t>
            </a:r>
            <a:r>
              <a:rPr lang="en-US" sz="2000" dirty="0" smtClean="0"/>
              <a:t>set of address buses to access the opcodes. </a:t>
            </a:r>
            <a:endParaRPr lang="en-US" sz="2000" dirty="0" smtClean="0"/>
          </a:p>
          <a:p>
            <a:pPr marL="457200" indent="0" algn="just">
              <a:buNone/>
            </a:pPr>
            <a:r>
              <a:rPr lang="en-US" sz="2000" dirty="0" smtClean="0"/>
              <a:t>The </a:t>
            </a:r>
            <a:r>
              <a:rPr lang="en-US" sz="2000" dirty="0" smtClean="0"/>
              <a:t>use of separate buses for code and data operands is commonly referred to as Harvard architecture. </a:t>
            </a:r>
          </a:p>
          <a:p>
            <a:pPr marL="457200" indent="-457200" algn="just">
              <a:buFont typeface="+mj-lt"/>
              <a:buAutoNum type="arabicPeriod" startAt="3"/>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144A805C-4B78-4FA7-B9BF-3E2D2D22EE00}"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5410200"/>
          </a:xfrm>
        </p:spPr>
        <p:txBody>
          <a:bodyPr>
            <a:normAutofit/>
          </a:bodyPr>
          <a:lstStyle/>
          <a:p>
            <a:pPr>
              <a:buNone/>
            </a:pPr>
            <a:r>
              <a:rPr lang="en-US" sz="2800" b="1" dirty="0" smtClean="0"/>
              <a:t>Features of RISC</a:t>
            </a:r>
          </a:p>
          <a:p>
            <a:pPr marL="457200" indent="-457200" algn="just">
              <a:buFont typeface="+mj-lt"/>
              <a:buAutoNum type="arabicPeriod" startAt="6"/>
            </a:pPr>
            <a:r>
              <a:rPr lang="en-US" sz="2000" dirty="0" smtClean="0"/>
              <a:t>Because </a:t>
            </a:r>
            <a:r>
              <a:rPr lang="en-US" sz="2000" dirty="0" smtClean="0">
                <a:solidFill>
                  <a:srgbClr val="FF0000"/>
                </a:solidFill>
              </a:rPr>
              <a:t>CISC</a:t>
            </a:r>
            <a:r>
              <a:rPr lang="en-US" sz="2000" dirty="0" smtClean="0"/>
              <a:t> has such a large number of instructions, each with so many different addressing modes, microinstructions </a:t>
            </a:r>
            <a:r>
              <a:rPr lang="en-US" sz="2000" dirty="0" smtClean="0"/>
              <a:t>are </a:t>
            </a:r>
            <a:r>
              <a:rPr lang="en-US" sz="2000" dirty="0" smtClean="0"/>
              <a:t>used to implement them. The implementation of microinstructions inside the CPU employs more than </a:t>
            </a:r>
            <a:r>
              <a:rPr lang="en-US" sz="2000" dirty="0" smtClean="0">
                <a:solidFill>
                  <a:srgbClr val="FF0000"/>
                </a:solidFill>
              </a:rPr>
              <a:t>40-60% of transistors </a:t>
            </a:r>
            <a:r>
              <a:rPr lang="en-US" sz="2000" dirty="0" smtClean="0"/>
              <a:t>in many CISC processors. RISC instructions, however, due to the small set of instructions, are implemented using the hardwire method. Hardwiring of </a:t>
            </a:r>
            <a:r>
              <a:rPr lang="en-US" sz="2000" dirty="0" smtClean="0">
                <a:solidFill>
                  <a:srgbClr val="0066FF"/>
                </a:solidFill>
              </a:rPr>
              <a:t>RISC</a:t>
            </a:r>
            <a:r>
              <a:rPr lang="en-US" sz="2000" dirty="0" smtClean="0"/>
              <a:t> instructions takes no more than </a:t>
            </a:r>
            <a:r>
              <a:rPr lang="en-US" sz="2000" dirty="0" smtClean="0">
                <a:solidFill>
                  <a:srgbClr val="0066FF"/>
                </a:solidFill>
              </a:rPr>
              <a:t>10% of the transistors</a:t>
            </a:r>
            <a:r>
              <a:rPr lang="en-US" sz="2000" dirty="0" smtClean="0"/>
              <a:t>.</a:t>
            </a:r>
          </a:p>
          <a:p>
            <a:pPr marL="457200" indent="-457200" algn="just">
              <a:buFont typeface="+mj-lt"/>
              <a:buAutoNum type="arabicPeriod" startAt="6"/>
            </a:pPr>
            <a:r>
              <a:rPr lang="en-US" sz="2000" b="1" dirty="0" smtClean="0"/>
              <a:t>RISC uses load/store architecture</a:t>
            </a:r>
            <a:r>
              <a:rPr lang="en-US" sz="2000" dirty="0" smtClean="0"/>
              <a:t>. In CISC, data can be manipulated while it is still in memory. For example, in instructions such as "ADD Reg, Memory", the </a:t>
            </a:r>
            <a:r>
              <a:rPr lang="en-US" sz="2000" dirty="0" smtClean="0"/>
              <a:t>microprocessor must bring the </a:t>
            </a:r>
            <a:r>
              <a:rPr lang="en-US" sz="2000" dirty="0" smtClean="0"/>
              <a:t>contents of the external memory location into the CPU, add it to the contents of the register, then move the result back to the external memory location. The problem is there might be a delay in accessing the data from external memory. Then the whole process would be stalled, preventing other instructions from proceeding in the pipeline.</a:t>
            </a:r>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51689D2B-E077-47C0-AC1D-D60C6FE8FDB4}"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3997424"/>
          </a:xfrm>
        </p:spPr>
        <p:txBody>
          <a:bodyPr>
            <a:normAutofit/>
          </a:bodyPr>
          <a:lstStyle/>
          <a:p>
            <a:pPr>
              <a:buNone/>
            </a:pPr>
            <a:r>
              <a:rPr lang="en-US" sz="2800" b="1" dirty="0" smtClean="0"/>
              <a:t>Features of RISC</a:t>
            </a:r>
          </a:p>
          <a:p>
            <a:pPr marL="0" indent="274320" algn="just">
              <a:spcBef>
                <a:spcPts val="0"/>
              </a:spcBef>
              <a:buNone/>
            </a:pPr>
            <a:r>
              <a:rPr lang="en-US" sz="2000" dirty="0" smtClean="0"/>
              <a:t>In concluding this discussion of RISC processors, it is interesting to note that RISC technology was explored by the scientists at IBM in the mid-1970s, but it was David Patterson of the University of California at Berkeley who in 1980 brought the merits of RISC concepts to the attention of computer scientists. </a:t>
            </a: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It must also be noted that in recent years CISC processors such as the Pentium have used some RISC features in their design. This was the only way they could enhance the processing power of the x86 processors and stay competitive. Of course, they had to use lots of transistors to do the job, because they had to deal with all the CISC instructions of the x86 processors and the legacy software of DOS/Windows.</a:t>
            </a:r>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1BB20ABA-5C6D-4A51-8913-87E7B3F63421}"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VIEWING REGISTERS AND MEMORY WITH AVR STUDIO IDE</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marL="0" indent="274320" algn="just">
              <a:spcBef>
                <a:spcPts val="0"/>
              </a:spcBef>
              <a:buNone/>
            </a:pPr>
            <a:r>
              <a:rPr lang="en-US" sz="2000" dirty="0" smtClean="0"/>
              <a:t>The AVR microcontroller has great tools and support systems, many of them free or inexpensive. AVR Studio is an assembler and simulator provided for free by Atmel Corporation and can be downloaded from the www.atmel.com website. </a:t>
            </a:r>
          </a:p>
          <a:p>
            <a:pPr marL="0" indent="274320" algn="just">
              <a:spcBef>
                <a:spcPts val="0"/>
              </a:spcBef>
              <a:buNone/>
            </a:pPr>
            <a:endParaRPr lang="en-US" sz="2000" dirty="0" smtClean="0"/>
          </a:p>
          <a:p>
            <a:pPr marL="0" indent="274320" algn="just">
              <a:spcBef>
                <a:spcPts val="0"/>
              </a:spcBef>
              <a:buNone/>
            </a:pPr>
            <a:r>
              <a:rPr lang="en-US" sz="2000" dirty="0" smtClean="0"/>
              <a:t>Many assemblers and C </a:t>
            </a:r>
            <a:r>
              <a:rPr lang="en-US" sz="2000" dirty="0" smtClean="0"/>
              <a:t>compilers come with a simulator. Simulators allow us to view the contents of registers and memory after executing each instruction (single-stepping). It is strongly recommended to </a:t>
            </a:r>
            <a:r>
              <a:rPr lang="en-US" sz="2000" dirty="0" smtClean="0"/>
              <a:t>use </a:t>
            </a:r>
            <a:r>
              <a:rPr lang="en-US" sz="2000" dirty="0" smtClean="0"/>
              <a:t>a </a:t>
            </a:r>
            <a:r>
              <a:rPr lang="en-US" sz="2000" dirty="0" smtClean="0"/>
              <a:t>simulator to single-step some of the programs in this chapter and future chapters. Single-stepping a program with a simulator gives us a deeper understanding of microcontroller architecture, in addition to the fact that we can use it to find the errors in our programs.</a:t>
            </a:r>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1027" name="Picture 3"/>
          <p:cNvPicPr>
            <a:picLocks noChangeAspect="1" noChangeArrowheads="1"/>
          </p:cNvPicPr>
          <p:nvPr/>
        </p:nvPicPr>
        <p:blipFill>
          <a:blip r:embed="rId3" cstate="print"/>
          <a:srcRect/>
          <a:stretch>
            <a:fillRect/>
          </a:stretch>
        </p:blipFill>
        <p:spPr bwMode="auto">
          <a:xfrm>
            <a:off x="795404" y="5044906"/>
            <a:ext cx="7920000" cy="955862"/>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E7891FB6-4DB5-480E-9B46-B5BF8CC56157}"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129</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endParaRPr lang="en-US" dirty="0" smtClean="0"/>
          </a:p>
          <a:p>
            <a:pPr>
              <a:buNone/>
            </a:pPr>
            <a:r>
              <a:rPr lang="en-US" b="1" i="1" dirty="0" smtClean="0"/>
              <a:t>	</a:t>
            </a:r>
          </a:p>
        </p:txBody>
      </p:sp>
      <p:pic>
        <p:nvPicPr>
          <p:cNvPr id="6146" name="Picture 2"/>
          <p:cNvPicPr>
            <a:picLocks noChangeAspect="1" noChangeArrowheads="1"/>
          </p:cNvPicPr>
          <p:nvPr/>
        </p:nvPicPr>
        <p:blipFill>
          <a:blip r:embed="rId2" cstate="print"/>
          <a:srcRect/>
          <a:stretch>
            <a:fillRect/>
          </a:stretch>
        </p:blipFill>
        <p:spPr bwMode="auto">
          <a:xfrm>
            <a:off x="428596" y="1571612"/>
            <a:ext cx="8280000" cy="2990534"/>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A5C5BB37-2557-464B-889C-AAD9F3703741}"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VIEWING REGISTERS AND MEMORY WITH AVR STUDIO IDE</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a:buNone/>
            </a:pPr>
            <a:r>
              <a:rPr lang="en-US" sz="2000" dirty="0" smtClean="0"/>
              <a:t>Figures 2-21 through 2-23 show screenshots for AVR simulators from AVR Studio.</a:t>
            </a:r>
          </a:p>
          <a:p>
            <a:pPr marL="0" indent="274320" algn="just">
              <a:spcBef>
                <a:spcPts val="0"/>
              </a:spcBef>
              <a:buNone/>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2052" name="Picture 4"/>
          <p:cNvPicPr>
            <a:picLocks noChangeAspect="1" noChangeArrowheads="1"/>
          </p:cNvPicPr>
          <p:nvPr/>
        </p:nvPicPr>
        <p:blipFill>
          <a:blip r:embed="rId3" cstate="print"/>
          <a:srcRect/>
          <a:stretch>
            <a:fillRect/>
          </a:stretch>
        </p:blipFill>
        <p:spPr bwMode="auto">
          <a:xfrm>
            <a:off x="1857356" y="1857876"/>
            <a:ext cx="5760000" cy="4685924"/>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F8FEE61A-4F42-47C4-859B-E01BD1295FA4}"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130</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643306" y="804812"/>
            <a:ext cx="5040000" cy="6267526"/>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VIEWING REGISTERS AND MEMORY WITH AVR STUDIO IDE</a:t>
            </a:r>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2728906" cy="4910158"/>
          </a:xfrm>
        </p:spPr>
        <p:txBody>
          <a:bodyPr>
            <a:normAutofit/>
          </a:bodyPr>
          <a:lstStyle/>
          <a:p>
            <a:pPr>
              <a:buNone/>
            </a:pPr>
            <a:r>
              <a:rPr lang="en-US" sz="2000" dirty="0" smtClean="0"/>
              <a:t>Figures 2-21 through 2-23 show screenshots for AVR simulators from AVR Studio.</a:t>
            </a:r>
          </a:p>
          <a:p>
            <a:pPr marL="0" indent="274320" algn="just">
              <a:spcBef>
                <a:spcPts val="0"/>
              </a:spcBef>
              <a:buNone/>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7" name="Date Placeholder 6"/>
          <p:cNvSpPr>
            <a:spLocks noGrp="1"/>
          </p:cNvSpPr>
          <p:nvPr>
            <p:ph type="dt" sz="half" idx="10"/>
          </p:nvPr>
        </p:nvSpPr>
        <p:spPr/>
        <p:txBody>
          <a:bodyPr/>
          <a:lstStyle/>
          <a:p>
            <a:fld id="{2ACF1E90-A650-4850-8ECB-31FDAC7D05DE}"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131</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5" name="Content Placeholder 4"/>
          <p:cNvSpPr>
            <a:spLocks noGrp="1"/>
          </p:cNvSpPr>
          <p:nvPr>
            <p:ph sz="quarter" idx="1"/>
          </p:nvPr>
        </p:nvSpPr>
        <p:spPr/>
        <p:txBody>
          <a:bodyPr>
            <a:normAutofit fontScale="92500" lnSpcReduction="20000"/>
          </a:bodyPr>
          <a:lstStyle/>
          <a:p>
            <a:pPr>
              <a:buNone/>
            </a:pPr>
            <a:r>
              <a:rPr lang="en-US" sz="3200" dirty="0" smtClean="0"/>
              <a:t>AVRs are generally classified into four groups:</a:t>
            </a:r>
          </a:p>
          <a:p>
            <a:r>
              <a:rPr lang="en-US" sz="3600" dirty="0" smtClean="0"/>
              <a:t>Mega</a:t>
            </a:r>
          </a:p>
          <a:p>
            <a:r>
              <a:rPr lang="en-US" sz="3600" dirty="0" smtClean="0"/>
              <a:t>Tiny</a:t>
            </a:r>
          </a:p>
          <a:p>
            <a:r>
              <a:rPr lang="en-US" sz="3600" dirty="0" smtClean="0"/>
              <a:t>Special purpose</a:t>
            </a:r>
          </a:p>
          <a:p>
            <a:r>
              <a:rPr lang="en-US" sz="3600" dirty="0" smtClean="0"/>
              <a:t>Classic</a:t>
            </a:r>
          </a:p>
          <a:p>
            <a:pPr indent="274320">
              <a:lnSpc>
                <a:spcPct val="110000"/>
              </a:lnSpc>
              <a:spcBef>
                <a:spcPts val="1200"/>
              </a:spcBef>
              <a:buNone/>
            </a:pPr>
            <a:r>
              <a:rPr lang="en-US" sz="2800" dirty="0" smtClean="0"/>
              <a:t>In this course we cover the Mega family because these microcontrollers are widely used. Also we will focus on ATmega32 since it is powerful, widely available, and comes in DIP packages, which makes it ideal for educational purposes. </a:t>
            </a:r>
            <a:endParaRPr lang="en-US" sz="2800" dirty="0"/>
          </a:p>
        </p:txBody>
      </p:sp>
      <p:sp>
        <p:nvSpPr>
          <p:cNvPr id="4" name="Date Placeholder 3"/>
          <p:cNvSpPr>
            <a:spLocks noGrp="1"/>
          </p:cNvSpPr>
          <p:nvPr>
            <p:ph type="dt" sz="half" idx="10"/>
          </p:nvPr>
        </p:nvSpPr>
        <p:spPr/>
        <p:txBody>
          <a:bodyPr/>
          <a:lstStyle/>
          <a:p>
            <a:fld id="{501CBFF3-52F1-4A5F-8E7C-F7B62EA1CB79}"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5" name="Content Placeholder 4"/>
          <p:cNvSpPr>
            <a:spLocks noGrp="1"/>
          </p:cNvSpPr>
          <p:nvPr>
            <p:ph sz="quarter" idx="1"/>
          </p:nvPr>
        </p:nvSpPr>
        <p:spPr/>
        <p:txBody>
          <a:bodyPr>
            <a:normAutofit fontScale="77500" lnSpcReduction="20000"/>
          </a:bodyPr>
          <a:lstStyle/>
          <a:p>
            <a:pPr>
              <a:buNone/>
            </a:pPr>
            <a:r>
              <a:rPr lang="en-US" sz="3100" b="1" i="1" dirty="0" smtClean="0"/>
              <a:t>Classic AVR (</a:t>
            </a:r>
            <a:r>
              <a:rPr lang="en-US" sz="3100" b="1" i="1" dirty="0" err="1" smtClean="0"/>
              <a:t>ATSOSxxxx</a:t>
            </a:r>
            <a:r>
              <a:rPr lang="en-US" sz="3100" b="1" i="1" dirty="0" smtClean="0"/>
              <a:t>)</a:t>
            </a:r>
          </a:p>
          <a:p>
            <a:pPr marL="0" indent="0" algn="just">
              <a:spcBef>
                <a:spcPts val="1200"/>
              </a:spcBef>
              <a:buNone/>
            </a:pPr>
            <a:r>
              <a:rPr lang="en-US" sz="2800" dirty="0" smtClean="0"/>
              <a:t>This is the original AVR chip, which has been replaced by newer AVR chips. Table 1-2 shows some members of the Classic AVR that are not recommended for new designs.</a:t>
            </a:r>
          </a:p>
          <a:p>
            <a:pPr>
              <a:spcBef>
                <a:spcPts val="2400"/>
              </a:spcBef>
              <a:buNone/>
            </a:pPr>
            <a:r>
              <a:rPr lang="en-US" sz="3600" b="1" i="1" dirty="0" smtClean="0"/>
              <a:t>Mega AVR (</a:t>
            </a:r>
            <a:r>
              <a:rPr lang="en-US" sz="3600" b="1" i="1" dirty="0" err="1" smtClean="0"/>
              <a:t>ATmegaxxxx</a:t>
            </a:r>
            <a:r>
              <a:rPr lang="en-US" sz="3600" b="1" i="1" dirty="0" smtClean="0"/>
              <a:t>)</a:t>
            </a:r>
          </a:p>
          <a:p>
            <a:pPr marL="0" indent="0" algn="just">
              <a:spcBef>
                <a:spcPts val="1200"/>
              </a:spcBef>
              <a:buNone/>
            </a:pPr>
            <a:r>
              <a:rPr lang="en-US" sz="2800" dirty="0" smtClean="0"/>
              <a:t>These are powerful microcontrollers with more than 120 instructions and lots of different peripheral capabilities, which can be used in different designs. See Table 1-3. Some of their characteristics are as follows:</a:t>
            </a:r>
          </a:p>
          <a:p>
            <a:r>
              <a:rPr lang="en-US" sz="2800" dirty="0" smtClean="0"/>
              <a:t>Program memory: 4K to 256K bytes</a:t>
            </a:r>
          </a:p>
          <a:p>
            <a:r>
              <a:rPr lang="en-US" sz="2800" dirty="0" smtClean="0"/>
              <a:t>Package: 28 to 100 pins</a:t>
            </a:r>
          </a:p>
          <a:p>
            <a:r>
              <a:rPr lang="en-US" sz="2800" dirty="0" smtClean="0"/>
              <a:t>Extensive peripheral set</a:t>
            </a:r>
          </a:p>
          <a:p>
            <a:r>
              <a:rPr lang="en-US" sz="2800" dirty="0" smtClean="0"/>
              <a:t>Extended instruction set: They have rich instruction sets.</a:t>
            </a:r>
          </a:p>
          <a:p>
            <a:pPr>
              <a:buNone/>
            </a:pPr>
            <a:endParaRPr lang="en-US" sz="2800" dirty="0"/>
          </a:p>
        </p:txBody>
      </p:sp>
      <p:sp>
        <p:nvSpPr>
          <p:cNvPr id="4" name="Date Placeholder 3"/>
          <p:cNvSpPr>
            <a:spLocks noGrp="1"/>
          </p:cNvSpPr>
          <p:nvPr>
            <p:ph type="dt" sz="half" idx="10"/>
          </p:nvPr>
        </p:nvSpPr>
        <p:spPr/>
        <p:txBody>
          <a:bodyPr/>
          <a:lstStyle/>
          <a:p>
            <a:fld id="{DBEB07EE-24B9-4CB7-A662-724AC7F41806}"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endParaRPr lang="en-US" dirty="0" smtClean="0"/>
          </a:p>
          <a:p>
            <a:pPr>
              <a:buNone/>
            </a:pPr>
            <a:r>
              <a:rPr lang="en-US" b="1" i="1" dirty="0" smtClean="0"/>
              <a:t>	</a:t>
            </a:r>
          </a:p>
        </p:txBody>
      </p:sp>
      <p:pic>
        <p:nvPicPr>
          <p:cNvPr id="7170" name="Picture 2"/>
          <p:cNvPicPr>
            <a:picLocks noChangeAspect="1" noChangeArrowheads="1"/>
          </p:cNvPicPr>
          <p:nvPr/>
        </p:nvPicPr>
        <p:blipFill>
          <a:blip r:embed="rId2" cstate="print"/>
          <a:srcRect/>
          <a:stretch>
            <a:fillRect/>
          </a:stretch>
        </p:blipFill>
        <p:spPr bwMode="auto">
          <a:xfrm>
            <a:off x="428596" y="1608044"/>
            <a:ext cx="8280000" cy="365502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B249DC8E-C3A8-411A-AFA3-DA99AE761C6F}"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pPr>
              <a:buNone/>
            </a:pPr>
            <a:r>
              <a:rPr lang="en-US" b="1" i="1" dirty="0" smtClean="0"/>
              <a:t>Tiny AVR (</a:t>
            </a:r>
            <a:r>
              <a:rPr lang="en-US" b="1" i="1" dirty="0" err="1" smtClean="0"/>
              <a:t>ATtinyxxxx</a:t>
            </a:r>
            <a:r>
              <a:rPr lang="en-US" b="1" i="1" dirty="0" smtClean="0"/>
              <a:t>) 	</a:t>
            </a:r>
          </a:p>
          <a:p>
            <a:pPr marL="0" indent="0" algn="just">
              <a:spcBef>
                <a:spcPts val="0"/>
              </a:spcBef>
              <a:buNone/>
            </a:pPr>
            <a:r>
              <a:rPr lang="en-US" sz="2400" dirty="0" smtClean="0"/>
              <a:t>As its name indicates, the microcontrollers in this group have less instructions and smaller packages in comparison to mega family. You can design systems with low costs and power consumptions using the Tiny AVRs. See Table 	1-4. Some of their characteristics are as follows: </a:t>
            </a:r>
            <a:r>
              <a:rPr lang="en-US" dirty="0" smtClean="0"/>
              <a:t>	</a:t>
            </a:r>
          </a:p>
          <a:p>
            <a:r>
              <a:rPr lang="en-US" dirty="0" smtClean="0"/>
              <a:t>Program memory: 1K to 8K bytes 	</a:t>
            </a:r>
          </a:p>
          <a:p>
            <a:pPr>
              <a:spcBef>
                <a:spcPts val="0"/>
              </a:spcBef>
            </a:pPr>
            <a:r>
              <a:rPr lang="en-US" dirty="0" smtClean="0"/>
              <a:t>Package: 8 to 28 pins 	</a:t>
            </a:r>
          </a:p>
          <a:p>
            <a:pPr>
              <a:spcBef>
                <a:spcPts val="0"/>
              </a:spcBef>
            </a:pPr>
            <a:r>
              <a:rPr lang="en-US" dirty="0" smtClean="0"/>
              <a:t>Limited peripheral set 	</a:t>
            </a:r>
          </a:p>
          <a:p>
            <a:pPr>
              <a:spcBef>
                <a:spcPts val="0"/>
              </a:spcBef>
            </a:pPr>
            <a:r>
              <a:rPr lang="en-US" dirty="0" smtClean="0"/>
              <a:t>Limited instruction set: </a:t>
            </a:r>
            <a:r>
              <a:rPr lang="en-US" sz="1500" dirty="0" smtClean="0"/>
              <a:t>The instruction sets are limited. For example, some of them do not have the multiply instruction. </a:t>
            </a:r>
            <a:r>
              <a:rPr lang="en-US" dirty="0" smtClean="0"/>
              <a:t>	</a:t>
            </a:r>
          </a:p>
        </p:txBody>
      </p:sp>
      <p:sp>
        <p:nvSpPr>
          <p:cNvPr id="5" name="Date Placeholder 4"/>
          <p:cNvSpPr>
            <a:spLocks noGrp="1"/>
          </p:cNvSpPr>
          <p:nvPr>
            <p:ph type="dt" sz="half" idx="10"/>
          </p:nvPr>
        </p:nvSpPr>
        <p:spPr/>
        <p:txBody>
          <a:bodyPr/>
          <a:lstStyle/>
          <a:p>
            <a:fld id="{ED981489-61FE-42DB-8E9C-350D998CBEE1}"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pic>
        <p:nvPicPr>
          <p:cNvPr id="8194" name="Picture 2"/>
          <p:cNvPicPr>
            <a:picLocks noGrp="1" noChangeAspect="1" noChangeArrowheads="1"/>
          </p:cNvPicPr>
          <p:nvPr>
            <p:ph sz="quarter" idx="1"/>
          </p:nvPr>
        </p:nvPicPr>
        <p:blipFill>
          <a:blip r:embed="rId2" cstate="print"/>
          <a:srcRect/>
          <a:stretch>
            <a:fillRect/>
          </a:stretch>
        </p:blipFill>
        <p:spPr bwMode="auto">
          <a:xfrm>
            <a:off x="428596" y="1928802"/>
            <a:ext cx="8280000" cy="2211025"/>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2F62E62C-788B-4410-A637-617CD4373945}" type="datetime1">
              <a:rPr lang="en-US" smtClean="0"/>
              <a:pPr/>
              <a:t>10/22/2018</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lstStyle/>
          <a:p>
            <a:pPr>
              <a:buNone/>
            </a:pPr>
            <a:r>
              <a:rPr lang="en-US" b="1" i="1" dirty="0" smtClean="0"/>
              <a:t>Special purpose AVR 	</a:t>
            </a:r>
          </a:p>
          <a:p>
            <a:pPr marL="0" indent="274320" algn="just">
              <a:spcBef>
                <a:spcPts val="0"/>
              </a:spcBef>
              <a:buNone/>
            </a:pPr>
            <a:r>
              <a:rPr lang="en-US" dirty="0" smtClean="0"/>
              <a:t>The ICs of this group can be considered as a subset of other groups, but their special capabilities are made for designing specific applications. Some of the special capabilities are: USB controller, CAN controller, LCD controller, </a:t>
            </a:r>
            <a:r>
              <a:rPr lang="en-US" dirty="0" err="1" smtClean="0"/>
              <a:t>Zigbee</a:t>
            </a:r>
            <a:r>
              <a:rPr lang="en-US" dirty="0" smtClean="0"/>
              <a:t>, Ethernet controller, FPGA, and advanced PWM.  	</a:t>
            </a:r>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500034" y="4000504"/>
            <a:ext cx="8280000" cy="2079749"/>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BD0BC52-811D-4203-9F69-A1A43A73FFC7}"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6" name="Content Placeholder 5"/>
          <p:cNvSpPr>
            <a:spLocks noGrp="1"/>
          </p:cNvSpPr>
          <p:nvPr>
            <p:ph sz="quarter" idx="1"/>
          </p:nvPr>
        </p:nvSpPr>
        <p:spPr/>
        <p:txBody>
          <a:bodyPr>
            <a:normAutofit/>
          </a:bodyPr>
          <a:lstStyle/>
          <a:p>
            <a:pPr>
              <a:buNone/>
            </a:pPr>
            <a:r>
              <a:rPr lang="en-US" b="1" dirty="0" smtClean="0"/>
              <a:t>A brief history of the AVR microcontroller</a:t>
            </a:r>
          </a:p>
          <a:p>
            <a:pPr marL="0" indent="0" algn="just">
              <a:spcBef>
                <a:spcPts val="1200"/>
              </a:spcBef>
              <a:buNone/>
            </a:pPr>
            <a:r>
              <a:rPr lang="en-US" sz="2000" dirty="0" smtClean="0"/>
              <a:t>The basic architecture of AVR was designed by two students of Norwegian Institute of Technology (NTH), Alf-</a:t>
            </a:r>
            <a:r>
              <a:rPr lang="en-US" sz="2000" dirty="0" err="1" smtClean="0"/>
              <a:t>Egil</a:t>
            </a:r>
            <a:r>
              <a:rPr lang="en-US" sz="2000" dirty="0" smtClean="0"/>
              <a:t> </a:t>
            </a:r>
            <a:r>
              <a:rPr lang="en-US" sz="2000" dirty="0" err="1" smtClean="0"/>
              <a:t>Bogen</a:t>
            </a:r>
            <a:r>
              <a:rPr lang="en-US" sz="2000" dirty="0" smtClean="0"/>
              <a:t> and </a:t>
            </a:r>
            <a:r>
              <a:rPr lang="en-US" sz="2000" dirty="0" err="1" smtClean="0"/>
              <a:t>Vegard</a:t>
            </a:r>
            <a:r>
              <a:rPr lang="en-US" sz="2000" dirty="0" smtClean="0"/>
              <a:t> </a:t>
            </a:r>
            <a:r>
              <a:rPr lang="en-US" sz="2000" dirty="0" err="1" smtClean="0"/>
              <a:t>Wollan</a:t>
            </a:r>
            <a:r>
              <a:rPr lang="en-US" sz="2000" dirty="0" smtClean="0"/>
              <a:t>, and then was bought and developed by Atmel in 1996.</a:t>
            </a:r>
          </a:p>
          <a:p>
            <a:pPr marL="0" indent="0" algn="just">
              <a:spcBef>
                <a:spcPts val="1200"/>
              </a:spcBef>
              <a:buNone/>
            </a:pPr>
            <a:r>
              <a:rPr lang="en-US" sz="2000" dirty="0" smtClean="0"/>
              <a:t>You may ask what AVR stands for; AVR can have different meanings for different people! Atmel says that it is nothing more than a product name, but it might stand for Advanced Virtual RISC, or Alf and </a:t>
            </a:r>
            <a:r>
              <a:rPr lang="en-US" sz="2000" dirty="0" err="1" smtClean="0"/>
              <a:t>Vegard</a:t>
            </a:r>
            <a:r>
              <a:rPr lang="en-US" sz="2000" dirty="0" smtClean="0"/>
              <a:t> RISC (the names of the AVR designers).</a:t>
            </a:r>
          </a:p>
          <a:p>
            <a:endParaRPr lang="en-US" dirty="0"/>
          </a:p>
        </p:txBody>
      </p:sp>
      <p:sp>
        <p:nvSpPr>
          <p:cNvPr id="4" name="Date Placeholder 3"/>
          <p:cNvSpPr>
            <a:spLocks noGrp="1"/>
          </p:cNvSpPr>
          <p:nvPr>
            <p:ph type="dt" sz="half" idx="10"/>
          </p:nvPr>
        </p:nvSpPr>
        <p:spPr/>
        <p:txBody>
          <a:bodyPr/>
          <a:lstStyle/>
          <a:p>
            <a:fld id="{5A152802-DF90-4108-9543-B38A239795C5}" type="datetime1">
              <a:rPr lang="en-US" smtClean="0"/>
              <a:pPr/>
              <a:t>10/22/2018</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normAutofit fontScale="92500"/>
          </a:bodyPr>
          <a:lstStyle/>
          <a:p>
            <a:pPr algn="just">
              <a:buNone/>
            </a:pPr>
            <a:r>
              <a:rPr lang="en-US" sz="4000" b="1" dirty="0" smtClean="0"/>
              <a:t>AVR product number scheme</a:t>
            </a:r>
          </a:p>
          <a:p>
            <a:pPr marL="0" indent="457200" algn="just">
              <a:buNone/>
            </a:pPr>
            <a:r>
              <a:rPr lang="en-US" dirty="0" smtClean="0"/>
              <a:t>All of the product numbers start with AT, which stands for Atmel. Now, look at the number located at the end of the product number, from left to right, and find </a:t>
            </a:r>
            <a:r>
              <a:rPr lang="en-US" dirty="0" smtClean="0">
                <a:solidFill>
                  <a:srgbClr val="FF0000"/>
                </a:solidFill>
              </a:rPr>
              <a:t>the biggest number that is a power of 2. </a:t>
            </a:r>
          </a:p>
          <a:p>
            <a:pPr marL="0" indent="457200" algn="just">
              <a:buNone/>
            </a:pPr>
            <a:r>
              <a:rPr lang="en-US" dirty="0" smtClean="0"/>
              <a:t>This number most probably shows the amount of the microcontroller's ROM. For example, in ATmegal280 the biggest power of 2 that we can find is 128; so it has 128K bytes of ROM. In ATtiny44, the amount of memory is 4K, and so on. Although this rule has a few exceptions such as AT90PWM216, which has 16K of ROM instead of 2K, it works in most of the cases.</a:t>
            </a:r>
          </a:p>
        </p:txBody>
      </p:sp>
      <p:sp>
        <p:nvSpPr>
          <p:cNvPr id="5" name="Date Placeholder 4"/>
          <p:cNvSpPr>
            <a:spLocks noGrp="1"/>
          </p:cNvSpPr>
          <p:nvPr>
            <p:ph type="dt" sz="half" idx="10"/>
          </p:nvPr>
        </p:nvSpPr>
        <p:spPr/>
        <p:txBody>
          <a:bodyPr/>
          <a:lstStyle/>
          <a:p>
            <a:fld id="{11654BB6-6371-4C1E-BD6C-E33F70BFDD94}"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normAutofit/>
          </a:bodyPr>
          <a:lstStyle/>
          <a:p>
            <a:pPr algn="just">
              <a:buNone/>
            </a:pPr>
            <a:r>
              <a:rPr lang="en-US" sz="4000" b="1" dirty="0" smtClean="0"/>
              <a:t>Other microcontrollers</a:t>
            </a:r>
          </a:p>
          <a:p>
            <a:pPr marL="0" indent="274320" algn="just">
              <a:spcBef>
                <a:spcPts val="0"/>
              </a:spcBef>
              <a:buNone/>
            </a:pPr>
            <a:r>
              <a:rPr lang="en-US" sz="2000" dirty="0" smtClean="0"/>
              <a:t>There are many other popular 8-bit microcontrollers besides the AVR chip. Among them are the 805 1, HCS08, PIC, and Z8. The AVR is made by Atmel Corp, as seen in Table 1-6. Microchip produces the PIC family. </a:t>
            </a:r>
            <a:r>
              <a:rPr lang="en-US" sz="2000" dirty="0" err="1" smtClean="0"/>
              <a:t>Freescale</a:t>
            </a:r>
            <a:r>
              <a:rPr lang="en-US" sz="2000" dirty="0" smtClean="0"/>
              <a:t> (formerly Motorola) makes the HCS08 and many of its variations. </a:t>
            </a:r>
            <a:r>
              <a:rPr lang="en-US" sz="2000" dirty="0" err="1" smtClean="0"/>
              <a:t>Zilog</a:t>
            </a:r>
            <a:r>
              <a:rPr lang="en-US" sz="2000" dirty="0" smtClean="0"/>
              <a:t> produces the 28 microcontroller. The 8051 family is made by Intel and a number of other companies. To contrast the ATmega32 with the 8052 chip and PIC, examine Table 1-7.</a:t>
            </a:r>
          </a:p>
        </p:txBody>
      </p:sp>
      <p:pic>
        <p:nvPicPr>
          <p:cNvPr id="10243" name="Picture 3"/>
          <p:cNvPicPr>
            <a:picLocks noChangeAspect="1" noChangeArrowheads="1"/>
          </p:cNvPicPr>
          <p:nvPr/>
        </p:nvPicPr>
        <p:blipFill>
          <a:blip r:embed="rId2" cstate="print"/>
          <a:srcRect/>
          <a:stretch>
            <a:fillRect/>
          </a:stretch>
        </p:blipFill>
        <p:spPr bwMode="auto">
          <a:xfrm>
            <a:off x="866842" y="4291123"/>
            <a:ext cx="7920000" cy="1995397"/>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CA6CDFDE-7A0A-4663-AC02-5AF9EB890035}"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normAutofit/>
          </a:bodyPr>
          <a:lstStyle/>
          <a:p>
            <a:pPr marL="0" indent="274320" algn="just">
              <a:spcBef>
                <a:spcPts val="0"/>
              </a:spcBef>
              <a:buNone/>
            </a:pPr>
            <a:r>
              <a:rPr lang="en-US" sz="2000" dirty="0" smtClean="0"/>
              <a:t>For a comprehensive treatment of the 8051, HCS12, and PIC microcontrollers, see "The 8051 Microcontroller and Embedded Systems," "HCS12 Microcontroller and Embedded Systems," and "PIC Microcontroller and </a:t>
            </a:r>
            <a:r>
              <a:rPr lang="da-DK" sz="2000" dirty="0" smtClean="0"/>
              <a:t>Embedded Systems" by Mazidi, et al.</a:t>
            </a:r>
          </a:p>
        </p:txBody>
      </p:sp>
      <p:pic>
        <p:nvPicPr>
          <p:cNvPr id="11267" name="Picture 3"/>
          <p:cNvPicPr>
            <a:picLocks noChangeAspect="1" noChangeArrowheads="1"/>
          </p:cNvPicPr>
          <p:nvPr/>
        </p:nvPicPr>
        <p:blipFill>
          <a:blip r:embed="rId2" cstate="print"/>
          <a:srcRect/>
          <a:stretch>
            <a:fillRect/>
          </a:stretch>
        </p:blipFill>
        <p:spPr bwMode="auto">
          <a:xfrm>
            <a:off x="857224" y="2786058"/>
            <a:ext cx="7920000" cy="2812307"/>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FB744D2A-C9C4-4D31-8967-B50C7331C9B3}"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5800740" cy="4572000"/>
          </a:xfrm>
        </p:spPr>
        <p:txBody>
          <a:bodyPr>
            <a:normAutofit/>
          </a:bodyPr>
          <a:lstStyle/>
          <a:p>
            <a:pPr marL="0" indent="0">
              <a:spcBef>
                <a:spcPts val="0"/>
              </a:spcBef>
              <a:buNone/>
            </a:pPr>
            <a:r>
              <a:rPr lang="en-US" sz="2000" b="1" dirty="0" smtClean="0"/>
              <a:t>THE GENERAL PURPOSE REGISTERS IN THE AVR</a:t>
            </a:r>
          </a:p>
          <a:p>
            <a:pPr marL="0" indent="274320" algn="just">
              <a:spcBef>
                <a:spcPts val="1200"/>
              </a:spcBef>
              <a:buNone/>
            </a:pPr>
            <a:r>
              <a:rPr lang="en-US" sz="2000" dirty="0" smtClean="0"/>
              <a:t>CPUs use many registers to store data temporarily. In this section we look at the general purpose registers (GPRs) of the AVR and we demonstrate the use of GPRs with simple instructions such as LDI and ADD.</a:t>
            </a:r>
          </a:p>
          <a:p>
            <a:pPr marL="0" indent="274320" algn="just">
              <a:spcBef>
                <a:spcPts val="1200"/>
              </a:spcBef>
              <a:buNone/>
            </a:pPr>
            <a:r>
              <a:rPr lang="en-US" sz="2000" dirty="0" smtClean="0"/>
              <a:t>AVR microcontrollers have many registers for arithmetic and logic operations. In the CPU, registers are used to store information temporarily. That information could be a byte of data to be processed, or an address pointing to the data to be fetched. In the AVR there is only one data type: 8-bit. </a:t>
            </a:r>
          </a:p>
          <a:p>
            <a:pPr marL="0" indent="274320" algn="just">
              <a:buNone/>
            </a:pPr>
            <a:r>
              <a:rPr lang="en-US" sz="2000" dirty="0" smtClean="0"/>
              <a:t>In AVR there are 32 general purpose registers. They are RO-R31 and are located in the lowest location of memory address. All of these registers are 8 bits.</a:t>
            </a:r>
          </a:p>
          <a:p>
            <a:pPr marL="0" indent="274320" algn="just">
              <a:spcBef>
                <a:spcPts val="0"/>
              </a:spcBef>
              <a:buNone/>
            </a:pPr>
            <a:endParaRPr lang="da-DK" sz="2000" dirty="0" smtClean="0"/>
          </a:p>
        </p:txBody>
      </p:sp>
      <p:pic>
        <p:nvPicPr>
          <p:cNvPr id="5" name="Picture 4" descr="New Picture (3).bmp"/>
          <p:cNvPicPr>
            <a:picLocks noChangeAspect="1"/>
          </p:cNvPicPr>
          <p:nvPr/>
        </p:nvPicPr>
        <p:blipFill>
          <a:blip r:embed="rId2" cstate="print"/>
          <a:stretch>
            <a:fillRect/>
          </a:stretch>
        </p:blipFill>
        <p:spPr>
          <a:xfrm>
            <a:off x="6839468" y="1537891"/>
            <a:ext cx="1877482" cy="4680000"/>
          </a:xfrm>
          <a:prstGeom prst="rect">
            <a:avLst/>
          </a:prstGeom>
        </p:spPr>
      </p:pic>
      <p:sp>
        <p:nvSpPr>
          <p:cNvPr id="6" name="Date Placeholder 5"/>
          <p:cNvSpPr>
            <a:spLocks noGrp="1"/>
          </p:cNvSpPr>
          <p:nvPr>
            <p:ph type="dt" sz="half" idx="10"/>
          </p:nvPr>
        </p:nvSpPr>
        <p:spPr/>
        <p:txBody>
          <a:bodyPr/>
          <a:lstStyle/>
          <a:p>
            <a:fld id="{2E699B44-FA16-40DC-9689-ACCE89D986ED}"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4981596"/>
          </a:xfrm>
        </p:spPr>
        <p:txBody>
          <a:bodyPr>
            <a:normAutofit/>
          </a:bodyPr>
          <a:lstStyle/>
          <a:p>
            <a:pPr marL="0" indent="274320">
              <a:spcBef>
                <a:spcPts val="0"/>
              </a:spcBef>
              <a:buNone/>
            </a:pPr>
            <a:r>
              <a:rPr lang="en-US" sz="2200" dirty="0" smtClean="0"/>
              <a:t>To understand the use of the general purpose registers, we will show it in the context of two simple instructions: LDI and ADD.</a:t>
            </a:r>
          </a:p>
          <a:p>
            <a:pPr>
              <a:buNone/>
            </a:pPr>
            <a:endParaRPr lang="en-US" sz="900" b="1" dirty="0" smtClean="0"/>
          </a:p>
          <a:p>
            <a:pPr>
              <a:buNone/>
            </a:pPr>
            <a:r>
              <a:rPr lang="en-US" sz="2800" b="1" dirty="0" smtClean="0"/>
              <a:t>LDI instruction (Load Immediate)</a:t>
            </a:r>
          </a:p>
          <a:p>
            <a:pPr>
              <a:buNone/>
            </a:pPr>
            <a:r>
              <a:rPr lang="en-US" sz="2200" dirty="0" smtClean="0"/>
              <a:t>Simply stated, the LDI instruction copies 8-bit data into the general purpose registers. It has the following format: </a:t>
            </a:r>
          </a:p>
          <a:p>
            <a:pPr>
              <a:buNone/>
            </a:pPr>
            <a:endParaRPr lang="en-US" sz="900" dirty="0" smtClean="0"/>
          </a:p>
          <a:p>
            <a:pPr lvl="2">
              <a:buNone/>
            </a:pPr>
            <a:r>
              <a:rPr lang="en-US" sz="800" dirty="0" smtClean="0">
                <a:latin typeface="Courier" pitchFamily="49" charset="0"/>
              </a:rPr>
              <a:t>		</a:t>
            </a:r>
            <a:r>
              <a:rPr lang="en-US" sz="1400" dirty="0" smtClean="0">
                <a:latin typeface="Courier" pitchFamily="49" charset="0"/>
              </a:rPr>
              <a:t>LDI </a:t>
            </a:r>
            <a:r>
              <a:rPr lang="en-US" sz="1400" dirty="0" err="1" smtClean="0">
                <a:latin typeface="Courier" pitchFamily="49" charset="0"/>
              </a:rPr>
              <a:t>Rd,K</a:t>
            </a:r>
            <a:r>
              <a:rPr lang="en-US" sz="1400" dirty="0" smtClean="0">
                <a:latin typeface="Courier" pitchFamily="49" charset="0"/>
              </a:rPr>
              <a:t>	    ;load Rd (destination) with Immediate value K</a:t>
            </a:r>
          </a:p>
          <a:p>
            <a:pPr lvl="2">
              <a:buNone/>
            </a:pPr>
            <a:r>
              <a:rPr lang="en-US" sz="1400" dirty="0" smtClean="0">
                <a:latin typeface="Courier" pitchFamily="49" charset="0"/>
              </a:rPr>
              <a:t>			    ; d must be between 16 and 31</a:t>
            </a:r>
          </a:p>
          <a:p>
            <a:pPr lvl="2">
              <a:buNone/>
            </a:pPr>
            <a:endParaRPr lang="en-US" sz="800" dirty="0" smtClean="0">
              <a:latin typeface="Courier" pitchFamily="49" charset="0"/>
            </a:endParaRPr>
          </a:p>
          <a:p>
            <a:pPr marL="0" indent="274320" algn="just">
              <a:spcBef>
                <a:spcPts val="0"/>
              </a:spcBef>
              <a:buNone/>
            </a:pPr>
            <a:r>
              <a:rPr lang="en-US" sz="2200" dirty="0" smtClean="0"/>
              <a:t>K is an 8-bit value that can be 0-255 in decimal, or 00-FF in hex, and Rd is R16 to R31 (any of the upper 16 general purpose registers). The I in LDI stands for "immediate</a:t>
            </a:r>
            <a:endParaRPr lang="en-US" sz="1400" dirty="0" smtClean="0">
              <a:latin typeface="Courier" pitchFamily="49" charset="0"/>
            </a:endParaRPr>
          </a:p>
          <a:p>
            <a:pPr marL="0" indent="274320" algn="just">
              <a:spcBef>
                <a:spcPts val="0"/>
              </a:spcBef>
              <a:buNone/>
            </a:pPr>
            <a:endParaRPr lang="da-DK" sz="2000" dirty="0" smtClean="0"/>
          </a:p>
        </p:txBody>
      </p:sp>
      <p:sp>
        <p:nvSpPr>
          <p:cNvPr id="5" name="Date Placeholder 4"/>
          <p:cNvSpPr>
            <a:spLocks noGrp="1"/>
          </p:cNvSpPr>
          <p:nvPr>
            <p:ph type="dt" sz="half" idx="10"/>
          </p:nvPr>
        </p:nvSpPr>
        <p:spPr/>
        <p:txBody>
          <a:bodyPr/>
          <a:lstStyle/>
          <a:p>
            <a:fld id="{7CF13C20-41D2-4B11-988C-71A8E61D7F15}"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3838588"/>
          </a:xfrm>
        </p:spPr>
        <p:txBody>
          <a:bodyPr>
            <a:normAutofit/>
          </a:bodyPr>
          <a:lstStyle/>
          <a:p>
            <a:pPr marL="0" indent="274320" algn="just">
              <a:spcBef>
                <a:spcPts val="0"/>
              </a:spcBef>
              <a:buNone/>
            </a:pPr>
            <a:r>
              <a:rPr lang="en-US" sz="2200" dirty="0" smtClean="0"/>
              <a:t>The following instruction loads the R20 register with a value of 0x25 (25 in hex):</a:t>
            </a:r>
          </a:p>
          <a:p>
            <a:pPr marL="0" indent="274320" algn="just">
              <a:spcBef>
                <a:spcPts val="0"/>
              </a:spcBef>
              <a:buNone/>
            </a:pPr>
            <a:r>
              <a:rPr lang="en-US" sz="1200" dirty="0" smtClean="0"/>
              <a:t>	</a:t>
            </a:r>
          </a:p>
          <a:p>
            <a:pPr marL="0" indent="274320" algn="just">
              <a:spcBef>
                <a:spcPts val="0"/>
              </a:spcBef>
              <a:buNone/>
            </a:pPr>
            <a:r>
              <a:rPr lang="pt-BR" sz="1400" dirty="0" smtClean="0">
                <a:latin typeface="Courier" pitchFamily="49" charset="0"/>
              </a:rPr>
              <a:t>	LDI R20,0x25 	;load R20 with 0x25 (R20 = 0x25)</a:t>
            </a:r>
          </a:p>
          <a:p>
            <a:pPr marL="0" indent="274320" algn="just">
              <a:spcBef>
                <a:spcPts val="0"/>
              </a:spcBef>
              <a:buNone/>
            </a:pPr>
            <a:endParaRPr lang="en-US" sz="1200" dirty="0" smtClean="0"/>
          </a:p>
          <a:p>
            <a:pPr marL="0" indent="274320" algn="just">
              <a:spcBef>
                <a:spcPts val="0"/>
              </a:spcBef>
              <a:buNone/>
            </a:pPr>
            <a:r>
              <a:rPr lang="en-US" sz="2200" dirty="0" smtClean="0"/>
              <a:t>The following instruction loads the R31 register with the value 0x87 (87 in hex). </a:t>
            </a:r>
          </a:p>
          <a:p>
            <a:pPr marL="0" indent="274320" algn="just">
              <a:spcBef>
                <a:spcPts val="0"/>
              </a:spcBef>
              <a:buNone/>
            </a:pPr>
            <a:endParaRPr lang="pt-BR" sz="1200" dirty="0" smtClean="0">
              <a:latin typeface="Courier" pitchFamily="49" charset="0"/>
            </a:endParaRPr>
          </a:p>
          <a:p>
            <a:pPr marL="0" indent="274320" algn="just">
              <a:spcBef>
                <a:spcPts val="0"/>
              </a:spcBef>
              <a:buNone/>
            </a:pPr>
            <a:r>
              <a:rPr lang="pt-BR" sz="1400" dirty="0" smtClean="0">
                <a:latin typeface="Courier" pitchFamily="49" charset="0"/>
              </a:rPr>
              <a:t>	LDI R31,0x87 	;load 0x87 into R31 (R31 = 0x87)</a:t>
            </a:r>
          </a:p>
          <a:p>
            <a:pPr marL="0" indent="274320" algn="just">
              <a:spcBef>
                <a:spcPts val="0"/>
              </a:spcBef>
              <a:buNone/>
            </a:pPr>
            <a:endParaRPr lang="pt-BR" sz="1200" dirty="0" smtClean="0">
              <a:latin typeface="Courier" pitchFamily="49" charset="0"/>
            </a:endParaRPr>
          </a:p>
          <a:p>
            <a:pPr marL="0" indent="274320" algn="just">
              <a:spcBef>
                <a:spcPts val="0"/>
              </a:spcBef>
              <a:buNone/>
            </a:pPr>
            <a:r>
              <a:rPr lang="en-US" sz="2200" dirty="0" smtClean="0"/>
              <a:t>The following instruction loads R25 with the value 0x15 (15 in hex and 21 in decimal).</a:t>
            </a:r>
          </a:p>
          <a:p>
            <a:pPr marL="0" indent="274320" algn="just">
              <a:spcBef>
                <a:spcPts val="0"/>
              </a:spcBef>
              <a:buNone/>
            </a:pPr>
            <a:endParaRPr lang="en-US" sz="1200" dirty="0" smtClean="0"/>
          </a:p>
          <a:p>
            <a:pPr marL="0" indent="274320" algn="just">
              <a:spcBef>
                <a:spcPts val="0"/>
              </a:spcBef>
              <a:buNone/>
            </a:pPr>
            <a:r>
              <a:rPr lang="pt-BR" sz="1400" dirty="0" smtClean="0">
                <a:latin typeface="Courier" pitchFamily="49" charset="0"/>
              </a:rPr>
              <a:t>	LDI R25,0x79 	;load 0x79 into R25 (R25 = 0x79)</a:t>
            </a:r>
          </a:p>
          <a:p>
            <a:pPr marL="0" indent="274320" algn="just">
              <a:spcBef>
                <a:spcPts val="0"/>
              </a:spcBef>
              <a:buNone/>
            </a:pPr>
            <a:endParaRPr lang="en-US" sz="1200" dirty="0" smtClean="0">
              <a:latin typeface="Courier" pitchFamily="49" charset="0"/>
            </a:endParaRPr>
          </a:p>
          <a:p>
            <a:pPr marL="0" indent="274320" algn="just">
              <a:spcBef>
                <a:spcPts val="0"/>
              </a:spcBef>
              <a:buNone/>
            </a:pP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sp>
        <p:nvSpPr>
          <p:cNvPr id="6" name="TextBox 5"/>
          <p:cNvSpPr txBox="1"/>
          <p:nvPr/>
        </p:nvSpPr>
        <p:spPr>
          <a:xfrm>
            <a:off x="928662" y="5286388"/>
            <a:ext cx="7929618" cy="1046440"/>
          </a:xfrm>
          <a:prstGeom prst="rect">
            <a:avLst/>
          </a:prstGeom>
          <a:noFill/>
          <a:ln w="25400">
            <a:solidFill>
              <a:schemeClr val="tx1"/>
            </a:solidFill>
          </a:ln>
        </p:spPr>
        <p:txBody>
          <a:bodyPr wrap="square" rtlCol="0">
            <a:spAutoFit/>
          </a:bodyPr>
          <a:lstStyle/>
          <a:p>
            <a:pPr algn="just"/>
            <a:r>
              <a:rPr lang="en-US" b="1" dirty="0"/>
              <a:t>Note: We cannot load values into registers RO to R15 using the </a:t>
            </a:r>
            <a:r>
              <a:rPr lang="en-US" b="1" dirty="0" smtClean="0"/>
              <a:t>LDI  instruction</a:t>
            </a:r>
            <a:r>
              <a:rPr lang="en-US" b="1" dirty="0"/>
              <a:t>.</a:t>
            </a:r>
          </a:p>
          <a:p>
            <a:r>
              <a:rPr lang="en-US" dirty="0"/>
              <a:t>For </a:t>
            </a:r>
            <a:r>
              <a:rPr lang="en-US" dirty="0" smtClean="0"/>
              <a:t>example  </a:t>
            </a:r>
            <a:r>
              <a:rPr lang="en-US" dirty="0"/>
              <a:t>the following instruction is not valid</a:t>
            </a:r>
            <a:r>
              <a:rPr lang="en-US" dirty="0" smtClean="0"/>
              <a:t>:</a:t>
            </a:r>
            <a:r>
              <a:rPr lang="en-US" b="1" dirty="0"/>
              <a:t> </a:t>
            </a:r>
            <a:endParaRPr lang="en-US" b="1" dirty="0" smtClean="0"/>
          </a:p>
          <a:p>
            <a:endParaRPr lang="en-US" sz="1200" b="1" dirty="0" smtClean="0"/>
          </a:p>
          <a:p>
            <a:r>
              <a:rPr lang="en-US" sz="1400" dirty="0" smtClean="0">
                <a:latin typeface="Courier" pitchFamily="49" charset="0"/>
              </a:rPr>
              <a:t>	LDI </a:t>
            </a:r>
            <a:r>
              <a:rPr lang="en-US" sz="1400" dirty="0">
                <a:latin typeface="Courier" pitchFamily="49" charset="0"/>
              </a:rPr>
              <a:t>R5, 0x99 </a:t>
            </a:r>
            <a:r>
              <a:rPr lang="en-US" sz="1400" dirty="0" smtClean="0">
                <a:latin typeface="Courier" pitchFamily="49" charset="0"/>
              </a:rPr>
              <a:t>	;</a:t>
            </a:r>
            <a:r>
              <a:rPr lang="en-US" sz="1400" dirty="0">
                <a:latin typeface="Courier" pitchFamily="49" charset="0"/>
              </a:rPr>
              <a:t>invalid </a:t>
            </a:r>
            <a:r>
              <a:rPr lang="en-US" sz="1400" dirty="0" smtClean="0">
                <a:latin typeface="Courier" pitchFamily="49" charset="0"/>
              </a:rPr>
              <a:t>Instruction</a:t>
            </a:r>
            <a:endParaRPr lang="en-US" sz="1400" dirty="0">
              <a:latin typeface="Courier" pitchFamily="49" charset="0"/>
            </a:endParaRPr>
          </a:p>
        </p:txBody>
      </p:sp>
      <p:sp>
        <p:nvSpPr>
          <p:cNvPr id="5" name="Date Placeholder 4"/>
          <p:cNvSpPr>
            <a:spLocks noGrp="1"/>
          </p:cNvSpPr>
          <p:nvPr>
            <p:ph type="dt" sz="half" idx="10"/>
          </p:nvPr>
        </p:nvSpPr>
        <p:spPr/>
        <p:txBody>
          <a:bodyPr/>
          <a:lstStyle/>
          <a:p>
            <a:fld id="{7ED46C42-C8E0-49EF-992E-9161064A7F70}"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5053034"/>
          </a:xfrm>
        </p:spPr>
        <p:txBody>
          <a:bodyPr>
            <a:normAutofit fontScale="92500" lnSpcReduction="10000"/>
          </a:bodyPr>
          <a:lstStyle/>
          <a:p>
            <a:pPr>
              <a:buNone/>
            </a:pPr>
            <a:r>
              <a:rPr lang="en-US" sz="2400" dirty="0" smtClean="0"/>
              <a:t>When programming the GPRs of the AVR microcontroller with an immediate value, the following points should be noted: 	</a:t>
            </a:r>
          </a:p>
          <a:p>
            <a:pPr marL="457200" indent="-457200">
              <a:buFont typeface="+mj-lt"/>
              <a:buAutoNum type="arabicPeriod"/>
            </a:pPr>
            <a:r>
              <a:rPr lang="en-US" sz="2400" dirty="0" smtClean="0"/>
              <a:t>If we want to present a number in hex, we put a dollar sign ($) or a 0x in front of it. If we put nothing in front of a number, it is in decimal. </a:t>
            </a:r>
          </a:p>
          <a:p>
            <a:pPr marL="457200" indent="-457200">
              <a:buNone/>
            </a:pPr>
            <a:r>
              <a:rPr lang="en-US" sz="1600" dirty="0" smtClean="0"/>
              <a:t>           For example, in </a:t>
            </a:r>
            <a:r>
              <a:rPr lang="en-US" sz="2400" dirty="0" smtClean="0"/>
              <a:t>“</a:t>
            </a:r>
            <a:r>
              <a:rPr lang="en-US" sz="2200" b="1" dirty="0" smtClean="0">
                <a:latin typeface="Courier New" pitchFamily="49" charset="0"/>
                <a:cs typeface="Courier New" pitchFamily="49" charset="0"/>
              </a:rPr>
              <a:t>LDI R16,50</a:t>
            </a:r>
            <a:r>
              <a:rPr lang="en-US" sz="2400" dirty="0" smtClean="0"/>
              <a:t>”,      </a:t>
            </a:r>
            <a:r>
              <a:rPr lang="en-US" sz="1900" dirty="0" smtClean="0"/>
              <a:t>R16 is loaded with 50 in decimal</a:t>
            </a:r>
            <a:r>
              <a:rPr lang="en-US" sz="1700" dirty="0" smtClean="0"/>
              <a:t>, </a:t>
            </a:r>
          </a:p>
          <a:p>
            <a:pPr marL="457200" indent="-457200">
              <a:buNone/>
            </a:pPr>
            <a:r>
              <a:rPr lang="en-US" sz="1900" dirty="0" smtClean="0"/>
              <a:t>         whereas in     </a:t>
            </a:r>
            <a:r>
              <a:rPr lang="en-US" sz="2400" dirty="0" smtClean="0"/>
              <a:t>“</a:t>
            </a:r>
            <a:r>
              <a:rPr lang="en-US" sz="2200" b="1" dirty="0" smtClean="0">
                <a:latin typeface="Courier New" pitchFamily="49" charset="0"/>
                <a:cs typeface="Courier New" pitchFamily="49" charset="0"/>
              </a:rPr>
              <a:t>LDI R16,0x50</a:t>
            </a:r>
            <a:r>
              <a:rPr lang="en-US" sz="2400" dirty="0" smtClean="0"/>
              <a:t>”, </a:t>
            </a:r>
            <a:r>
              <a:rPr lang="en-US" sz="1900" dirty="0" smtClean="0"/>
              <a:t>R16 is loaded with 50 in hex. </a:t>
            </a:r>
            <a:r>
              <a:rPr lang="en-US" sz="2400" dirty="0" smtClean="0"/>
              <a:t>	</a:t>
            </a:r>
          </a:p>
          <a:p>
            <a:pPr marL="457200" indent="-457200">
              <a:buFont typeface="+mj-lt"/>
              <a:buAutoNum type="arabicPeriod" startAt="2"/>
            </a:pPr>
            <a:r>
              <a:rPr lang="en-US" sz="2400" dirty="0" smtClean="0"/>
              <a:t>If values 0 to F are moved into an 8-bit register such as GPRs, the rest of the bits are assumed to be all zeros. </a:t>
            </a:r>
          </a:p>
          <a:p>
            <a:pPr marL="457200" indent="-457200">
              <a:buNone/>
            </a:pPr>
            <a:r>
              <a:rPr lang="en-US" sz="2400" dirty="0" smtClean="0"/>
              <a:t>       </a:t>
            </a:r>
            <a:r>
              <a:rPr lang="en-US" sz="1900" dirty="0" smtClean="0"/>
              <a:t>For example, in </a:t>
            </a:r>
            <a:r>
              <a:rPr lang="en-US" sz="2400" dirty="0" smtClean="0"/>
              <a:t>“</a:t>
            </a:r>
            <a:r>
              <a:rPr lang="en-US" sz="2200" b="1" dirty="0" smtClean="0">
                <a:latin typeface="Courier New" pitchFamily="49" charset="0"/>
                <a:cs typeface="Courier New" pitchFamily="49" charset="0"/>
              </a:rPr>
              <a:t>LDI R16,0x5</a:t>
            </a:r>
            <a:r>
              <a:rPr lang="en-US" sz="1900" dirty="0" smtClean="0"/>
              <a:t>” the result will be R16 = 0x05; that is, R16 = 00000101 in binary. 	</a:t>
            </a:r>
          </a:p>
          <a:p>
            <a:pPr marL="457200" indent="-457200">
              <a:buFont typeface="+mj-lt"/>
              <a:buAutoNum type="arabicPeriod" startAt="3"/>
            </a:pPr>
            <a:r>
              <a:rPr lang="en-US" sz="2400" dirty="0" smtClean="0"/>
              <a:t>Moving a value larger than 255 (FF in hex) into the GPRs will cause an error. 	</a:t>
            </a:r>
          </a:p>
          <a:p>
            <a:pPr>
              <a:buNone/>
            </a:pPr>
            <a:r>
              <a:rPr lang="en-US" sz="2200" b="1" dirty="0" smtClean="0">
                <a:latin typeface="Courier New" pitchFamily="49" charset="0"/>
                <a:cs typeface="Courier New" pitchFamily="49" charset="0"/>
              </a:rPr>
              <a:t>   LDI R17,Ox7F2	</a:t>
            </a:r>
            <a:r>
              <a:rPr lang="en-US" sz="1700" b="1" dirty="0" smtClean="0">
                <a:latin typeface="Courier New" pitchFamily="49" charset="0"/>
                <a:cs typeface="Courier New" pitchFamily="49" charset="0"/>
              </a:rPr>
              <a:t>;ILLEGAL $7F2 &gt; 8 bits (SFF) </a:t>
            </a:r>
            <a:r>
              <a:rPr lang="en-US" sz="2400" dirty="0" smtClean="0"/>
              <a:t>	</a:t>
            </a:r>
          </a:p>
          <a:p>
            <a:pPr marL="0" indent="274320" algn="just">
              <a:spcBef>
                <a:spcPts val="0"/>
              </a:spcBef>
              <a:buNone/>
            </a:pPr>
            <a:r>
              <a:rPr lang="en-US" sz="1200" dirty="0" smtClean="0"/>
              <a:t>	</a:t>
            </a: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sp>
        <p:nvSpPr>
          <p:cNvPr id="5" name="Date Placeholder 4"/>
          <p:cNvSpPr>
            <a:spLocks noGrp="1"/>
          </p:cNvSpPr>
          <p:nvPr>
            <p:ph type="dt" sz="half" idx="10"/>
          </p:nvPr>
        </p:nvSpPr>
        <p:spPr/>
        <p:txBody>
          <a:bodyPr/>
          <a:lstStyle/>
          <a:p>
            <a:fld id="{3D2F164B-12AF-47CC-8D55-7E610C4D95ED}"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5053034"/>
          </a:xfrm>
        </p:spPr>
        <p:txBody>
          <a:bodyPr>
            <a:normAutofit fontScale="92500" lnSpcReduction="10000"/>
          </a:bodyPr>
          <a:lstStyle/>
          <a:p>
            <a:pPr>
              <a:buNone/>
            </a:pPr>
            <a:r>
              <a:rPr lang="en-US" sz="2400" b="1" dirty="0" smtClean="0"/>
              <a:t>ADD instruction</a:t>
            </a:r>
          </a:p>
          <a:p>
            <a:pPr>
              <a:buNone/>
            </a:pPr>
            <a:r>
              <a:rPr lang="en-US" sz="2400" dirty="0" smtClean="0"/>
              <a:t>The ADD instruction has the following format:</a:t>
            </a:r>
          </a:p>
          <a:p>
            <a:pPr>
              <a:spcBef>
                <a:spcPts val="1800"/>
              </a:spcBef>
              <a:spcAft>
                <a:spcPts val="1800"/>
              </a:spcAft>
              <a:buNone/>
            </a:pPr>
            <a:r>
              <a:rPr lang="en-US" sz="15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ADD </a:t>
            </a:r>
            <a:r>
              <a:rPr lang="en-US" sz="1400" b="1" dirty="0" err="1" smtClean="0">
                <a:latin typeface="Courier New" pitchFamily="49" charset="0"/>
                <a:cs typeface="Courier New" pitchFamily="49" charset="0"/>
              </a:rPr>
              <a:t>Rd,Rr</a:t>
            </a:r>
            <a:r>
              <a:rPr lang="en-US" sz="1400" b="1" dirty="0" smtClean="0">
                <a:latin typeface="Courier New" pitchFamily="49" charset="0"/>
                <a:cs typeface="Courier New" pitchFamily="49" charset="0"/>
              </a:rPr>
              <a:t>	;ADD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to Rd and store the result in Rd</a:t>
            </a:r>
          </a:p>
          <a:p>
            <a:pPr marL="0" indent="274320" algn="just">
              <a:lnSpc>
                <a:spcPct val="110000"/>
              </a:lnSpc>
              <a:spcBef>
                <a:spcPts val="0"/>
              </a:spcBef>
              <a:buNone/>
            </a:pPr>
            <a:r>
              <a:rPr lang="en-US" sz="2400" dirty="0" smtClean="0"/>
              <a:t>The ADD instruction tells the CPU to add the value of </a:t>
            </a:r>
            <a:r>
              <a:rPr lang="en-US" sz="2400" dirty="0" err="1" smtClean="0"/>
              <a:t>Rr</a:t>
            </a:r>
            <a:r>
              <a:rPr lang="en-US" sz="2400" dirty="0" smtClean="0"/>
              <a:t> to Rd and put the result back into the Rd register. To add two numbers such as 0x25 and 0x34, one can do the following:</a:t>
            </a:r>
          </a:p>
          <a:p>
            <a:pPr>
              <a:lnSpc>
                <a:spcPct val="140000"/>
              </a:lnSpc>
              <a:spcBef>
                <a:spcPts val="1800"/>
              </a:spcBef>
              <a:buNone/>
            </a:pPr>
            <a:r>
              <a:rPr lang="en-US" sz="15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LDI R16,0x25	;load 0x25 into R16</a:t>
            </a:r>
          </a:p>
          <a:p>
            <a:pPr>
              <a:lnSpc>
                <a:spcPct val="140000"/>
              </a:lnSpc>
              <a:spcBef>
                <a:spcPts val="0"/>
              </a:spcBef>
              <a:buNone/>
            </a:pPr>
            <a:r>
              <a:rPr lang="en-US" sz="1400" b="1" dirty="0" smtClean="0">
                <a:latin typeface="Courier New" pitchFamily="49" charset="0"/>
                <a:cs typeface="Courier New" pitchFamily="49" charset="0"/>
              </a:rPr>
              <a:t>		LDI R17,0x34	;load 0x34 into R17</a:t>
            </a:r>
          </a:p>
          <a:p>
            <a:pPr>
              <a:lnSpc>
                <a:spcPct val="140000"/>
              </a:lnSpc>
              <a:spcBef>
                <a:spcPts val="0"/>
              </a:spcBef>
              <a:spcAft>
                <a:spcPts val="1800"/>
              </a:spcAft>
              <a:buNone/>
            </a:pPr>
            <a:r>
              <a:rPr lang="pt-BR" sz="1400" b="1" dirty="0" smtClean="0">
                <a:latin typeface="Courier New" pitchFamily="49" charset="0"/>
                <a:cs typeface="Courier New" pitchFamily="49" charset="0"/>
              </a:rPr>
              <a:t>		ADD R16,R17	;add value R17 to R16 (R16 = R16 + R17)</a:t>
            </a:r>
          </a:p>
          <a:p>
            <a:pPr marL="0" indent="274320">
              <a:spcBef>
                <a:spcPts val="0"/>
              </a:spcBef>
              <a:buNone/>
            </a:pPr>
            <a:r>
              <a:rPr lang="en-US" sz="2400" dirty="0" smtClean="0"/>
              <a:t>Executing the above lines results in R16 = 0x59 (0x25 + 0x34 = 0x59)</a:t>
            </a:r>
          </a:p>
          <a:p>
            <a:pPr>
              <a:buNone/>
            </a:pPr>
            <a:r>
              <a:rPr lang="en-US" sz="2400" dirty="0" smtClean="0"/>
              <a:t>	</a:t>
            </a:r>
          </a:p>
          <a:p>
            <a:pPr marL="0" indent="274320" algn="just">
              <a:spcBef>
                <a:spcPts val="0"/>
              </a:spcBef>
              <a:buNone/>
            </a:pPr>
            <a:r>
              <a:rPr lang="en-US" sz="1200" dirty="0" smtClean="0"/>
              <a:t>	</a:t>
            </a: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sp>
        <p:nvSpPr>
          <p:cNvPr id="5" name="Date Placeholder 4"/>
          <p:cNvSpPr>
            <a:spLocks noGrp="1"/>
          </p:cNvSpPr>
          <p:nvPr>
            <p:ph type="dt" sz="half" idx="10"/>
          </p:nvPr>
        </p:nvSpPr>
        <p:spPr/>
        <p:txBody>
          <a:bodyPr/>
          <a:lstStyle/>
          <a:p>
            <a:fld id="{A73C3C41-7D37-4854-A685-D409E32C0F09}"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5053034"/>
          </a:xfrm>
        </p:spPr>
        <p:txBody>
          <a:bodyPr>
            <a:normAutofit/>
          </a:bodyPr>
          <a:lstStyle/>
          <a:p>
            <a:pPr marL="0" indent="274320">
              <a:spcBef>
                <a:spcPts val="0"/>
              </a:spcBef>
              <a:buNone/>
            </a:pPr>
            <a:r>
              <a:rPr lang="en-US" sz="1400" dirty="0" smtClean="0"/>
              <a:t>This figure shows the general purpose registers (GPRs) and the ALU in AVR. </a:t>
            </a:r>
          </a:p>
          <a:p>
            <a:pPr>
              <a:buNone/>
            </a:pPr>
            <a:endParaRPr lang="en-US" sz="2400" dirty="0" smtClean="0"/>
          </a:p>
          <a:p>
            <a:pPr marL="0" indent="274320" algn="just">
              <a:spcBef>
                <a:spcPts val="0"/>
              </a:spcBef>
              <a:buNone/>
            </a:pPr>
            <a:r>
              <a:rPr lang="en-US" sz="1200" dirty="0" smtClean="0"/>
              <a:t>	</a:t>
            </a: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5" name="Picture 4" descr="New Picture.bmp"/>
          <p:cNvPicPr>
            <a:picLocks noChangeAspect="1"/>
          </p:cNvPicPr>
          <p:nvPr/>
        </p:nvPicPr>
        <p:blipFill>
          <a:blip r:embed="rId2" cstate="print"/>
          <a:stretch>
            <a:fillRect/>
          </a:stretch>
        </p:blipFill>
        <p:spPr>
          <a:xfrm>
            <a:off x="943900" y="1763584"/>
            <a:ext cx="6480000" cy="4808688"/>
          </a:xfrm>
          <a:prstGeom prst="rect">
            <a:avLst/>
          </a:prstGeom>
        </p:spPr>
      </p:pic>
      <p:sp>
        <p:nvSpPr>
          <p:cNvPr id="6" name="Date Placeholder 5"/>
          <p:cNvSpPr>
            <a:spLocks noGrp="1"/>
          </p:cNvSpPr>
          <p:nvPr>
            <p:ph type="dt" sz="half" idx="10"/>
          </p:nvPr>
        </p:nvSpPr>
        <p:spPr/>
        <p:txBody>
          <a:bodyPr/>
          <a:lstStyle/>
          <a:p>
            <a:fld id="{C93B8C4F-BC5A-4878-A0C6-88FD1308776C}"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New Picture.png"/>
          <p:cNvPicPr>
            <a:picLocks noChangeAspect="1"/>
          </p:cNvPicPr>
          <p:nvPr/>
        </p:nvPicPr>
        <p:blipFill>
          <a:blip r:embed="rId2" cstate="print"/>
          <a:stretch>
            <a:fillRect/>
          </a:stretch>
        </p:blipFill>
        <p:spPr>
          <a:xfrm>
            <a:off x="3791207" y="1142984"/>
            <a:ext cx="5067073" cy="4493903"/>
          </a:xfrm>
          <a:prstGeom prst="rect">
            <a:avLst/>
          </a:prstGeom>
        </p:spPr>
      </p:pic>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3157534" cy="5053034"/>
          </a:xfrm>
        </p:spPr>
        <p:txBody>
          <a:bodyPr>
            <a:normAutofit/>
          </a:bodyPr>
          <a:lstStyle/>
          <a:p>
            <a:pPr>
              <a:buNone/>
            </a:pPr>
            <a:r>
              <a:rPr lang="en-US" sz="2000" b="1" dirty="0" smtClean="0"/>
              <a:t>THE AVR DATA MEMORY</a:t>
            </a:r>
          </a:p>
          <a:p>
            <a:pPr marL="0" indent="274320" algn="just">
              <a:spcBef>
                <a:spcPts val="0"/>
              </a:spcBef>
              <a:buNone/>
            </a:pPr>
            <a:r>
              <a:rPr lang="en-US" sz="1800" dirty="0" smtClean="0"/>
              <a:t>In AVR microcontrollers there are two kinds of memory space: </a:t>
            </a:r>
            <a:r>
              <a:rPr lang="en-US" sz="1800" dirty="0" smtClean="0">
                <a:solidFill>
                  <a:srgbClr val="FF0000"/>
                </a:solidFill>
              </a:rPr>
              <a:t>code memory space </a:t>
            </a:r>
            <a:r>
              <a:rPr lang="en-US" sz="1800" dirty="0" smtClean="0"/>
              <a:t>and </a:t>
            </a:r>
            <a:r>
              <a:rPr lang="en-US" sz="1800" dirty="0" smtClean="0">
                <a:solidFill>
                  <a:srgbClr val="0070C0"/>
                </a:solidFill>
              </a:rPr>
              <a:t>data memory space</a:t>
            </a:r>
            <a:r>
              <a:rPr lang="en-US" sz="1800" dirty="0" smtClean="0"/>
              <a:t>. here, we will discuss the </a:t>
            </a:r>
            <a:r>
              <a:rPr lang="en-US" sz="1800" dirty="0" smtClean="0">
                <a:solidFill>
                  <a:srgbClr val="0070C0"/>
                </a:solidFill>
              </a:rPr>
              <a:t>data memory space</a:t>
            </a:r>
            <a:r>
              <a:rPr lang="en-US" sz="1800" dirty="0" smtClean="0"/>
              <a:t>. The data memory is composed of three parts: </a:t>
            </a:r>
          </a:p>
          <a:p>
            <a:pPr marL="0" indent="274320" algn="just">
              <a:spcBef>
                <a:spcPts val="1800"/>
              </a:spcBef>
              <a:buFont typeface="+mj-lt"/>
              <a:buAutoNum type="arabicPeriod"/>
            </a:pPr>
            <a:r>
              <a:rPr lang="en-US" sz="1800" dirty="0" smtClean="0"/>
              <a:t>GPRs (general purpose registers), </a:t>
            </a:r>
          </a:p>
          <a:p>
            <a:pPr marL="0" indent="274320" algn="just">
              <a:spcBef>
                <a:spcPts val="0"/>
              </a:spcBef>
              <a:buFont typeface="+mj-lt"/>
              <a:buAutoNum type="arabicPeriod"/>
            </a:pPr>
            <a:r>
              <a:rPr lang="en-US" sz="1800" dirty="0" smtClean="0"/>
              <a:t>I/O memory, and </a:t>
            </a:r>
          </a:p>
          <a:p>
            <a:pPr marL="0" indent="274320" algn="just">
              <a:spcBef>
                <a:spcPts val="0"/>
              </a:spcBef>
              <a:spcAft>
                <a:spcPts val="1800"/>
              </a:spcAft>
              <a:buFont typeface="+mj-lt"/>
              <a:buAutoNum type="arabicPeriod"/>
            </a:pPr>
            <a:r>
              <a:rPr lang="en-US" sz="1800" dirty="0" smtClean="0"/>
              <a:t>internal data SRAM.</a:t>
            </a:r>
          </a:p>
          <a:p>
            <a:pPr marL="0" indent="274320" algn="just">
              <a:spcBef>
                <a:spcPts val="0"/>
              </a:spcBef>
              <a:spcAft>
                <a:spcPts val="1800"/>
              </a:spcAft>
              <a:buFont typeface="+mj-lt"/>
              <a:buAutoNum type="arabicPeriod"/>
            </a:pPr>
            <a:endParaRPr lang="en-US"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E7BF6641-CE27-4464-AA94-8CF4C93F0E3B}"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5" name="Content Placeholder 4"/>
          <p:cNvSpPr>
            <a:spLocks noGrp="1"/>
          </p:cNvSpPr>
          <p:nvPr>
            <p:ph sz="quarter" idx="1"/>
          </p:nvPr>
        </p:nvSpPr>
        <p:spPr/>
        <p:txBody>
          <a:bodyPr/>
          <a:lstStyle/>
          <a:p>
            <a:pPr>
              <a:buNone/>
            </a:pPr>
            <a:r>
              <a:rPr lang="en-US" dirty="0" smtClean="0"/>
              <a:t>The AVR is an 8-bit RISC single-chip microcontroller with Harvard architecture that comes with some standard features such as </a:t>
            </a:r>
          </a:p>
          <a:p>
            <a:r>
              <a:rPr lang="en-US" dirty="0" smtClean="0"/>
              <a:t>on-chip program (code) ROM,</a:t>
            </a:r>
          </a:p>
          <a:p>
            <a:r>
              <a:rPr lang="en-US" dirty="0" smtClean="0"/>
              <a:t>Data RAM,</a:t>
            </a:r>
          </a:p>
          <a:p>
            <a:r>
              <a:rPr lang="en-US" dirty="0" smtClean="0"/>
              <a:t>Data EEPROM, timers and</a:t>
            </a:r>
          </a:p>
          <a:p>
            <a:r>
              <a:rPr lang="en-US" dirty="0" smtClean="0"/>
              <a:t>I/O ports</a:t>
            </a:r>
          </a:p>
          <a:p>
            <a:pPr>
              <a:buNone/>
            </a:pPr>
            <a:r>
              <a:rPr lang="en-US" dirty="0" smtClean="0"/>
              <a:t>Some AVRs have some additional features like ADC, PWM, and different kinds of serial interface such as USART, SPI, I2C (TWI), CAN, USB, and so on.</a:t>
            </a:r>
            <a:endParaRPr lang="en-US" dirty="0"/>
          </a:p>
        </p:txBody>
      </p:sp>
      <p:sp>
        <p:nvSpPr>
          <p:cNvPr id="4" name="Date Placeholder 3"/>
          <p:cNvSpPr>
            <a:spLocks noGrp="1"/>
          </p:cNvSpPr>
          <p:nvPr>
            <p:ph type="dt" sz="half" idx="10"/>
          </p:nvPr>
        </p:nvSpPr>
        <p:spPr/>
        <p:txBody>
          <a:bodyPr/>
          <a:lstStyle/>
          <a:p>
            <a:fld id="{1F054E56-3BCD-42A3-BC29-98AB369F71C9}"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00938" cy="5053034"/>
          </a:xfrm>
        </p:spPr>
        <p:txBody>
          <a:bodyPr>
            <a:normAutofit lnSpcReduction="10000"/>
          </a:bodyPr>
          <a:lstStyle/>
          <a:p>
            <a:pPr>
              <a:buNone/>
            </a:pPr>
            <a:r>
              <a:rPr lang="en-US" sz="2400" b="1" dirty="0" smtClean="0"/>
              <a:t>GPRs (general purpose registers)</a:t>
            </a:r>
          </a:p>
          <a:p>
            <a:pPr marL="0" indent="274320" algn="just">
              <a:spcBef>
                <a:spcPts val="0"/>
              </a:spcBef>
              <a:buNone/>
            </a:pPr>
            <a:r>
              <a:rPr lang="en-US" sz="2000" dirty="0" smtClean="0"/>
              <a:t>General Purpose, the GPRs use 32 bytes of data memory space. They always take the address location $00-$1F  in the data memory space, regardless of the AVR chip number. </a:t>
            </a:r>
          </a:p>
          <a:p>
            <a:pPr>
              <a:buNone/>
            </a:pPr>
            <a:endParaRPr lang="en-US" sz="2100" b="1" dirty="0" smtClean="0"/>
          </a:p>
          <a:p>
            <a:pPr>
              <a:buNone/>
            </a:pPr>
            <a:r>
              <a:rPr lang="en-US" sz="2400" b="1" dirty="0" smtClean="0"/>
              <a:t>I/O memory (SFRs)</a:t>
            </a:r>
          </a:p>
          <a:p>
            <a:pPr marL="0" indent="274320" algn="just">
              <a:spcBef>
                <a:spcPts val="0"/>
              </a:spcBef>
              <a:buNone/>
            </a:pPr>
            <a:r>
              <a:rPr lang="en-US" sz="2000" dirty="0" smtClean="0"/>
              <a:t>The I/O memory is dedicated to specific functions such as status register, timers, serial communication, I/O ports, ADC, and so on. The function of each I/O memory location is fixed by the CPU designer at the time of design because it is used for control of the microcontroller or peripherals. The  AVR I/O memory is made of 8-bit registers. The number of locations in the data memory set aside for I/O memory depends on the pin numbers and peripheral functions supported by that chip, although the number can vary from chip to chip even among members of the same family. However, </a:t>
            </a:r>
            <a:r>
              <a:rPr lang="en-US" sz="2000" dirty="0" smtClean="0">
                <a:solidFill>
                  <a:srgbClr val="FF0000"/>
                </a:solidFill>
              </a:rPr>
              <a:t>all of the AVRs have at least 64 bytes of I/O memory locations</a:t>
            </a:r>
            <a:r>
              <a:rPr lang="en-US" sz="2000" dirty="0" smtClean="0"/>
              <a:t>. This 64-byte section is called </a:t>
            </a:r>
            <a:r>
              <a:rPr lang="en-US" sz="2000" b="1" i="1" dirty="0" smtClean="0">
                <a:solidFill>
                  <a:srgbClr val="0066FF"/>
                </a:solidFill>
              </a:rPr>
              <a:t>standard I/O memory</a:t>
            </a:r>
            <a:r>
              <a:rPr lang="en-US" sz="2000" b="1" i="1" dirty="0" smtClean="0"/>
              <a:t>.</a:t>
            </a:r>
          </a:p>
          <a:p>
            <a:pPr marL="0" indent="274320" algn="just">
              <a:spcBef>
                <a:spcPts val="0"/>
              </a:spcBef>
              <a:buNone/>
            </a:pPr>
            <a:endParaRPr lang="en-US" sz="2000" dirty="0" smtClean="0"/>
          </a:p>
          <a:p>
            <a:pPr marL="0" indent="274320" algn="just">
              <a:spcBef>
                <a:spcPts val="0"/>
              </a:spcBef>
              <a:spcAft>
                <a:spcPts val="1800"/>
              </a:spcAft>
              <a:buFont typeface="+mj-lt"/>
              <a:buAutoNum type="arabicPeriod"/>
            </a:pPr>
            <a:endParaRPr lang="en-US"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00D52D78-CCBD-4400-AB88-9DC6EFA43FF7}"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ew Picture (1).bmp"/>
          <p:cNvPicPr>
            <a:picLocks noChangeAspect="1"/>
          </p:cNvPicPr>
          <p:nvPr/>
        </p:nvPicPr>
        <p:blipFill>
          <a:blip r:embed="rId2" cstate="print"/>
          <a:stretch>
            <a:fillRect/>
          </a:stretch>
        </p:blipFill>
        <p:spPr>
          <a:xfrm>
            <a:off x="2857488" y="1285860"/>
            <a:ext cx="6120000" cy="5345317"/>
          </a:xfrm>
          <a:prstGeom prst="rect">
            <a:avLst/>
          </a:prstGeom>
        </p:spPr>
      </p:pic>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1943088" cy="5053034"/>
          </a:xfrm>
        </p:spPr>
        <p:txBody>
          <a:bodyPr>
            <a:normAutofit fontScale="92500" lnSpcReduction="20000"/>
          </a:bodyPr>
          <a:lstStyle/>
          <a:p>
            <a:pPr marL="0" indent="274320">
              <a:lnSpc>
                <a:spcPct val="110000"/>
              </a:lnSpc>
              <a:spcBef>
                <a:spcPts val="0"/>
              </a:spcBef>
              <a:buNone/>
            </a:pPr>
            <a:r>
              <a:rPr lang="en-US" sz="1800" dirty="0" smtClean="0"/>
              <a:t>In AVRs with more than 32 110 pins (e.g., ATmega64, ATmegal28, and ATmega256) there is also an extended I/O memory, which contains the registers for controlling the extra ports and the extra peripherals. </a:t>
            </a:r>
          </a:p>
          <a:p>
            <a:pPr marL="0" indent="274320" algn="just">
              <a:lnSpc>
                <a:spcPct val="110000"/>
              </a:lnSpc>
              <a:spcBef>
                <a:spcPts val="0"/>
              </a:spcBef>
              <a:buNone/>
            </a:pPr>
            <a:endParaRPr lang="en-US" sz="1800" dirty="0" smtClean="0"/>
          </a:p>
          <a:p>
            <a:pPr marL="0" indent="274320">
              <a:spcBef>
                <a:spcPts val="0"/>
              </a:spcBef>
              <a:buNone/>
            </a:pPr>
            <a:r>
              <a:rPr lang="en-US" sz="1800" dirty="0" smtClean="0"/>
              <a:t> In other microcontrollers the I/O registers are called </a:t>
            </a:r>
            <a:r>
              <a:rPr lang="en-US" sz="1800" b="1" i="1" dirty="0" smtClean="0"/>
              <a:t>SFR (</a:t>
            </a:r>
            <a:r>
              <a:rPr lang="en-US" sz="1800" b="1" i="1" dirty="0" smtClean="0">
                <a:solidFill>
                  <a:srgbClr val="FF0000"/>
                </a:solidFill>
              </a:rPr>
              <a:t>S</a:t>
            </a:r>
            <a:r>
              <a:rPr lang="en-US" sz="1800" b="1" i="1" dirty="0" smtClean="0"/>
              <a:t>pecial </a:t>
            </a:r>
            <a:r>
              <a:rPr lang="en-US" sz="1800" b="1" i="1" dirty="0" smtClean="0">
                <a:solidFill>
                  <a:srgbClr val="FF0000"/>
                </a:solidFill>
              </a:rPr>
              <a:t>F</a:t>
            </a:r>
            <a:r>
              <a:rPr lang="en-US" sz="1800" b="1" i="1" dirty="0" smtClean="0"/>
              <a:t>unction </a:t>
            </a:r>
            <a:r>
              <a:rPr lang="en-US" sz="1800" b="1" i="1" dirty="0" smtClean="0">
                <a:solidFill>
                  <a:srgbClr val="FF0000"/>
                </a:solidFill>
              </a:rPr>
              <a:t>R</a:t>
            </a:r>
            <a:r>
              <a:rPr lang="en-US" sz="1800" b="1" i="1" dirty="0" smtClean="0"/>
              <a:t>egisters) </a:t>
            </a:r>
            <a:r>
              <a:rPr lang="en-US" sz="1800" dirty="0" smtClean="0"/>
              <a:t>since each one is dedicated to a specific function. </a:t>
            </a:r>
          </a:p>
          <a:p>
            <a:pPr marL="0" indent="274320" algn="just">
              <a:spcBef>
                <a:spcPts val="0"/>
              </a:spcBef>
              <a:spcAft>
                <a:spcPts val="1800"/>
              </a:spcAft>
              <a:buFont typeface="+mj-lt"/>
              <a:buAutoNum type="arabicPeriod"/>
            </a:pPr>
            <a:endParaRPr lang="en-US"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310353B-EA74-4B87-88D3-51F8F6C45DBC}"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Rectangle 6"/>
          <p:cNvSpPr/>
          <p:nvPr/>
        </p:nvSpPr>
        <p:spPr>
          <a:xfrm>
            <a:off x="928662" y="1571612"/>
            <a:ext cx="7572428" cy="2862322"/>
          </a:xfrm>
          <a:prstGeom prst="rect">
            <a:avLst/>
          </a:prstGeom>
        </p:spPr>
        <p:txBody>
          <a:bodyPr wrap="square">
            <a:spAutoFit/>
          </a:bodyPr>
          <a:lstStyle/>
          <a:p>
            <a:r>
              <a:rPr lang="en-US" b="1" dirty="0"/>
              <a:t>Internal data </a:t>
            </a:r>
            <a:r>
              <a:rPr lang="en-US" b="1" dirty="0" smtClean="0"/>
              <a:t>SRAM</a:t>
            </a:r>
          </a:p>
          <a:p>
            <a:r>
              <a:rPr lang="en-US" dirty="0"/>
              <a:t>Internal data SRAM is widely used for storing data and parameters by </a:t>
            </a:r>
            <a:r>
              <a:rPr lang="en-US" dirty="0" smtClean="0"/>
              <a:t>AVR programmers </a:t>
            </a:r>
            <a:r>
              <a:rPr lang="en-US" dirty="0"/>
              <a:t>and C compilers. Generally, this is called </a:t>
            </a:r>
            <a:r>
              <a:rPr lang="en-US" b="1" i="1" dirty="0"/>
              <a:t>scratch pad. Each </a:t>
            </a:r>
            <a:r>
              <a:rPr lang="en-US" b="1" i="1" dirty="0" smtClean="0"/>
              <a:t>location </a:t>
            </a:r>
            <a:r>
              <a:rPr lang="en-US" dirty="0" smtClean="0"/>
              <a:t>of </a:t>
            </a:r>
            <a:r>
              <a:rPr lang="en-US" dirty="0"/>
              <a:t>the SRAM can be accessed directly by its address. We will use these </a:t>
            </a:r>
            <a:r>
              <a:rPr lang="en-US" dirty="0" smtClean="0"/>
              <a:t>locations in </a:t>
            </a:r>
            <a:r>
              <a:rPr lang="en-US" dirty="0"/>
              <a:t>future chapters to store data brought into the CPU via VO and serial ports. </a:t>
            </a:r>
            <a:r>
              <a:rPr lang="en-US" dirty="0" smtClean="0"/>
              <a:t>Each location </a:t>
            </a:r>
            <a:r>
              <a:rPr lang="en-US" dirty="0"/>
              <a:t>is 8 bits wide and can be used to store any data we want as long as it is </a:t>
            </a:r>
            <a:r>
              <a:rPr lang="en-US" dirty="0" smtClean="0"/>
              <a:t>8-bit</a:t>
            </a:r>
            <a:r>
              <a:rPr lang="en-US" dirty="0"/>
              <a:t>. </a:t>
            </a:r>
            <a:endParaRPr lang="en-US" dirty="0" smtClean="0"/>
          </a:p>
          <a:p>
            <a:r>
              <a:rPr lang="en-US" dirty="0" smtClean="0"/>
              <a:t>Again</a:t>
            </a:r>
            <a:r>
              <a:rPr lang="en-US" dirty="0"/>
              <a:t>, the size of SRAM can vary from chip to chip, even among members </a:t>
            </a:r>
            <a:r>
              <a:rPr lang="en-US" dirty="0" smtClean="0"/>
              <a:t>of the </a:t>
            </a:r>
            <a:r>
              <a:rPr lang="en-US" dirty="0"/>
              <a:t>same family. </a:t>
            </a:r>
            <a:r>
              <a:rPr lang="en-US" b="1" dirty="0"/>
              <a:t>See Table 2-1 for </a:t>
            </a:r>
            <a:r>
              <a:rPr lang="en-US" b="1" dirty="0" smtClean="0"/>
              <a:t>a comparison </a:t>
            </a:r>
            <a:r>
              <a:rPr lang="en-US" b="1" dirty="0"/>
              <a:t>of the data memories of </a:t>
            </a:r>
            <a:r>
              <a:rPr lang="en-US" b="1" dirty="0" smtClean="0"/>
              <a:t>various </a:t>
            </a:r>
            <a:r>
              <a:rPr lang="en-US" dirty="0" smtClean="0"/>
              <a:t>AVR </a:t>
            </a:r>
            <a:r>
              <a:rPr lang="en-US" dirty="0"/>
              <a:t>chips. </a:t>
            </a:r>
          </a:p>
          <a:p>
            <a:endParaRPr lang="en-US" b="1" dirty="0"/>
          </a:p>
        </p:txBody>
      </p:sp>
      <p:pic>
        <p:nvPicPr>
          <p:cNvPr id="9" name="Content Placeholder 8" descr="New Picture (1).png"/>
          <p:cNvPicPr>
            <a:picLocks noGrp="1" noChangeAspect="1"/>
          </p:cNvPicPr>
          <p:nvPr>
            <p:ph sz="quarter" idx="1"/>
          </p:nvPr>
        </p:nvPicPr>
        <p:blipFill>
          <a:blip r:embed="rId3" cstate="print"/>
          <a:stretch>
            <a:fillRect/>
          </a:stretch>
        </p:blipFill>
        <p:spPr>
          <a:xfrm>
            <a:off x="1285852" y="4084467"/>
            <a:ext cx="6762195" cy="2487805"/>
          </a:xfrm>
        </p:spPr>
      </p:pic>
      <p:sp>
        <p:nvSpPr>
          <p:cNvPr id="6" name="Date Placeholder 5"/>
          <p:cNvSpPr>
            <a:spLocks noGrp="1"/>
          </p:cNvSpPr>
          <p:nvPr>
            <p:ph type="dt" sz="half" idx="10"/>
          </p:nvPr>
        </p:nvSpPr>
        <p:spPr/>
        <p:txBody>
          <a:bodyPr/>
          <a:lstStyle/>
          <a:p>
            <a:fld id="{4D44BC06-9C23-4ECB-8083-DC7F06A43A19}"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32</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algn="just">
              <a:buNone/>
            </a:pPr>
            <a:r>
              <a:rPr lang="en-US" b="1" dirty="0" smtClean="0"/>
              <a:t>SRAM vs. EEPROM in AVR chips</a:t>
            </a:r>
          </a:p>
          <a:p>
            <a:pPr marL="0" indent="274320" algn="just">
              <a:spcBef>
                <a:spcPts val="0"/>
              </a:spcBef>
              <a:buNone/>
            </a:pPr>
            <a:r>
              <a:rPr lang="en-US" sz="2000" dirty="0" smtClean="0"/>
              <a:t>The AVR has an EEPROM memory that is used for storing data. As told before, EEPROM does not lose its data when power is off, whereas SRAM does. So, the EEPROM is used for storing data that should rarely be changed and should not be lost when the power is off (e.g., options and settings); whereas the SRAM is used for storing data and parameters that are changed frequently. The three parts of the data memory (GPRs, SFRs, and the internal SRAM) are made of SRAM. The EEPROM memory of AVR chips is covered later.</a:t>
            </a:r>
          </a:p>
          <a:p>
            <a:pPr marL="0" indent="274320" algn="just">
              <a:spcBef>
                <a:spcPts val="0"/>
              </a:spcBef>
              <a:buNone/>
            </a:pPr>
            <a:r>
              <a:rPr lang="en-US" sz="2000" dirty="0" smtClean="0"/>
              <a:t>In AVR datasheets, EEPROM refers to the EEPROM's size, and SRAM is the internal SRAM size. By adding the sizes of GPR, SFRs (I/O registers), and SRAMs we get the data memory size. See Table in previous slide.</a:t>
            </a:r>
          </a:p>
          <a:p>
            <a:pPr>
              <a:buNone/>
            </a:pPr>
            <a:endParaRPr lang="en-US" dirty="0"/>
          </a:p>
        </p:txBody>
      </p:sp>
      <p:sp>
        <p:nvSpPr>
          <p:cNvPr id="5" name="Date Placeholder 4"/>
          <p:cNvSpPr>
            <a:spLocks noGrp="1"/>
          </p:cNvSpPr>
          <p:nvPr>
            <p:ph type="dt" sz="half" idx="10"/>
          </p:nvPr>
        </p:nvSpPr>
        <p:spPr/>
        <p:txBody>
          <a:bodyPr/>
          <a:lstStyle/>
          <a:p>
            <a:fld id="{989006CA-B3A6-40CD-965E-95B0180FD967}"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a:buNone/>
            </a:pPr>
            <a:r>
              <a:rPr lang="en-US" sz="2400" b="1" dirty="0" smtClean="0"/>
              <a:t>USING INSTRUCTIONS WITH THE DATA MEMORY</a:t>
            </a:r>
          </a:p>
          <a:p>
            <a:pPr marL="0" indent="274320" algn="just">
              <a:lnSpc>
                <a:spcPct val="110000"/>
              </a:lnSpc>
              <a:spcBef>
                <a:spcPts val="0"/>
              </a:spcBef>
              <a:buNone/>
            </a:pPr>
            <a:r>
              <a:rPr lang="en-US" sz="2400" dirty="0" smtClean="0"/>
              <a:t>The instructions we have used so far worked with the immediate (constant) value of K and the GPRs. They also used the GPRs as their destination. We saw simple examples of using LDI and ADD earlier. The AVR allows direct access to other locations in the data memory. Here we show the instructions accessing various locations of the data memory. This is one of the most important sections for mastering the topic of AVR Assembly language programming.</a:t>
            </a:r>
          </a:p>
          <a:p>
            <a:pPr>
              <a:buNone/>
            </a:pPr>
            <a:endParaRPr lang="en-US" sz="2400" b="1" dirty="0" smtClean="0"/>
          </a:p>
        </p:txBody>
      </p:sp>
      <p:sp>
        <p:nvSpPr>
          <p:cNvPr id="5" name="Date Placeholder 4"/>
          <p:cNvSpPr>
            <a:spLocks noGrp="1"/>
          </p:cNvSpPr>
          <p:nvPr>
            <p:ph type="dt" sz="half" idx="10"/>
          </p:nvPr>
        </p:nvSpPr>
        <p:spPr/>
        <p:txBody>
          <a:bodyPr/>
          <a:lstStyle/>
          <a:p>
            <a:fld id="{81AF4889-9654-48E4-91CE-7E1737930234}"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a:buNone/>
            </a:pPr>
            <a:r>
              <a:rPr lang="en-US" sz="2400" b="1" dirty="0" smtClean="0"/>
              <a:t>LDS instruction (</a:t>
            </a:r>
            <a:r>
              <a:rPr lang="en-US" sz="2400" b="1" dirty="0" err="1" smtClean="0"/>
              <a:t>LoaD</a:t>
            </a:r>
            <a:r>
              <a:rPr lang="en-US" sz="2400" b="1" dirty="0" smtClean="0"/>
              <a:t> direct from data Space)</a:t>
            </a:r>
          </a:p>
          <a:p>
            <a:pPr>
              <a:buNone/>
            </a:pPr>
            <a:endParaRPr lang="en-US" sz="2400" b="1" dirty="0" smtClean="0"/>
          </a:p>
          <a:p>
            <a:pPr>
              <a:buNone/>
            </a:pPr>
            <a:r>
              <a:rPr lang="en-US" sz="1400" b="1" dirty="0" smtClean="0">
                <a:latin typeface="Courier New" pitchFamily="49" charset="0"/>
                <a:cs typeface="Courier New" pitchFamily="49" charset="0"/>
              </a:rPr>
              <a:t>		LDS Rd, K       ;</a:t>
            </a:r>
            <a:r>
              <a:rPr lang="en-US" sz="1200" b="1" dirty="0" smtClean="0">
                <a:latin typeface="Courier New" pitchFamily="49" charset="0"/>
                <a:cs typeface="Courier New" pitchFamily="49" charset="0"/>
              </a:rPr>
              <a:t>load Rd with the contents of location K 10 S d % 311</a:t>
            </a:r>
          </a:p>
          <a:p>
            <a:pPr>
              <a:buNone/>
            </a:pPr>
            <a:r>
              <a:rPr lang="en-US" sz="14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K is an address between $0000 to SFFFF</a:t>
            </a:r>
          </a:p>
          <a:p>
            <a:pPr marL="0" indent="274320" algn="just">
              <a:spcBef>
                <a:spcPts val="0"/>
              </a:spcBef>
              <a:buNone/>
            </a:pPr>
            <a:endParaRPr lang="en-US" sz="2000" dirty="0" smtClean="0"/>
          </a:p>
          <a:p>
            <a:pPr marL="0" indent="274320" algn="just">
              <a:spcBef>
                <a:spcPts val="0"/>
              </a:spcBef>
              <a:buNone/>
            </a:pPr>
            <a:r>
              <a:rPr lang="en-US" sz="2000" dirty="0" smtClean="0"/>
              <a:t>The LDS instruction tells the CPU to load (copy) one byte from an address in the data memory to the GPR. After this instruction is executed, the GPR will have the same value as the location in the data memory. The location in the data memory can be in any part of the data space; it can be one of the </a:t>
            </a:r>
            <a:r>
              <a:rPr lang="en-US" sz="2000" i="1" dirty="0" smtClean="0"/>
              <a:t>I/O registers, a </a:t>
            </a:r>
            <a:r>
              <a:rPr lang="en-US" sz="2000" dirty="0" smtClean="0"/>
              <a:t>location in the internal SRAM, or a GPR. </a:t>
            </a:r>
          </a:p>
          <a:p>
            <a:pPr marL="0" indent="274320" algn="just">
              <a:spcBef>
                <a:spcPts val="0"/>
              </a:spcBef>
              <a:buNone/>
            </a:pPr>
            <a:endParaRPr lang="en-US" sz="2000" dirty="0" smtClean="0"/>
          </a:p>
          <a:p>
            <a:pPr marL="0" indent="274320" algn="just">
              <a:spcBef>
                <a:spcPts val="0"/>
              </a:spcBef>
              <a:buNone/>
            </a:pPr>
            <a:r>
              <a:rPr lang="en-US" sz="2000" dirty="0" smtClean="0"/>
              <a:t>For example, the “</a:t>
            </a:r>
            <a:r>
              <a:rPr lang="en-US" sz="1800" b="1" dirty="0" smtClean="0">
                <a:latin typeface="Courier New" pitchFamily="49" charset="0"/>
                <a:cs typeface="Courier New" pitchFamily="49" charset="0"/>
              </a:rPr>
              <a:t>LDS R20,0xl</a:t>
            </a:r>
            <a:r>
              <a:rPr lang="en-US" sz="2000" dirty="0" smtClean="0"/>
              <a:t>“ instruction will copy the contents of location 1 (in hex) into R20. </a:t>
            </a:r>
          </a:p>
          <a:p>
            <a:pPr>
              <a:buNone/>
            </a:pPr>
            <a:endParaRPr lang="en-US" sz="2400" b="1" dirty="0" smtClean="0"/>
          </a:p>
          <a:p>
            <a:pPr>
              <a:buNone/>
            </a:pPr>
            <a:endParaRPr lang="en-US" sz="2400" b="1" dirty="0" smtClean="0"/>
          </a:p>
        </p:txBody>
      </p:sp>
      <p:sp>
        <p:nvSpPr>
          <p:cNvPr id="5" name="Date Placeholder 4"/>
          <p:cNvSpPr>
            <a:spLocks noGrp="1"/>
          </p:cNvSpPr>
          <p:nvPr>
            <p:ph type="dt" sz="half" idx="10"/>
          </p:nvPr>
        </p:nvSpPr>
        <p:spPr/>
        <p:txBody>
          <a:bodyPr/>
          <a:lstStyle/>
          <a:p>
            <a:fld id="{5511FAA3-DB97-4036-B891-B4ED388B080B}"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marL="0" indent="274320">
              <a:spcBef>
                <a:spcPts val="0"/>
              </a:spcBef>
              <a:buNone/>
            </a:pPr>
            <a:r>
              <a:rPr lang="en-US" sz="2000" dirty="0" smtClean="0"/>
              <a:t>The following instruction loads R5 with the contents of location 0x200. As you can see in Figure 2-3, 0x200 is located in the internal SRAM:</a:t>
            </a:r>
          </a:p>
          <a:p>
            <a:pPr marL="0" indent="274320">
              <a:spcBef>
                <a:spcPts val="2400"/>
              </a:spcBef>
              <a:spcAft>
                <a:spcPts val="2400"/>
              </a:spcAft>
              <a:buNone/>
            </a:pPr>
            <a:r>
              <a:rPr lang="en-US" sz="1400" b="1" dirty="0" smtClean="0">
                <a:latin typeface="Courier New" pitchFamily="49" charset="0"/>
                <a:cs typeface="Courier New" pitchFamily="49" charset="0"/>
              </a:rPr>
              <a:t>	LDS R5,0x200	;load R5 with the contents of location $200</a:t>
            </a:r>
          </a:p>
          <a:p>
            <a:pPr marL="0" indent="274320">
              <a:spcBef>
                <a:spcPts val="0"/>
              </a:spcBef>
              <a:buNone/>
            </a:pPr>
            <a:r>
              <a:rPr lang="en-US" sz="2000" dirty="0" smtClean="0"/>
              <a:t>The following program adds the contents of location 0x300 to location 0x302. To do so, first it loads RO with the contents of location 0x300 and R1 with the contents of location 0x302, then adds R0 to R1:</a:t>
            </a:r>
          </a:p>
          <a:p>
            <a:pPr>
              <a:spcBef>
                <a:spcPts val="2400"/>
              </a:spcBef>
              <a:buNone/>
            </a:pPr>
            <a:r>
              <a:rPr lang="en-US" sz="1400" b="1" dirty="0" smtClean="0">
                <a:latin typeface="Courier New" pitchFamily="49" charset="0"/>
                <a:cs typeface="Courier New" pitchFamily="49" charset="0"/>
              </a:rPr>
              <a:t>		LDS R0,0x300	;RO = the contents of location Ox300</a:t>
            </a:r>
          </a:p>
          <a:p>
            <a:pPr>
              <a:buNone/>
            </a:pPr>
            <a:r>
              <a:rPr lang="en-US" sz="1400" b="1" dirty="0" smtClean="0">
                <a:latin typeface="Courier New" pitchFamily="49" charset="0"/>
                <a:cs typeface="Courier New" pitchFamily="49" charset="0"/>
              </a:rPr>
              <a:t>		LDS R1,0x302	;R1 = the contents of location 0x302</a:t>
            </a:r>
          </a:p>
          <a:p>
            <a:pPr>
              <a:spcBef>
                <a:spcPts val="0"/>
              </a:spcBef>
              <a:spcAft>
                <a:spcPts val="2400"/>
              </a:spcAft>
              <a:buNone/>
            </a:pPr>
            <a:r>
              <a:rPr lang="pt-BR" sz="1400" b="1" dirty="0" smtClean="0">
                <a:latin typeface="Courier New" pitchFamily="49" charset="0"/>
                <a:cs typeface="Courier New" pitchFamily="49" charset="0"/>
              </a:rPr>
              <a:t>		ADD R1,R0	;add RO to R1</a:t>
            </a:r>
          </a:p>
          <a:p>
            <a:pPr marL="0" indent="274320">
              <a:spcBef>
                <a:spcPts val="0"/>
              </a:spcBef>
              <a:buNone/>
            </a:pPr>
            <a:endParaRPr lang="en-US" sz="2000" dirty="0" smtClean="0"/>
          </a:p>
          <a:p>
            <a:pPr marL="0" indent="274320">
              <a:spcBef>
                <a:spcPts val="0"/>
              </a:spcBef>
              <a:buNone/>
            </a:pPr>
            <a:endParaRPr lang="en-US" sz="2000" dirty="0" smtClean="0"/>
          </a:p>
        </p:txBody>
      </p:sp>
      <p:sp>
        <p:nvSpPr>
          <p:cNvPr id="5" name="Date Placeholder 4"/>
          <p:cNvSpPr>
            <a:spLocks noGrp="1"/>
          </p:cNvSpPr>
          <p:nvPr>
            <p:ph type="dt" sz="half" idx="10"/>
          </p:nvPr>
        </p:nvSpPr>
        <p:spPr/>
        <p:txBody>
          <a:bodyPr/>
          <a:lstStyle/>
          <a:p>
            <a:fld id="{2096C1DF-0A62-41D9-A54C-1FBDDEB29EEA}"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4338" name="Picture 2"/>
          <p:cNvPicPr>
            <a:picLocks noGrp="1" noChangeAspect="1" noChangeArrowheads="1"/>
          </p:cNvPicPr>
          <p:nvPr>
            <p:ph sz="quarter" idx="1"/>
          </p:nvPr>
        </p:nvPicPr>
        <p:blipFill>
          <a:blip r:embed="rId3" cstate="print"/>
          <a:srcRect/>
          <a:stretch>
            <a:fillRect/>
          </a:stretch>
        </p:blipFill>
        <p:spPr bwMode="auto">
          <a:xfrm>
            <a:off x="1024359" y="1428750"/>
            <a:ext cx="7009558" cy="4572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17F96DAC-4CEB-4F80-995A-4E7C5BE34CD7}"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5362" name="Picture 2"/>
          <p:cNvPicPr>
            <a:picLocks noGrp="1" noChangeAspect="1" noChangeArrowheads="1"/>
          </p:cNvPicPr>
          <p:nvPr>
            <p:ph sz="quarter" idx="1"/>
          </p:nvPr>
        </p:nvPicPr>
        <p:blipFill>
          <a:blip r:embed="rId3" cstate="print"/>
          <a:srcRect/>
          <a:stretch>
            <a:fillRect/>
          </a:stretch>
        </p:blipFill>
        <p:spPr bwMode="auto">
          <a:xfrm>
            <a:off x="785786" y="2571744"/>
            <a:ext cx="7772400" cy="2051634"/>
          </a:xfrm>
          <a:prstGeom prst="rect">
            <a:avLst/>
          </a:prstGeom>
          <a:noFill/>
          <a:ln w="9525">
            <a:noFill/>
            <a:miter lim="800000"/>
            <a:headEnd/>
            <a:tailEnd/>
          </a:ln>
          <a:effectLst/>
        </p:spPr>
      </p:pic>
      <p:sp>
        <p:nvSpPr>
          <p:cNvPr id="7" name="TextBox 6"/>
          <p:cNvSpPr txBox="1"/>
          <p:nvPr/>
        </p:nvSpPr>
        <p:spPr>
          <a:xfrm>
            <a:off x="714348" y="1571612"/>
            <a:ext cx="7858180" cy="923330"/>
          </a:xfrm>
          <a:prstGeom prst="rect">
            <a:avLst/>
          </a:prstGeom>
          <a:noFill/>
        </p:spPr>
        <p:txBody>
          <a:bodyPr wrap="square" rtlCol="0">
            <a:spAutoFit/>
          </a:bodyPr>
          <a:lstStyle/>
          <a:p>
            <a:r>
              <a:rPr lang="en-US" dirty="0"/>
              <a:t>Figure 2-6 shows the contents of RO, R1 and </a:t>
            </a:r>
            <a:r>
              <a:rPr lang="en-US" dirty="0" smtClean="0"/>
              <a:t>locations 300 </a:t>
            </a:r>
            <a:r>
              <a:rPr lang="en-US" dirty="0"/>
              <a:t>and 302 of data memory before and after the execution of each of the instructions</a:t>
            </a:r>
            <a:r>
              <a:rPr lang="en-US" dirty="0" smtClean="0"/>
              <a:t>, assuming </a:t>
            </a:r>
            <a:r>
              <a:rPr lang="en-US" dirty="0"/>
              <a:t>that locations $300 and $302 contain </a:t>
            </a:r>
            <a:r>
              <a:rPr lang="el-GR" dirty="0" smtClean="0">
                <a:latin typeface="Times New Roman"/>
                <a:cs typeface="Times New Roman"/>
              </a:rPr>
              <a:t>α</a:t>
            </a:r>
            <a:r>
              <a:rPr lang="en-US" dirty="0" smtClean="0">
                <a:latin typeface="Times New Roman"/>
                <a:cs typeface="Times New Roman"/>
              </a:rPr>
              <a:t> </a:t>
            </a:r>
            <a:r>
              <a:rPr lang="en-US" dirty="0" smtClean="0"/>
              <a:t>and </a:t>
            </a:r>
            <a:r>
              <a:rPr lang="en-US" dirty="0" smtClean="0">
                <a:sym typeface="Symbol"/>
              </a:rPr>
              <a:t></a:t>
            </a:r>
            <a:r>
              <a:rPr lang="en-US" dirty="0" smtClean="0"/>
              <a:t> </a:t>
            </a:r>
            <a:r>
              <a:rPr lang="en-US" dirty="0"/>
              <a:t>respectively</a:t>
            </a:r>
            <a:r>
              <a:rPr lang="en-US" b="1" dirty="0"/>
              <a:t>.</a:t>
            </a:r>
          </a:p>
        </p:txBody>
      </p:sp>
      <p:sp>
        <p:nvSpPr>
          <p:cNvPr id="6" name="Date Placeholder 5"/>
          <p:cNvSpPr>
            <a:spLocks noGrp="1"/>
          </p:cNvSpPr>
          <p:nvPr>
            <p:ph type="dt" sz="half" idx="10"/>
          </p:nvPr>
        </p:nvSpPr>
        <p:spPr/>
        <p:txBody>
          <a:bodyPr/>
          <a:lstStyle/>
          <a:p>
            <a:fld id="{F158623D-F641-4044-A44F-B6F01E080668}"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38</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47800"/>
            <a:ext cx="7772400" cy="5124472"/>
          </a:xfrm>
        </p:spPr>
        <p:txBody>
          <a:bodyPr>
            <a:normAutofit/>
          </a:bodyPr>
          <a:lstStyle/>
          <a:p>
            <a:pPr>
              <a:buNone/>
            </a:pPr>
            <a:r>
              <a:rPr lang="en-US" b="1" dirty="0" smtClean="0"/>
              <a:t>STS instruction (</a:t>
            </a:r>
            <a:r>
              <a:rPr lang="en-US" b="1" dirty="0" err="1" smtClean="0"/>
              <a:t>STore</a:t>
            </a:r>
            <a:r>
              <a:rPr lang="en-US" b="1" dirty="0" smtClean="0"/>
              <a:t> direct to data Space)</a:t>
            </a:r>
          </a:p>
          <a:p>
            <a:pPr>
              <a:spcBef>
                <a:spcPts val="2400"/>
              </a:spcBef>
              <a:buNone/>
            </a:pPr>
            <a:r>
              <a:rPr lang="pt-BR" sz="1400" b="1" dirty="0" smtClean="0">
                <a:latin typeface="Courier New" pitchFamily="49" charset="0"/>
                <a:cs typeface="Courier New" pitchFamily="49" charset="0"/>
              </a:rPr>
              <a:t>		</a:t>
            </a:r>
            <a:r>
              <a:rPr lang="pt-BR" sz="1800" b="1" dirty="0" smtClean="0">
                <a:latin typeface="Courier New" pitchFamily="49" charset="0"/>
                <a:cs typeface="Courier New" pitchFamily="49" charset="0"/>
              </a:rPr>
              <a:t>STS K,Rr</a:t>
            </a:r>
            <a:r>
              <a:rPr lang="pt-BR" sz="1400" b="1" dirty="0" smtClean="0">
                <a:latin typeface="Courier New" pitchFamily="49" charset="0"/>
                <a:cs typeface="Courier New" pitchFamily="49" charset="0"/>
              </a:rPr>
              <a:t>	;store register into location K</a:t>
            </a:r>
          </a:p>
          <a:p>
            <a:pPr>
              <a:spcBef>
                <a:spcPts val="0"/>
              </a:spcBef>
              <a:spcAft>
                <a:spcPts val="2400"/>
              </a:spcAft>
              <a:buNone/>
            </a:pPr>
            <a:r>
              <a:rPr lang="en-US" sz="1400" b="1" i="1" dirty="0" smtClean="0">
                <a:latin typeface="Courier New" pitchFamily="49" charset="0"/>
                <a:cs typeface="Courier New" pitchFamily="49" charset="0"/>
              </a:rPr>
              <a:t>				;K is an address between $0000 t o SFFFF</a:t>
            </a:r>
          </a:p>
          <a:p>
            <a:pPr marL="0" indent="274320" algn="just">
              <a:lnSpc>
                <a:spcPct val="120000"/>
              </a:lnSpc>
              <a:spcBef>
                <a:spcPts val="0"/>
              </a:spcBef>
              <a:buNone/>
            </a:pPr>
            <a:r>
              <a:rPr lang="en-US" sz="2400" dirty="0" smtClean="0"/>
              <a:t>The STS instruction tells the CPU to store (copy) the contents of the GPR to an address location in the data memory space. After this instruction is executed, the location in the data space will have the same value as the GPR. The location can be in any part of the data memory space; it can be one of the I/O registers, a location in the SRAM, or a GPR. </a:t>
            </a:r>
          </a:p>
          <a:p>
            <a:pPr marL="0" indent="274320" algn="just">
              <a:lnSpc>
                <a:spcPct val="120000"/>
              </a:lnSpc>
              <a:spcBef>
                <a:spcPts val="0"/>
              </a:spcBef>
              <a:buNone/>
            </a:pPr>
            <a:r>
              <a:rPr lang="en-US" sz="2400" dirty="0" smtClean="0"/>
              <a:t>For example, the “</a:t>
            </a:r>
            <a:r>
              <a:rPr lang="en-US" sz="1800" b="1" dirty="0" smtClean="0">
                <a:latin typeface="Courier New" pitchFamily="49" charset="0"/>
                <a:cs typeface="Courier New" pitchFamily="49" charset="0"/>
              </a:rPr>
              <a:t>STS 0x1,R1O</a:t>
            </a:r>
            <a:r>
              <a:rPr lang="en-US" sz="2400" dirty="0" smtClean="0"/>
              <a:t>” instruction will copy the contents of R10 into location 1. </a:t>
            </a:r>
          </a:p>
          <a:p>
            <a:pPr marL="0" indent="274320" algn="just">
              <a:lnSpc>
                <a:spcPct val="120000"/>
              </a:lnSpc>
              <a:spcBef>
                <a:spcPts val="0"/>
              </a:spcBef>
              <a:buNone/>
            </a:pPr>
            <a:endParaRPr lang="en-US" sz="2400" dirty="0" smtClean="0"/>
          </a:p>
          <a:p>
            <a:pPr>
              <a:buNone/>
            </a:pPr>
            <a:endParaRPr lang="en-US" dirty="0"/>
          </a:p>
        </p:txBody>
      </p:sp>
      <p:sp>
        <p:nvSpPr>
          <p:cNvPr id="5" name="Date Placeholder 4"/>
          <p:cNvSpPr>
            <a:spLocks noGrp="1"/>
          </p:cNvSpPr>
          <p:nvPr>
            <p:ph type="dt" sz="half" idx="10"/>
          </p:nvPr>
        </p:nvSpPr>
        <p:spPr/>
        <p:txBody>
          <a:bodyPr/>
          <a:lstStyle/>
          <a:p>
            <a:fld id="{93674102-D9F7-4CFC-BCF1-A672EC1DB7C4}"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503759" y="1447800"/>
            <a:ext cx="6593681" cy="45720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D33CC09C-0231-422D-88C3-720387E18990}" type="datetime1">
              <a:rPr lang="en-US" smtClean="0"/>
              <a:pPr/>
              <a:t>10/22/2018</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714348" y="1447800"/>
            <a:ext cx="7772400" cy="5695976"/>
          </a:xfrm>
        </p:spPr>
        <p:txBody>
          <a:bodyPr>
            <a:normAutofit/>
          </a:bodyPr>
          <a:lstStyle/>
          <a:p>
            <a:pPr marL="0" indent="274320">
              <a:spcBef>
                <a:spcPts val="0"/>
              </a:spcBef>
              <a:buNone/>
            </a:pPr>
            <a:r>
              <a:rPr lang="en-US" sz="2000" dirty="0" smtClean="0"/>
              <a:t>The following instruction stores the contents of R25 to location 0x230.</a:t>
            </a:r>
          </a:p>
          <a:p>
            <a:pPr>
              <a:spcBef>
                <a:spcPts val="2400"/>
              </a:spcBef>
              <a:spcAft>
                <a:spcPts val="2400"/>
              </a:spcAft>
              <a:buNone/>
            </a:pPr>
            <a:r>
              <a:rPr lang="pt-BR" sz="1400" b="1" dirty="0" smtClean="0">
                <a:latin typeface="Courier New" pitchFamily="49" charset="0"/>
                <a:cs typeface="Courier New" pitchFamily="49" charset="0"/>
              </a:rPr>
              <a:t>		STS 0x230,R25   ;store R25 to data space location 0x230</a:t>
            </a:r>
          </a:p>
          <a:p>
            <a:pPr marL="0" indent="274320">
              <a:spcBef>
                <a:spcPts val="0"/>
              </a:spcBef>
              <a:buNone/>
            </a:pPr>
            <a:r>
              <a:rPr lang="en-US" sz="2000" dirty="0" smtClean="0"/>
              <a:t>The following program first loads the R16 register with value 0x55, then moves this value around to VO registers of ports B, C, and D. As shown in Figure 2-7, the addresses of PORTB, PORTC, and PORTD are 0x38, 0x35, and 0x32, respectively:</a:t>
            </a:r>
          </a:p>
          <a:p>
            <a:pPr marL="0" indent="0">
              <a:spcBef>
                <a:spcPts val="2400"/>
              </a:spcBef>
              <a:buNone/>
            </a:pPr>
            <a:r>
              <a:rPr lang="pt-BR" sz="1400" b="1" dirty="0" smtClean="0">
                <a:latin typeface="Courier New" pitchFamily="49" charset="0"/>
                <a:cs typeface="Courier New" pitchFamily="49" charset="0"/>
              </a:rPr>
              <a:t>	LDI R16, 0x55 	;R16 = 55 (in hex)</a:t>
            </a:r>
          </a:p>
          <a:p>
            <a:pPr marL="0" indent="0">
              <a:spcBef>
                <a:spcPts val="0"/>
              </a:spcBef>
              <a:buNone/>
            </a:pPr>
            <a:r>
              <a:rPr lang="pt-BR" sz="1400" b="1" dirty="0" smtClean="0">
                <a:latin typeface="Courier New" pitchFamily="49" charset="0"/>
                <a:cs typeface="Courier New" pitchFamily="49" charset="0"/>
              </a:rPr>
              <a:t>	STS 0x38, R16 	;copy R16 to Port B (PORTB = 0x55)</a:t>
            </a:r>
          </a:p>
          <a:p>
            <a:pPr marL="0" indent="0">
              <a:spcBef>
                <a:spcPts val="0"/>
              </a:spcBef>
              <a:buNone/>
            </a:pPr>
            <a:r>
              <a:rPr lang="pt-BR" sz="1400" b="1" dirty="0" smtClean="0">
                <a:latin typeface="Courier New" pitchFamily="49" charset="0"/>
                <a:cs typeface="Courier New" pitchFamily="49" charset="0"/>
              </a:rPr>
              <a:t>	STS 0x35, R16 	;copy R16 to Port C (PORTC = 0x55)</a:t>
            </a:r>
          </a:p>
          <a:p>
            <a:pPr marL="0" indent="0">
              <a:spcBef>
                <a:spcPts val="0"/>
              </a:spcBef>
              <a:spcAft>
                <a:spcPts val="2400"/>
              </a:spcAft>
              <a:buNone/>
            </a:pPr>
            <a:r>
              <a:rPr lang="pt-BR" sz="1400" b="1" dirty="0" smtClean="0">
                <a:latin typeface="Courier New" pitchFamily="49" charset="0"/>
                <a:cs typeface="Courier New" pitchFamily="49" charset="0"/>
              </a:rPr>
              <a:t>	STS 0x32, R16 	;copy R16 to Port D (PORTD = 0x55)</a:t>
            </a:r>
          </a:p>
          <a:p>
            <a:pPr marL="0" indent="274320" algn="just">
              <a:spcBef>
                <a:spcPts val="0"/>
              </a:spcBef>
              <a:buNone/>
            </a:pPr>
            <a:r>
              <a:rPr lang="en-US" sz="2000" dirty="0" smtClean="0"/>
              <a:t>As we saw in Figure 2-3, PORTB, PORTC, and PORTD are part of the special function registers in the I/O memory. They can be connected to the I/O pins of the AVR microcontroller as we will see later.</a:t>
            </a:r>
          </a:p>
          <a:p>
            <a:pPr>
              <a:buNone/>
            </a:pPr>
            <a:endParaRPr lang="en-US" dirty="0"/>
          </a:p>
        </p:txBody>
      </p:sp>
      <p:sp>
        <p:nvSpPr>
          <p:cNvPr id="5" name="Date Placeholder 4"/>
          <p:cNvSpPr>
            <a:spLocks noGrp="1"/>
          </p:cNvSpPr>
          <p:nvPr>
            <p:ph type="dt" sz="half" idx="10"/>
          </p:nvPr>
        </p:nvSpPr>
        <p:spPr/>
        <p:txBody>
          <a:bodyPr/>
          <a:lstStyle/>
          <a:p>
            <a:fld id="{2370C681-393E-463D-ADEF-96AC80F49FD0}"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714348" y="1500174"/>
            <a:ext cx="7772400" cy="4857784"/>
          </a:xfrm>
        </p:spPr>
        <p:txBody>
          <a:bodyPr>
            <a:normAutofit/>
          </a:bodyPr>
          <a:lstStyle/>
          <a:p>
            <a:pPr marL="0" indent="274320" algn="just">
              <a:spcBef>
                <a:spcPts val="0"/>
              </a:spcBef>
              <a:buNone/>
            </a:pPr>
            <a:r>
              <a:rPr lang="en-US" sz="2000" dirty="0" smtClean="0"/>
              <a:t>We can also store the contents of a GPR into any location in the SRAM region of the data space. The following program will put 0x99 into locations 0x200-0x203 of the SRAM region in the data memory:</a:t>
            </a:r>
          </a:p>
          <a:p>
            <a:pPr>
              <a:spcBef>
                <a:spcPts val="2400"/>
              </a:spcBef>
              <a:buNone/>
            </a:pPr>
            <a:r>
              <a:rPr lang="pt-BR" sz="1400" b="1" dirty="0" smtClean="0">
                <a:latin typeface="Courier New" pitchFamily="49" charset="0"/>
                <a:cs typeface="Courier New" pitchFamily="49" charset="0"/>
              </a:rPr>
              <a:t>		LDI R20,0x99		;R20 = 0x99</a:t>
            </a:r>
          </a:p>
          <a:p>
            <a:pPr>
              <a:spcBef>
                <a:spcPts val="0"/>
              </a:spcBef>
              <a:buNone/>
            </a:pPr>
            <a:r>
              <a:rPr lang="pt-BR" sz="1400" b="1" dirty="0" smtClean="0">
                <a:latin typeface="Courier New" pitchFamily="49" charset="0"/>
                <a:cs typeface="Courier New" pitchFamily="49" charset="0"/>
              </a:rPr>
              <a:t>		STS 0x200,R20 		;store R20 in loc 0x200</a:t>
            </a:r>
          </a:p>
          <a:p>
            <a:pPr>
              <a:spcBef>
                <a:spcPts val="0"/>
              </a:spcBef>
              <a:buNone/>
            </a:pPr>
            <a:r>
              <a:rPr lang="en-US" sz="1400" b="1" dirty="0" smtClean="0">
                <a:latin typeface="Courier New" pitchFamily="49" charset="0"/>
                <a:cs typeface="Courier New" pitchFamily="49" charset="0"/>
              </a:rPr>
              <a:t>		STS 0x201,R20 		;store R20 in loc 0x201 </a:t>
            </a:r>
          </a:p>
          <a:p>
            <a:pPr>
              <a:spcBef>
                <a:spcPts val="0"/>
              </a:spcBef>
              <a:buNone/>
            </a:pPr>
            <a:r>
              <a:rPr lang="pt-BR" sz="1400" b="1" dirty="0" smtClean="0">
                <a:latin typeface="Courier New" pitchFamily="49" charset="0"/>
                <a:cs typeface="Courier New" pitchFamily="49" charset="0"/>
              </a:rPr>
              <a:t>		STS 0x202,R20 		</a:t>
            </a:r>
            <a:r>
              <a:rPr lang="en-US" sz="1400" b="1" dirty="0" smtClean="0">
                <a:latin typeface="Courier New" pitchFamily="49" charset="0"/>
                <a:cs typeface="Courier New" pitchFamily="49" charset="0"/>
              </a:rPr>
              <a:t>;store R20 in loc 0x202</a:t>
            </a:r>
            <a:endParaRPr lang="pt-BR" sz="1400" b="1" dirty="0" smtClean="0">
              <a:latin typeface="Courier New" pitchFamily="49" charset="0"/>
              <a:cs typeface="Courier New" pitchFamily="49" charset="0"/>
            </a:endParaRPr>
          </a:p>
          <a:p>
            <a:pPr>
              <a:spcBef>
                <a:spcPts val="0"/>
              </a:spcBef>
              <a:spcAft>
                <a:spcPts val="2400"/>
              </a:spcAft>
              <a:buNone/>
            </a:pPr>
            <a:r>
              <a:rPr lang="pt-BR" sz="1400" b="1" dirty="0" smtClean="0">
                <a:latin typeface="Courier New" pitchFamily="49" charset="0"/>
                <a:cs typeface="Courier New" pitchFamily="49" charset="0"/>
              </a:rPr>
              <a:t>		STS 0x203,R20 		</a:t>
            </a:r>
            <a:r>
              <a:rPr lang="en-US" sz="1400" b="1" dirty="0" smtClean="0">
                <a:latin typeface="Courier New" pitchFamily="49" charset="0"/>
                <a:cs typeface="Courier New" pitchFamily="49" charset="0"/>
              </a:rPr>
              <a:t>;store R20 in loc 0x203</a:t>
            </a:r>
            <a:endParaRPr lang="pt-BR" sz="1400" b="1" dirty="0" smtClean="0">
              <a:latin typeface="Courier New" pitchFamily="49" charset="0"/>
              <a:cs typeface="Courier New" pitchFamily="49" charset="0"/>
            </a:endParaRPr>
          </a:p>
          <a:p>
            <a:pPr marL="0" indent="274320" algn="just">
              <a:spcBef>
                <a:spcPts val="0"/>
              </a:spcBef>
              <a:buNone/>
            </a:pPr>
            <a:r>
              <a:rPr lang="en-US" sz="2000" dirty="0" smtClean="0"/>
              <a:t>The following program adds the contents of location 0x220 to location 0x221, and stores the result in location 0x221 :</a:t>
            </a:r>
          </a:p>
          <a:p>
            <a:pPr>
              <a:spcBef>
                <a:spcPts val="2400"/>
              </a:spcBef>
              <a:buNone/>
            </a:pPr>
            <a:r>
              <a:rPr lang="en-US" sz="1400" b="1" dirty="0" smtClean="0">
                <a:latin typeface="Courier New" pitchFamily="49" charset="0"/>
                <a:cs typeface="Courier New" pitchFamily="49" charset="0"/>
              </a:rPr>
              <a:t>		LDS R30,0x220	;load R30 with the contents of location 0x220</a:t>
            </a:r>
          </a:p>
          <a:p>
            <a:pPr>
              <a:spcBef>
                <a:spcPts val="0"/>
              </a:spcBef>
              <a:buNone/>
            </a:pPr>
            <a:r>
              <a:rPr lang="en-US" sz="1400" b="1" dirty="0" smtClean="0">
                <a:latin typeface="Courier New" pitchFamily="49" charset="0"/>
                <a:cs typeface="Courier New" pitchFamily="49" charset="0"/>
              </a:rPr>
              <a:t>		LDS R31,0x221	;load R31 with the contents of location 0x221</a:t>
            </a:r>
          </a:p>
          <a:p>
            <a:pPr>
              <a:spcBef>
                <a:spcPts val="0"/>
              </a:spcBef>
              <a:buNone/>
            </a:pPr>
            <a:r>
              <a:rPr lang="pt-BR" sz="1400" b="1" dirty="0" smtClean="0">
                <a:latin typeface="Courier New" pitchFamily="49" charset="0"/>
                <a:cs typeface="Courier New" pitchFamily="49" charset="0"/>
              </a:rPr>
              <a:t>		ADD R31,R30	;add R30 to R31</a:t>
            </a:r>
          </a:p>
          <a:p>
            <a:pPr>
              <a:spcBef>
                <a:spcPts val="0"/>
              </a:spcBef>
              <a:spcAft>
                <a:spcPts val="2400"/>
              </a:spcAft>
              <a:buNone/>
            </a:pPr>
            <a:r>
              <a:rPr lang="en-US" sz="1400" b="1" dirty="0" smtClean="0">
                <a:latin typeface="Courier New" pitchFamily="49" charset="0"/>
                <a:cs typeface="Courier New" pitchFamily="49" charset="0"/>
              </a:rPr>
              <a:t>		STS 0x221,R31	;store R31 to data space location 0x221</a:t>
            </a:r>
          </a:p>
          <a:p>
            <a:pPr marL="0" indent="274320" algn="just">
              <a:spcBef>
                <a:spcPts val="0"/>
              </a:spcBef>
              <a:buNone/>
            </a:pPr>
            <a:endParaRPr lang="en-US" sz="2000" dirty="0" smtClean="0"/>
          </a:p>
        </p:txBody>
      </p:sp>
      <p:sp>
        <p:nvSpPr>
          <p:cNvPr id="5" name="Date Placeholder 4"/>
          <p:cNvSpPr>
            <a:spLocks noGrp="1"/>
          </p:cNvSpPr>
          <p:nvPr>
            <p:ph type="dt" sz="half" idx="10"/>
          </p:nvPr>
        </p:nvSpPr>
        <p:spPr/>
        <p:txBody>
          <a:bodyPr/>
          <a:lstStyle/>
          <a:p>
            <a:fld id="{E1BC1D72-360A-4E1A-8DD3-8B0F93AB93EC}"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714348" y="1500174"/>
            <a:ext cx="7772400" cy="714380"/>
          </a:xfrm>
          <a:solidFill>
            <a:schemeClr val="accent6">
              <a:lumMod val="40000"/>
              <a:lumOff val="60000"/>
            </a:schemeClr>
          </a:solidFill>
        </p:spPr>
        <p:txBody>
          <a:bodyPr>
            <a:normAutofit/>
          </a:bodyPr>
          <a:lstStyle/>
          <a:p>
            <a:pPr marL="0" indent="274320" algn="ctr">
              <a:spcBef>
                <a:spcPts val="0"/>
              </a:spcBef>
              <a:buNone/>
            </a:pPr>
            <a:r>
              <a:rPr lang="en-US" sz="2000" b="1" dirty="0" smtClean="0"/>
              <a:t>Notice that you cannot copy (store) an immediate value directly into the SRAM  location in AVR. This must be done via the GPRs.</a:t>
            </a:r>
            <a:endParaRPr lang="en-US" sz="2000" dirty="0" smtClean="0"/>
          </a:p>
        </p:txBody>
      </p:sp>
      <p:sp>
        <p:nvSpPr>
          <p:cNvPr id="7" name="Content Placeholder 5"/>
          <p:cNvSpPr txBox="1">
            <a:spLocks/>
          </p:cNvSpPr>
          <p:nvPr/>
        </p:nvSpPr>
        <p:spPr>
          <a:xfrm>
            <a:off x="714348" y="2214554"/>
            <a:ext cx="7772400" cy="4357718"/>
          </a:xfrm>
          <a:prstGeom prst="rect">
            <a:avLst/>
          </a:prstGeom>
          <a:noFill/>
        </p:spPr>
        <p:txBody>
          <a:bodyPr vert="horz">
            <a:normAutofit/>
          </a:bodyPr>
          <a:lstStyle/>
          <a:p>
            <a:r>
              <a:rPr lang="en-US" sz="2000" b="1" dirty="0"/>
              <a:t>IN instruction (IN from </a:t>
            </a:r>
            <a:r>
              <a:rPr lang="en-US" sz="2000" b="1" dirty="0" smtClean="0"/>
              <a:t>I/O </a:t>
            </a:r>
            <a:r>
              <a:rPr lang="en-US" sz="2000" b="1" dirty="0"/>
              <a:t>location</a:t>
            </a:r>
            <a:r>
              <a:rPr lang="en-US" sz="2000" b="1" dirty="0" smtClean="0"/>
              <a:t>)</a:t>
            </a:r>
          </a:p>
          <a:p>
            <a:pPr>
              <a:spcBef>
                <a:spcPts val="2400"/>
              </a:spcBef>
              <a:spcAft>
                <a:spcPts val="2400"/>
              </a:spcAft>
            </a:pPr>
            <a:r>
              <a:rPr lang="en-US" sz="1600" b="1" dirty="0" smtClean="0">
                <a:latin typeface="Courier New" pitchFamily="49" charset="0"/>
                <a:cs typeface="Courier New" pitchFamily="49" charset="0"/>
              </a:rPr>
              <a:t>	IN </a:t>
            </a:r>
            <a:r>
              <a:rPr lang="en-US" sz="1600" b="1" dirty="0" err="1" smtClean="0">
                <a:latin typeface="Courier New" pitchFamily="49" charset="0"/>
                <a:cs typeface="Courier New" pitchFamily="49" charset="0"/>
              </a:rPr>
              <a:t>Rd,A</a:t>
            </a:r>
            <a:r>
              <a:rPr lang="en-US" sz="16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load </a:t>
            </a:r>
            <a:r>
              <a:rPr lang="en-US" sz="1200" b="1" dirty="0">
                <a:latin typeface="Courier New" pitchFamily="49" charset="0"/>
                <a:cs typeface="Courier New" pitchFamily="49" charset="0"/>
              </a:rPr>
              <a:t>an </a:t>
            </a:r>
            <a:r>
              <a:rPr lang="en-US" sz="1200" b="1" dirty="0" smtClean="0">
                <a:latin typeface="Courier New" pitchFamily="49" charset="0"/>
                <a:cs typeface="Courier New" pitchFamily="49" charset="0"/>
              </a:rPr>
              <a:t>I/O </a:t>
            </a:r>
            <a:r>
              <a:rPr lang="en-US" sz="1200" b="1" dirty="0">
                <a:latin typeface="Courier New" pitchFamily="49" charset="0"/>
                <a:cs typeface="Courier New" pitchFamily="49" charset="0"/>
              </a:rPr>
              <a:t>location to the GPR </a:t>
            </a:r>
            <a:r>
              <a:rPr lang="en-US" sz="1200" b="1" i="1" dirty="0">
                <a:latin typeface="Courier New" pitchFamily="49" charset="0"/>
                <a:cs typeface="Courier New" pitchFamily="49" charset="0"/>
              </a:rPr>
              <a:t>(0 </a:t>
            </a:r>
            <a:r>
              <a:rPr lang="en-US" sz="1200" b="1" i="1" dirty="0" smtClean="0">
                <a:latin typeface="Courier New" pitchFamily="49" charset="0"/>
                <a:cs typeface="Courier New" pitchFamily="49" charset="0"/>
              </a:rPr>
              <a:t>≤ </a:t>
            </a:r>
            <a:r>
              <a:rPr lang="en-US" sz="1200" b="1" i="1" dirty="0">
                <a:latin typeface="Courier New" pitchFamily="49" charset="0"/>
                <a:cs typeface="Courier New" pitchFamily="49" charset="0"/>
              </a:rPr>
              <a:t>d </a:t>
            </a:r>
            <a:r>
              <a:rPr lang="en-US" sz="1200" b="1" i="1" dirty="0" smtClean="0">
                <a:latin typeface="Courier New" pitchFamily="49" charset="0"/>
                <a:cs typeface="Courier New" pitchFamily="49" charset="0"/>
              </a:rPr>
              <a:t>≤31),(0 ≤ </a:t>
            </a:r>
            <a:r>
              <a:rPr lang="en-US" sz="1200" b="1" i="1" dirty="0">
                <a:latin typeface="Courier New" pitchFamily="49" charset="0"/>
                <a:cs typeface="Courier New" pitchFamily="49" charset="0"/>
              </a:rPr>
              <a:t>A </a:t>
            </a:r>
            <a:r>
              <a:rPr lang="en-US" sz="1200" b="1" i="1" dirty="0" smtClean="0">
                <a:latin typeface="Courier New" pitchFamily="49" charset="0"/>
                <a:cs typeface="Courier New" pitchFamily="49" charset="0"/>
              </a:rPr>
              <a:t>≤ </a:t>
            </a:r>
            <a:r>
              <a:rPr lang="en-US" sz="1200" b="1" i="1" dirty="0">
                <a:latin typeface="Courier New" pitchFamily="49" charset="0"/>
                <a:cs typeface="Courier New" pitchFamily="49" charset="0"/>
              </a:rPr>
              <a:t>63</a:t>
            </a:r>
            <a:r>
              <a:rPr lang="en-US" sz="1200" b="1" i="1" dirty="0" smtClean="0">
                <a:latin typeface="Courier New" pitchFamily="49" charset="0"/>
                <a:cs typeface="Courier New" pitchFamily="49" charset="0"/>
              </a:rPr>
              <a:t>)</a:t>
            </a:r>
          </a:p>
          <a:p>
            <a:pPr indent="457200" algn="just"/>
            <a:r>
              <a:rPr lang="en-US" sz="2000" dirty="0"/>
              <a:t>The IN instruction tells the CPU to load one byte </a:t>
            </a:r>
            <a:r>
              <a:rPr lang="en-US" sz="2000" dirty="0" smtClean="0"/>
              <a:t>from </a:t>
            </a:r>
            <a:r>
              <a:rPr lang="en-US" sz="2000" dirty="0"/>
              <a:t>an </a:t>
            </a:r>
            <a:r>
              <a:rPr lang="en-US" sz="2000" dirty="0" smtClean="0"/>
              <a:t>I/O </a:t>
            </a:r>
            <a:r>
              <a:rPr lang="en-US" sz="2000" dirty="0"/>
              <a:t>register </a:t>
            </a:r>
            <a:r>
              <a:rPr lang="en-US" sz="2000" dirty="0" smtClean="0"/>
              <a:t>to the </a:t>
            </a:r>
            <a:r>
              <a:rPr lang="en-US" sz="2000" dirty="0"/>
              <a:t>GPR. After this instruction is executed, the GPR will have the same value </a:t>
            </a:r>
            <a:r>
              <a:rPr lang="en-US" sz="2000" dirty="0" smtClean="0"/>
              <a:t>as the I/O </a:t>
            </a:r>
            <a:r>
              <a:rPr lang="en-US" sz="2000" dirty="0"/>
              <a:t>register. For example, the </a:t>
            </a:r>
            <a:r>
              <a:rPr lang="en-US" sz="2000" dirty="0" smtClean="0"/>
              <a:t>“</a:t>
            </a:r>
            <a:r>
              <a:rPr lang="en-US" sz="1600" b="1" dirty="0">
                <a:latin typeface="Courier New" pitchFamily="49" charset="0"/>
                <a:cs typeface="Courier New" pitchFamily="49" charset="0"/>
              </a:rPr>
              <a:t>IN  </a:t>
            </a:r>
            <a:r>
              <a:rPr lang="en-US" sz="1600" b="1" dirty="0" smtClean="0">
                <a:latin typeface="Courier New" pitchFamily="49" charset="0"/>
                <a:cs typeface="Courier New" pitchFamily="49" charset="0"/>
              </a:rPr>
              <a:t>R20, 0x16</a:t>
            </a:r>
            <a:r>
              <a:rPr lang="en-US" sz="2000" dirty="0" smtClean="0"/>
              <a:t>” </a:t>
            </a:r>
            <a:r>
              <a:rPr lang="en-US" sz="2000" dirty="0"/>
              <a:t>instruction will copy the </a:t>
            </a:r>
            <a:r>
              <a:rPr lang="en-US" sz="2000" dirty="0" smtClean="0"/>
              <a:t>contents of </a:t>
            </a:r>
            <a:r>
              <a:rPr lang="en-US" sz="2000" dirty="0"/>
              <a:t>location 16 (in hex) of the </a:t>
            </a:r>
            <a:r>
              <a:rPr lang="en-US" sz="2000" dirty="0" smtClean="0"/>
              <a:t>I/O </a:t>
            </a:r>
            <a:r>
              <a:rPr lang="en-US" sz="2000" dirty="0"/>
              <a:t>memory into R20.</a:t>
            </a:r>
          </a:p>
          <a:p>
            <a:pPr>
              <a:spcBef>
                <a:spcPts val="2400"/>
              </a:spcBef>
              <a:spcAft>
                <a:spcPts val="2400"/>
              </a:spcAft>
            </a:pPr>
            <a:endParaRPr lang="en-US" sz="1200" b="1" i="1" dirty="0">
              <a:latin typeface="Courier New" pitchFamily="49" charset="0"/>
              <a:cs typeface="Courier New" pitchFamily="49" charset="0"/>
            </a:endParaRPr>
          </a:p>
          <a:p>
            <a:endParaRPr lang="en-US" sz="1600" b="1" dirty="0">
              <a:latin typeface="Courier New" pitchFamily="49" charset="0"/>
              <a:cs typeface="Courier New" pitchFamily="49" charset="0"/>
            </a:endParaRPr>
          </a:p>
        </p:txBody>
      </p:sp>
      <p:sp>
        <p:nvSpPr>
          <p:cNvPr id="8" name="Date Placeholder 7"/>
          <p:cNvSpPr>
            <a:spLocks noGrp="1"/>
          </p:cNvSpPr>
          <p:nvPr>
            <p:ph type="dt" sz="half" idx="10"/>
          </p:nvPr>
        </p:nvSpPr>
        <p:spPr/>
        <p:txBody>
          <a:bodyPr/>
          <a:lstStyle/>
          <a:p>
            <a:fld id="{3480911F-02C7-4A9C-B967-0182DA597428}" type="datetime1">
              <a:rPr lang="en-US" smtClean="0"/>
              <a:pPr/>
              <a:t>10/22/2018</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42</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10" name="Content Placeholder 9"/>
          <p:cNvSpPr>
            <a:spLocks noGrp="1"/>
          </p:cNvSpPr>
          <p:nvPr>
            <p:ph sz="quarter" idx="1"/>
          </p:nvPr>
        </p:nvSpPr>
        <p:spPr/>
        <p:txBody>
          <a:bodyPr/>
          <a:lstStyle/>
          <a:p>
            <a:pPr marL="0" indent="274320" algn="just">
              <a:spcBef>
                <a:spcPts val="0"/>
              </a:spcBef>
              <a:buNone/>
            </a:pPr>
            <a:r>
              <a:rPr lang="en-US" sz="2400" dirty="0" smtClean="0"/>
              <a:t>As you can see in Figure 2-7, each location in I/O memory has two addresses</a:t>
            </a:r>
            <a:r>
              <a:rPr lang="en-US" sz="2400" dirty="0" smtClean="0">
                <a:solidFill>
                  <a:srgbClr val="FF0000"/>
                </a:solidFill>
              </a:rPr>
              <a:t>: I/O address </a:t>
            </a:r>
            <a:r>
              <a:rPr lang="en-US" sz="2400" dirty="0" smtClean="0"/>
              <a:t>and </a:t>
            </a:r>
            <a:r>
              <a:rPr lang="en-US" sz="2400" dirty="0" smtClean="0">
                <a:solidFill>
                  <a:srgbClr val="0066FF"/>
                </a:solidFill>
              </a:rPr>
              <a:t>data memory </a:t>
            </a:r>
            <a:r>
              <a:rPr lang="en-US" sz="2400" dirty="0" smtClean="0"/>
              <a:t>address. </a:t>
            </a:r>
          </a:p>
          <a:p>
            <a:pPr marL="0" indent="274320" algn="just">
              <a:spcBef>
                <a:spcPts val="0"/>
              </a:spcBef>
              <a:buNone/>
            </a:pPr>
            <a:endParaRPr lang="en-US" sz="2400" dirty="0" smtClean="0"/>
          </a:p>
          <a:p>
            <a:pPr marL="180000" indent="274320" algn="just">
              <a:spcBef>
                <a:spcPts val="0"/>
              </a:spcBef>
            </a:pPr>
            <a:r>
              <a:rPr lang="en-US" sz="2400" dirty="0" smtClean="0"/>
              <a:t>Each location in the data memory has a unique address called the </a:t>
            </a:r>
            <a:r>
              <a:rPr lang="en-US" sz="2400" b="1" i="1" dirty="0" smtClean="0">
                <a:solidFill>
                  <a:srgbClr val="0066FF"/>
                </a:solidFill>
              </a:rPr>
              <a:t>data memory address</a:t>
            </a:r>
            <a:r>
              <a:rPr lang="en-US" sz="2400" b="1" i="1" dirty="0" smtClean="0"/>
              <a:t>. </a:t>
            </a:r>
          </a:p>
          <a:p>
            <a:pPr marL="180000" indent="274320" algn="just">
              <a:spcBef>
                <a:spcPts val="0"/>
              </a:spcBef>
            </a:pPr>
            <a:r>
              <a:rPr lang="en-US" sz="2400" b="1" i="1" dirty="0" smtClean="0"/>
              <a:t>Each I/O register has a relative address in comparison to the </a:t>
            </a:r>
            <a:r>
              <a:rPr lang="en-US" sz="2400" dirty="0" smtClean="0"/>
              <a:t>beginning of the I/O memory; this address is called </a:t>
            </a:r>
            <a:r>
              <a:rPr lang="en-US" sz="2400" dirty="0" smtClean="0">
                <a:solidFill>
                  <a:srgbClr val="FF0000"/>
                </a:solidFill>
              </a:rPr>
              <a:t>the I/O </a:t>
            </a:r>
            <a:r>
              <a:rPr lang="en-US" sz="2400" b="1" i="1" dirty="0" smtClean="0">
                <a:solidFill>
                  <a:srgbClr val="FF0000"/>
                </a:solidFill>
              </a:rPr>
              <a:t>address</a:t>
            </a:r>
            <a:r>
              <a:rPr lang="en-US" sz="2400" b="1" i="1" dirty="0" smtClean="0"/>
              <a:t>. </a:t>
            </a:r>
          </a:p>
          <a:p>
            <a:pPr marL="0" indent="274320" algn="just">
              <a:spcBef>
                <a:spcPts val="0"/>
              </a:spcBef>
              <a:buNone/>
            </a:pPr>
            <a:endParaRPr lang="en-US" sz="2400" b="1" i="1" dirty="0" smtClean="0"/>
          </a:p>
          <a:p>
            <a:pPr marL="0" indent="274320" algn="just">
              <a:spcBef>
                <a:spcPts val="0"/>
              </a:spcBef>
              <a:buNone/>
            </a:pPr>
            <a:r>
              <a:rPr lang="en-US" sz="2400" b="1" i="1" dirty="0" smtClean="0"/>
              <a:t>See </a:t>
            </a:r>
            <a:r>
              <a:rPr lang="en-US" sz="2400" dirty="0" smtClean="0"/>
              <a:t>Figure 2-3. You see the list of I/O registers in Figure 2-7.</a:t>
            </a:r>
          </a:p>
          <a:p>
            <a:endParaRPr lang="en-US" dirty="0"/>
          </a:p>
        </p:txBody>
      </p:sp>
      <p:sp>
        <p:nvSpPr>
          <p:cNvPr id="5" name="Date Placeholder 4"/>
          <p:cNvSpPr>
            <a:spLocks noGrp="1"/>
          </p:cNvSpPr>
          <p:nvPr>
            <p:ph type="dt" sz="half" idx="10"/>
          </p:nvPr>
        </p:nvSpPr>
        <p:spPr/>
        <p:txBody>
          <a:bodyPr/>
          <a:lstStyle/>
          <a:p>
            <a:fld id="{CF7B458E-8C8D-4E64-ACE2-2A175B196A93}"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0" name="Picture 2"/>
          <p:cNvPicPr>
            <a:picLocks noGrp="1" noChangeAspect="1" noChangeArrowheads="1"/>
          </p:cNvPicPr>
          <p:nvPr>
            <p:ph sz="quarter" idx="1"/>
          </p:nvPr>
        </p:nvPicPr>
        <p:blipFill>
          <a:blip r:embed="rId3" cstate="print"/>
          <a:srcRect/>
          <a:stretch>
            <a:fillRect/>
          </a:stretch>
        </p:blipFill>
        <p:spPr bwMode="auto">
          <a:xfrm>
            <a:off x="1285852" y="1357298"/>
            <a:ext cx="6322167" cy="5220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897BFE5C-120A-40D1-9F65-5CDEE554DCCA}"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lstStyle/>
          <a:p>
            <a:pPr marL="0" indent="274320">
              <a:spcBef>
                <a:spcPts val="0"/>
              </a:spcBef>
              <a:buNone/>
            </a:pPr>
            <a:r>
              <a:rPr lang="en-US" sz="2000" dirty="0" smtClean="0"/>
              <a:t>State the contents of RAM locations $212 to $216 after the following program is executed:</a:t>
            </a:r>
          </a:p>
          <a:p>
            <a:pPr>
              <a:spcBef>
                <a:spcPts val="2400"/>
              </a:spcBef>
              <a:buNone/>
            </a:pPr>
            <a:r>
              <a:rPr lang="en-US" sz="1400" b="1" dirty="0" smtClean="0">
                <a:latin typeface="Courier New" pitchFamily="49" charset="0"/>
                <a:cs typeface="Courier New" pitchFamily="49" charset="0"/>
              </a:rPr>
              <a:t>		LDI R16,0x99		;load R16 with value 0x99</a:t>
            </a:r>
          </a:p>
          <a:p>
            <a:pPr>
              <a:spcBef>
                <a:spcPts val="0"/>
              </a:spcBef>
              <a:buNone/>
            </a:pPr>
            <a:r>
              <a:rPr lang="en-US" sz="1400" b="1" dirty="0" smtClean="0">
                <a:latin typeface="Courier New" pitchFamily="49" charset="0"/>
                <a:cs typeface="Courier New" pitchFamily="49" charset="0"/>
              </a:rPr>
              <a:t>		STS 0x212,R16</a:t>
            </a:r>
          </a:p>
          <a:p>
            <a:pPr>
              <a:spcBef>
                <a:spcPts val="0"/>
              </a:spcBef>
              <a:buNone/>
            </a:pPr>
            <a:r>
              <a:rPr lang="en-US" sz="1400" b="1" dirty="0" smtClean="0">
                <a:latin typeface="Courier New" pitchFamily="49" charset="0"/>
                <a:cs typeface="Courier New" pitchFamily="49" charset="0"/>
              </a:rPr>
              <a:t>		LDI R16,0x85		;load R16 with value 0x85</a:t>
            </a:r>
          </a:p>
          <a:p>
            <a:pPr>
              <a:spcBef>
                <a:spcPts val="0"/>
              </a:spcBef>
              <a:buNone/>
            </a:pPr>
            <a:r>
              <a:rPr lang="en-US" sz="1400" b="1" dirty="0" smtClean="0">
                <a:latin typeface="Courier New" pitchFamily="49" charset="0"/>
                <a:cs typeface="Courier New" pitchFamily="49" charset="0"/>
              </a:rPr>
              <a:t>		STS 0x213,R16</a:t>
            </a:r>
          </a:p>
          <a:p>
            <a:pPr>
              <a:spcBef>
                <a:spcPts val="0"/>
              </a:spcBef>
              <a:buNone/>
            </a:pPr>
            <a:r>
              <a:rPr lang="en-US" sz="1400" b="1" dirty="0" smtClean="0">
                <a:latin typeface="Courier New" pitchFamily="49" charset="0"/>
                <a:cs typeface="Courier New" pitchFamily="49" charset="0"/>
              </a:rPr>
              <a:t>		LDI R16,Ox3F		;load R16 with value Ox3F</a:t>
            </a:r>
          </a:p>
          <a:p>
            <a:pPr>
              <a:spcBef>
                <a:spcPts val="0"/>
              </a:spcBef>
              <a:buNone/>
            </a:pPr>
            <a:r>
              <a:rPr lang="en-US" sz="1400" b="1" dirty="0" smtClean="0">
                <a:latin typeface="Courier New" pitchFamily="49" charset="0"/>
                <a:cs typeface="Courier New" pitchFamily="49" charset="0"/>
              </a:rPr>
              <a:t>		STS 0x214,R16</a:t>
            </a:r>
          </a:p>
          <a:p>
            <a:pPr>
              <a:spcBef>
                <a:spcPts val="0"/>
              </a:spcBef>
              <a:buNone/>
            </a:pPr>
            <a:r>
              <a:rPr lang="en-US" sz="1400" b="1" dirty="0" smtClean="0">
                <a:latin typeface="Courier New" pitchFamily="49" charset="0"/>
                <a:cs typeface="Courier New" pitchFamily="49" charset="0"/>
              </a:rPr>
              <a:t>		LDI R16,0x63		;load R16 with value 0x63</a:t>
            </a:r>
          </a:p>
          <a:p>
            <a:pPr>
              <a:spcBef>
                <a:spcPts val="0"/>
              </a:spcBef>
              <a:buNone/>
            </a:pPr>
            <a:r>
              <a:rPr lang="en-US" sz="1400" b="1" dirty="0" smtClean="0">
                <a:latin typeface="Courier New" pitchFamily="49" charset="0"/>
                <a:cs typeface="Courier New" pitchFamily="49" charset="0"/>
              </a:rPr>
              <a:t>		STS 0x215,R16</a:t>
            </a:r>
          </a:p>
          <a:p>
            <a:pPr>
              <a:spcBef>
                <a:spcPts val="0"/>
              </a:spcBef>
              <a:buNone/>
            </a:pPr>
            <a:r>
              <a:rPr lang="en-US" sz="1400" b="1" dirty="0" smtClean="0">
                <a:latin typeface="Courier New" pitchFamily="49" charset="0"/>
                <a:cs typeface="Courier New" pitchFamily="49" charset="0"/>
              </a:rPr>
              <a:t>		LDI R16,0x12		;load R16 with value 0x12</a:t>
            </a:r>
          </a:p>
          <a:p>
            <a:pPr>
              <a:spcBef>
                <a:spcPts val="0"/>
              </a:spcBef>
              <a:spcAft>
                <a:spcPts val="2400"/>
              </a:spcAft>
              <a:buNone/>
            </a:pPr>
            <a:r>
              <a:rPr lang="en-US" sz="1400" b="1" dirty="0" smtClean="0">
                <a:latin typeface="Courier New" pitchFamily="49" charset="0"/>
                <a:cs typeface="Courier New" pitchFamily="49" charset="0"/>
              </a:rPr>
              <a:t>		STS 0x216,R16</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0x212,R16 </a:t>
            </a:r>
            <a:r>
              <a:rPr lang="en-US" sz="1800" dirty="0" smtClean="0"/>
              <a:t>data memory location $212 has value 0x99;</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0x213,R16 </a:t>
            </a:r>
            <a:r>
              <a:rPr lang="en-US" sz="1800" dirty="0" smtClean="0"/>
              <a:t>data memory location $213 has value 0x85;</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0x214,R16 </a:t>
            </a:r>
            <a:r>
              <a:rPr lang="en-US" sz="1800" dirty="0" smtClean="0"/>
              <a:t>data memory location $214 has value Ox3F;</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0x215,R16 </a:t>
            </a:r>
            <a:r>
              <a:rPr lang="en-US" sz="1800" dirty="0" smtClean="0"/>
              <a:t>data memory location $215 has value 0x63;</a:t>
            </a:r>
          </a:p>
          <a:p>
            <a:pPr marL="0" indent="0">
              <a:spcBef>
                <a:spcPts val="0"/>
              </a:spcBef>
              <a:buNone/>
            </a:pPr>
            <a:r>
              <a:rPr lang="en-US" sz="2000" dirty="0" smtClean="0"/>
              <a:t>and so on.</a:t>
            </a:r>
            <a:endParaRPr lang="en-US" dirty="0"/>
          </a:p>
        </p:txBody>
      </p:sp>
      <p:sp>
        <p:nvSpPr>
          <p:cNvPr id="6" name="Date Placeholder 5"/>
          <p:cNvSpPr>
            <a:spLocks noGrp="1"/>
          </p:cNvSpPr>
          <p:nvPr>
            <p:ph type="dt" sz="half" idx="10"/>
          </p:nvPr>
        </p:nvSpPr>
        <p:spPr/>
        <p:txBody>
          <a:bodyPr/>
          <a:lstStyle/>
          <a:p>
            <a:fld id="{FEC7B145-CF5D-40C2-81EC-1B01FDCA818E}"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lnSpc>
                <a:spcPct val="110000"/>
              </a:lnSpc>
              <a:spcBef>
                <a:spcPts val="0"/>
              </a:spcBef>
              <a:buNone/>
            </a:pPr>
            <a:r>
              <a:rPr lang="en-US" sz="2000" dirty="0" smtClean="0"/>
              <a:t>State the contents of R20, R21, and data memory location 0x120 after the following program:</a:t>
            </a:r>
          </a:p>
          <a:p>
            <a:pPr>
              <a:spcBef>
                <a:spcPts val="2400"/>
              </a:spcBef>
              <a:buNone/>
            </a:pPr>
            <a:r>
              <a:rPr lang="en-US" sz="1400" b="1" dirty="0" smtClean="0">
                <a:latin typeface="Courier New" pitchFamily="49" charset="0"/>
                <a:cs typeface="Courier New" pitchFamily="49" charset="0"/>
              </a:rPr>
              <a:t>		LDI R20,5	;load R20 with 5</a:t>
            </a:r>
          </a:p>
          <a:p>
            <a:pPr>
              <a:buNone/>
            </a:pPr>
            <a:r>
              <a:rPr lang="en-US" sz="1400" b="1" dirty="0" smtClean="0">
                <a:latin typeface="Courier New" pitchFamily="49" charset="0"/>
                <a:cs typeface="Courier New" pitchFamily="49" charset="0"/>
              </a:rPr>
              <a:t>		LDI R21,2	;load R21 with 2</a:t>
            </a:r>
          </a:p>
          <a:p>
            <a:pPr>
              <a:buNone/>
            </a:pPr>
            <a:r>
              <a:rPr lang="pt-BR" sz="1400" b="1" dirty="0" smtClean="0">
                <a:latin typeface="Courier New" pitchFamily="49" charset="0"/>
                <a:cs typeface="Courier New" pitchFamily="49" charset="0"/>
              </a:rPr>
              <a:t>		ADD R20,R21	;add R21 to R20</a:t>
            </a:r>
          </a:p>
          <a:p>
            <a:pPr>
              <a:buNone/>
            </a:pPr>
            <a:r>
              <a:rPr lang="pt-BR" sz="1400" b="1" dirty="0" smtClean="0">
                <a:latin typeface="Courier New" pitchFamily="49" charset="0"/>
                <a:cs typeface="Courier New" pitchFamily="49" charset="0"/>
              </a:rPr>
              <a:t>		ADD R20,R21	;add R21 t o R20</a:t>
            </a:r>
          </a:p>
          <a:p>
            <a:pPr>
              <a:spcBef>
                <a:spcPts val="0"/>
              </a:spcBef>
              <a:spcAft>
                <a:spcPts val="2400"/>
              </a:spcAft>
              <a:buNone/>
            </a:pPr>
            <a:r>
              <a:rPr lang="en-US" sz="1400" b="1" dirty="0" smtClean="0">
                <a:latin typeface="Courier New" pitchFamily="49" charset="0"/>
                <a:cs typeface="Courier New" pitchFamily="49" charset="0"/>
              </a:rPr>
              <a:t>		STS 0x120,R20	;store in location 0x120 the contents of R20</a:t>
            </a:r>
          </a:p>
          <a:p>
            <a:pPr marL="0" indent="274320">
              <a:spcBef>
                <a:spcPts val="0"/>
              </a:spcBef>
              <a:buNone/>
            </a:pPr>
            <a:r>
              <a:rPr lang="en-US" sz="1800" dirty="0" smtClean="0"/>
              <a:t>The program loads R20 with value 5. Then it loads R21 with value 2. Then it adds the R21 register to R20 twice. At the end, it stores the result in location 0x120 of data memory.</a:t>
            </a:r>
          </a:p>
        </p:txBody>
      </p:sp>
      <p:sp>
        <p:nvSpPr>
          <p:cNvPr id="6" name="Date Placeholder 5"/>
          <p:cNvSpPr>
            <a:spLocks noGrp="1"/>
          </p:cNvSpPr>
          <p:nvPr>
            <p:ph type="dt" sz="half" idx="10"/>
          </p:nvPr>
        </p:nvSpPr>
        <p:spPr/>
        <p:txBody>
          <a:bodyPr/>
          <a:lstStyle/>
          <a:p>
            <a:fld id="{1BDA6913-FED0-4A1D-BEAC-7E35F8BDA4DF}"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lgn="just">
              <a:spcBef>
                <a:spcPts val="0"/>
              </a:spcBef>
              <a:buNone/>
            </a:pPr>
            <a:r>
              <a:rPr lang="en-US" sz="2000" dirty="0" smtClean="0"/>
              <a:t>In the IN instruction, the I/O registers are referred to by their I/O addresses. For example, the “</a:t>
            </a:r>
            <a:r>
              <a:rPr lang="en-US" sz="1600" b="1" dirty="0" smtClean="0">
                <a:latin typeface="Courier New" pitchFamily="49" charset="0"/>
                <a:cs typeface="Courier New" pitchFamily="49" charset="0"/>
              </a:rPr>
              <a:t>IN R20,0x16</a:t>
            </a:r>
            <a:r>
              <a:rPr lang="en-US" sz="2000" dirty="0" smtClean="0"/>
              <a:t>” instruction will copy the contents of location $16 of the I10 memory (whose data memory address is 0x36) into R20. As shown in Figure 2-7,110 address 0x16 belongs to PINB, so the instruction copies the contents of PINB to R20.</a:t>
            </a:r>
          </a:p>
          <a:p>
            <a:pPr marL="0" indent="274320" algn="just">
              <a:spcBef>
                <a:spcPts val="0"/>
              </a:spcBef>
              <a:buNone/>
            </a:pPr>
            <a:r>
              <a:rPr lang="en-US" sz="2000" dirty="0" smtClean="0"/>
              <a:t>The following instruction loads R19 with the contents of location 0x10 of the I/O memory:</a:t>
            </a:r>
          </a:p>
          <a:p>
            <a:pPr marL="0" indent="274320" algn="just">
              <a:spcBef>
                <a:spcPts val="2400"/>
              </a:spcBef>
              <a:spcAft>
                <a:spcPts val="2400"/>
              </a:spcAft>
              <a:buNone/>
            </a:pPr>
            <a:r>
              <a:rPr lang="en-US" sz="1600" b="1" dirty="0" smtClean="0">
                <a:latin typeface="Courier New" pitchFamily="49" charset="0"/>
                <a:cs typeface="Courier New" pitchFamily="49" charset="0"/>
              </a:rPr>
              <a:t>	IN R19,0xl0 	</a:t>
            </a:r>
            <a:r>
              <a:rPr lang="en-US" sz="1400" b="1" dirty="0" smtClean="0">
                <a:latin typeface="Courier New" pitchFamily="49" charset="0"/>
                <a:cs typeface="Courier New" pitchFamily="49" charset="0"/>
              </a:rPr>
              <a:t>;load R19 with location $10 (R19 = PIND)</a:t>
            </a:r>
          </a:p>
          <a:p>
            <a:pPr marL="0" indent="274320" algn="just">
              <a:spcBef>
                <a:spcPts val="0"/>
              </a:spcBef>
              <a:buNone/>
            </a:pPr>
            <a:r>
              <a:rPr lang="en-US" sz="2000" dirty="0" smtClean="0"/>
              <a:t>To work with the I/O registers more easily, we can use their names instead of their I/O addresses. For example, the following instruction loads R19 with the contents of PIND:</a:t>
            </a:r>
          </a:p>
          <a:p>
            <a:pPr marL="0" indent="274320" algn="just">
              <a:spcBef>
                <a:spcPts val="2400"/>
              </a:spcBef>
              <a:spcAft>
                <a:spcPts val="2400"/>
              </a:spcAft>
              <a:buNone/>
            </a:pPr>
            <a:r>
              <a:rPr lang="en-US" sz="1600" b="1" dirty="0" smtClean="0">
                <a:latin typeface="Courier New" pitchFamily="49" charset="0"/>
                <a:cs typeface="Courier New" pitchFamily="49" charset="0"/>
              </a:rPr>
              <a:t>	IN R19, PIND 	;load R19 with PIND</a:t>
            </a:r>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3DA71CDB-4184-4985-A3B2-3C6442F79663}"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buNone/>
            </a:pPr>
            <a:r>
              <a:rPr lang="en-US" sz="2000" dirty="0" smtClean="0"/>
              <a:t>Notice that to be able to use the names of the I/O addresses instead of the I/O addresses we should include the proper header files. The details of I/O ports are discussed in Chapter 4.</a:t>
            </a:r>
          </a:p>
          <a:p>
            <a:pPr marL="0" indent="274320">
              <a:buNone/>
            </a:pPr>
            <a:r>
              <a:rPr lang="en-US" sz="2000" dirty="0" smtClean="0"/>
              <a:t>The following program adds the contents of PIND to PINB, and stores the result in location 0x300 of the data memory:</a:t>
            </a:r>
          </a:p>
          <a:p>
            <a:pPr>
              <a:spcBef>
                <a:spcPts val="2400"/>
              </a:spcBef>
              <a:buNone/>
            </a:pPr>
            <a:r>
              <a:rPr lang="en-US" sz="1600" b="1" dirty="0" smtClean="0">
                <a:latin typeface="Courier New" pitchFamily="49" charset="0"/>
                <a:cs typeface="Courier New" pitchFamily="49" charset="0"/>
              </a:rPr>
              <a:t>		IN R1,PIND 	;load R1 with PIND</a:t>
            </a:r>
          </a:p>
          <a:p>
            <a:pPr>
              <a:spcBef>
                <a:spcPts val="0"/>
              </a:spcBef>
              <a:buNone/>
            </a:pPr>
            <a:r>
              <a:rPr lang="en-US" sz="1600" b="1" dirty="0" smtClean="0">
                <a:latin typeface="Courier New" pitchFamily="49" charset="0"/>
                <a:cs typeface="Courier New" pitchFamily="49" charset="0"/>
              </a:rPr>
              <a:t>		IN R2,PINB 	;load R2 with PINB</a:t>
            </a:r>
          </a:p>
          <a:p>
            <a:pPr>
              <a:spcBef>
                <a:spcPts val="0"/>
              </a:spcBef>
              <a:buNone/>
            </a:pPr>
            <a:r>
              <a:rPr lang="pt-BR" sz="1600" b="1" dirty="0" smtClean="0">
                <a:latin typeface="Courier New" pitchFamily="49" charset="0"/>
                <a:cs typeface="Courier New" pitchFamily="49" charset="0"/>
              </a:rPr>
              <a:t>		ADD R1,R2 	;R1 = R1 + RZ</a:t>
            </a:r>
          </a:p>
          <a:p>
            <a:pPr>
              <a:spcBef>
                <a:spcPts val="0"/>
              </a:spcBef>
              <a:spcAft>
                <a:spcPts val="2400"/>
              </a:spcAft>
              <a:buNone/>
            </a:pPr>
            <a:r>
              <a:rPr lang="en-US" sz="1600" b="1" dirty="0" smtClean="0">
                <a:latin typeface="Courier New" pitchFamily="49" charset="0"/>
                <a:cs typeface="Courier New" pitchFamily="49" charset="0"/>
              </a:rPr>
              <a:t>		STS 0x300, R1 	;store R1 to data space location $300</a:t>
            </a: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2D557020-E8F4-45FA-9E4A-D62268BA66BC}"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i="1" dirty="0" smtClean="0"/>
              <a:t>IN vs. LDS</a:t>
            </a:r>
          </a:p>
          <a:p>
            <a:pPr marL="0" indent="274320" algn="just">
              <a:spcBef>
                <a:spcPts val="0"/>
              </a:spcBef>
              <a:spcAft>
                <a:spcPts val="1800"/>
              </a:spcAft>
              <a:buNone/>
            </a:pPr>
            <a:r>
              <a:rPr lang="en-US" sz="2000" dirty="0" smtClean="0"/>
              <a:t>we can load an I/O register into a GPR, using the LDS instruction. So, what is the advantage of using the IN instruction over using the LDS instruction? The IN instruction has the following advantages:</a:t>
            </a:r>
          </a:p>
          <a:p>
            <a:pPr marL="540000" indent="-324000" algn="just">
              <a:spcBef>
                <a:spcPts val="0"/>
              </a:spcBef>
              <a:buNone/>
            </a:pPr>
            <a:r>
              <a:rPr lang="en-US" sz="2000" dirty="0" smtClean="0"/>
              <a:t>1- The CPU executes the IN instruction faster than LDS. The IN instruction lasts 1 machine cycle, whereas LDS lasts 2 machine cycles.</a:t>
            </a:r>
          </a:p>
          <a:p>
            <a:pPr marL="540000" indent="-324000" algn="just">
              <a:spcBef>
                <a:spcPts val="0"/>
              </a:spcBef>
              <a:buNone/>
            </a:pPr>
            <a:r>
              <a:rPr lang="en-US" sz="2000" dirty="0" smtClean="0"/>
              <a:t>2- The IN is a 2-byte instruction, whereas LDS is a 4-byte instruction. </a:t>
            </a:r>
          </a:p>
          <a:p>
            <a:pPr marL="540000" indent="-324000" algn="just">
              <a:spcBef>
                <a:spcPts val="0"/>
              </a:spcBef>
              <a:buNone/>
            </a:pPr>
            <a:r>
              <a:rPr lang="en-US" sz="2000" dirty="0" smtClean="0"/>
              <a:t>3- When we use the IN instruction, we can use the names of the I/O registers instead of their addresses.</a:t>
            </a:r>
          </a:p>
          <a:p>
            <a:pPr marL="540000" indent="-324000" algn="just">
              <a:spcBef>
                <a:spcPts val="0"/>
              </a:spcBef>
              <a:buNone/>
            </a:pPr>
            <a:r>
              <a:rPr lang="en-US" sz="2000" dirty="0" smtClean="0"/>
              <a:t>4. The IN instruction is available in all of the AVRs, whereas LDS is not implemented in some of the AVRs.</a:t>
            </a:r>
          </a:p>
          <a:p>
            <a:pPr marL="0" indent="274320">
              <a:spcBef>
                <a:spcPts val="2400"/>
              </a:spcBef>
              <a:buNone/>
            </a:pPr>
            <a:r>
              <a:rPr lang="en-US" sz="2000" dirty="0" smtClean="0"/>
              <a:t>Notice that in using the IN instruction we can access only the standard I/O memory, while we can access all parts of the data memory using the LDS instruction.</a:t>
            </a:r>
          </a:p>
          <a:p>
            <a:pPr marL="0" indent="274320">
              <a:buNone/>
            </a:pPr>
            <a:endParaRPr lang="en-US" sz="1600" b="1" dirty="0" smtClean="0">
              <a:latin typeface="Courier New" pitchFamily="49" charset="0"/>
              <a:cs typeface="Courier New" pitchFamily="49" charset="0"/>
            </a:endParaRP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973A706D-60CB-4D1E-AE1A-157A1D64D621}"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7" name="Content Placeholder 6"/>
          <p:cNvSpPr>
            <a:spLocks noGrp="1"/>
          </p:cNvSpPr>
          <p:nvPr>
            <p:ph sz="quarter" idx="1"/>
          </p:nvPr>
        </p:nvSpPr>
        <p:spPr/>
        <p:txBody>
          <a:bodyPr>
            <a:normAutofit lnSpcReduction="10000"/>
          </a:bodyPr>
          <a:lstStyle/>
          <a:p>
            <a:r>
              <a:rPr lang="en-US" sz="3600" b="1" i="1" dirty="0" smtClean="0"/>
              <a:t>AVR microcontroller program ROM </a:t>
            </a:r>
            <a:r>
              <a:rPr lang="en-US" b="1" i="1" dirty="0" smtClean="0"/>
              <a:t>	</a:t>
            </a:r>
          </a:p>
          <a:p>
            <a:pPr marL="0" indent="0" algn="just">
              <a:spcBef>
                <a:spcPts val="0"/>
              </a:spcBef>
              <a:buNone/>
            </a:pPr>
            <a:r>
              <a:rPr lang="en-US" dirty="0" smtClean="0"/>
              <a:t>Although the AVR has 8M (megabytes) of program (code) ROM space, not all family members come with that much ROM installed. </a:t>
            </a:r>
          </a:p>
          <a:p>
            <a:pPr marL="0" indent="0" algn="just">
              <a:spcBef>
                <a:spcPts val="0"/>
              </a:spcBef>
              <a:buNone/>
            </a:pPr>
            <a:endParaRPr lang="en-US" dirty="0" smtClean="0"/>
          </a:p>
          <a:p>
            <a:pPr marL="0" indent="0" algn="just">
              <a:spcBef>
                <a:spcPts val="0"/>
              </a:spcBef>
              <a:buNone/>
            </a:pPr>
            <a:r>
              <a:rPr lang="en-US" dirty="0" smtClean="0"/>
              <a:t>The program ROM size can vary from 1K to 256K at the time of this writing, depending on the family member. </a:t>
            </a:r>
          </a:p>
          <a:p>
            <a:pPr marL="0" indent="0" algn="just">
              <a:spcBef>
                <a:spcPts val="0"/>
              </a:spcBef>
              <a:buNone/>
            </a:pPr>
            <a:endParaRPr lang="en-US" dirty="0" smtClean="0"/>
          </a:p>
          <a:p>
            <a:pPr marL="0" indent="0" algn="just">
              <a:spcBef>
                <a:spcPts val="0"/>
              </a:spcBef>
              <a:buNone/>
            </a:pPr>
            <a:r>
              <a:rPr lang="en-US" dirty="0" smtClean="0"/>
              <a:t>The AVR was one of the first microcontrollers to use on-chip Flash memory for program storage. The Flash memory is ideal for fast development because</a:t>
            </a:r>
          </a:p>
          <a:p>
            <a:endParaRPr lang="en-US" dirty="0"/>
          </a:p>
        </p:txBody>
      </p:sp>
      <p:sp>
        <p:nvSpPr>
          <p:cNvPr id="4" name="Date Placeholder 3"/>
          <p:cNvSpPr>
            <a:spLocks noGrp="1"/>
          </p:cNvSpPr>
          <p:nvPr>
            <p:ph type="dt" sz="half" idx="10"/>
          </p:nvPr>
        </p:nvSpPr>
        <p:spPr/>
        <p:txBody>
          <a:bodyPr/>
          <a:lstStyle/>
          <a:p>
            <a:fld id="{0B8897A0-DA19-4B31-9C0F-C017A2A3A36C}" type="datetime1">
              <a:rPr lang="en-US" smtClean="0"/>
              <a:pPr/>
              <a:t>10/22/2018</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OUT instruction (OUT to 110 location)</a:t>
            </a:r>
          </a:p>
          <a:p>
            <a:pPr marL="0" indent="274320">
              <a:spcBef>
                <a:spcPts val="2400"/>
              </a:spcBef>
              <a:spcAft>
                <a:spcPts val="2400"/>
              </a:spcAft>
              <a:buNone/>
            </a:pPr>
            <a:r>
              <a:rPr lang="en-US" sz="1600" b="1" dirty="0" smtClean="0">
                <a:latin typeface="Courier New" pitchFamily="49" charset="0"/>
                <a:cs typeface="Courier New" pitchFamily="49" charset="0"/>
              </a:rPr>
              <a:t>OUT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store register to I/O location</a:t>
            </a:r>
            <a:r>
              <a:rPr lang="en-US" sz="8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(0 </a:t>
            </a:r>
            <a:r>
              <a:rPr lang="en-US" sz="1400" b="1" i="1" dirty="0" smtClean="0">
                <a:latin typeface="Courier New" pitchFamily="49" charset="0"/>
                <a:cs typeface="Courier New" pitchFamily="49" charset="0"/>
              </a:rPr>
              <a:t>≤ r ≤ 31),(0 ≤ A ≤ 63)</a:t>
            </a:r>
          </a:p>
          <a:p>
            <a:pPr marL="0" indent="274320" algn="just">
              <a:spcBef>
                <a:spcPts val="0"/>
              </a:spcBef>
              <a:buNone/>
            </a:pPr>
            <a:r>
              <a:rPr lang="en-US" sz="2000" dirty="0" smtClean="0"/>
              <a:t>The OUT instruction tells the CPU to store the GPR to the I/O register. After the instruction is executed, the I/O register will have the same value as the GPR. For example, the “</a:t>
            </a:r>
            <a:r>
              <a:rPr lang="en-US" sz="1600" b="1" dirty="0" smtClean="0">
                <a:latin typeface="Courier New" pitchFamily="49" charset="0"/>
                <a:cs typeface="Courier New" pitchFamily="49" charset="0"/>
              </a:rPr>
              <a:t>OUT PORTD,R1O</a:t>
            </a:r>
            <a:r>
              <a:rPr lang="en-US" sz="2000" dirty="0" smtClean="0"/>
              <a:t>”  instruction will copy the contents of R10 into PORTD (location 12 of the I/O memory).</a:t>
            </a:r>
          </a:p>
          <a:p>
            <a:pPr marL="0" indent="274320" algn="just">
              <a:spcBef>
                <a:spcPts val="0"/>
              </a:spcBef>
              <a:buNone/>
            </a:pPr>
            <a:endParaRPr lang="en-US" sz="2000" dirty="0" smtClean="0"/>
          </a:p>
          <a:p>
            <a:pPr marL="0" indent="274320" algn="just">
              <a:spcBef>
                <a:spcPts val="0"/>
              </a:spcBef>
              <a:buNone/>
            </a:pPr>
            <a:r>
              <a:rPr lang="en-US" sz="2000" dirty="0" smtClean="0"/>
              <a:t>Notice that in the OUT instruction, the I/O registers are referred to by their I/O addresses (like the IN instruction).</a:t>
            </a:r>
          </a:p>
          <a:p>
            <a:pPr marL="0" indent="274320" algn="just">
              <a:spcBef>
                <a:spcPts val="0"/>
              </a:spcBef>
              <a:buNone/>
            </a:pPr>
            <a:endParaRPr lang="en-US" sz="2000" dirty="0" smtClean="0"/>
          </a:p>
          <a:p>
            <a:pPr marL="0" indent="274320">
              <a:buNone/>
            </a:pPr>
            <a:endParaRPr lang="en-US" sz="1600" b="1" dirty="0" smtClean="0">
              <a:latin typeface="Courier New" pitchFamily="49" charset="0"/>
              <a:cs typeface="Courier New" pitchFamily="49" charset="0"/>
            </a:endParaRP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FD4725BA-81E9-41B6-8059-819C7A6AC56A}"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marL="0" indent="274320">
              <a:spcBef>
                <a:spcPts val="0"/>
              </a:spcBef>
              <a:buNone/>
            </a:pPr>
            <a:r>
              <a:rPr lang="en-US" sz="2000" dirty="0" smtClean="0"/>
              <a:t>The following program copies OxE6 to the SPL register:</a:t>
            </a:r>
          </a:p>
          <a:p>
            <a:pPr>
              <a:spcBef>
                <a:spcPts val="2400"/>
              </a:spcBef>
              <a:buNone/>
            </a:pPr>
            <a:r>
              <a:rPr lang="en-US" sz="1400" b="1" dirty="0" smtClean="0">
                <a:latin typeface="Courier New" pitchFamily="49" charset="0"/>
                <a:cs typeface="Courier New" pitchFamily="49" charset="0"/>
              </a:rPr>
              <a:t>		LDI R20,OxE6 	;load R20 with OxE6</a:t>
            </a:r>
          </a:p>
          <a:p>
            <a:pPr>
              <a:spcBef>
                <a:spcPts val="0"/>
              </a:spcBef>
              <a:spcAft>
                <a:spcPts val="2400"/>
              </a:spcAft>
              <a:buNone/>
            </a:pPr>
            <a:r>
              <a:rPr lang="en-US" sz="1400" b="1" dirty="0" smtClean="0">
                <a:latin typeface="Courier New" pitchFamily="49" charset="0"/>
                <a:cs typeface="Courier New" pitchFamily="49" charset="0"/>
              </a:rPr>
              <a:t>		OUT SPL, R20	;out R20 to SPL</a:t>
            </a:r>
          </a:p>
          <a:p>
            <a:pPr marL="0" indent="274320">
              <a:spcBef>
                <a:spcPts val="0"/>
              </a:spcBef>
              <a:buNone/>
            </a:pPr>
            <a:r>
              <a:rPr lang="en-US" sz="2000" dirty="0" smtClean="0"/>
              <a:t>We must remember that we cannot copy an immediate value to an I/O register nor to an </a:t>
            </a:r>
            <a:r>
              <a:rPr lang="en-US" sz="2000" b="1" dirty="0" smtClean="0"/>
              <a:t>SRAM location.</a:t>
            </a:r>
          </a:p>
          <a:p>
            <a:pPr marL="0" indent="274320">
              <a:spcBef>
                <a:spcPts val="0"/>
              </a:spcBef>
              <a:buNone/>
            </a:pPr>
            <a:r>
              <a:rPr lang="en-US" sz="2000" dirty="0" smtClean="0"/>
              <a:t>The following program copies PIND to PORTA:</a:t>
            </a:r>
          </a:p>
          <a:p>
            <a:pPr>
              <a:spcBef>
                <a:spcPts val="2400"/>
              </a:spcBef>
              <a:buNone/>
            </a:pPr>
            <a:r>
              <a:rPr lang="en-US" sz="1400" b="1" dirty="0" smtClean="0">
                <a:latin typeface="Courier New" pitchFamily="49" charset="0"/>
                <a:cs typeface="Courier New" pitchFamily="49" charset="0"/>
              </a:rPr>
              <a:t>		IN R0, PIND	;load R20 with the contents of 1/O reg PIND</a:t>
            </a:r>
          </a:p>
          <a:p>
            <a:pPr>
              <a:spcBef>
                <a:spcPts val="0"/>
              </a:spcBef>
              <a:spcAft>
                <a:spcPts val="2400"/>
              </a:spcAft>
              <a:buNone/>
            </a:pPr>
            <a:r>
              <a:rPr lang="pt-BR" sz="1400" b="1" dirty="0" smtClean="0">
                <a:latin typeface="Courier New" pitchFamily="49" charset="0"/>
                <a:cs typeface="Courier New" pitchFamily="49" charset="0"/>
              </a:rPr>
              <a:t>		OUT PORTA,R0	;out R20 to PORTA</a:t>
            </a:r>
          </a:p>
          <a:p>
            <a:pPr marL="0" indent="274320" algn="just">
              <a:spcBef>
                <a:spcPts val="0"/>
              </a:spcBef>
              <a:buNone/>
            </a:pPr>
            <a:endParaRPr lang="en-US" sz="2000" dirty="0" smtClean="0"/>
          </a:p>
          <a:p>
            <a:pPr marL="0" indent="274320">
              <a:buNone/>
            </a:pPr>
            <a:endParaRPr lang="en-US" sz="1600" b="1" dirty="0" smtClean="0">
              <a:latin typeface="Courier New" pitchFamily="49" charset="0"/>
              <a:cs typeface="Courier New" pitchFamily="49" charset="0"/>
            </a:endParaRP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B099E4FA-0D85-41E2-A30B-1B2D8BA3C935}"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marL="0" indent="274320">
              <a:spcBef>
                <a:spcPts val="0"/>
              </a:spcBef>
              <a:buNone/>
            </a:pPr>
            <a:r>
              <a:rPr lang="en-US" sz="2000" dirty="0" smtClean="0"/>
              <a:t>In Example 2-3 we use </a:t>
            </a:r>
            <a:r>
              <a:rPr lang="en-US" sz="1600" b="1" dirty="0" smtClean="0">
                <a:latin typeface="Courier New" pitchFamily="49" charset="0"/>
                <a:cs typeface="Courier New" pitchFamily="49" charset="0"/>
              </a:rPr>
              <a:t>JMP</a:t>
            </a:r>
            <a:r>
              <a:rPr lang="en-US" sz="2000" dirty="0" smtClean="0"/>
              <a:t> to repeat an action indefinitely. </a:t>
            </a:r>
            <a:r>
              <a:rPr lang="en-US" sz="1600" b="1" dirty="0" smtClean="0">
                <a:latin typeface="Courier New" pitchFamily="49" charset="0"/>
                <a:cs typeface="Courier New" pitchFamily="49" charset="0"/>
              </a:rPr>
              <a:t>JMP</a:t>
            </a:r>
            <a:r>
              <a:rPr lang="en-US" sz="2000" dirty="0" smtClean="0"/>
              <a:t> is similar to “goto” in the C language.</a:t>
            </a:r>
          </a:p>
          <a:p>
            <a:pPr marL="0" indent="274320">
              <a:spcBef>
                <a:spcPts val="0"/>
              </a:spcBef>
              <a:buNone/>
            </a:pPr>
            <a:endParaRPr lang="en-US" sz="2000" dirty="0" smtClean="0"/>
          </a:p>
          <a:p>
            <a:pPr marL="0" indent="274320">
              <a:spcBef>
                <a:spcPts val="0"/>
              </a:spcBef>
              <a:buNone/>
            </a:pPr>
            <a:endParaRPr lang="en-US" sz="2000" dirty="0" smtClean="0"/>
          </a:p>
        </p:txBody>
      </p:sp>
      <p:graphicFrame>
        <p:nvGraphicFramePr>
          <p:cNvPr id="6" name="Table 5"/>
          <p:cNvGraphicFramePr>
            <a:graphicFrameLocks noGrp="1"/>
          </p:cNvGraphicFramePr>
          <p:nvPr/>
        </p:nvGraphicFramePr>
        <p:xfrm>
          <a:off x="1524000" y="2404756"/>
          <a:ext cx="6096000" cy="276860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Example 2-3</a:t>
                      </a:r>
                      <a:endParaRPr lang="en-US" dirty="0"/>
                    </a:p>
                  </a:txBody>
                  <a:tcPr/>
                </a:tc>
              </a:tr>
              <a:tr h="370840">
                <a:tc>
                  <a:txBody>
                    <a:bodyPr/>
                    <a:lstStyle/>
                    <a:p>
                      <a:r>
                        <a:rPr kumimoji="0" lang="en-US" sz="1800" kern="1200" baseline="0" dirty="0" smtClean="0">
                          <a:solidFill>
                            <a:schemeClr val="dk1"/>
                          </a:solidFill>
                          <a:latin typeface="+mn-lt"/>
                          <a:ea typeface="+mn-ea"/>
                          <a:cs typeface="+mn-cs"/>
                        </a:rPr>
                        <a:t>Write a program to get data from the </a:t>
                      </a:r>
                      <a:r>
                        <a:rPr kumimoji="0" lang="en-US" sz="1800" b="1" kern="1200" baseline="0" dirty="0" smtClean="0">
                          <a:solidFill>
                            <a:schemeClr val="dk1"/>
                          </a:solidFill>
                          <a:latin typeface="+mn-lt"/>
                          <a:ea typeface="+mn-ea"/>
                          <a:cs typeface="+mn-cs"/>
                        </a:rPr>
                        <a:t>PINB </a:t>
                      </a:r>
                      <a:r>
                        <a:rPr kumimoji="0" lang="en-US" sz="1800" b="0" kern="1200" baseline="0" dirty="0" smtClean="0">
                          <a:solidFill>
                            <a:schemeClr val="dk1"/>
                          </a:solidFill>
                          <a:latin typeface="+mn-lt"/>
                          <a:ea typeface="+mn-ea"/>
                          <a:cs typeface="+mn-cs"/>
                        </a:rPr>
                        <a:t>and send it to the </a:t>
                      </a:r>
                      <a:r>
                        <a:rPr kumimoji="0" lang="en-US" sz="1800" b="1" kern="1200" baseline="0" dirty="0" smtClean="0">
                          <a:solidFill>
                            <a:schemeClr val="dk1"/>
                          </a:solidFill>
                          <a:latin typeface="+mn-lt"/>
                          <a:ea typeface="+mn-ea"/>
                          <a:cs typeface="+mn-cs"/>
                        </a:rPr>
                        <a:t>I/O register of PORT C </a:t>
                      </a:r>
                      <a:r>
                        <a:rPr kumimoji="0" lang="en-US" sz="1800" kern="1200" baseline="0" dirty="0" smtClean="0">
                          <a:solidFill>
                            <a:schemeClr val="dk1"/>
                          </a:solidFill>
                          <a:latin typeface="+mn-lt"/>
                          <a:ea typeface="+mn-ea"/>
                          <a:cs typeface="+mn-cs"/>
                        </a:rPr>
                        <a:t>continuously.</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baseline="0" dirty="0" smtClean="0">
                          <a:solidFill>
                            <a:schemeClr val="dk1"/>
                          </a:solidFill>
                          <a:latin typeface="+mn-lt"/>
                          <a:ea typeface="+mn-ea"/>
                          <a:cs typeface="+mn-cs"/>
                        </a:rPr>
                        <a:t>Solution: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400" b="1" kern="1200" baseline="0" dirty="0" smtClean="0">
                          <a:solidFill>
                            <a:schemeClr val="dk1"/>
                          </a:solidFill>
                          <a:latin typeface="Courier New" pitchFamily="49" charset="0"/>
                          <a:ea typeface="+mn-ea"/>
                          <a:cs typeface="Courier New" pitchFamily="49" charset="0"/>
                        </a:rPr>
                        <a:t>AGA1N:   IN  R16,PINB   ;bring data from PortB into R16</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400" b="1" kern="1200" baseline="0" dirty="0" smtClean="0">
                          <a:solidFill>
                            <a:schemeClr val="dk1"/>
                          </a:solidFill>
                          <a:latin typeface="Courier New" pitchFamily="49" charset="0"/>
                          <a:ea typeface="+mn-ea"/>
                          <a:cs typeface="Courier New" pitchFamily="49" charset="0"/>
                        </a:rPr>
                        <a:t>         OUT PORTC,R16  ;send it to Port C</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400" b="1" kern="1200" baseline="0" dirty="0" smtClean="0">
                          <a:solidFill>
                            <a:schemeClr val="dk1"/>
                          </a:solidFill>
                          <a:latin typeface="Courier New" pitchFamily="49" charset="0"/>
                          <a:ea typeface="+mn-ea"/>
                          <a:cs typeface="Courier New" pitchFamily="49" charset="0"/>
                        </a:rPr>
                        <a:t>         JMP AGAIN      ;keep doing it forever</a:t>
                      </a:r>
                    </a:p>
                  </a:txBody>
                  <a:tcPr/>
                </a:tc>
              </a:tr>
            </a:tbl>
          </a:graphicData>
        </a:graphic>
      </p:graphicFrame>
      <p:sp>
        <p:nvSpPr>
          <p:cNvPr id="7" name="Date Placeholder 6"/>
          <p:cNvSpPr>
            <a:spLocks noGrp="1"/>
          </p:cNvSpPr>
          <p:nvPr>
            <p:ph type="dt" sz="half" idx="10"/>
          </p:nvPr>
        </p:nvSpPr>
        <p:spPr/>
        <p:txBody>
          <a:bodyPr/>
          <a:lstStyle/>
          <a:p>
            <a:fld id="{D879FAC6-00CD-4F97-B840-14EC563D9386}"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52</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marL="0" indent="0">
              <a:spcBef>
                <a:spcPts val="0"/>
              </a:spcBef>
              <a:buNone/>
            </a:pPr>
            <a:r>
              <a:rPr lang="en-US" sz="2800" b="1" dirty="0" smtClean="0"/>
              <a:t>MOV instruction</a:t>
            </a:r>
          </a:p>
          <a:p>
            <a:pPr marL="0" indent="274320">
              <a:spcBef>
                <a:spcPts val="0"/>
              </a:spcBef>
              <a:buNone/>
            </a:pPr>
            <a:r>
              <a:rPr lang="en-US" sz="2000" dirty="0" smtClean="0"/>
              <a:t>The MOV instruction is used to copy data among the GPR registers of R0-R31.  It has the following format:</a:t>
            </a:r>
          </a:p>
          <a:p>
            <a:pPr>
              <a:spcBef>
                <a:spcPts val="2400"/>
              </a:spcBef>
              <a:buNone/>
            </a:pPr>
            <a:r>
              <a:rPr lang="pt-BR" sz="1400" b="1" dirty="0" smtClean="0">
                <a:latin typeface="Courier New" pitchFamily="49" charset="0"/>
                <a:cs typeface="Courier New" pitchFamily="49" charset="0"/>
              </a:rPr>
              <a:t>		MOV Rd,Rr 	;Rd = Rr (copy Rr to Rd)</a:t>
            </a:r>
          </a:p>
          <a:p>
            <a:pPr>
              <a:spcAft>
                <a:spcPts val="2400"/>
              </a:spcAft>
              <a:buNone/>
            </a:pPr>
            <a:r>
              <a:rPr lang="en-US" sz="1400" b="1" dirty="0" smtClean="0">
                <a:latin typeface="Courier New" pitchFamily="49" charset="0"/>
                <a:cs typeface="Courier New" pitchFamily="49" charset="0"/>
              </a:rPr>
              <a:t>				;Rd and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can be any of the GPRs</a:t>
            </a:r>
          </a:p>
          <a:p>
            <a:pPr marL="0" indent="274320">
              <a:spcBef>
                <a:spcPts val="0"/>
              </a:spcBef>
              <a:buNone/>
            </a:pPr>
            <a:r>
              <a:rPr lang="en-US" sz="2000" dirty="0" smtClean="0"/>
              <a:t>For example, the following instruction copies the contents of R20 to R10:</a:t>
            </a:r>
          </a:p>
          <a:p>
            <a:pPr marL="0" indent="274320">
              <a:spcBef>
                <a:spcPts val="2400"/>
              </a:spcBef>
              <a:spcAft>
                <a:spcPts val="2400"/>
              </a:spcAft>
              <a:buNone/>
            </a:pPr>
            <a:r>
              <a:rPr lang="en-US" sz="1400" b="1" dirty="0" smtClean="0">
                <a:latin typeface="Courier New" pitchFamily="49" charset="0"/>
                <a:cs typeface="Courier New" pitchFamily="49" charset="0"/>
              </a:rPr>
              <a:t>	MOV R10,R20 	;R10 = R20</a:t>
            </a:r>
          </a:p>
          <a:p>
            <a:pPr marL="0" indent="274320">
              <a:spcBef>
                <a:spcPts val="0"/>
              </a:spcBef>
              <a:buNone/>
            </a:pPr>
            <a:r>
              <a:rPr lang="en-US" sz="2000" dirty="0" smtClean="0"/>
              <a:t>For instance, if R20 contains 60, after execution of the above instruction both R20 and R10 will contain 60.</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p:txBody>
      </p:sp>
      <p:sp>
        <p:nvSpPr>
          <p:cNvPr id="6" name="Date Placeholder 5"/>
          <p:cNvSpPr>
            <a:spLocks noGrp="1"/>
          </p:cNvSpPr>
          <p:nvPr>
            <p:ph type="dt" sz="half" idx="10"/>
          </p:nvPr>
        </p:nvSpPr>
        <p:spPr/>
        <p:txBody>
          <a:bodyPr/>
          <a:lstStyle/>
          <a:p>
            <a:fld id="{7D4A2E19-6AFB-497B-B764-059236943526}"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More ALU instructions involving the GPRs</a:t>
            </a:r>
          </a:p>
          <a:p>
            <a:pPr marL="0" indent="274320">
              <a:spcBef>
                <a:spcPts val="0"/>
              </a:spcBef>
              <a:buNone/>
            </a:pPr>
            <a:r>
              <a:rPr lang="en-US" sz="2000" dirty="0" smtClean="0"/>
              <a:t>The following program adds 0x19 to the contents of location 0x220 and stores the result in location 0x221:</a:t>
            </a:r>
          </a:p>
          <a:p>
            <a:pPr>
              <a:spcBef>
                <a:spcPts val="2400"/>
              </a:spcBef>
              <a:buNone/>
            </a:pPr>
            <a:r>
              <a:rPr lang="en-US" sz="1400" b="1" dirty="0" smtClean="0">
                <a:latin typeface="Courier New" pitchFamily="49" charset="0"/>
                <a:cs typeface="Courier New" pitchFamily="49" charset="0"/>
              </a:rPr>
              <a:t>		LDI R20,0x19	;load R20 with 0x19</a:t>
            </a:r>
          </a:p>
          <a:p>
            <a:pPr>
              <a:buNone/>
            </a:pPr>
            <a:r>
              <a:rPr lang="en-US" sz="1400" b="1" dirty="0" smtClean="0">
                <a:latin typeface="Courier New" pitchFamily="49" charset="0"/>
                <a:cs typeface="Courier New" pitchFamily="49" charset="0"/>
              </a:rPr>
              <a:t>		LDS R21,0x220	;load R21 with the contents of location 0x220</a:t>
            </a:r>
          </a:p>
          <a:p>
            <a:pPr>
              <a:buNone/>
            </a:pPr>
            <a:r>
              <a:rPr lang="pt-BR" sz="1400" b="1" dirty="0" smtClean="0">
                <a:latin typeface="Courier New" pitchFamily="49" charset="0"/>
                <a:cs typeface="Courier New" pitchFamily="49" charset="0"/>
              </a:rPr>
              <a:t>		ADD R21,R20	;R21 = R21 + R20</a:t>
            </a:r>
          </a:p>
          <a:p>
            <a:pPr>
              <a:spcBef>
                <a:spcPts val="0"/>
              </a:spcBef>
              <a:spcAft>
                <a:spcPts val="2400"/>
              </a:spcAft>
              <a:buNone/>
            </a:pPr>
            <a:r>
              <a:rPr lang="en-US" sz="1400" b="1" dirty="0" smtClean="0">
                <a:latin typeface="Courier New" pitchFamily="49" charset="0"/>
                <a:cs typeface="Courier New" pitchFamily="49" charset="0"/>
              </a:rPr>
              <a:t>		STS 0x221,R21	;store R21 to location 0x221</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p:txBody>
      </p:sp>
      <p:sp>
        <p:nvSpPr>
          <p:cNvPr id="6" name="Date Placeholder 5"/>
          <p:cNvSpPr>
            <a:spLocks noGrp="1"/>
          </p:cNvSpPr>
          <p:nvPr>
            <p:ph type="dt" sz="half" idx="10"/>
          </p:nvPr>
        </p:nvSpPr>
        <p:spPr/>
        <p:txBody>
          <a:bodyPr/>
          <a:lstStyle/>
          <a:p>
            <a:fld id="{ACEB0578-D733-4125-8935-93500BBADF54}"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INC instruction</a:t>
            </a:r>
          </a:p>
          <a:p>
            <a:pPr>
              <a:spcBef>
                <a:spcPts val="2400"/>
              </a:spcBef>
              <a:spcAft>
                <a:spcPts val="2400"/>
              </a:spcAft>
              <a:buNone/>
            </a:pPr>
            <a:r>
              <a:rPr lang="en-US" sz="1400" b="1" dirty="0" smtClean="0">
                <a:latin typeface="Courier New" pitchFamily="49" charset="0"/>
                <a:cs typeface="Courier New" pitchFamily="49" charset="0"/>
              </a:rPr>
              <a:t>		 INC Rd	;increment the contents of Rd by one (0 ≤ Rd ≤ 31)</a:t>
            </a:r>
          </a:p>
          <a:p>
            <a:pPr>
              <a:buNone/>
            </a:pPr>
            <a:r>
              <a:rPr lang="en-US" sz="1400" b="1" dirty="0" smtClean="0">
                <a:latin typeface="Courier New" pitchFamily="49" charset="0"/>
                <a:cs typeface="Courier New" pitchFamily="49" charset="0"/>
              </a:rPr>
              <a:t>		</a:t>
            </a:r>
            <a:endParaRPr lang="en-US" sz="2000" dirty="0" smtClean="0"/>
          </a:p>
          <a:p>
            <a:pPr marL="0" indent="274320" algn="just">
              <a:spcBef>
                <a:spcPts val="0"/>
              </a:spcBef>
              <a:buNone/>
            </a:pPr>
            <a:r>
              <a:rPr lang="en-US" sz="2000" dirty="0" smtClean="0"/>
              <a:t>The INC instruction increments the contents of Rd by 1. For example, the following instruction adds 1 to the contents of R2:</a:t>
            </a:r>
          </a:p>
          <a:p>
            <a:pPr marL="0" indent="274320">
              <a:spcBef>
                <a:spcPts val="2400"/>
              </a:spcBef>
              <a:spcAft>
                <a:spcPts val="2400"/>
              </a:spcAft>
              <a:buNone/>
            </a:pPr>
            <a:r>
              <a:rPr lang="pt-BR" sz="1400" b="1" dirty="0" smtClean="0">
                <a:latin typeface="Courier New" pitchFamily="49" charset="0"/>
                <a:cs typeface="Courier New" pitchFamily="49" charset="0"/>
              </a:rPr>
              <a:t>	INC R2	;R2 = R2 + 1</a:t>
            </a:r>
          </a:p>
          <a:p>
            <a:pPr marL="0" indent="274320" algn="just">
              <a:spcBef>
                <a:spcPts val="0"/>
              </a:spcBef>
              <a:buNone/>
            </a:pPr>
            <a:r>
              <a:rPr lang="en-US" sz="2000" dirty="0" smtClean="0"/>
              <a:t>The following program increments the contents of data memory location 0x430 by 1:</a:t>
            </a:r>
          </a:p>
          <a:p>
            <a:pPr>
              <a:buNone/>
            </a:pPr>
            <a:r>
              <a:rPr lang="pt-BR" sz="1400" b="1" dirty="0" smtClean="0">
                <a:latin typeface="Courier New" pitchFamily="49" charset="0"/>
                <a:cs typeface="Courier New" pitchFamily="49" charset="0"/>
              </a:rPr>
              <a:t>		LDS R20,0x430	;R20 = contents of location 0x430</a:t>
            </a:r>
          </a:p>
          <a:p>
            <a:pPr>
              <a:buNone/>
            </a:pPr>
            <a:r>
              <a:rPr lang="pt-BR" sz="1400" b="1" dirty="0" smtClean="0">
                <a:latin typeface="Courier New" pitchFamily="49" charset="0"/>
                <a:cs typeface="Courier New" pitchFamily="49" charset="0"/>
              </a:rPr>
              <a:t>		INC R20		;R20 = R20 + 1</a:t>
            </a:r>
          </a:p>
          <a:p>
            <a:pPr>
              <a:buNone/>
            </a:pPr>
            <a:r>
              <a:rPr lang="pt-BR" sz="1400" b="1" dirty="0" smtClean="0">
                <a:latin typeface="Courier New" pitchFamily="49" charset="0"/>
                <a:cs typeface="Courier New" pitchFamily="49" charset="0"/>
              </a:rPr>
              <a:t>		STS 0x430,R20	;store R20 to location 0x430</a:t>
            </a:r>
          </a:p>
          <a:p>
            <a:pPr marL="0" indent="274320">
              <a:spcBef>
                <a:spcPts val="0"/>
              </a:spcBef>
              <a:buNone/>
            </a:pPr>
            <a:endParaRPr lang="en-US" sz="2000" dirty="0" smtClean="0"/>
          </a:p>
        </p:txBody>
      </p:sp>
      <p:sp>
        <p:nvSpPr>
          <p:cNvPr id="6" name="Date Placeholder 5"/>
          <p:cNvSpPr>
            <a:spLocks noGrp="1"/>
          </p:cNvSpPr>
          <p:nvPr>
            <p:ph type="dt" sz="half" idx="10"/>
          </p:nvPr>
        </p:nvSpPr>
        <p:spPr/>
        <p:txBody>
          <a:bodyPr/>
          <a:lstStyle/>
          <a:p>
            <a:fld id="{F2029DFC-6FCF-4C43-93CE-9FF582ADD249}"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SUB instruction</a:t>
            </a:r>
          </a:p>
          <a:p>
            <a:pPr marL="0" indent="274320" algn="just">
              <a:spcBef>
                <a:spcPts val="0"/>
              </a:spcBef>
              <a:buNone/>
            </a:pPr>
            <a:r>
              <a:rPr lang="en-US" sz="2000" dirty="0" smtClean="0"/>
              <a:t>The SUB instruction has the following format:</a:t>
            </a:r>
          </a:p>
          <a:p>
            <a:pPr>
              <a:spcBef>
                <a:spcPts val="2400"/>
              </a:spcBef>
              <a:spcAft>
                <a:spcPts val="2400"/>
              </a:spcAft>
              <a:buNone/>
            </a:pPr>
            <a:r>
              <a:rPr lang="en-US" sz="1400" b="1" dirty="0" smtClean="0">
                <a:latin typeface="Courier New" pitchFamily="49" charset="0"/>
                <a:cs typeface="Courier New" pitchFamily="49" charset="0"/>
              </a:rPr>
              <a:t>		 SUB Rd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;Rd = Rd – </a:t>
            </a:r>
            <a:r>
              <a:rPr lang="en-US" sz="1400" b="1" dirty="0" err="1" smtClean="0">
                <a:latin typeface="Courier New" pitchFamily="49" charset="0"/>
                <a:cs typeface="Courier New" pitchFamily="49" charset="0"/>
              </a:rPr>
              <a:t>Rr</a:t>
            </a:r>
            <a:endParaRPr lang="en-US" sz="1400" b="1" dirty="0" smtClean="0">
              <a:latin typeface="Courier New" pitchFamily="49" charset="0"/>
              <a:cs typeface="Courier New" pitchFamily="49" charset="0"/>
            </a:endParaRPr>
          </a:p>
          <a:p>
            <a:pPr marL="0" indent="274320">
              <a:lnSpc>
                <a:spcPct val="110000"/>
              </a:lnSpc>
              <a:spcBef>
                <a:spcPts val="0"/>
              </a:spcBef>
              <a:buNone/>
            </a:pPr>
            <a:r>
              <a:rPr lang="en-US" sz="2000" dirty="0" smtClean="0"/>
              <a:t> The SUB instruction tells the CPU to subtract the value of </a:t>
            </a:r>
            <a:r>
              <a:rPr lang="en-US" sz="2000" dirty="0" err="1" smtClean="0"/>
              <a:t>Rr</a:t>
            </a:r>
            <a:r>
              <a:rPr lang="en-US" sz="2000" dirty="0" smtClean="0"/>
              <a:t> from Rd and put the result back into the Rd register. To subtract 0x25 from 0x34, one can do the following:</a:t>
            </a:r>
          </a:p>
          <a:p>
            <a:pPr>
              <a:lnSpc>
                <a:spcPct val="120000"/>
              </a:lnSpc>
              <a:spcBef>
                <a:spcPts val="2400"/>
              </a:spcBef>
              <a:buNone/>
            </a:pPr>
            <a:r>
              <a:rPr lang="pt-BR" sz="1400" b="1" dirty="0" smtClean="0">
                <a:latin typeface="Courier New" pitchFamily="49" charset="0"/>
                <a:cs typeface="Courier New" pitchFamily="49" charset="0"/>
              </a:rPr>
              <a:t>		LDI R20,0x34	;R20 = 0x34</a:t>
            </a:r>
          </a:p>
          <a:p>
            <a:pPr>
              <a:lnSpc>
                <a:spcPct val="120000"/>
              </a:lnSpc>
              <a:spcBef>
                <a:spcPts val="0"/>
              </a:spcBef>
              <a:buNone/>
            </a:pPr>
            <a:r>
              <a:rPr lang="pt-BR" sz="1400" b="1" dirty="0" smtClean="0">
                <a:latin typeface="Courier New" pitchFamily="49" charset="0"/>
                <a:cs typeface="Courier New" pitchFamily="49" charset="0"/>
              </a:rPr>
              <a:t>		LDI R21,0x25	;R20 = 0x25</a:t>
            </a:r>
          </a:p>
          <a:p>
            <a:pPr>
              <a:spcBef>
                <a:spcPts val="0"/>
              </a:spcBef>
              <a:spcAft>
                <a:spcPts val="2400"/>
              </a:spcAft>
              <a:buNone/>
            </a:pPr>
            <a:r>
              <a:rPr lang="pt-BR" sz="1400" b="1" dirty="0" smtClean="0">
                <a:latin typeface="Courier New" pitchFamily="49" charset="0"/>
                <a:cs typeface="Courier New" pitchFamily="49" charset="0"/>
              </a:rPr>
              <a:t>		SUB R20,R21	;R20 = R20 - R21</a:t>
            </a:r>
          </a:p>
          <a:p>
            <a:pPr marL="0" indent="274320">
              <a:spcBef>
                <a:spcPts val="0"/>
              </a:spcBef>
              <a:buNone/>
            </a:pPr>
            <a:r>
              <a:rPr lang="en-US" sz="2000" dirty="0" smtClean="0"/>
              <a:t>The following program subtracts 5 from the contents of location 0x300 and stores the result in location 0x320:</a:t>
            </a:r>
          </a:p>
        </p:txBody>
      </p:sp>
      <p:sp>
        <p:nvSpPr>
          <p:cNvPr id="6" name="Date Placeholder 5"/>
          <p:cNvSpPr>
            <a:spLocks noGrp="1"/>
          </p:cNvSpPr>
          <p:nvPr>
            <p:ph type="dt" sz="half" idx="10"/>
          </p:nvPr>
        </p:nvSpPr>
        <p:spPr/>
        <p:txBody>
          <a:bodyPr/>
          <a:lstStyle/>
          <a:p>
            <a:fld id="{816A5295-FFB7-4586-AB17-6F9B524BC48B}"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SUB instruction</a:t>
            </a:r>
          </a:p>
          <a:p>
            <a:pPr marL="0" indent="274320" algn="just">
              <a:spcBef>
                <a:spcPts val="0"/>
              </a:spcBef>
              <a:buNone/>
            </a:pPr>
            <a:r>
              <a:rPr lang="en-US" sz="2000" dirty="0" smtClean="0"/>
              <a:t>The following program subtracts 5 from the contents of location 0x300 and stores the result in location 0x320:</a:t>
            </a:r>
          </a:p>
          <a:p>
            <a:pPr marL="0" indent="274320" algn="just">
              <a:spcBef>
                <a:spcPts val="2400"/>
              </a:spcBef>
              <a:buNone/>
            </a:pPr>
            <a:r>
              <a:rPr lang="en-US" sz="1400" b="1" dirty="0" smtClean="0">
                <a:latin typeface="Courier New" pitchFamily="49" charset="0"/>
                <a:cs typeface="Courier New" pitchFamily="49" charset="0"/>
              </a:rPr>
              <a:t>	LDS R0,0x300	;RO = contents of location 0x300</a:t>
            </a:r>
          </a:p>
          <a:p>
            <a:pPr marL="0" indent="274320" algn="just">
              <a:spcBef>
                <a:spcPts val="0"/>
              </a:spcBef>
              <a:buNone/>
            </a:pPr>
            <a:r>
              <a:rPr lang="en-US" sz="1400" b="1" dirty="0" smtClean="0">
                <a:latin typeface="Courier New" pitchFamily="49" charset="0"/>
                <a:cs typeface="Courier New" pitchFamily="49" charset="0"/>
              </a:rPr>
              <a:t>	LDI R16,0x5	;R16 = 0x5</a:t>
            </a:r>
          </a:p>
          <a:p>
            <a:pPr marL="0" indent="274320" algn="just">
              <a:spcBef>
                <a:spcPts val="0"/>
              </a:spcBef>
              <a:buNone/>
            </a:pPr>
            <a:r>
              <a:rPr lang="en-US" sz="1400" b="1" dirty="0" smtClean="0">
                <a:latin typeface="Courier New" pitchFamily="49" charset="0"/>
                <a:cs typeface="Courier New" pitchFamily="49" charset="0"/>
              </a:rPr>
              <a:t>	SUB R0,R16	;R0 = R0 - R16</a:t>
            </a:r>
          </a:p>
          <a:p>
            <a:pPr marL="0" indent="274320" algn="just">
              <a:spcBef>
                <a:spcPts val="0"/>
              </a:spcBef>
              <a:spcAft>
                <a:spcPts val="2400"/>
              </a:spcAft>
              <a:buNone/>
            </a:pPr>
            <a:r>
              <a:rPr lang="en-US" sz="1400" b="1" dirty="0" smtClean="0">
                <a:latin typeface="Courier New" pitchFamily="49" charset="0"/>
                <a:cs typeface="Courier New" pitchFamily="49" charset="0"/>
              </a:rPr>
              <a:t>	STS 0x320,R0 	;store the contents of R0 to location 0x320</a:t>
            </a:r>
          </a:p>
          <a:p>
            <a:pPr marL="0" indent="274320" algn="just">
              <a:spcBef>
                <a:spcPts val="0"/>
              </a:spcBef>
              <a:buNone/>
            </a:pPr>
            <a:r>
              <a:rPr lang="en-US" sz="2000" dirty="0" smtClean="0"/>
              <a:t>The following program decrements the contents of R10, by 1:</a:t>
            </a:r>
          </a:p>
          <a:p>
            <a:pPr marL="0" indent="274320" algn="just">
              <a:spcBef>
                <a:spcPts val="2400"/>
              </a:spcBef>
              <a:buNone/>
            </a:pPr>
            <a:r>
              <a:rPr lang="pt-BR" sz="2000" dirty="0" smtClean="0"/>
              <a:t>	</a:t>
            </a:r>
            <a:r>
              <a:rPr lang="pt-BR" sz="1400" b="1" dirty="0" smtClean="0">
                <a:latin typeface="Courier New" pitchFamily="49" charset="0"/>
                <a:cs typeface="Courier New" pitchFamily="49" charset="0"/>
              </a:rPr>
              <a:t>LDI R16,0x1		;load 1 to R16</a:t>
            </a:r>
          </a:p>
          <a:p>
            <a:pPr marL="0" indent="274320" algn="just">
              <a:spcBef>
                <a:spcPts val="0"/>
              </a:spcBef>
              <a:spcAft>
                <a:spcPts val="2400"/>
              </a:spcAft>
              <a:buNone/>
            </a:pPr>
            <a:r>
              <a:rPr lang="pt-BR" sz="1400" b="1" dirty="0" smtClean="0">
                <a:latin typeface="Courier New" pitchFamily="49" charset="0"/>
                <a:cs typeface="Courier New" pitchFamily="49" charset="0"/>
              </a:rPr>
              <a:t>	SUB R10,R16		;R10 = R10 - R16</a:t>
            </a:r>
          </a:p>
          <a:p>
            <a:pPr marL="0" indent="274320" algn="just">
              <a:spcBef>
                <a:spcPts val="0"/>
              </a:spcBef>
              <a:spcAft>
                <a:spcPts val="2400"/>
              </a:spcAft>
              <a:buNone/>
            </a:pPr>
            <a:endParaRPr lang="en-US" sz="1400" b="1" dirty="0" smtClean="0">
              <a:latin typeface="Courier New" pitchFamily="49" charset="0"/>
              <a:cs typeface="Courier New" pitchFamily="49" charset="0"/>
            </a:endParaRPr>
          </a:p>
        </p:txBody>
      </p:sp>
      <p:sp>
        <p:nvSpPr>
          <p:cNvPr id="6" name="Date Placeholder 5"/>
          <p:cNvSpPr>
            <a:spLocks noGrp="1"/>
          </p:cNvSpPr>
          <p:nvPr>
            <p:ph type="dt" sz="half" idx="10"/>
          </p:nvPr>
        </p:nvSpPr>
        <p:spPr/>
        <p:txBody>
          <a:bodyPr/>
          <a:lstStyle/>
          <a:p>
            <a:fld id="{CE583EA0-9F02-4DA8-9730-D74B070CD141}"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214974"/>
          </a:xfrm>
        </p:spPr>
        <p:txBody>
          <a:bodyPr>
            <a:normAutofit/>
          </a:bodyPr>
          <a:lstStyle/>
          <a:p>
            <a:pPr>
              <a:buNone/>
            </a:pPr>
            <a:r>
              <a:rPr lang="en-US" sz="2800" b="1" dirty="0" smtClean="0"/>
              <a:t>DEC instruction</a:t>
            </a:r>
          </a:p>
          <a:p>
            <a:pPr marL="0" indent="274320" algn="just">
              <a:spcBef>
                <a:spcPts val="0"/>
              </a:spcBef>
              <a:buNone/>
            </a:pPr>
            <a:r>
              <a:rPr lang="en-US" sz="2000" dirty="0" smtClean="0"/>
              <a:t>The DEC instruction has the following format:</a:t>
            </a:r>
          </a:p>
          <a:p>
            <a:pPr marL="0" indent="274320" algn="just">
              <a:spcBef>
                <a:spcPts val="2400"/>
              </a:spcBef>
              <a:spcAft>
                <a:spcPts val="2400"/>
              </a:spcAft>
              <a:buNone/>
            </a:pPr>
            <a:r>
              <a:rPr lang="en-US" sz="1400" b="1" dirty="0" smtClean="0">
                <a:latin typeface="Courier New" pitchFamily="49" charset="0"/>
                <a:cs typeface="Courier New" pitchFamily="49" charset="0"/>
              </a:rPr>
              <a:t>	 DEC Rd 			;Rd = Rd - 1 </a:t>
            </a:r>
          </a:p>
          <a:p>
            <a:pPr marL="0" indent="274320" algn="just">
              <a:spcBef>
                <a:spcPts val="0"/>
              </a:spcBef>
              <a:buNone/>
            </a:pPr>
            <a:r>
              <a:rPr lang="en-US" sz="2000" dirty="0" smtClean="0"/>
              <a:t>The DEC instruction decrements (subtracts 1 from) the contents of Rd and puts the result back into the Rd register. For example, the following instruction subtracts 1 from the contents of R10: </a:t>
            </a:r>
            <a:r>
              <a:rPr lang="pt-BR" sz="2000" dirty="0" smtClean="0"/>
              <a:t>	</a:t>
            </a:r>
          </a:p>
          <a:p>
            <a:pPr marL="0" indent="274320" algn="just">
              <a:spcBef>
                <a:spcPts val="1800"/>
              </a:spcBef>
              <a:spcAft>
                <a:spcPts val="1800"/>
              </a:spcAft>
              <a:buNone/>
            </a:pPr>
            <a:r>
              <a:rPr lang="pt-BR" sz="2000" b="1" dirty="0" smtClean="0">
                <a:latin typeface="Courier New" pitchFamily="49" charset="0"/>
                <a:cs typeface="Courier New" pitchFamily="49" charset="0"/>
              </a:rPr>
              <a:t>	</a:t>
            </a:r>
            <a:r>
              <a:rPr lang="pt-BR" sz="1400" b="1" dirty="0" smtClean="0">
                <a:latin typeface="Courier New" pitchFamily="49" charset="0"/>
                <a:cs typeface="Courier New" pitchFamily="49" charset="0"/>
              </a:rPr>
              <a:t> DEC R10 		;R10 = R10 – 1</a:t>
            </a:r>
          </a:p>
          <a:p>
            <a:pPr marL="0" indent="274320" algn="just">
              <a:spcBef>
                <a:spcPts val="0"/>
              </a:spcBef>
              <a:buNone/>
            </a:pPr>
            <a:r>
              <a:rPr lang="en-US" sz="2000" dirty="0" smtClean="0"/>
              <a:t>In the following program, we put the value 3 into R30. Then the value in R30 is decremented.</a:t>
            </a:r>
          </a:p>
          <a:p>
            <a:pPr marL="0" indent="274320" algn="just">
              <a:spcBef>
                <a:spcPts val="1800"/>
              </a:spcBef>
              <a:buNone/>
            </a:pPr>
            <a:r>
              <a:rPr lang="en-US" sz="1400" b="1" dirty="0" smtClean="0">
                <a:latin typeface="Courier New" pitchFamily="49" charset="0"/>
                <a:cs typeface="Courier New" pitchFamily="49" charset="0"/>
              </a:rPr>
              <a:t>	LDI R30,3		;R30 = 3</a:t>
            </a:r>
          </a:p>
          <a:p>
            <a:pPr marL="0" indent="274320" algn="just">
              <a:spcBef>
                <a:spcPts val="0"/>
              </a:spcBef>
              <a:buNone/>
            </a:pPr>
            <a:r>
              <a:rPr lang="en-US" sz="1400" b="1" dirty="0" smtClean="0">
                <a:latin typeface="Courier New" pitchFamily="49" charset="0"/>
                <a:cs typeface="Courier New" pitchFamily="49" charset="0"/>
              </a:rPr>
              <a:t>	DEC R30			;R30 has 2</a:t>
            </a:r>
          </a:p>
          <a:p>
            <a:pPr marL="0" indent="274320" algn="just">
              <a:spcBef>
                <a:spcPts val="0"/>
              </a:spcBef>
              <a:buNone/>
            </a:pPr>
            <a:r>
              <a:rPr lang="en-US" sz="1400" b="1" dirty="0" smtClean="0">
                <a:latin typeface="Courier New" pitchFamily="49" charset="0"/>
                <a:cs typeface="Courier New" pitchFamily="49" charset="0"/>
              </a:rPr>
              <a:t>	DEC R30			;R30 has 1</a:t>
            </a:r>
          </a:p>
          <a:p>
            <a:pPr marL="0" indent="274320" algn="just">
              <a:spcBef>
                <a:spcPts val="0"/>
              </a:spcBef>
              <a:buNone/>
            </a:pPr>
            <a:r>
              <a:rPr lang="en-US" sz="1400" b="1" dirty="0" smtClean="0">
                <a:latin typeface="Courier New" pitchFamily="49" charset="0"/>
                <a:cs typeface="Courier New" pitchFamily="49" charset="0"/>
              </a:rPr>
              <a:t>	DEC R30			;R30 has 0</a:t>
            </a:r>
          </a:p>
        </p:txBody>
      </p:sp>
      <p:sp>
        <p:nvSpPr>
          <p:cNvPr id="6" name="Date Placeholder 5"/>
          <p:cNvSpPr>
            <a:spLocks noGrp="1"/>
          </p:cNvSpPr>
          <p:nvPr>
            <p:ph type="dt" sz="half" idx="10"/>
          </p:nvPr>
        </p:nvSpPr>
        <p:spPr/>
        <p:txBody>
          <a:bodyPr/>
          <a:lstStyle/>
          <a:p>
            <a:fld id="{A1CE44F2-1983-446C-94CE-111A3A1C990A}"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7" name="Picture 3"/>
          <p:cNvPicPr>
            <a:picLocks noGrp="1" noChangeAspect="1" noChangeArrowheads="1"/>
          </p:cNvPicPr>
          <p:nvPr>
            <p:ph sz="quarter" idx="1"/>
          </p:nvPr>
        </p:nvPicPr>
        <p:blipFill>
          <a:blip r:embed="rId3" cstate="print"/>
          <a:srcRect/>
          <a:stretch>
            <a:fillRect/>
          </a:stretch>
        </p:blipFill>
        <p:spPr bwMode="auto">
          <a:xfrm>
            <a:off x="657252" y="1643050"/>
            <a:ext cx="7772400" cy="341929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4EFB60BB-C9BA-4D3C-8D48-AF7CB678BF13}"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59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 tiny25 Block Diagram</a:t>
            </a:r>
            <a:endParaRPr lang="en-US" sz="2200" dirty="0"/>
          </a:p>
        </p:txBody>
      </p:sp>
      <p:pic>
        <p:nvPicPr>
          <p:cNvPr id="6" name="Content Placeholder 5" descr="NP10.png"/>
          <p:cNvPicPr>
            <a:picLocks noGrp="1" noChangeAspect="1"/>
          </p:cNvPicPr>
          <p:nvPr>
            <p:ph sz="quarter" idx="1"/>
          </p:nvPr>
        </p:nvPicPr>
        <p:blipFill>
          <a:blip r:embed="rId2" cstate="print"/>
          <a:stretch>
            <a:fillRect/>
          </a:stretch>
        </p:blipFill>
        <p:spPr>
          <a:xfrm>
            <a:off x="1447374" y="1357298"/>
            <a:ext cx="6267898" cy="5040000"/>
          </a:xfrm>
        </p:spPr>
      </p:pic>
      <p:sp>
        <p:nvSpPr>
          <p:cNvPr id="4" name="Date Placeholder 3"/>
          <p:cNvSpPr>
            <a:spLocks noGrp="1"/>
          </p:cNvSpPr>
          <p:nvPr>
            <p:ph type="dt" sz="half" idx="10"/>
          </p:nvPr>
        </p:nvSpPr>
        <p:spPr/>
        <p:txBody>
          <a:bodyPr/>
          <a:lstStyle/>
          <a:p>
            <a:fld id="{54ED4AFE-FF42-4357-81C0-D01FF7136C4B}" type="datetime1">
              <a:rPr lang="en-US" smtClean="0"/>
              <a:pPr/>
              <a:t>10/22/2018</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2050" name="Picture 2"/>
          <p:cNvPicPr>
            <a:picLocks noGrp="1" noChangeAspect="1" noChangeArrowheads="1"/>
          </p:cNvPicPr>
          <p:nvPr>
            <p:ph sz="quarter" idx="1"/>
          </p:nvPr>
        </p:nvPicPr>
        <p:blipFill>
          <a:blip r:embed="rId3" cstate="print"/>
          <a:srcRect/>
          <a:stretch>
            <a:fillRect/>
          </a:stretch>
        </p:blipFill>
        <p:spPr bwMode="auto">
          <a:xfrm>
            <a:off x="914400" y="1543651"/>
            <a:ext cx="7772400" cy="438029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AE2A36E-B9A1-46B8-B78C-8B87C8385FC4}"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3200" b="1" i="1" dirty="0" smtClean="0"/>
              <a:t>COM instruction</a:t>
            </a:r>
          </a:p>
          <a:p>
            <a:pPr marL="0" indent="274320" algn="just">
              <a:spcBef>
                <a:spcPts val="0"/>
              </a:spcBef>
              <a:buNone/>
            </a:pPr>
            <a:r>
              <a:rPr lang="en-US" sz="2000" dirty="0" smtClean="0"/>
              <a:t>The "COM Rd" instruction complements (inverts) the contents of Rd and places the result back into the Rd register. </a:t>
            </a:r>
          </a:p>
          <a:p>
            <a:pPr marL="0" indent="274320" algn="just">
              <a:spcBef>
                <a:spcPts val="0"/>
              </a:spcBef>
              <a:buNone/>
            </a:pPr>
            <a:r>
              <a:rPr lang="en-US" sz="2000" dirty="0" smtClean="0"/>
              <a:t>In the following program, we put 0x55 into R16 and then send it to the SFR location of PORTB. Then the content of R16 is complemented, which becomes AA in hex. The 01010101 (0x55) is inverted and becomes 10101010 (</a:t>
            </a:r>
            <a:r>
              <a:rPr lang="en-US" sz="2000" dirty="0" err="1" smtClean="0"/>
              <a:t>OxAA</a:t>
            </a:r>
            <a:r>
              <a:rPr lang="en-US" sz="2000" dirty="0" smtClean="0"/>
              <a:t>).</a:t>
            </a:r>
          </a:p>
          <a:p>
            <a:pPr marL="0" indent="274320" algn="just">
              <a:spcBef>
                <a:spcPts val="2400"/>
              </a:spcBef>
              <a:buNone/>
            </a:pPr>
            <a:r>
              <a:rPr lang="pt-BR" sz="2000" dirty="0" smtClean="0"/>
              <a:t>	</a:t>
            </a:r>
            <a:r>
              <a:rPr lang="pt-BR" sz="1400" b="1" dirty="0" smtClean="0">
                <a:latin typeface="Courier New" pitchFamily="49" charset="0"/>
                <a:cs typeface="Courier New" pitchFamily="49" charset="0"/>
              </a:rPr>
              <a:t>LDI R16,0x55	;R16 = 0x55</a:t>
            </a:r>
          </a:p>
          <a:p>
            <a:pPr marL="0" indent="274320" algn="just">
              <a:spcBef>
                <a:spcPts val="0"/>
              </a:spcBef>
              <a:buNone/>
            </a:pPr>
            <a:r>
              <a:rPr lang="pt-BR" sz="1400" b="1" dirty="0" smtClean="0">
                <a:latin typeface="Courier New" pitchFamily="49" charset="0"/>
                <a:cs typeface="Courier New" pitchFamily="49" charset="0"/>
              </a:rPr>
              <a:t>	OUT PORTB,R16	;copy R16 to PortB SFR (PB = 0x55)</a:t>
            </a:r>
          </a:p>
          <a:p>
            <a:pPr marL="0" indent="274320" algn="just">
              <a:spcBef>
                <a:spcPts val="0"/>
              </a:spcBef>
              <a:buNone/>
            </a:pPr>
            <a:r>
              <a:rPr lang="pt-BR" sz="1400" b="1" dirty="0" smtClean="0">
                <a:latin typeface="Courier New" pitchFamily="49" charset="0"/>
                <a:cs typeface="Courier New" pitchFamily="49" charset="0"/>
              </a:rPr>
              <a:t>	COM R16		;complement R16 (R16 = OxAA)</a:t>
            </a:r>
          </a:p>
          <a:p>
            <a:pPr marL="0" indent="274320" algn="just">
              <a:spcBef>
                <a:spcPts val="0"/>
              </a:spcBef>
              <a:spcAft>
                <a:spcPts val="2400"/>
              </a:spcAft>
              <a:buNone/>
            </a:pPr>
            <a:r>
              <a:rPr lang="pt-BR" sz="1400" b="1" dirty="0" smtClean="0">
                <a:latin typeface="Courier New" pitchFamily="49" charset="0"/>
                <a:cs typeface="Courier New" pitchFamily="49" charset="0"/>
              </a:rPr>
              <a:t>	OUT PORTB,R16	;copy R16 to PortB SFR (PB = OxAA)	</a:t>
            </a:r>
            <a:endParaRPr lang="en-US" sz="1400" b="1" dirty="0" smtClean="0">
              <a:latin typeface="Courier New" pitchFamily="49" charset="0"/>
              <a:cs typeface="Courier New" pitchFamily="49" charset="0"/>
            </a:endParaRPr>
          </a:p>
          <a:p>
            <a:endParaRPr lang="en-US" dirty="0"/>
          </a:p>
        </p:txBody>
      </p:sp>
      <p:sp>
        <p:nvSpPr>
          <p:cNvPr id="6" name="Date Placeholder 5"/>
          <p:cNvSpPr>
            <a:spLocks noGrp="1"/>
          </p:cNvSpPr>
          <p:nvPr>
            <p:ph type="dt" sz="half" idx="10"/>
          </p:nvPr>
        </p:nvSpPr>
        <p:spPr/>
        <p:txBody>
          <a:bodyPr/>
          <a:lstStyle/>
          <a:p>
            <a:fld id="{6BF90521-1443-4293-BC10-E4F71FE28C21}"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3074" name="Picture 2"/>
          <p:cNvPicPr>
            <a:picLocks noGrp="1" noChangeAspect="1" noChangeArrowheads="1"/>
          </p:cNvPicPr>
          <p:nvPr>
            <p:ph sz="quarter" idx="1"/>
          </p:nvPr>
        </p:nvPicPr>
        <p:blipFill>
          <a:blip r:embed="rId3" cstate="print"/>
          <a:srcRect/>
          <a:stretch>
            <a:fillRect/>
          </a:stretch>
        </p:blipFill>
        <p:spPr bwMode="auto">
          <a:xfrm>
            <a:off x="914400" y="2362200"/>
            <a:ext cx="7772400" cy="27432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D9C855C-F105-4C94-82CA-FEC7E5562DFC}"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053034"/>
          </a:xfrm>
        </p:spPr>
        <p:txBody>
          <a:bodyPr/>
          <a:lstStyle/>
          <a:p>
            <a:pPr>
              <a:buNone/>
            </a:pPr>
            <a:r>
              <a:rPr lang="en-US" sz="2800" b="1" dirty="0" smtClean="0"/>
              <a:t>AVR STATUS REGISTER</a:t>
            </a:r>
          </a:p>
          <a:p>
            <a:pPr marL="0" indent="274320" algn="just">
              <a:spcBef>
                <a:spcPts val="0"/>
              </a:spcBef>
              <a:buNone/>
            </a:pPr>
            <a:r>
              <a:rPr lang="en-US" sz="2000" dirty="0" smtClean="0"/>
              <a:t>The flag register in the AVR is called the status register (</a:t>
            </a:r>
            <a:r>
              <a:rPr lang="en-US" sz="1800" b="1" dirty="0" err="1" smtClean="0">
                <a:latin typeface="Courier New" pitchFamily="49" charset="0"/>
                <a:cs typeface="Courier New" pitchFamily="49" charset="0"/>
              </a:rPr>
              <a:t>SReg</a:t>
            </a:r>
            <a:r>
              <a:rPr lang="en-US" sz="2000" dirty="0" smtClean="0"/>
              <a:t>). Here we discuss various bits of this register and provide some examples of how it is altered.</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The status register is an 8-bit register. It is also referred to as the flag register. See Figure 2-8 for the bits of the status register. </a:t>
            </a:r>
          </a:p>
          <a:p>
            <a:pPr>
              <a:buNone/>
            </a:pPr>
            <a:endParaRPr lang="en-US" sz="2000" dirty="0" smtClean="0"/>
          </a:p>
          <a:p>
            <a:endParaRPr lang="en-US" dirty="0"/>
          </a:p>
        </p:txBody>
      </p:sp>
      <p:pic>
        <p:nvPicPr>
          <p:cNvPr id="4100" name="Picture 4"/>
          <p:cNvPicPr>
            <a:picLocks noChangeAspect="1" noChangeArrowheads="1"/>
          </p:cNvPicPr>
          <p:nvPr/>
        </p:nvPicPr>
        <p:blipFill>
          <a:blip r:embed="rId3" cstate="print"/>
          <a:srcRect/>
          <a:stretch>
            <a:fillRect/>
          </a:stretch>
        </p:blipFill>
        <p:spPr bwMode="auto">
          <a:xfrm>
            <a:off x="1000100" y="2806227"/>
            <a:ext cx="7200000" cy="2194409"/>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F88DCEB4-F129-4E85-B1A0-3B6C75A732ED}"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4910158"/>
          </a:xfrm>
        </p:spPr>
        <p:txBody>
          <a:bodyPr>
            <a:normAutofit lnSpcReduction="10000"/>
          </a:bodyPr>
          <a:lstStyle/>
          <a:p>
            <a:pPr>
              <a:buNone/>
            </a:pPr>
            <a:r>
              <a:rPr lang="en-US" sz="2800" b="1" dirty="0" smtClean="0"/>
              <a:t>C, the carry flag</a:t>
            </a:r>
          </a:p>
          <a:p>
            <a:pPr marL="0" indent="274320" algn="just">
              <a:spcBef>
                <a:spcPts val="0"/>
              </a:spcBef>
              <a:buNone/>
            </a:pPr>
            <a:r>
              <a:rPr lang="en-US" sz="2000" dirty="0" smtClean="0"/>
              <a:t>This flag is set whenever there is a carry out from the D7 bit. This flag bit is affected after an 8-bit addition or subtraction.</a:t>
            </a:r>
          </a:p>
          <a:p>
            <a:endParaRPr lang="en-US" dirty="0" smtClean="0"/>
          </a:p>
          <a:p>
            <a:pPr>
              <a:buNone/>
            </a:pPr>
            <a:r>
              <a:rPr lang="en-US" sz="2800" b="1" dirty="0" smtClean="0"/>
              <a:t>Z, the zero flag</a:t>
            </a:r>
          </a:p>
          <a:p>
            <a:pPr marL="0" indent="274320" algn="just">
              <a:spcBef>
                <a:spcPts val="0"/>
              </a:spcBef>
              <a:buNone/>
            </a:pPr>
            <a:r>
              <a:rPr lang="en-US" sz="2000" dirty="0" smtClean="0"/>
              <a:t>The zero flag reflects the result of an arithmetic or logic operation. If the result is zero, then Z = 1. Therefore, Z = 0 if the result is not zero.</a:t>
            </a:r>
          </a:p>
          <a:p>
            <a:pPr marL="0" indent="274320">
              <a:spcBef>
                <a:spcPts val="0"/>
              </a:spcBef>
              <a:buNone/>
            </a:pPr>
            <a:endParaRPr lang="en-US" sz="2000" dirty="0" smtClean="0"/>
          </a:p>
          <a:p>
            <a:pPr>
              <a:buNone/>
            </a:pPr>
            <a:r>
              <a:rPr lang="en-US" sz="2800" b="1" dirty="0" smtClean="0"/>
              <a:t>N, the negative flag</a:t>
            </a:r>
          </a:p>
          <a:p>
            <a:pPr marL="0" indent="274320" algn="just">
              <a:spcBef>
                <a:spcPts val="0"/>
              </a:spcBef>
              <a:buNone/>
            </a:pPr>
            <a:r>
              <a:rPr lang="en-US" sz="2000" dirty="0" smtClean="0"/>
              <a:t>Binary representation of signed numbers uses D7 as the sign bit. The negative flag reflects the result of an arithmetic operation. If the D7 bit of the result is zero, then N = 0 and the result is positive. If the D7 bit is one, then N = 1 and the result is negative. The negative and V flag bits are used for the signed number arithmetic operations.</a:t>
            </a:r>
          </a:p>
        </p:txBody>
      </p:sp>
      <p:sp>
        <p:nvSpPr>
          <p:cNvPr id="6" name="Date Placeholder 5"/>
          <p:cNvSpPr>
            <a:spLocks noGrp="1"/>
          </p:cNvSpPr>
          <p:nvPr>
            <p:ph type="dt" sz="half" idx="10"/>
          </p:nvPr>
        </p:nvSpPr>
        <p:spPr/>
        <p:txBody>
          <a:bodyPr/>
          <a:lstStyle/>
          <a:p>
            <a:fld id="{7B44DCDA-C170-48E1-830F-DC7F95578561}"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4910158"/>
          </a:xfrm>
        </p:spPr>
        <p:txBody>
          <a:bodyPr>
            <a:normAutofit lnSpcReduction="10000"/>
          </a:bodyPr>
          <a:lstStyle/>
          <a:p>
            <a:pPr>
              <a:buNone/>
            </a:pPr>
            <a:r>
              <a:rPr lang="en-US" sz="2800" b="1" dirty="0" smtClean="0"/>
              <a:t>V, the overflow flag</a:t>
            </a:r>
          </a:p>
          <a:p>
            <a:pPr marL="0" indent="274320" algn="just">
              <a:spcBef>
                <a:spcPts val="0"/>
              </a:spcBef>
              <a:buNone/>
            </a:pPr>
            <a:r>
              <a:rPr lang="en-US" sz="2000" dirty="0" smtClean="0"/>
              <a:t>This flag is set whenever the result of a signed number operation is too large, causing the high-order bit to overflow into the sign bit. In general, the carry flag is used to detect errors in unsigned arithmetic operations while the overflow flag is used to detect errors in signed arithmetic operations.</a:t>
            </a:r>
          </a:p>
          <a:p>
            <a:pPr marL="0" indent="274320" algn="just">
              <a:spcBef>
                <a:spcPts val="0"/>
              </a:spcBef>
              <a:buNone/>
            </a:pPr>
            <a:endParaRPr lang="en-US" sz="2000" dirty="0" smtClean="0"/>
          </a:p>
          <a:p>
            <a:pPr>
              <a:buNone/>
            </a:pPr>
            <a:r>
              <a:rPr lang="en-US" sz="2800" b="1" dirty="0" smtClean="0"/>
              <a:t>S, the Sign flag</a:t>
            </a:r>
          </a:p>
          <a:p>
            <a:pPr>
              <a:buNone/>
            </a:pPr>
            <a:r>
              <a:rPr lang="en-US" sz="1800" dirty="0" smtClean="0"/>
              <a:t>This flag is the result of Exclusive-</a:t>
            </a:r>
            <a:r>
              <a:rPr lang="en-US" sz="1800" dirty="0" err="1" smtClean="0"/>
              <a:t>ORing</a:t>
            </a:r>
            <a:r>
              <a:rPr lang="en-US" sz="1800" dirty="0" smtClean="0"/>
              <a:t> of N and V flags. </a:t>
            </a:r>
          </a:p>
          <a:p>
            <a:pPr marL="0" indent="274320">
              <a:spcBef>
                <a:spcPts val="0"/>
              </a:spcBef>
              <a:buNone/>
            </a:pPr>
            <a:endParaRPr lang="en-US" sz="2000" dirty="0" smtClean="0"/>
          </a:p>
          <a:p>
            <a:pPr>
              <a:buNone/>
            </a:pPr>
            <a:r>
              <a:rPr lang="en-US" sz="2800" b="1" i="1" dirty="0" smtClean="0"/>
              <a:t>H, Half carry flag</a:t>
            </a:r>
          </a:p>
          <a:p>
            <a:pPr marL="0" indent="274320" algn="just">
              <a:spcBef>
                <a:spcPts val="0"/>
              </a:spcBef>
              <a:buNone/>
            </a:pPr>
            <a:r>
              <a:rPr lang="en-US" sz="2000" dirty="0" smtClean="0"/>
              <a:t>If there is a carry from D3 to D4 during an ADD or SUB operation, this bit is set; otherwise, it is cleared. This flag bit is used by instructions that perform BCD (binary coded decimal) arithmetic. In some microprocessors this is called the AC flag (Auxiliary Carry flag).</a:t>
            </a:r>
          </a:p>
        </p:txBody>
      </p:sp>
      <p:sp>
        <p:nvSpPr>
          <p:cNvPr id="6" name="Date Placeholder 5"/>
          <p:cNvSpPr>
            <a:spLocks noGrp="1"/>
          </p:cNvSpPr>
          <p:nvPr>
            <p:ph type="dt" sz="half" idx="10"/>
          </p:nvPr>
        </p:nvSpPr>
        <p:spPr/>
        <p:txBody>
          <a:bodyPr/>
          <a:lstStyle/>
          <a:p>
            <a:fld id="{7D83F089-125A-4AA1-BA84-D87C10902191}"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4910158"/>
          </a:xfrm>
        </p:spPr>
        <p:txBody>
          <a:bodyPr>
            <a:normAutofit/>
          </a:bodyPr>
          <a:lstStyle/>
          <a:p>
            <a:pPr>
              <a:buNone/>
            </a:pPr>
            <a:r>
              <a:rPr lang="en-US" sz="2800" b="1" dirty="0" smtClean="0"/>
              <a:t>ADD instruction and the status register</a:t>
            </a:r>
          </a:p>
          <a:p>
            <a:pPr marL="0" indent="274320" algn="just">
              <a:spcBef>
                <a:spcPts val="0"/>
              </a:spcBef>
              <a:buNone/>
            </a:pPr>
            <a:r>
              <a:rPr lang="en-US" sz="2000" dirty="0" smtClean="0"/>
              <a:t>Next we examine the impact of the ADD instruction on the flag bits C, H, and Z of the status register. Some examples should clarify their meanings. </a:t>
            </a:r>
          </a:p>
          <a:p>
            <a:pPr marL="0" indent="274320" algn="just">
              <a:spcBef>
                <a:spcPts val="0"/>
              </a:spcBef>
              <a:buNone/>
            </a:pPr>
            <a:endParaRPr lang="en-US" sz="2000" dirty="0" smtClean="0"/>
          </a:p>
          <a:p>
            <a:pPr marL="0" indent="274320" algn="just">
              <a:spcBef>
                <a:spcPts val="0"/>
              </a:spcBef>
              <a:buNone/>
            </a:pPr>
            <a:r>
              <a:rPr lang="en-US" sz="2000" dirty="0" smtClean="0"/>
              <a:t>Examine Example </a:t>
            </a:r>
            <a:r>
              <a:rPr lang="en-US" sz="2000" b="1" i="1" dirty="0" smtClean="0"/>
              <a:t>2-5 to see the impact of the DEC instruction on selected flag bits. See </a:t>
            </a:r>
            <a:r>
              <a:rPr lang="en-US" sz="2000" dirty="0" smtClean="0"/>
              <a:t>also Examples 2-6 through 2-8 to see the impact of the ADD  instruction on selected flag bits.</a:t>
            </a:r>
          </a:p>
          <a:p>
            <a:pPr marL="0" indent="274320" algn="just">
              <a:spcBef>
                <a:spcPts val="0"/>
              </a:spcBef>
              <a:buNone/>
            </a:pPr>
            <a:endParaRPr lang="en-US" sz="2000" dirty="0" smtClean="0"/>
          </a:p>
          <a:p>
            <a:pPr marL="0" indent="274320" algn="just">
              <a:spcBef>
                <a:spcPts val="0"/>
              </a:spcBef>
              <a:buNone/>
            </a:pPr>
            <a:endParaRPr lang="en-US" sz="2000" dirty="0" smtClean="0"/>
          </a:p>
        </p:txBody>
      </p:sp>
      <p:pic>
        <p:nvPicPr>
          <p:cNvPr id="5123" name="Picture 3"/>
          <p:cNvPicPr>
            <a:picLocks noChangeAspect="1" noChangeArrowheads="1"/>
          </p:cNvPicPr>
          <p:nvPr/>
        </p:nvPicPr>
        <p:blipFill>
          <a:blip r:embed="rId3" cstate="print"/>
          <a:srcRect/>
          <a:stretch>
            <a:fillRect/>
          </a:stretch>
        </p:blipFill>
        <p:spPr bwMode="auto">
          <a:xfrm>
            <a:off x="642910" y="3853023"/>
            <a:ext cx="7920000" cy="2076307"/>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134AAB78-B1AC-44A4-869C-DF6EEA280F7F}"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6146" name="Picture 2"/>
          <p:cNvPicPr>
            <a:picLocks noGrp="1" noChangeAspect="1" noChangeArrowheads="1"/>
          </p:cNvPicPr>
          <p:nvPr>
            <p:ph sz="quarter" idx="1"/>
          </p:nvPr>
        </p:nvPicPr>
        <p:blipFill>
          <a:blip r:embed="rId3" cstate="print"/>
          <a:srcRect/>
          <a:stretch>
            <a:fillRect/>
          </a:stretch>
        </p:blipFill>
        <p:spPr bwMode="auto">
          <a:xfrm>
            <a:off x="914400" y="2199855"/>
            <a:ext cx="7772400" cy="3406027"/>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B0F9BE94-49E1-4E0C-A34B-1B126568AFC9}"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7170" name="Picture 2"/>
          <p:cNvPicPr>
            <a:picLocks noGrp="1" noChangeAspect="1" noChangeArrowheads="1"/>
          </p:cNvPicPr>
          <p:nvPr>
            <p:ph sz="quarter" idx="1"/>
          </p:nvPr>
        </p:nvPicPr>
        <p:blipFill>
          <a:blip r:embed="rId3" cstate="print"/>
          <a:srcRect/>
          <a:stretch>
            <a:fillRect/>
          </a:stretch>
        </p:blipFill>
        <p:spPr bwMode="auto">
          <a:xfrm>
            <a:off x="914400" y="1697713"/>
            <a:ext cx="7772400" cy="4072173"/>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5DED16BF-69BE-4AE7-ACC7-8F728E047EE6}"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8194" name="Picture 2"/>
          <p:cNvPicPr>
            <a:picLocks noGrp="1" noChangeAspect="1" noChangeArrowheads="1"/>
          </p:cNvPicPr>
          <p:nvPr>
            <p:ph sz="quarter" idx="1"/>
          </p:nvPr>
        </p:nvPicPr>
        <p:blipFill>
          <a:blip r:embed="rId3" cstate="print"/>
          <a:srcRect/>
          <a:stretch>
            <a:fillRect/>
          </a:stretch>
        </p:blipFill>
        <p:spPr bwMode="auto">
          <a:xfrm>
            <a:off x="914400" y="1715411"/>
            <a:ext cx="7772400" cy="403677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B5AAD159-0DC1-40FD-AD73-908C251FB581}"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 </a:t>
            </a:r>
            <a:r>
              <a:rPr lang="en-US" sz="2000" dirty="0" smtClean="0"/>
              <a:t>AT tiny25 Block Diagram</a:t>
            </a:r>
            <a:endParaRPr lang="en-US" sz="2000" dirty="0"/>
          </a:p>
        </p:txBody>
      </p:sp>
      <p:pic>
        <p:nvPicPr>
          <p:cNvPr id="5" name="Content Placeholder 4" descr="NP11.png"/>
          <p:cNvPicPr>
            <a:picLocks noGrp="1" noChangeAspect="1"/>
          </p:cNvPicPr>
          <p:nvPr>
            <p:ph sz="quarter" idx="1"/>
          </p:nvPr>
        </p:nvPicPr>
        <p:blipFill>
          <a:blip r:embed="rId2" cstate="print"/>
          <a:stretch>
            <a:fillRect/>
          </a:stretch>
        </p:blipFill>
        <p:spPr>
          <a:xfrm>
            <a:off x="1588140" y="1428736"/>
            <a:ext cx="6055694" cy="5040000"/>
          </a:xfrm>
        </p:spPr>
      </p:pic>
      <p:sp>
        <p:nvSpPr>
          <p:cNvPr id="4" name="Date Placeholder 3"/>
          <p:cNvSpPr>
            <a:spLocks noGrp="1"/>
          </p:cNvSpPr>
          <p:nvPr>
            <p:ph type="dt" sz="half" idx="10"/>
          </p:nvPr>
        </p:nvSpPr>
        <p:spPr/>
        <p:txBody>
          <a:bodyPr/>
          <a:lstStyle/>
          <a:p>
            <a:fld id="{15DB9AE6-20F9-48FE-BB4D-FD92114A2EBE}"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9218" name="Picture 2"/>
          <p:cNvPicPr>
            <a:picLocks noGrp="1" noChangeAspect="1" noChangeArrowheads="1"/>
          </p:cNvPicPr>
          <p:nvPr>
            <p:ph sz="quarter" idx="1"/>
          </p:nvPr>
        </p:nvPicPr>
        <p:blipFill>
          <a:blip r:embed="rId3" cstate="print"/>
          <a:srcRect/>
          <a:stretch>
            <a:fillRect/>
          </a:stretch>
        </p:blipFill>
        <p:spPr bwMode="auto">
          <a:xfrm>
            <a:off x="914400" y="1729576"/>
            <a:ext cx="7772400" cy="400844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DDB2457-B0F8-4957-B594-71FEFA05E7B8}"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70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2800" b="1" dirty="0" smtClean="0"/>
              <a:t>Not all instructions affect the flags</a:t>
            </a:r>
          </a:p>
          <a:p>
            <a:pPr marL="0" indent="274320" algn="just">
              <a:spcBef>
                <a:spcPts val="0"/>
              </a:spcBef>
              <a:buNone/>
            </a:pPr>
            <a:r>
              <a:rPr lang="en-US" sz="2000" dirty="0" smtClean="0"/>
              <a:t>Some instructions affect all the six flag bits C, H, Z, S, V, and N (</a:t>
            </a:r>
            <a:r>
              <a:rPr lang="en-US" sz="2000" dirty="0" err="1" smtClean="0"/>
              <a:t>e.g.,ADD</a:t>
            </a:r>
            <a:r>
              <a:rPr lang="en-US" sz="2000" dirty="0" smtClean="0"/>
              <a:t>). But some instructions affect no flag bits at all. The load instructions are in this category. And some  instructions affect only some of the flag bits. The logic instructions (e.g., AND) are in this category.</a:t>
            </a:r>
          </a:p>
          <a:p>
            <a:endParaRPr lang="en-US" dirty="0"/>
          </a:p>
        </p:txBody>
      </p:sp>
      <p:pic>
        <p:nvPicPr>
          <p:cNvPr id="10243" name="Picture 3"/>
          <p:cNvPicPr>
            <a:picLocks noChangeAspect="1" noChangeArrowheads="1"/>
          </p:cNvPicPr>
          <p:nvPr/>
        </p:nvPicPr>
        <p:blipFill>
          <a:blip r:embed="rId3" cstate="print"/>
          <a:srcRect/>
          <a:stretch>
            <a:fillRect/>
          </a:stretch>
        </p:blipFill>
        <p:spPr bwMode="auto">
          <a:xfrm>
            <a:off x="795404" y="3214686"/>
            <a:ext cx="7920000" cy="2813878"/>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E06517C-7296-4CF7-88E5-634335E4DC91}"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1266" name="Picture 2"/>
          <p:cNvPicPr>
            <a:picLocks noGrp="1" noChangeAspect="1" noChangeArrowheads="1"/>
          </p:cNvPicPr>
          <p:nvPr>
            <p:ph sz="quarter" idx="1"/>
          </p:nvPr>
        </p:nvPicPr>
        <p:blipFill>
          <a:blip r:embed="rId3" cstate="print"/>
          <a:srcRect/>
          <a:stretch>
            <a:fillRect/>
          </a:stretch>
        </p:blipFill>
        <p:spPr bwMode="auto">
          <a:xfrm>
            <a:off x="1000100" y="1447800"/>
            <a:ext cx="7212263" cy="4572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40EEC475-48D6-4E72-9677-97BE5A0B8938}"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72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2800" b="1" dirty="0" smtClean="0"/>
              <a:t>Flag bits and decision making</a:t>
            </a:r>
          </a:p>
          <a:p>
            <a:pPr marL="0" indent="274320">
              <a:spcBef>
                <a:spcPts val="0"/>
              </a:spcBef>
              <a:buNone/>
            </a:pPr>
            <a:r>
              <a:rPr lang="en-US" sz="2000" dirty="0" smtClean="0"/>
              <a:t>There are instructions that will make a conditional jump (branch) based on the status of the flag bits. Table 2-5 provides some of these instructions. </a:t>
            </a:r>
          </a:p>
          <a:p>
            <a:pPr>
              <a:buNone/>
            </a:pPr>
            <a:endParaRPr lang="en-US" sz="2000" dirty="0" smtClean="0"/>
          </a:p>
          <a:p>
            <a:endParaRPr lang="en-US" dirty="0"/>
          </a:p>
        </p:txBody>
      </p:sp>
      <p:pic>
        <p:nvPicPr>
          <p:cNvPr id="3" name="Picture 3"/>
          <p:cNvPicPr>
            <a:picLocks noChangeAspect="1" noChangeArrowheads="1"/>
          </p:cNvPicPr>
          <p:nvPr/>
        </p:nvPicPr>
        <p:blipFill>
          <a:blip r:embed="rId3" cstate="print"/>
          <a:srcRect/>
          <a:stretch>
            <a:fillRect/>
          </a:stretch>
        </p:blipFill>
        <p:spPr bwMode="auto">
          <a:xfrm>
            <a:off x="2615074" y="2571744"/>
            <a:ext cx="3600000" cy="3528994"/>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29D7092-2D24-424E-A1A6-0EC236A2AD66}"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3600" b="1" dirty="0" smtClean="0"/>
              <a:t>AVR DATA FORMAT AND DIRECTIVES</a:t>
            </a:r>
          </a:p>
          <a:p>
            <a:pPr marL="0" indent="274320" algn="just">
              <a:spcBef>
                <a:spcPts val="0"/>
              </a:spcBef>
              <a:buNone/>
            </a:pPr>
            <a:r>
              <a:rPr lang="en-US" sz="2000" dirty="0" smtClean="0"/>
              <a:t>The AVR microcontroller has only one data type. It is 8 bits, and the size of each register is also 8 bits. It is the job of the programmer to break down data larger than 8 bits (00 to </a:t>
            </a:r>
            <a:r>
              <a:rPr lang="en-US" sz="2000" dirty="0" err="1" smtClean="0"/>
              <a:t>OxFF</a:t>
            </a:r>
            <a:r>
              <a:rPr lang="en-US" sz="2000" dirty="0" smtClean="0"/>
              <a:t>, or 0 to 255 in decimal) to be processed by the CPU.</a:t>
            </a:r>
          </a:p>
          <a:p>
            <a:pPr>
              <a:buNone/>
            </a:pPr>
            <a:endParaRPr lang="en-US" sz="2800" b="1" dirty="0" smtClean="0"/>
          </a:p>
          <a:p>
            <a:pPr>
              <a:buNone/>
            </a:pPr>
            <a:r>
              <a:rPr lang="en-US" sz="2800" b="1" dirty="0" smtClean="0"/>
              <a:t>Data format representation</a:t>
            </a:r>
          </a:p>
          <a:p>
            <a:pPr marL="0" indent="274320" algn="just">
              <a:spcBef>
                <a:spcPts val="0"/>
              </a:spcBef>
              <a:buNone/>
            </a:pPr>
            <a:r>
              <a:rPr lang="en-US" sz="2000" dirty="0" smtClean="0"/>
              <a:t>There are </a:t>
            </a:r>
            <a:r>
              <a:rPr lang="en-US" sz="2000" dirty="0" smtClean="0">
                <a:solidFill>
                  <a:srgbClr val="FF0000"/>
                </a:solidFill>
              </a:rPr>
              <a:t>four ways to represent a byte of data in the AVR assembler</a:t>
            </a:r>
            <a:r>
              <a:rPr lang="en-US" sz="2000" dirty="0" smtClean="0"/>
              <a:t>. The numbers can be in </a:t>
            </a:r>
            <a:r>
              <a:rPr lang="en-US" sz="2000" dirty="0" smtClean="0">
                <a:solidFill>
                  <a:srgbClr val="0066FF"/>
                </a:solidFill>
              </a:rPr>
              <a:t>hex</a:t>
            </a:r>
            <a:r>
              <a:rPr lang="en-US" sz="2000" dirty="0" smtClean="0"/>
              <a:t>, </a:t>
            </a:r>
            <a:r>
              <a:rPr lang="en-US" sz="2000" dirty="0" smtClean="0">
                <a:solidFill>
                  <a:srgbClr val="0066FF"/>
                </a:solidFill>
              </a:rPr>
              <a:t>binary</a:t>
            </a:r>
            <a:r>
              <a:rPr lang="en-US" sz="2000" dirty="0" smtClean="0"/>
              <a:t>, </a:t>
            </a:r>
            <a:r>
              <a:rPr lang="en-US" sz="2000" dirty="0" smtClean="0">
                <a:solidFill>
                  <a:srgbClr val="0066FF"/>
                </a:solidFill>
              </a:rPr>
              <a:t>decimal</a:t>
            </a:r>
            <a:r>
              <a:rPr lang="en-US" sz="2000" dirty="0" smtClean="0"/>
              <a:t>, or </a:t>
            </a:r>
            <a:r>
              <a:rPr lang="en-US" sz="2000" dirty="0" smtClean="0">
                <a:solidFill>
                  <a:srgbClr val="0066FF"/>
                </a:solidFill>
              </a:rPr>
              <a:t>ASCII formats</a:t>
            </a:r>
            <a:r>
              <a:rPr lang="en-US" sz="2000" dirty="0" smtClean="0"/>
              <a:t>. </a:t>
            </a:r>
          </a:p>
        </p:txBody>
      </p:sp>
      <p:sp>
        <p:nvSpPr>
          <p:cNvPr id="6" name="Date Placeholder 5"/>
          <p:cNvSpPr>
            <a:spLocks noGrp="1"/>
          </p:cNvSpPr>
          <p:nvPr>
            <p:ph type="dt" sz="half" idx="10"/>
          </p:nvPr>
        </p:nvSpPr>
        <p:spPr/>
        <p:txBody>
          <a:bodyPr/>
          <a:lstStyle/>
          <a:p>
            <a:fld id="{9C1A3761-8914-4739-BC8A-59FDCE10316E}"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800" b="1" dirty="0" smtClean="0"/>
              <a:t>Hex numbers</a:t>
            </a:r>
          </a:p>
          <a:p>
            <a:pPr marL="0" indent="274320">
              <a:spcBef>
                <a:spcPts val="0"/>
              </a:spcBef>
              <a:buNone/>
            </a:pPr>
            <a:r>
              <a:rPr lang="en-US" sz="2000" dirty="0" smtClean="0"/>
              <a:t>There are two ways to show hex numbers:</a:t>
            </a:r>
          </a:p>
          <a:p>
            <a:pPr marL="457200" indent="-457200">
              <a:spcBef>
                <a:spcPts val="0"/>
              </a:spcBef>
              <a:buFont typeface="+mj-lt"/>
              <a:buAutoNum type="arabicPeriod"/>
            </a:pPr>
            <a:r>
              <a:rPr lang="en-US" sz="2000" dirty="0" smtClean="0"/>
              <a:t>Put 0x (or 0X) in front of the number like this: LDI R16,0x99</a:t>
            </a:r>
          </a:p>
          <a:p>
            <a:pPr marL="457200" indent="-457200">
              <a:spcBef>
                <a:spcPts val="0"/>
              </a:spcBef>
              <a:buFont typeface="+mj-lt"/>
              <a:buAutoNum type="arabicPeriod"/>
            </a:pPr>
            <a:r>
              <a:rPr lang="en-US" sz="2000" dirty="0" smtClean="0"/>
              <a:t>Put $ in front of the number, like this: LDI R22,$99</a:t>
            </a:r>
          </a:p>
          <a:p>
            <a:pPr marL="457200" indent="-457200">
              <a:spcBef>
                <a:spcPts val="0"/>
              </a:spcBef>
              <a:buFont typeface="+mj-lt"/>
              <a:buAutoNum type="arabicPeriod"/>
            </a:pPr>
            <a:endParaRPr lang="en-US" sz="2000" dirty="0" smtClean="0"/>
          </a:p>
          <a:p>
            <a:pPr marL="457200" indent="-457200">
              <a:spcBef>
                <a:spcPts val="0"/>
              </a:spcBef>
              <a:buNone/>
            </a:pPr>
            <a:r>
              <a:rPr lang="en-US" sz="2000" dirty="0" smtClean="0"/>
              <a:t>Here are a few lines of code that use the hex format:</a:t>
            </a:r>
          </a:p>
          <a:p>
            <a:pPr marL="457200" indent="-457200">
              <a:spcBef>
                <a:spcPts val="2400"/>
              </a:spcBef>
              <a:buNone/>
            </a:pPr>
            <a:r>
              <a:rPr lang="en-US" sz="1400" b="1" dirty="0" smtClean="0">
                <a:latin typeface="Courier New" pitchFamily="49" charset="0"/>
                <a:cs typeface="Courier New" pitchFamily="49" charset="0"/>
              </a:rPr>
              <a:t>		LDI  R28,$75 		;R28 = 0x75</a:t>
            </a:r>
          </a:p>
          <a:p>
            <a:pPr marL="457200" indent="-457200">
              <a:spcBef>
                <a:spcPts val="0"/>
              </a:spcBef>
              <a:buNone/>
            </a:pPr>
            <a:r>
              <a:rPr lang="en-US" sz="1400" b="1" dirty="0" smtClean="0">
                <a:latin typeface="Courier New" pitchFamily="49" charset="0"/>
                <a:cs typeface="Courier New" pitchFamily="49" charset="0"/>
              </a:rPr>
              <a:t>		SUBI R28,0xll 		;R28 = 0x75 - 0x11 = 0x64</a:t>
            </a:r>
          </a:p>
          <a:p>
            <a:pPr marL="457200" indent="-457200">
              <a:spcBef>
                <a:spcPts val="0"/>
              </a:spcBef>
              <a:buNone/>
            </a:pPr>
            <a:r>
              <a:rPr lang="en-US" sz="1400" b="1" dirty="0" smtClean="0">
                <a:latin typeface="Courier New" pitchFamily="49" charset="0"/>
                <a:cs typeface="Courier New" pitchFamily="49" charset="0"/>
              </a:rPr>
              <a:t>		SUBI R28,0X20 		;R28 = 0x64 - 0x20 = 0x44</a:t>
            </a:r>
          </a:p>
          <a:p>
            <a:pPr marL="457200" indent="-457200">
              <a:spcBef>
                <a:spcPts val="0"/>
              </a:spcBef>
              <a:buNone/>
            </a:pPr>
            <a:r>
              <a:rPr lang="en-US" sz="1400" b="1" dirty="0" smtClean="0">
                <a:latin typeface="Courier New" pitchFamily="49" charset="0"/>
                <a:cs typeface="Courier New" pitchFamily="49" charset="0"/>
              </a:rPr>
              <a:t>		ANDI R28,0xF  		;R28 = 0x44 - 0x0F = 0x35</a:t>
            </a:r>
          </a:p>
        </p:txBody>
      </p:sp>
      <p:sp>
        <p:nvSpPr>
          <p:cNvPr id="6" name="Date Placeholder 5"/>
          <p:cNvSpPr>
            <a:spLocks noGrp="1"/>
          </p:cNvSpPr>
          <p:nvPr>
            <p:ph type="dt" sz="half" idx="10"/>
          </p:nvPr>
        </p:nvSpPr>
        <p:spPr/>
        <p:txBody>
          <a:bodyPr/>
          <a:lstStyle/>
          <a:p>
            <a:fld id="{FC04F0CB-4C94-4110-B922-892580AE3C2A}"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800" b="1" dirty="0" smtClean="0"/>
              <a:t>Binary numbers</a:t>
            </a:r>
          </a:p>
          <a:p>
            <a:pPr marL="0" indent="274320">
              <a:spcBef>
                <a:spcPts val="0"/>
              </a:spcBef>
              <a:buNone/>
            </a:pPr>
            <a:r>
              <a:rPr lang="en-US" sz="2000" dirty="0" smtClean="0"/>
              <a:t>There is only one way to represent binary numbers in an AVR assembler. It is as follows: </a:t>
            </a:r>
          </a:p>
          <a:p>
            <a:pPr marL="0" indent="274320">
              <a:spcBef>
                <a:spcPts val="0"/>
              </a:spcBef>
              <a:buNone/>
            </a:pPr>
            <a:r>
              <a:rPr lang="en-US" sz="1400" b="1" dirty="0" smtClean="0">
                <a:latin typeface="Courier New" pitchFamily="49" charset="0"/>
                <a:cs typeface="Courier New" pitchFamily="49" charset="0"/>
              </a:rPr>
              <a:t>	LDI R16,0b10011001 	;R16 = 10011001 or 99 in hex</a:t>
            </a:r>
          </a:p>
          <a:p>
            <a:pPr marL="0" indent="274320">
              <a:spcBef>
                <a:spcPts val="0"/>
              </a:spcBef>
              <a:buNone/>
            </a:pPr>
            <a:endParaRPr lang="en-US" sz="2000" dirty="0" smtClean="0"/>
          </a:p>
          <a:p>
            <a:pPr marL="457200" indent="-457200">
              <a:spcBef>
                <a:spcPts val="0"/>
              </a:spcBef>
              <a:buNone/>
            </a:pPr>
            <a:r>
              <a:rPr lang="en-US" sz="2000" dirty="0" smtClean="0"/>
              <a:t>The uppercase B will also work. Here are some examples of how to use it: </a:t>
            </a:r>
          </a:p>
          <a:p>
            <a:pPr marL="0" indent="274320">
              <a:spcBef>
                <a:spcPts val="2400"/>
              </a:spcBef>
              <a:buNone/>
            </a:pPr>
            <a:r>
              <a:rPr lang="en-US" sz="1400" b="1" dirty="0" smtClean="0">
                <a:latin typeface="Courier New" pitchFamily="49" charset="0"/>
                <a:cs typeface="Courier New" pitchFamily="49" charset="0"/>
              </a:rPr>
              <a:t>	LDI  R23,0b00100101	;R23 = $25</a:t>
            </a:r>
          </a:p>
          <a:p>
            <a:pPr marL="0" indent="274320">
              <a:spcBef>
                <a:spcPts val="0"/>
              </a:spcBef>
              <a:buNone/>
            </a:pPr>
            <a:r>
              <a:rPr lang="pt-BR" sz="1400" b="1" dirty="0" smtClean="0">
                <a:latin typeface="Courier New" pitchFamily="49" charset="0"/>
                <a:cs typeface="Courier New" pitchFamily="49" charset="0"/>
              </a:rPr>
              <a:t>	SUB1 R23,OB00010001	;R23 = $25 - $11 = $14</a:t>
            </a:r>
          </a:p>
        </p:txBody>
      </p:sp>
      <p:sp>
        <p:nvSpPr>
          <p:cNvPr id="6" name="Date Placeholder 5"/>
          <p:cNvSpPr>
            <a:spLocks noGrp="1"/>
          </p:cNvSpPr>
          <p:nvPr>
            <p:ph type="dt" sz="half" idx="10"/>
          </p:nvPr>
        </p:nvSpPr>
        <p:spPr/>
        <p:txBody>
          <a:bodyPr/>
          <a:lstStyle/>
          <a:p>
            <a:fld id="{50B43CD5-C3C1-44CA-BA84-96D970097B02}"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800" b="1" dirty="0" smtClean="0"/>
              <a:t>Decimal numbers</a:t>
            </a:r>
          </a:p>
          <a:p>
            <a:pPr marL="0" indent="274320" algn="just">
              <a:spcBef>
                <a:spcPts val="0"/>
              </a:spcBef>
              <a:buNone/>
            </a:pPr>
            <a:r>
              <a:rPr lang="en-US" sz="2000" dirty="0" smtClean="0"/>
              <a:t>To indicate decimal numbers in an AVR assembler we simply use the decimal (e.g., 12) and nothing before or after it. Here are some examples of how to use it:</a:t>
            </a:r>
          </a:p>
          <a:p>
            <a:pPr marL="0" indent="274320" algn="just">
              <a:spcBef>
                <a:spcPts val="0"/>
              </a:spcBef>
              <a:buNone/>
            </a:pPr>
            <a:endParaRPr lang="en-US" sz="2000" dirty="0" smtClean="0"/>
          </a:p>
          <a:p>
            <a:pPr marL="0" indent="274320">
              <a:spcBef>
                <a:spcPts val="0"/>
              </a:spcBef>
              <a:buNone/>
            </a:pPr>
            <a:r>
              <a:rPr lang="en-US" sz="1400" b="1" dirty="0" smtClean="0">
                <a:latin typeface="Courier New" pitchFamily="49" charset="0"/>
                <a:cs typeface="Courier New" pitchFamily="49" charset="0"/>
              </a:rPr>
              <a:t>	LDI  R17,12 	;R17 = 00001100 or OC in hex</a:t>
            </a:r>
          </a:p>
          <a:p>
            <a:pPr marL="0" indent="274320">
              <a:spcBef>
                <a:spcPts val="0"/>
              </a:spcBef>
              <a:buNone/>
            </a:pPr>
            <a:r>
              <a:rPr lang="en-US" sz="1400" b="1" dirty="0" smtClean="0">
                <a:latin typeface="Courier New" pitchFamily="49" charset="0"/>
                <a:cs typeface="Courier New" pitchFamily="49" charset="0"/>
              </a:rPr>
              <a:t>	SUBI R17,2	;R17 = 12 - 2 = 10 where 10 is equal to </a:t>
            </a:r>
            <a:r>
              <a:rPr lang="en-US" sz="1400" b="1" dirty="0" err="1" smtClean="0">
                <a:latin typeface="Courier New" pitchFamily="49" charset="0"/>
                <a:cs typeface="Courier New" pitchFamily="49" charset="0"/>
              </a:rPr>
              <a:t>OxOA</a:t>
            </a:r>
            <a:r>
              <a:rPr lang="en-US" sz="1400" b="1" dirty="0" smtClean="0">
                <a:latin typeface="Courier New" pitchFamily="49" charset="0"/>
                <a:cs typeface="Courier New" pitchFamily="49" charset="0"/>
              </a:rPr>
              <a:t> 	</a:t>
            </a:r>
          </a:p>
        </p:txBody>
      </p:sp>
      <p:sp>
        <p:nvSpPr>
          <p:cNvPr id="6" name="Date Placeholder 5"/>
          <p:cNvSpPr>
            <a:spLocks noGrp="1"/>
          </p:cNvSpPr>
          <p:nvPr>
            <p:ph type="dt" sz="half" idx="10"/>
          </p:nvPr>
        </p:nvSpPr>
        <p:spPr/>
        <p:txBody>
          <a:bodyPr/>
          <a:lstStyle/>
          <a:p>
            <a:fld id="{FF3D31C3-4520-4F11-8AA9-F8B1A970FDD6}"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lnSpcReduction="10000"/>
          </a:bodyPr>
          <a:lstStyle/>
          <a:p>
            <a:pPr>
              <a:buNone/>
            </a:pPr>
            <a:r>
              <a:rPr lang="en-US" sz="2800" b="1" dirty="0" smtClean="0"/>
              <a:t>ASCII characters</a:t>
            </a:r>
          </a:p>
          <a:p>
            <a:pPr marL="0" indent="274320">
              <a:spcBef>
                <a:spcPts val="0"/>
              </a:spcBef>
              <a:buNone/>
            </a:pPr>
            <a:r>
              <a:rPr lang="en-US" sz="2000" dirty="0" smtClean="0"/>
              <a:t>To represent ASCII data in an AVR assembler we use single quotes as follows:</a:t>
            </a:r>
          </a:p>
          <a:p>
            <a:pPr marL="0" indent="274320" algn="just">
              <a:spcBef>
                <a:spcPts val="0"/>
              </a:spcBef>
              <a:buNone/>
            </a:pPr>
            <a:endParaRPr lang="en-US" sz="2000" dirty="0" smtClean="0"/>
          </a:p>
          <a:p>
            <a:pPr marL="0" indent="274320">
              <a:spcBef>
                <a:spcPts val="0"/>
              </a:spcBef>
              <a:buNone/>
            </a:pPr>
            <a:r>
              <a:rPr lang="en-US" sz="1400" b="1" dirty="0" smtClean="0">
                <a:latin typeface="Courier New" pitchFamily="49" charset="0"/>
                <a:cs typeface="Courier New" pitchFamily="49" charset="0"/>
              </a:rPr>
              <a:t>	</a:t>
            </a:r>
            <a:r>
              <a:rPr lang="en-US" sz="1400" dirty="0" smtClean="0"/>
              <a:t> </a:t>
            </a:r>
            <a:r>
              <a:rPr lang="en-US" sz="1400" b="1" dirty="0" smtClean="0">
                <a:latin typeface="Courier New" pitchFamily="49" charset="0"/>
                <a:cs typeface="Courier New" pitchFamily="49" charset="0"/>
              </a:rPr>
              <a:t>LDI R23,'2’	;R23 = 00110010 or 32 in hex</a:t>
            </a:r>
          </a:p>
          <a:p>
            <a:pPr marL="0" indent="274320">
              <a:spcBef>
                <a:spcPts val="0"/>
              </a:spcBef>
              <a:buNone/>
            </a:pPr>
            <a:endParaRPr lang="en-US" sz="1400" b="1" dirty="0" smtClean="0">
              <a:latin typeface="Courier New" pitchFamily="49" charset="0"/>
              <a:cs typeface="Courier New" pitchFamily="49" charset="0"/>
            </a:endParaRPr>
          </a:p>
          <a:p>
            <a:pPr marL="0" indent="274320">
              <a:spcBef>
                <a:spcPts val="0"/>
              </a:spcBef>
              <a:buNone/>
            </a:pPr>
            <a:r>
              <a:rPr lang="en-US" sz="2000" dirty="0" smtClean="0"/>
              <a:t>This is the same as other assemblers such as the 805 1 and x86. Here are some more examples:</a:t>
            </a:r>
          </a:p>
          <a:p>
            <a:pPr marL="0" indent="274320">
              <a:spcBef>
                <a:spcPts val="0"/>
              </a:spcBef>
              <a:buNone/>
            </a:pPr>
            <a:endParaRPr lang="en-US" sz="2000" dirty="0" smtClean="0"/>
          </a:p>
          <a:p>
            <a:pPr>
              <a:buNone/>
            </a:pPr>
            <a:r>
              <a:rPr lang="en-US" sz="1400" b="1" dirty="0" smtClean="0">
                <a:latin typeface="Courier New" pitchFamily="49" charset="0"/>
                <a:cs typeface="Courier New" pitchFamily="49" charset="0"/>
              </a:rPr>
              <a:t>		LDI R20,'9‘	;R20 = 0x39,which is hex number for ASCII '9'</a:t>
            </a:r>
          </a:p>
          <a:p>
            <a:pPr>
              <a:buNone/>
            </a:pPr>
            <a:r>
              <a:rPr lang="pt-BR" sz="1400" b="1" dirty="0" smtClean="0">
                <a:latin typeface="Courier New" pitchFamily="49" charset="0"/>
                <a:cs typeface="Courier New" pitchFamily="49" charset="0"/>
              </a:rPr>
              <a:t>		SUBI R20,'1‘	;R20 = 0x39 - 0x31 = 0x8</a:t>
            </a:r>
          </a:p>
          <a:p>
            <a:pPr>
              <a:buNone/>
            </a:pPr>
            <a:r>
              <a:rPr lang="en-US" sz="1400" b="1" dirty="0" smtClean="0">
                <a:latin typeface="Courier New" pitchFamily="49" charset="0"/>
                <a:cs typeface="Courier New" pitchFamily="49" charset="0"/>
              </a:rPr>
              <a:t>				;(31 hex is for ASCII '1')</a:t>
            </a:r>
          </a:p>
          <a:p>
            <a:pPr marL="0" indent="274320">
              <a:spcBef>
                <a:spcPts val="0"/>
              </a:spcBef>
              <a:buNone/>
            </a:pPr>
            <a:endParaRPr lang="en-US" sz="2000" dirty="0" smtClean="0"/>
          </a:p>
          <a:p>
            <a:pPr marL="0" indent="274320">
              <a:spcBef>
                <a:spcPts val="0"/>
              </a:spcBef>
              <a:buNone/>
            </a:pPr>
            <a:r>
              <a:rPr lang="en-US" sz="2000" dirty="0" smtClean="0"/>
              <a:t>To represent a string, double quotes are used; and for defining ASCII strings, we use the .DB (define byte) directive.</a:t>
            </a:r>
          </a:p>
          <a:p>
            <a:pPr marL="0" indent="274320">
              <a:spcBef>
                <a:spcPts val="0"/>
              </a:spcBef>
              <a:buNone/>
            </a:pPr>
            <a:endParaRPr lang="en-US" sz="1400" b="1" dirty="0" smtClean="0">
              <a:latin typeface="Courier New" pitchFamily="49" charset="0"/>
              <a:cs typeface="Courier New" pitchFamily="49" charset="0"/>
            </a:endParaRPr>
          </a:p>
          <a:p>
            <a:pPr marL="0" indent="274320">
              <a:spcBef>
                <a:spcPts val="0"/>
              </a:spcBef>
              <a:buNone/>
            </a:pPr>
            <a:r>
              <a:rPr lang="en-US" sz="1400" b="1" dirty="0" smtClean="0">
                <a:latin typeface="Courier New" pitchFamily="49" charset="0"/>
                <a:cs typeface="Courier New" pitchFamily="49" charset="0"/>
              </a:rPr>
              <a:t>	</a:t>
            </a:r>
          </a:p>
        </p:txBody>
      </p:sp>
      <p:sp>
        <p:nvSpPr>
          <p:cNvPr id="6" name="Date Placeholder 5"/>
          <p:cNvSpPr>
            <a:spLocks noGrp="1"/>
          </p:cNvSpPr>
          <p:nvPr>
            <p:ph type="dt" sz="half" idx="10"/>
          </p:nvPr>
        </p:nvSpPr>
        <p:spPr/>
        <p:txBody>
          <a:bodyPr/>
          <a:lstStyle/>
          <a:p>
            <a:fld id="{BDB5C055-7B53-47FA-BE0A-A7BC6081EA9A}"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Assembler directives</a:t>
            </a:r>
          </a:p>
          <a:p>
            <a:pPr marL="0" indent="274320" algn="just">
              <a:spcBef>
                <a:spcPts val="0"/>
              </a:spcBef>
              <a:buNone/>
            </a:pPr>
            <a:r>
              <a:rPr lang="en-US" sz="2000" dirty="0" smtClean="0">
                <a:cs typeface="Courier New" pitchFamily="49" charset="0"/>
              </a:rPr>
              <a:t>While instructions tell the CPU what to do, directives (also called pseudo instructions) give directions to the assembler. For example, the LDI and ADD instructions are commands to the CPU, but .EQU, .DEVICE, and .ORG are directives to the assembler. </a:t>
            </a:r>
          </a:p>
          <a:p>
            <a:pPr marL="0" indent="274320" algn="just">
              <a:spcBef>
                <a:spcPts val="0"/>
              </a:spcBef>
              <a:buNone/>
            </a:pPr>
            <a:endParaRPr lang="en-US" sz="2000" b="1" dirty="0" smtClean="0">
              <a:latin typeface="Courier New" pitchFamily="49" charset="0"/>
              <a:cs typeface="Courier New" pitchFamily="49" charset="0"/>
            </a:endParaRPr>
          </a:p>
          <a:p>
            <a:pPr marL="0" indent="0" algn="just">
              <a:spcBef>
                <a:spcPts val="0"/>
              </a:spcBef>
              <a:buNone/>
            </a:pPr>
            <a:r>
              <a:rPr lang="en-US" sz="2000" b="1" dirty="0" smtClean="0">
                <a:latin typeface="Courier New" pitchFamily="49" charset="0"/>
                <a:cs typeface="Courier New" pitchFamily="49" charset="0"/>
              </a:rPr>
              <a:t>.EQU </a:t>
            </a:r>
            <a:r>
              <a:rPr lang="en-US" sz="2000" dirty="0" smtClean="0">
                <a:cs typeface="Courier New" pitchFamily="49" charset="0"/>
              </a:rPr>
              <a:t>(equate)</a:t>
            </a:r>
          </a:p>
          <a:p>
            <a:pPr marL="0" indent="274320" algn="just">
              <a:spcBef>
                <a:spcPts val="0"/>
              </a:spcBef>
              <a:buNone/>
            </a:pPr>
            <a:r>
              <a:rPr lang="en-US" sz="2000" dirty="0" smtClean="0">
                <a:cs typeface="Courier New" pitchFamily="49" charset="0"/>
              </a:rPr>
              <a:t>This is used to define a constant value or a fixed address. The .EQU directive does not set aside storage for a data item, but associates a constant number with a data or an address label so that when the label appears in the program, its constant will be substituted for the label. </a:t>
            </a:r>
          </a:p>
          <a:p>
            <a:pPr marL="0" indent="274320" algn="just">
              <a:spcBef>
                <a:spcPts val="0"/>
              </a:spcBef>
              <a:buNone/>
            </a:pPr>
            <a:r>
              <a:rPr lang="en-US" sz="2000" dirty="0" smtClean="0">
                <a:cs typeface="Courier New" pitchFamily="49" charset="0"/>
              </a:rPr>
              <a:t>The following uses .EQU for the counter constant, and then the constant is used to load the R21 register:</a:t>
            </a:r>
          </a:p>
          <a:p>
            <a:pPr>
              <a:buNone/>
            </a:pPr>
            <a:r>
              <a:rPr lang="en-US" sz="1400" b="1" dirty="0" smtClean="0">
                <a:latin typeface="Courier New" pitchFamily="49" charset="0"/>
                <a:cs typeface="Courier New" pitchFamily="49" charset="0"/>
              </a:rPr>
              <a:t>.EQU COUNT = 0x25</a:t>
            </a:r>
          </a:p>
          <a:p>
            <a:pPr>
              <a:buNone/>
            </a:pPr>
            <a:r>
              <a:rPr lang="en-US" sz="1400" b="1" dirty="0" smtClean="0">
                <a:latin typeface="Courier New" pitchFamily="49" charset="0"/>
                <a:cs typeface="Courier New" pitchFamily="49" charset="0"/>
              </a:rPr>
              <a:t>	   ... ....</a:t>
            </a:r>
          </a:p>
          <a:p>
            <a:pPr>
              <a:buNone/>
            </a:pPr>
            <a:r>
              <a:rPr lang="pt-BR" sz="1400" b="1" dirty="0" smtClean="0">
                <a:latin typeface="Courier New" pitchFamily="49" charset="0"/>
                <a:cs typeface="Courier New" pitchFamily="49" charset="0"/>
              </a:rPr>
              <a:t>	   LDI R21,COUNT 	;R21 = 0x25</a:t>
            </a:r>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D234F4F8-61D4-4DB0-A3D2-5CC9032FAC02}"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 </a:t>
            </a:r>
            <a:r>
              <a:rPr lang="en-US" sz="2000" dirty="0" smtClean="0"/>
              <a:t>ATmega32 Block Diagram </a:t>
            </a:r>
            <a:endParaRPr lang="en-US" sz="2000" dirty="0"/>
          </a:p>
        </p:txBody>
      </p:sp>
      <p:pic>
        <p:nvPicPr>
          <p:cNvPr id="7" name="Content Placeholder 6" descr="NP1.bmp"/>
          <p:cNvPicPr>
            <a:picLocks noGrp="1" noChangeAspect="1"/>
          </p:cNvPicPr>
          <p:nvPr>
            <p:ph sz="quarter" idx="1"/>
          </p:nvPr>
        </p:nvPicPr>
        <p:blipFill>
          <a:blip r:embed="rId2" cstate="print"/>
          <a:stretch>
            <a:fillRect/>
          </a:stretch>
        </p:blipFill>
        <p:spPr>
          <a:xfrm>
            <a:off x="1428728" y="1447800"/>
            <a:ext cx="6258796" cy="5040000"/>
          </a:xfrm>
        </p:spPr>
      </p:pic>
      <p:sp>
        <p:nvSpPr>
          <p:cNvPr id="4" name="Date Placeholder 3"/>
          <p:cNvSpPr>
            <a:spLocks noGrp="1"/>
          </p:cNvSpPr>
          <p:nvPr>
            <p:ph type="dt" sz="half" idx="10"/>
          </p:nvPr>
        </p:nvSpPr>
        <p:spPr/>
        <p:txBody>
          <a:bodyPr/>
          <a:lstStyle/>
          <a:p>
            <a:fld id="{FF590646-E7C7-45C1-B605-F37761F07B7C}" type="datetime1">
              <a:rPr lang="en-US" smtClean="0"/>
              <a:pPr/>
              <a:t>10/22/2018</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lgn="just">
              <a:spcBef>
                <a:spcPts val="0"/>
              </a:spcBef>
              <a:buNone/>
            </a:pPr>
            <a:r>
              <a:rPr lang="en-US" sz="2000" dirty="0" smtClean="0"/>
              <a:t>As mentioned earlier that we can use the names of the I/O registers instead of their addresses (e.g., we can write "OUT PORTA,R20" instead of “OUT 0xlB,R20”). This is done with the help of the .EQU directive. In include files such as M32DEF.INC the I/O register names are associated with their addresses using the .EQU directive. </a:t>
            </a:r>
          </a:p>
          <a:p>
            <a:pPr marL="0" indent="274320" algn="just">
              <a:spcBef>
                <a:spcPts val="0"/>
              </a:spcBef>
              <a:buNone/>
            </a:pPr>
            <a:r>
              <a:rPr lang="en-US" sz="2000" dirty="0" smtClean="0"/>
              <a:t>For example, in M32DEF.INC the following pseudo-instruction exists, which associates 0xlB (the address of PORTB) with the PORTB.</a:t>
            </a:r>
          </a:p>
          <a:p>
            <a:pPr marL="0" indent="274320" algn="just">
              <a:spcBef>
                <a:spcPts val="2400"/>
              </a:spcBef>
              <a:spcAft>
                <a:spcPts val="2400"/>
              </a:spcAft>
              <a:buNone/>
            </a:pPr>
            <a:r>
              <a:rPr lang="en-US" sz="1400" b="1" dirty="0" smtClean="0">
                <a:latin typeface="Courier New" pitchFamily="49" charset="0"/>
                <a:cs typeface="Courier New" pitchFamily="49" charset="0"/>
              </a:rPr>
              <a:t>	.EQU PORTB = </a:t>
            </a:r>
            <a:r>
              <a:rPr lang="en-US" sz="1400" b="1" dirty="0" err="1" smtClean="0">
                <a:latin typeface="Courier New" pitchFamily="49" charset="0"/>
                <a:cs typeface="Courier New" pitchFamily="49" charset="0"/>
              </a:rPr>
              <a:t>OxlB</a:t>
            </a:r>
            <a:endParaRPr lang="en-US" sz="1400" b="1" dirty="0" smtClean="0">
              <a:latin typeface="Courier New" pitchFamily="49" charset="0"/>
              <a:cs typeface="Courier New" pitchFamily="49" charset="0"/>
            </a:endParaRPr>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ED914768-A23C-4CE1-A565-E48B124D134F}"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.SET</a:t>
            </a:r>
          </a:p>
          <a:p>
            <a:pPr marL="0" indent="274320" algn="just">
              <a:spcBef>
                <a:spcPts val="0"/>
              </a:spcBef>
              <a:buNone/>
            </a:pPr>
            <a:r>
              <a:rPr lang="en-US" sz="2000" dirty="0" smtClean="0"/>
              <a:t>This directive is used to define a constant value or a fixed address. In this regard, the .SET and .EQU directives are identical. The only difference is that the value assigned by the .SET directive may be reassigned later.</a:t>
            </a:r>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E4526700-6192-4047-9287-CB91115EFDBE}"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Using .EQU for fixed data assignment</a:t>
            </a:r>
          </a:p>
          <a:p>
            <a:pPr>
              <a:buNone/>
            </a:pPr>
            <a:r>
              <a:rPr lang="en-US" sz="2000" dirty="0" smtClean="0"/>
              <a:t>To get more practice using .EQU to assign fixed data, examine the following:</a:t>
            </a:r>
          </a:p>
          <a:p>
            <a:pPr>
              <a:buNone/>
            </a:pPr>
            <a:r>
              <a:rPr lang="en-US" sz="1400" b="1" dirty="0" smtClean="0">
                <a:latin typeface="Courier New" pitchFamily="49" charset="0"/>
                <a:cs typeface="Courier New" pitchFamily="49" charset="0"/>
              </a:rPr>
              <a:t>		    ;in hexadecimal</a:t>
            </a:r>
          </a:p>
          <a:p>
            <a:pPr>
              <a:buNone/>
            </a:pPr>
            <a:r>
              <a:rPr lang="en-US" sz="1400" b="1" dirty="0" smtClean="0">
                <a:latin typeface="Courier New" pitchFamily="49" charset="0"/>
                <a:cs typeface="Courier New" pitchFamily="49" charset="0"/>
              </a:rPr>
              <a:t>.EQU DATA1 = 0x39 	;one way to define hex value</a:t>
            </a:r>
          </a:p>
          <a:p>
            <a:pPr>
              <a:buNone/>
            </a:pPr>
            <a:r>
              <a:rPr lang="en-US" sz="1400" b="1" dirty="0" smtClean="0">
                <a:latin typeface="Courier New" pitchFamily="49" charset="0"/>
                <a:cs typeface="Courier New" pitchFamily="49" charset="0"/>
              </a:rPr>
              <a:t>.EQU DATA2 = $39 		;another way to define hex value</a:t>
            </a:r>
          </a:p>
          <a:p>
            <a:pPr>
              <a:buNone/>
            </a:pPr>
            <a:endParaRPr lang="en-US" sz="9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;in binary</a:t>
            </a:r>
          </a:p>
          <a:p>
            <a:pPr>
              <a:buNone/>
            </a:pPr>
            <a:r>
              <a:rPr lang="en-US" sz="1400" b="1" dirty="0" smtClean="0">
                <a:latin typeface="Courier New" pitchFamily="49" charset="0"/>
                <a:cs typeface="Courier New" pitchFamily="49" charset="0"/>
              </a:rPr>
              <a:t>.EQU DATA3 = 0b00l10l01 	;binary (35 in hex)</a:t>
            </a:r>
          </a:p>
          <a:p>
            <a:pPr>
              <a:buNone/>
            </a:pPr>
            <a:endParaRPr lang="en-US" sz="9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;in decimal</a:t>
            </a:r>
          </a:p>
          <a:p>
            <a:pPr>
              <a:buNone/>
            </a:pPr>
            <a:r>
              <a:rPr lang="en-US" sz="1400" b="1" dirty="0" smtClean="0">
                <a:latin typeface="Courier New" pitchFamily="49" charset="0"/>
                <a:cs typeface="Courier New" pitchFamily="49" charset="0"/>
              </a:rPr>
              <a:t>.EQU DATA4 = 39 		;decimal numbers (27 in hex)</a:t>
            </a:r>
          </a:p>
          <a:p>
            <a:pPr>
              <a:buNone/>
            </a:pPr>
            <a:endParaRPr lang="en-US" sz="9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;in ASCII</a:t>
            </a:r>
          </a:p>
          <a:p>
            <a:pPr>
              <a:buNone/>
            </a:pPr>
            <a:r>
              <a:rPr lang="en-US" sz="1400" b="1" dirty="0" smtClean="0">
                <a:latin typeface="Courier New" pitchFamily="49" charset="0"/>
                <a:cs typeface="Courier New" pitchFamily="49" charset="0"/>
              </a:rPr>
              <a:t>.EQU DATA5 = ‘2' 		;ASCII characters</a:t>
            </a:r>
          </a:p>
          <a:p>
            <a:pPr>
              <a:buNone/>
            </a:pPr>
            <a:endParaRPr lang="en-US" sz="900" b="1" dirty="0" smtClean="0">
              <a:latin typeface="Courier New" pitchFamily="49" charset="0"/>
              <a:cs typeface="Courier New" pitchFamily="49" charset="0"/>
            </a:endParaRPr>
          </a:p>
          <a:p>
            <a:pPr marL="0" indent="0">
              <a:spcBef>
                <a:spcPts val="0"/>
              </a:spcBef>
              <a:buNone/>
            </a:pPr>
            <a:r>
              <a:rPr lang="en-US" sz="2000" dirty="0" smtClean="0"/>
              <a:t>We use .DB to allocate code ROM memory locations for fixed data such as ASCII strings.</a:t>
            </a:r>
          </a:p>
          <a:p>
            <a:pPr>
              <a:buNone/>
            </a:pPr>
            <a:endParaRPr lang="en-US" sz="2000" dirty="0" smtClean="0"/>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B2E8627F-F29B-4B8D-9652-575C3B8D5C49}"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Using .EQU for SFR address assignment</a:t>
            </a:r>
          </a:p>
          <a:p>
            <a:pPr>
              <a:buNone/>
            </a:pPr>
            <a:endParaRPr lang="en-US" sz="800" b="1" dirty="0" smtClean="0"/>
          </a:p>
          <a:p>
            <a:pPr marL="0" indent="274320">
              <a:spcBef>
                <a:spcPts val="0"/>
              </a:spcBef>
              <a:buNone/>
            </a:pPr>
            <a:r>
              <a:rPr lang="en-US" sz="2000" dirty="0" smtClean="0"/>
              <a:t>.EQU is also widely used to assign SFR addresses. Examine the following code:</a:t>
            </a:r>
          </a:p>
          <a:p>
            <a:pPr marL="273600">
              <a:spcBef>
                <a:spcPts val="2400"/>
              </a:spcBef>
              <a:buNone/>
            </a:pPr>
            <a:r>
              <a:rPr lang="en-US" sz="1400" b="1" dirty="0" smtClean="0">
                <a:latin typeface="Courier New" pitchFamily="49" charset="0"/>
                <a:cs typeface="Courier New" pitchFamily="49" charset="0"/>
              </a:rPr>
              <a:t>		.EQU COUNTER = 0x00	;counter value 00</a:t>
            </a:r>
          </a:p>
          <a:p>
            <a:pPr>
              <a:buNone/>
            </a:pPr>
            <a:r>
              <a:rPr lang="en-US" sz="1400" b="1" dirty="0" smtClean="0">
                <a:latin typeface="Courier New" pitchFamily="49" charset="0"/>
                <a:cs typeface="Courier New" pitchFamily="49" charset="0"/>
              </a:rPr>
              <a:t>		.EQU PORTB = 0x18		;SFR Port B address</a:t>
            </a:r>
          </a:p>
          <a:p>
            <a:pPr>
              <a:buNone/>
            </a:pPr>
            <a:r>
              <a:rPr lang="pt-BR" sz="1400" b="1" dirty="0" smtClean="0">
                <a:latin typeface="Courier New" pitchFamily="49" charset="0"/>
                <a:cs typeface="Courier New" pitchFamily="49" charset="0"/>
              </a:rPr>
              <a:t>		LDI R16,COUNTER		;R16 = 0x00</a:t>
            </a:r>
          </a:p>
          <a:p>
            <a:pPr>
              <a:spcBef>
                <a:spcPts val="0"/>
              </a:spcBef>
              <a:spcAft>
                <a:spcPts val="2400"/>
              </a:spcAft>
              <a:buNone/>
            </a:pPr>
            <a:r>
              <a:rPr lang="en-US" sz="1400" b="1" dirty="0" smtClean="0">
                <a:latin typeface="Courier New" pitchFamily="49" charset="0"/>
                <a:cs typeface="Courier New" pitchFamily="49" charset="0"/>
              </a:rPr>
              <a:t>		OUT PORTB,R16		;Port B (loc 0x18) now has 00 too</a:t>
            </a:r>
          </a:p>
          <a:p>
            <a:pPr>
              <a:buNone/>
            </a:pPr>
            <a:r>
              <a:rPr lang="en-US" sz="2800" b="1" dirty="0" smtClean="0"/>
              <a:t>. ORG (origin)</a:t>
            </a:r>
          </a:p>
          <a:p>
            <a:pPr marL="0" indent="274320">
              <a:spcBef>
                <a:spcPts val="0"/>
              </a:spcBef>
              <a:buNone/>
            </a:pPr>
            <a:r>
              <a:rPr lang="en-US" sz="2000" dirty="0" smtClean="0"/>
              <a:t>The .ORG directive is used to indicate the beginning of the address. It can be used for both code and data.</a:t>
            </a:r>
          </a:p>
          <a:p>
            <a:pPr>
              <a:spcBef>
                <a:spcPts val="0"/>
              </a:spcBef>
              <a:spcAft>
                <a:spcPts val="2400"/>
              </a:spcAft>
              <a:buNone/>
            </a:pPr>
            <a:endParaRPr lang="en-US" sz="1400" b="1" dirty="0" smtClean="0">
              <a:latin typeface="Courier New" pitchFamily="49" charset="0"/>
              <a:cs typeface="Courier New" pitchFamily="49" charset="0"/>
            </a:endParaRPr>
          </a:p>
          <a:p>
            <a:pPr>
              <a:buNone/>
            </a:pPr>
            <a:endParaRPr lang="en-US" sz="2000" dirty="0" smtClean="0"/>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12766FCA-35DB-4AEE-9AD9-B1B471BC354E}"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Using .EQU for RAM address assignment</a:t>
            </a:r>
          </a:p>
          <a:p>
            <a:pPr marL="0" indent="274320" algn="just">
              <a:spcBef>
                <a:spcPts val="0"/>
              </a:spcBef>
              <a:buNone/>
            </a:pPr>
            <a:r>
              <a:rPr lang="en-US" sz="2000" dirty="0" smtClean="0"/>
              <a:t>Another common usage of .EQU is for the address assignment of the internal SRAM. Examine the following rewrite of an earlier example using .EQU:</a:t>
            </a:r>
          </a:p>
          <a:p>
            <a:pPr>
              <a:spcBef>
                <a:spcPts val="2400"/>
              </a:spcBef>
              <a:buNone/>
            </a:pPr>
            <a:r>
              <a:rPr lang="en-US" sz="1400" b="1" dirty="0" smtClean="0">
                <a:latin typeface="Courier New" pitchFamily="49" charset="0"/>
                <a:cs typeface="Courier New" pitchFamily="49" charset="0"/>
              </a:rPr>
              <a:t>		.EQU SUM = 0x120 ;assign RAM loc to SUM</a:t>
            </a:r>
          </a:p>
          <a:p>
            <a:pPr>
              <a:spcBef>
                <a:spcPts val="0"/>
              </a:spcBef>
              <a:buNone/>
            </a:pPr>
            <a:r>
              <a:rPr lang="en-US" sz="1400" b="1" dirty="0" smtClean="0">
                <a:latin typeface="Courier New" pitchFamily="49" charset="0"/>
                <a:cs typeface="Courier New" pitchFamily="49" charset="0"/>
              </a:rPr>
              <a:t>		LDI R20,5	;load R20 with 5</a:t>
            </a:r>
          </a:p>
          <a:p>
            <a:pPr>
              <a:spcBef>
                <a:spcPts val="0"/>
              </a:spcBef>
              <a:buNone/>
            </a:pPr>
            <a:r>
              <a:rPr lang="en-US" sz="1400" b="1" dirty="0" smtClean="0">
                <a:latin typeface="Courier New" pitchFamily="49" charset="0"/>
                <a:cs typeface="Courier New" pitchFamily="49" charset="0"/>
              </a:rPr>
              <a:t>		LDI R21,2	;load R21 with 2</a:t>
            </a:r>
          </a:p>
          <a:p>
            <a:pPr>
              <a:spcBef>
                <a:spcPts val="0"/>
              </a:spcBef>
              <a:buNone/>
            </a:pPr>
            <a:r>
              <a:rPr lang="pt-BR" sz="1400" b="1" dirty="0" smtClean="0">
                <a:latin typeface="Courier New" pitchFamily="49" charset="0"/>
                <a:cs typeface="Courier New" pitchFamily="49" charset="0"/>
              </a:rPr>
              <a:t>		ADD R20,R21	;R20 = R20 t R21</a:t>
            </a:r>
          </a:p>
          <a:p>
            <a:pPr>
              <a:spcBef>
                <a:spcPts val="0"/>
              </a:spcBef>
              <a:buNone/>
            </a:pPr>
            <a:r>
              <a:rPr lang="pt-BR" sz="1400" b="1" dirty="0" smtClean="0">
                <a:latin typeface="Courier New" pitchFamily="49" charset="0"/>
                <a:cs typeface="Courier New" pitchFamily="49" charset="0"/>
              </a:rPr>
              <a:t>		ADD R20,R21	;R20 = R20 + R21</a:t>
            </a:r>
          </a:p>
          <a:p>
            <a:pPr>
              <a:spcBef>
                <a:spcPts val="0"/>
              </a:spcBef>
              <a:spcAft>
                <a:spcPts val="2400"/>
              </a:spcAft>
              <a:buNone/>
            </a:pPr>
            <a:r>
              <a:rPr lang="en-US" sz="1400" b="1" dirty="0" smtClean="0">
                <a:latin typeface="Courier New" pitchFamily="49" charset="0"/>
                <a:cs typeface="Courier New" pitchFamily="49" charset="0"/>
              </a:rPr>
              <a:t>		STS SUM,R20	;store the result in loc 0x120</a:t>
            </a:r>
          </a:p>
          <a:p>
            <a:pPr marL="0" indent="274320" algn="just">
              <a:spcBef>
                <a:spcPts val="0"/>
              </a:spcBef>
              <a:buNone/>
            </a:pPr>
            <a:r>
              <a:rPr lang="en-US" sz="2000" dirty="0" smtClean="0"/>
              <a:t>This is especially helpful when the address needs to he changed in order to use a different AVR chip for a given project. It is much easier to refer to a name than a number when accessing RAM address locations.</a:t>
            </a:r>
          </a:p>
          <a:p>
            <a:pPr>
              <a:buNone/>
            </a:pPr>
            <a:endParaRPr lang="en-US" sz="2000" dirty="0" smtClean="0"/>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3D5AB30E-B913-4AB1-B38F-C0CF426CB9B5}"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lgn="just">
              <a:buNone/>
            </a:pPr>
            <a:r>
              <a:rPr lang="en-US" sz="2800" b="1" i="1" dirty="0" smtClean="0"/>
              <a:t>.</a:t>
            </a:r>
            <a:r>
              <a:rPr lang="en-US" sz="2800" b="1" dirty="0" smtClean="0"/>
              <a:t>INCLUDE directive</a:t>
            </a:r>
          </a:p>
          <a:p>
            <a:pPr marL="0" indent="274320" algn="just">
              <a:spcBef>
                <a:spcPts val="0"/>
              </a:spcBef>
              <a:buNone/>
            </a:pPr>
            <a:r>
              <a:rPr lang="en-US" sz="2000" dirty="0" smtClean="0"/>
              <a:t>The .include directive tells the AVR assembler to add the contents of a file to our program (like the #include directive in C language). In Table 2-6, you see the files that you must include whenever you want to use any of the AVRs. </a:t>
            </a:r>
          </a:p>
          <a:p>
            <a:pPr marL="0" indent="274320" algn="just">
              <a:spcBef>
                <a:spcPts val="0"/>
              </a:spcBef>
              <a:buNone/>
            </a:pPr>
            <a:r>
              <a:rPr lang="en-US" sz="2000" dirty="0" smtClean="0"/>
              <a:t>For example, when you want to use ATmega32, you must write the following instruction at the beginning of your program:</a:t>
            </a:r>
          </a:p>
          <a:p>
            <a:pPr>
              <a:spcBef>
                <a:spcPts val="600"/>
              </a:spcBef>
              <a:buNone/>
            </a:pPr>
            <a:r>
              <a:rPr lang="en-US" sz="1400" b="1" dirty="0" smtClean="0">
                <a:latin typeface="Courier New" pitchFamily="49" charset="0"/>
                <a:cs typeface="Courier New" pitchFamily="49" charset="0"/>
              </a:rPr>
              <a:t>		.INCLUDE    “M32DEF.INC”</a:t>
            </a:r>
          </a:p>
          <a:p>
            <a:pPr>
              <a:spcBef>
                <a:spcPts val="2400"/>
              </a:spcBef>
              <a:buNone/>
            </a:pPr>
            <a:endParaRPr lang="en-US" sz="1400" b="1" dirty="0" smtClean="0">
              <a:latin typeface="Courier New" pitchFamily="49" charset="0"/>
              <a:cs typeface="Courier New" pitchFamily="49" charset="0"/>
            </a:endParaRPr>
          </a:p>
          <a:p>
            <a:pPr>
              <a:spcBef>
                <a:spcPts val="0"/>
              </a:spcBef>
              <a:buNone/>
            </a:pPr>
            <a:r>
              <a:rPr lang="en-US" sz="1400" b="1" dirty="0" smtClean="0">
                <a:latin typeface="Courier New" pitchFamily="49" charset="0"/>
                <a:cs typeface="Courier New" pitchFamily="49" charset="0"/>
              </a:rPr>
              <a:t>		</a:t>
            </a:r>
            <a:endParaRPr lang="en-US" sz="2000" dirty="0" smtClean="0"/>
          </a:p>
          <a:p>
            <a:pPr marL="0" indent="274320" algn="just">
              <a:spcBef>
                <a:spcPts val="0"/>
              </a:spcBef>
              <a:buNone/>
            </a:pPr>
            <a:endParaRPr lang="en-US" sz="2000" dirty="0" smtClean="0">
              <a:cs typeface="Courier New" pitchFamily="49" charset="0"/>
            </a:endParaRPr>
          </a:p>
        </p:txBody>
      </p:sp>
      <p:pic>
        <p:nvPicPr>
          <p:cNvPr id="13315" name="Picture 3"/>
          <p:cNvPicPr>
            <a:picLocks noChangeAspect="1" noChangeArrowheads="1"/>
          </p:cNvPicPr>
          <p:nvPr/>
        </p:nvPicPr>
        <p:blipFill>
          <a:blip r:embed="rId3" cstate="print"/>
          <a:srcRect/>
          <a:stretch>
            <a:fillRect/>
          </a:stretch>
        </p:blipFill>
        <p:spPr bwMode="auto">
          <a:xfrm>
            <a:off x="1086776" y="3786190"/>
            <a:ext cx="7200000" cy="2714647"/>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649AA0D-F054-4805-A8C4-E16D5823F9EA}"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Rules for labels in Assembly language</a:t>
            </a:r>
          </a:p>
          <a:p>
            <a:pPr marL="0" indent="274320" algn="just">
              <a:spcBef>
                <a:spcPts val="0"/>
              </a:spcBef>
              <a:buNone/>
            </a:pPr>
            <a:r>
              <a:rPr lang="en-US" sz="2000" dirty="0" smtClean="0"/>
              <a:t>By choosing label names that are meaningful, a programmer can make a program much easier to read and maintain. There are several rules that names must follow. </a:t>
            </a:r>
          </a:p>
          <a:p>
            <a:pPr marL="273600" algn="just">
              <a:spcBef>
                <a:spcPts val="0"/>
              </a:spcBef>
            </a:pPr>
            <a:r>
              <a:rPr lang="en-US" sz="2000" dirty="0" smtClean="0"/>
              <a:t>First, each label name must be </a:t>
            </a:r>
            <a:r>
              <a:rPr lang="en-US" sz="2000" dirty="0" smtClean="0">
                <a:solidFill>
                  <a:srgbClr val="FF0000"/>
                </a:solidFill>
              </a:rPr>
              <a:t>unique</a:t>
            </a:r>
            <a:r>
              <a:rPr lang="en-US" sz="2000" dirty="0" smtClean="0"/>
              <a:t>. </a:t>
            </a:r>
          </a:p>
          <a:p>
            <a:pPr marL="273600" algn="just">
              <a:spcBef>
                <a:spcPts val="0"/>
              </a:spcBef>
            </a:pPr>
            <a:r>
              <a:rPr lang="en-US" sz="2000" dirty="0" smtClean="0"/>
              <a:t>The names used for labels in Assembly language programming consist of </a:t>
            </a:r>
            <a:r>
              <a:rPr lang="en-US" sz="2000" dirty="0" smtClean="0">
                <a:solidFill>
                  <a:srgbClr val="0066FF"/>
                </a:solidFill>
              </a:rPr>
              <a:t>alphabetic letters </a:t>
            </a:r>
            <a:r>
              <a:rPr lang="en-US" sz="2000" dirty="0" smtClean="0"/>
              <a:t>in both uppercase and lowercase</a:t>
            </a:r>
            <a:r>
              <a:rPr lang="en-US" sz="2000" dirty="0" smtClean="0">
                <a:solidFill>
                  <a:srgbClr val="0066FF"/>
                </a:solidFill>
              </a:rPr>
              <a:t>, the digits 0 through 9, and the special characters question mark (?), period (.), at (@), underline 0,and dollar sign ($). </a:t>
            </a:r>
          </a:p>
          <a:p>
            <a:pPr marL="273600" algn="just">
              <a:spcBef>
                <a:spcPts val="0"/>
              </a:spcBef>
            </a:pPr>
            <a:r>
              <a:rPr lang="en-US" sz="2000" dirty="0" smtClean="0">
                <a:solidFill>
                  <a:srgbClr val="FF0000"/>
                </a:solidFill>
              </a:rPr>
              <a:t>The first character</a:t>
            </a:r>
            <a:r>
              <a:rPr lang="en-US" sz="2000" dirty="0" smtClean="0"/>
              <a:t> of the label must be an alphabetic character. </a:t>
            </a:r>
          </a:p>
          <a:p>
            <a:pPr marL="273600" algn="just">
              <a:spcBef>
                <a:spcPts val="0"/>
              </a:spcBef>
            </a:pPr>
            <a:r>
              <a:rPr lang="en-US" sz="2000" dirty="0" smtClean="0"/>
              <a:t>Every assembler has some </a:t>
            </a:r>
            <a:r>
              <a:rPr lang="en-US" sz="2000" dirty="0" smtClean="0">
                <a:solidFill>
                  <a:srgbClr val="FF0000"/>
                </a:solidFill>
              </a:rPr>
              <a:t>reserved words </a:t>
            </a:r>
            <a:r>
              <a:rPr lang="en-US" sz="2000" dirty="0" smtClean="0"/>
              <a:t>that must not be used as labels in the program. Foremost among the reserved words are the mnemonics for the instructions. For example, "LDI" and "ADD" are reserved because they are instruction mnemonics. In addition to the mnemonics there are some other reserved words. </a:t>
            </a:r>
          </a:p>
        </p:txBody>
      </p:sp>
      <p:sp>
        <p:nvSpPr>
          <p:cNvPr id="6" name="Date Placeholder 5"/>
          <p:cNvSpPr>
            <a:spLocks noGrp="1"/>
          </p:cNvSpPr>
          <p:nvPr>
            <p:ph type="dt" sz="half" idx="10"/>
          </p:nvPr>
        </p:nvSpPr>
        <p:spPr/>
        <p:txBody>
          <a:bodyPr/>
          <a:lstStyle/>
          <a:p>
            <a:fld id="{2555AF9B-65BA-4216-B1AA-3294DE0CD7D3}"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b="1" dirty="0" smtClean="0"/>
              <a:t>INTRODUCTION TO AVR ASSEMBLY ROGRAMMING</a:t>
            </a:r>
          </a:p>
          <a:p>
            <a:pPr marL="0" indent="274320" algn="just">
              <a:spcBef>
                <a:spcPts val="0"/>
              </a:spcBef>
              <a:buNone/>
            </a:pPr>
            <a:r>
              <a:rPr lang="en-US" sz="2000" dirty="0" smtClean="0"/>
              <a:t>A program that consists of 0s and 1s is called machine language. In the early days of the computer, programmers coded programs in machine language. Although the hexadecimal system was used as a more efficient way to represent binary numbers, the process of working in machine code was still cumbersome for humans. Eventually, Assembly languages were developed, which provided mnemonics for the machine code instructions, plus other features that made programming faster and less prone to error.</a:t>
            </a:r>
          </a:p>
          <a:p>
            <a:pPr marL="0" indent="274320" algn="just">
              <a:spcBef>
                <a:spcPts val="2400"/>
              </a:spcBef>
              <a:buNone/>
            </a:pPr>
            <a:r>
              <a:rPr lang="en-US" sz="2000" dirty="0" smtClean="0"/>
              <a:t>Assembly language programs must be translated into machine code by a program called an assembler.  Assembly language is referred to as a low-level  language because it deals directly with the internal structure of the CPU. To program in Assembly language, the programmer must know all the registers of the CPU and the size of each, as well as other details.</a:t>
            </a:r>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8538B13A-29DB-4E19-97A5-EC8A38E900BB}"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Structure of Assembly language</a:t>
            </a:r>
          </a:p>
          <a:p>
            <a:pPr marL="0" indent="274320">
              <a:spcBef>
                <a:spcPts val="0"/>
              </a:spcBef>
              <a:buNone/>
            </a:pPr>
            <a:r>
              <a:rPr lang="en-US" sz="2000" dirty="0" smtClean="0"/>
              <a:t>An Assembly language program consists of, among other things, a series of lines of Assembly language instructions.</a:t>
            </a:r>
          </a:p>
          <a:p>
            <a:pPr marL="0" indent="274320" algn="just">
              <a:spcBef>
                <a:spcPts val="0"/>
              </a:spcBef>
              <a:buNone/>
            </a:pPr>
            <a:r>
              <a:rPr lang="en-US" sz="2000" dirty="0" smtClean="0"/>
              <a:t>An Assembly language instruction consists of a mnemonic, optionally followed by one or two operands. The operands are the data items being manipulated, and the mnemonics are the commands to the CPU, telling it what to do with those items.</a:t>
            </a:r>
          </a:p>
          <a:p>
            <a:pPr marL="0" indent="274320" algn="just">
              <a:spcBef>
                <a:spcPts val="0"/>
              </a:spcBef>
              <a:buNone/>
            </a:pPr>
            <a:r>
              <a:rPr lang="en-US" sz="2000" dirty="0" smtClean="0"/>
              <a:t>An Assembly language instruction consists of four fields:</a:t>
            </a:r>
          </a:p>
          <a:p>
            <a:pPr marL="0" indent="274320" algn="just">
              <a:spcBef>
                <a:spcPts val="2400"/>
              </a:spcBef>
              <a:spcAft>
                <a:spcPts val="2400"/>
              </a:spcAft>
              <a:buNone/>
            </a:pPr>
            <a:r>
              <a:rPr lang="en-US" sz="1600" b="1" dirty="0" smtClean="0">
                <a:latin typeface="Courier New" pitchFamily="49" charset="0"/>
                <a:cs typeface="Courier New" pitchFamily="49" charset="0"/>
              </a:rPr>
              <a:t>[ label:] mnemonic [ operands] [ ;comment]</a:t>
            </a:r>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85E0E3FF-4161-4942-8100-1D240CE315C7}"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4338" name="Picture 2"/>
          <p:cNvPicPr>
            <a:picLocks noGrp="1" noChangeAspect="1" noChangeArrowheads="1"/>
          </p:cNvPicPr>
          <p:nvPr>
            <p:ph sz="quarter" idx="1"/>
          </p:nvPr>
        </p:nvPicPr>
        <p:blipFill>
          <a:blip r:embed="rId3" cstate="print"/>
          <a:srcRect/>
          <a:stretch>
            <a:fillRect/>
          </a:stretch>
        </p:blipFill>
        <p:spPr bwMode="auto">
          <a:xfrm>
            <a:off x="928688" y="1921836"/>
            <a:ext cx="7772400" cy="413827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7D01E84-AA83-475C-8962-164734511042}"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89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pic>
        <p:nvPicPr>
          <p:cNvPr id="5" name="Content Placeholder 4" descr="NP2.bmp"/>
          <p:cNvPicPr>
            <a:picLocks noGrp="1" noChangeAspect="1"/>
          </p:cNvPicPr>
          <p:nvPr>
            <p:ph sz="quarter" idx="1"/>
          </p:nvPr>
        </p:nvPicPr>
        <p:blipFill>
          <a:blip r:embed="rId2" cstate="print"/>
          <a:stretch>
            <a:fillRect/>
          </a:stretch>
        </p:blipFill>
        <p:spPr>
          <a:xfrm>
            <a:off x="1398625" y="1447800"/>
            <a:ext cx="6388085" cy="5040000"/>
          </a:xfrm>
        </p:spPr>
      </p:pic>
      <p:sp>
        <p:nvSpPr>
          <p:cNvPr id="4" name="Date Placeholder 3"/>
          <p:cNvSpPr>
            <a:spLocks noGrp="1"/>
          </p:cNvSpPr>
          <p:nvPr>
            <p:ph type="dt" sz="half" idx="10"/>
          </p:nvPr>
        </p:nvSpPr>
        <p:spPr/>
        <p:txBody>
          <a:bodyPr/>
          <a:lstStyle/>
          <a:p>
            <a:fld id="{1BC28970-7820-436E-A7C2-AE2F78819C57}" type="datetime1">
              <a:rPr lang="en-US" smtClean="0"/>
              <a:pPr/>
              <a:t>10/22/2018</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000" dirty="0" smtClean="0"/>
              <a:t>Regarding the above format, the following points should be noted:</a:t>
            </a:r>
          </a:p>
          <a:p>
            <a:pPr marL="457200" indent="-457200" algn="just">
              <a:buFont typeface="+mj-lt"/>
              <a:buAutoNum type="arabicPeriod"/>
            </a:pPr>
            <a:r>
              <a:rPr lang="en-US" sz="2000" dirty="0" smtClean="0"/>
              <a:t>The label field allows the program to refer to a line of code by name. The label field cannot exceed a certain number of characters. Check your assembler for the rule.</a:t>
            </a:r>
          </a:p>
          <a:p>
            <a:pPr marL="457200" indent="-457200" algn="just">
              <a:buFont typeface="+mj-lt"/>
              <a:buAutoNum type="arabicPeriod"/>
            </a:pPr>
            <a:r>
              <a:rPr lang="en-US" sz="2000" dirty="0" smtClean="0"/>
              <a:t>The Assembly language mnemonic (instruction) and operand(s) fields together perform the real work of the program and accomplish the tasks for which the program was written. In Assembly language statements such as</a:t>
            </a:r>
          </a:p>
          <a:p>
            <a:pPr>
              <a:buNone/>
            </a:pPr>
            <a:r>
              <a:rPr lang="en-US" sz="1600" b="1" dirty="0" smtClean="0">
                <a:latin typeface="Courier New" pitchFamily="49" charset="0"/>
                <a:cs typeface="Courier New" pitchFamily="49" charset="0"/>
              </a:rPr>
              <a:t>		LDI  R23,$55</a:t>
            </a:r>
          </a:p>
          <a:p>
            <a:pPr>
              <a:buNone/>
            </a:pPr>
            <a:r>
              <a:rPr lang="en-US" sz="1600" b="1" dirty="0" smtClean="0">
                <a:latin typeface="Courier New" pitchFamily="49" charset="0"/>
                <a:cs typeface="Courier New" pitchFamily="49" charset="0"/>
              </a:rPr>
              <a:t>		ADD  R23,R19</a:t>
            </a:r>
          </a:p>
          <a:p>
            <a:pPr>
              <a:buNone/>
            </a:pPr>
            <a:r>
              <a:rPr lang="en-US" sz="1600" b="1" dirty="0" smtClean="0">
                <a:latin typeface="Courier New" pitchFamily="49" charset="0"/>
                <a:cs typeface="Courier New" pitchFamily="49" charset="0"/>
              </a:rPr>
              <a:t>		SUB1 R23,$67</a:t>
            </a:r>
          </a:p>
          <a:p>
            <a:pPr marL="457200" indent="0" algn="just">
              <a:spcBef>
                <a:spcPts val="600"/>
              </a:spcBef>
              <a:buNone/>
            </a:pPr>
            <a:r>
              <a:rPr lang="en-US" sz="2000" dirty="0" smtClean="0"/>
              <a:t>ADD and LDI are the mnemonics that produce opcodes; the "$55" and "$67“ are the operands. </a:t>
            </a:r>
          </a:p>
          <a:p>
            <a:pPr>
              <a:buNone/>
            </a:pPr>
            <a:endParaRPr lang="en-US" dirty="0"/>
          </a:p>
        </p:txBody>
      </p:sp>
      <p:sp>
        <p:nvSpPr>
          <p:cNvPr id="6" name="Date Placeholder 5"/>
          <p:cNvSpPr>
            <a:spLocks noGrp="1"/>
          </p:cNvSpPr>
          <p:nvPr>
            <p:ph type="dt" sz="half" idx="10"/>
          </p:nvPr>
        </p:nvSpPr>
        <p:spPr/>
        <p:txBody>
          <a:bodyPr/>
          <a:lstStyle/>
          <a:p>
            <a:fld id="{98943957-8ABF-4CFF-86F9-CB9501D66282}"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000" dirty="0" smtClean="0"/>
              <a:t>Regarding the above format, the following points should be noted:</a:t>
            </a:r>
          </a:p>
          <a:p>
            <a:pPr marL="514350" indent="-514350" algn="just">
              <a:spcBef>
                <a:spcPts val="2400"/>
              </a:spcBef>
              <a:spcAft>
                <a:spcPts val="2400"/>
              </a:spcAft>
              <a:buFont typeface="+mj-lt"/>
              <a:buAutoNum type="arabicPeriod" startAt="3"/>
            </a:pPr>
            <a:r>
              <a:rPr lang="en-US" sz="2200" dirty="0" smtClean="0"/>
              <a:t>The comment field begins with a semicolon comment indicator ";". Comments may be at the end of a line or on a line by themselves.</a:t>
            </a:r>
          </a:p>
          <a:p>
            <a:pPr marL="514350" indent="-514350" algn="just">
              <a:buFont typeface="+mj-lt"/>
              <a:buAutoNum type="arabicPeriod" startAt="3"/>
            </a:pPr>
            <a:endParaRPr lang="en-US" sz="2200" dirty="0" smtClean="0"/>
          </a:p>
          <a:p>
            <a:pPr marL="514350" indent="-514350" algn="just">
              <a:spcBef>
                <a:spcPts val="2400"/>
              </a:spcBef>
              <a:spcAft>
                <a:spcPts val="2400"/>
              </a:spcAft>
              <a:buFont typeface="+mj-lt"/>
              <a:buAutoNum type="arabicPeriod" startAt="4"/>
            </a:pPr>
            <a:r>
              <a:rPr lang="en-US" sz="2000" dirty="0" smtClean="0"/>
              <a:t>Notice the label "HERE" in the label field in Program 2-1. In the JMP the AVR is told to stay in this loop indefinitely. If your system has a monitor program you do not need this line and should delete it from your program. </a:t>
            </a:r>
            <a:endParaRPr lang="en-US" sz="2000" dirty="0"/>
          </a:p>
        </p:txBody>
      </p:sp>
      <p:sp>
        <p:nvSpPr>
          <p:cNvPr id="6" name="Date Placeholder 5"/>
          <p:cNvSpPr>
            <a:spLocks noGrp="1"/>
          </p:cNvSpPr>
          <p:nvPr>
            <p:ph type="dt" sz="half" idx="10"/>
          </p:nvPr>
        </p:nvSpPr>
        <p:spPr/>
        <p:txBody>
          <a:bodyPr/>
          <a:lstStyle/>
          <a:p>
            <a:fld id="{CE028D12-5409-4F1B-80B6-4E359F40B42D}"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p:cNvPicPr>
            <a:picLocks noChangeAspect="1" noChangeArrowheads="1"/>
          </p:cNvPicPr>
          <p:nvPr/>
        </p:nvPicPr>
        <p:blipFill>
          <a:blip r:embed="rId2" cstate="print"/>
          <a:srcRect/>
          <a:stretch>
            <a:fillRect/>
          </a:stretch>
        </p:blipFill>
        <p:spPr bwMode="auto">
          <a:xfrm>
            <a:off x="2030444" y="1643050"/>
            <a:ext cx="7042150" cy="482282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4014790" cy="4572000"/>
          </a:xfrm>
        </p:spPr>
        <p:txBody>
          <a:bodyPr>
            <a:normAutofit/>
          </a:bodyPr>
          <a:lstStyle/>
          <a:p>
            <a:pPr marL="0" indent="274320" algn="just">
              <a:spcBef>
                <a:spcPts val="0"/>
              </a:spcBef>
              <a:buNone/>
            </a:pPr>
            <a:r>
              <a:rPr lang="en-US" sz="2000" dirty="0" smtClean="0"/>
              <a:t>Now that the basic form of an Assembly language program has been given, the next question is: </a:t>
            </a:r>
          </a:p>
          <a:p>
            <a:pPr marL="0" indent="274320" algn="just">
              <a:spcBef>
                <a:spcPts val="0"/>
              </a:spcBef>
              <a:buNone/>
            </a:pPr>
            <a:r>
              <a:rPr lang="en-US" sz="2000" dirty="0" smtClean="0"/>
              <a:t>How it is created, assembled, and made ready to run? </a:t>
            </a:r>
          </a:p>
          <a:p>
            <a:pPr marL="0" indent="274320" algn="just">
              <a:spcBef>
                <a:spcPts val="0"/>
              </a:spcBef>
              <a:buNone/>
            </a:pPr>
            <a:r>
              <a:rPr lang="en-US" sz="2000" dirty="0" smtClean="0"/>
              <a:t>The steps to create an executable Assembly language program (Figure 2-9) are outlined as follows:</a:t>
            </a:r>
          </a:p>
          <a:p>
            <a:pPr marL="514350" indent="-514350" algn="just">
              <a:buNone/>
            </a:pPr>
            <a:endParaRPr lang="en-US" sz="2200" dirty="0" smtClean="0"/>
          </a:p>
        </p:txBody>
      </p:sp>
      <p:sp>
        <p:nvSpPr>
          <p:cNvPr id="6" name="Date Placeholder 5"/>
          <p:cNvSpPr>
            <a:spLocks noGrp="1"/>
          </p:cNvSpPr>
          <p:nvPr>
            <p:ph type="dt" sz="half" idx="10"/>
          </p:nvPr>
        </p:nvSpPr>
        <p:spPr/>
        <p:txBody>
          <a:bodyPr/>
          <a:lstStyle/>
          <a:p>
            <a:fld id="{20876BA2-C0CB-4D0A-9405-AFF2B2B78159}"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372376" cy="4572000"/>
          </a:xfrm>
        </p:spPr>
        <p:txBody>
          <a:bodyPr>
            <a:normAutofit lnSpcReduction="10000"/>
          </a:bodyPr>
          <a:lstStyle/>
          <a:p>
            <a:pPr marL="468000" indent="-468000" algn="just">
              <a:spcBef>
                <a:spcPts val="0"/>
              </a:spcBef>
              <a:buFont typeface="+mj-lt"/>
              <a:buAutoNum type="arabicPeriod"/>
            </a:pPr>
            <a:r>
              <a:rPr lang="en-US" sz="2000" dirty="0" smtClean="0"/>
              <a:t>First we use a text editor to type in a program similar to Program 2- 1. In the case of the AVR microcontrollers, we use the </a:t>
            </a:r>
            <a:r>
              <a:rPr lang="en-US" sz="2000" dirty="0" err="1" smtClean="0">
                <a:solidFill>
                  <a:srgbClr val="FF0000"/>
                </a:solidFill>
              </a:rPr>
              <a:t>AVRStudio</a:t>
            </a:r>
            <a:r>
              <a:rPr lang="en-US" sz="2000" dirty="0" smtClean="0">
                <a:solidFill>
                  <a:srgbClr val="FF0000"/>
                </a:solidFill>
              </a:rPr>
              <a:t> IDE</a:t>
            </a:r>
            <a:r>
              <a:rPr lang="en-US" sz="2000" dirty="0" smtClean="0"/>
              <a:t>, which has a text editor, assembler, simulator, and much more all in one software package. It is an excellent development software that supports all the AVR chips and is free. </a:t>
            </a:r>
          </a:p>
          <a:p>
            <a:pPr marL="468000" indent="0" algn="just">
              <a:spcBef>
                <a:spcPts val="0"/>
              </a:spcBef>
              <a:buNone/>
            </a:pPr>
            <a:r>
              <a:rPr lang="en-US" sz="2000" dirty="0" smtClean="0"/>
              <a:t>For assemblers, the file names follow the usual DOS conventions, but the source file has the extension "asm". The "asm" extension for the source file is used by an assembler in the next step.</a:t>
            </a:r>
          </a:p>
          <a:p>
            <a:pPr marL="468000" indent="-468000" algn="just">
              <a:spcBef>
                <a:spcPts val="0"/>
              </a:spcBef>
              <a:buFont typeface="+mj-lt"/>
              <a:buAutoNum type="arabicPeriod" startAt="2"/>
            </a:pPr>
            <a:r>
              <a:rPr lang="en-US" sz="2000" dirty="0" smtClean="0"/>
              <a:t>The asm source file containing the program code created in step 1 is fed to the AVR assembler. The assembler produces an object file, a hex file, an </a:t>
            </a:r>
            <a:r>
              <a:rPr lang="en-US" sz="2000" dirty="0" err="1" smtClean="0"/>
              <a:t>eeprom</a:t>
            </a:r>
            <a:r>
              <a:rPr lang="en-US" sz="2000" dirty="0" smtClean="0"/>
              <a:t> file, a list file, and a map file. The object file has the extension "</a:t>
            </a:r>
            <a:r>
              <a:rPr lang="en-US" sz="2000" dirty="0" err="1" smtClean="0"/>
              <a:t>obj</a:t>
            </a:r>
            <a:r>
              <a:rPr lang="en-US" sz="2000" dirty="0" smtClean="0"/>
              <a:t>", the hex file extension is "hex", the list file extension is "</a:t>
            </a:r>
            <a:r>
              <a:rPr lang="en-US" sz="2000" dirty="0" err="1" smtClean="0"/>
              <a:t>lst</a:t>
            </a:r>
            <a:r>
              <a:rPr lang="en-US" sz="2000" dirty="0" smtClean="0"/>
              <a:t>", the map file extension is "map", and the </a:t>
            </a:r>
            <a:r>
              <a:rPr lang="en-US" sz="2000" dirty="0" err="1" smtClean="0"/>
              <a:t>eeprom</a:t>
            </a:r>
            <a:r>
              <a:rPr lang="en-US" sz="2000" dirty="0" smtClean="0"/>
              <a:t> file has the extension "</a:t>
            </a:r>
            <a:r>
              <a:rPr lang="en-US" sz="2000" dirty="0" err="1" smtClean="0"/>
              <a:t>eep</a:t>
            </a:r>
            <a:r>
              <a:rPr lang="en-US" sz="2000" dirty="0" smtClean="0"/>
              <a:t>". After a successful link, the hex file is ready to be burned into the AVR's program ROM and is downloaded into the AVR Trainer. </a:t>
            </a:r>
          </a:p>
          <a:p>
            <a:pPr marL="514350" indent="-514350" algn="just">
              <a:buNone/>
            </a:pPr>
            <a:endParaRPr lang="en-US" sz="2200" dirty="0" smtClean="0"/>
          </a:p>
        </p:txBody>
      </p:sp>
      <p:sp>
        <p:nvSpPr>
          <p:cNvPr id="6" name="Date Placeholder 5"/>
          <p:cNvSpPr>
            <a:spLocks noGrp="1"/>
          </p:cNvSpPr>
          <p:nvPr>
            <p:ph type="dt" sz="half" idx="10"/>
          </p:nvPr>
        </p:nvSpPr>
        <p:spPr/>
        <p:txBody>
          <a:bodyPr/>
          <a:lstStyle/>
          <a:p>
            <a:fld id="{1413A33E-77F1-40E5-B796-40BA3D99261D}"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372376" cy="4572000"/>
          </a:xfrm>
        </p:spPr>
        <p:txBody>
          <a:bodyPr>
            <a:normAutofit/>
          </a:bodyPr>
          <a:lstStyle/>
          <a:p>
            <a:pPr marL="468000" indent="-468000" algn="just">
              <a:spcBef>
                <a:spcPts val="0"/>
              </a:spcBef>
              <a:buFont typeface="+mj-lt"/>
              <a:buAutoNum type="arabicPeriod"/>
            </a:pPr>
            <a:r>
              <a:rPr lang="en-US" sz="2000" dirty="0" smtClean="0"/>
              <a:t>First we use a text editor to type in a program similar to Program 2- 1. </a:t>
            </a:r>
          </a:p>
          <a:p>
            <a:pPr marL="468000" indent="-468000" algn="just">
              <a:spcBef>
                <a:spcPts val="0"/>
              </a:spcBef>
              <a:buFont typeface="+mj-lt"/>
              <a:buAutoNum type="arabicPeriod"/>
            </a:pPr>
            <a:r>
              <a:rPr lang="en-US" sz="2000" dirty="0" smtClean="0"/>
              <a:t>The "asm" source file containing the program code created in step 1 is fed to the AVR assembler. The assembler produces an object file, a hex file, an </a:t>
            </a:r>
            <a:r>
              <a:rPr lang="en-US" sz="2000" dirty="0" err="1" smtClean="0"/>
              <a:t>eeprom</a:t>
            </a:r>
            <a:r>
              <a:rPr lang="en-US" sz="2000" dirty="0" smtClean="0"/>
              <a:t> file, a list file, and a map file. The object file has the extension "</a:t>
            </a:r>
            <a:r>
              <a:rPr lang="en-US" sz="2000" dirty="0" err="1" smtClean="0"/>
              <a:t>obj</a:t>
            </a:r>
            <a:r>
              <a:rPr lang="en-US" sz="2000" dirty="0" smtClean="0"/>
              <a:t>", the hex file extension is "hex", the list file extension is "</a:t>
            </a:r>
            <a:r>
              <a:rPr lang="en-US" sz="2000" dirty="0" err="1" smtClean="0"/>
              <a:t>lst</a:t>
            </a:r>
            <a:r>
              <a:rPr lang="en-US" sz="2000" dirty="0" smtClean="0"/>
              <a:t>", the map file extension is "map", and the </a:t>
            </a:r>
            <a:r>
              <a:rPr lang="en-US" sz="2000" dirty="0" err="1" smtClean="0"/>
              <a:t>eeprom</a:t>
            </a:r>
            <a:r>
              <a:rPr lang="en-US" sz="2000" dirty="0" smtClean="0"/>
              <a:t> file has the extension "</a:t>
            </a:r>
            <a:r>
              <a:rPr lang="en-US" sz="2000" dirty="0" err="1" smtClean="0"/>
              <a:t>eep</a:t>
            </a:r>
            <a:r>
              <a:rPr lang="en-US" sz="2000" dirty="0" smtClean="0"/>
              <a:t>". </a:t>
            </a:r>
          </a:p>
          <a:p>
            <a:pPr marL="468000" indent="0" algn="just">
              <a:spcBef>
                <a:spcPts val="0"/>
              </a:spcBef>
              <a:buNone/>
            </a:pPr>
            <a:r>
              <a:rPr lang="en-US" sz="2000" dirty="0" smtClean="0"/>
              <a:t>After a successful link, the hex file is ready to be burned into the AVR's program ROM and is downloaded into the AVR Trainer. We can write the </a:t>
            </a:r>
            <a:r>
              <a:rPr lang="en-US" sz="2000" dirty="0" err="1" smtClean="0"/>
              <a:t>eeprom</a:t>
            </a:r>
            <a:r>
              <a:rPr lang="en-US" sz="2000" dirty="0" smtClean="0"/>
              <a:t> file into the AVR's EEPROM to initialize the EEPROM. </a:t>
            </a:r>
          </a:p>
          <a:p>
            <a:pPr marL="514350" indent="-514350" algn="just">
              <a:buNone/>
            </a:pPr>
            <a:endParaRPr lang="en-US" sz="2200" dirty="0" smtClean="0"/>
          </a:p>
        </p:txBody>
      </p:sp>
      <p:sp>
        <p:nvSpPr>
          <p:cNvPr id="6" name="Date Placeholder 5"/>
          <p:cNvSpPr>
            <a:spLocks noGrp="1"/>
          </p:cNvSpPr>
          <p:nvPr>
            <p:ph type="dt" sz="half" idx="10"/>
          </p:nvPr>
        </p:nvSpPr>
        <p:spPr/>
        <p:txBody>
          <a:bodyPr/>
          <a:lstStyle/>
          <a:p>
            <a:fld id="{A1E2F117-5D90-4915-BD01-E85E90DC6AF0}" type="datetime1">
              <a:rPr lang="en-US" smtClean="0"/>
              <a:pPr/>
              <a:t>10/22/2018</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p:txBody>
          <a:bodyPr>
            <a:normAutofit/>
          </a:bodyPr>
          <a:lstStyle/>
          <a:p>
            <a:pPr>
              <a:buNone/>
            </a:pPr>
            <a:r>
              <a:rPr lang="en-US" sz="2800" b="1" dirty="0" smtClean="0"/>
              <a:t>More about asm and object files</a:t>
            </a:r>
          </a:p>
          <a:p>
            <a:pPr marL="0" indent="0" algn="just">
              <a:buNone/>
            </a:pPr>
            <a:r>
              <a:rPr lang="en-US" sz="2000" dirty="0" smtClean="0"/>
              <a:t>The asm file is also called the source file and must have the "asm" extension. The object file is used as input to a simulator or an emulator. </a:t>
            </a:r>
          </a:p>
          <a:p>
            <a:pPr marL="0" indent="0" algn="just">
              <a:buNone/>
            </a:pPr>
            <a:r>
              <a:rPr lang="en-US" sz="2000" dirty="0" smtClean="0"/>
              <a:t>Before we can assemble a program to create a ready-to-run program, we must make sure that it is error free. The AVR Studio IDE provides us error messages and we examine them to see the nature of syntax errors. The assembler will not assemble the program until all the syntax errors are fixed. A sample of an error message is shown in Figure 2-10.</a:t>
            </a:r>
          </a:p>
          <a:p>
            <a:endParaRPr lang="en-US" dirty="0"/>
          </a:p>
        </p:txBody>
      </p:sp>
      <p:pic>
        <p:nvPicPr>
          <p:cNvPr id="8" name="Picture 2"/>
          <p:cNvPicPr>
            <a:picLocks noChangeAspect="1" noChangeArrowheads="1"/>
          </p:cNvPicPr>
          <p:nvPr/>
        </p:nvPicPr>
        <p:blipFill>
          <a:blip r:embed="rId3" cstate="print"/>
          <a:srcRect/>
          <a:stretch>
            <a:fillRect/>
          </a:stretch>
        </p:blipFill>
        <p:spPr bwMode="auto">
          <a:xfrm>
            <a:off x="914400" y="4286256"/>
            <a:ext cx="7372350" cy="2314298"/>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525F59D-896D-40DB-8DA5-62B750729A8F}" type="datetime1">
              <a:rPr lang="en-US" smtClean="0"/>
              <a:pPr/>
              <a:t>10/22/2018</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95</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p:txBody>
          <a:bodyPr>
            <a:normAutofit/>
          </a:bodyPr>
          <a:lstStyle/>
          <a:p>
            <a:pPr>
              <a:buNone/>
            </a:pPr>
            <a:r>
              <a:rPr lang="en-US" sz="2800" b="1" dirty="0" smtClean="0"/>
              <a:t>“map” files</a:t>
            </a:r>
          </a:p>
          <a:p>
            <a:pPr marL="0" indent="274320">
              <a:spcBef>
                <a:spcPts val="0"/>
              </a:spcBef>
              <a:buNone/>
            </a:pPr>
            <a:r>
              <a:rPr lang="en-US" sz="2000" dirty="0" smtClean="0"/>
              <a:t>The map file shows the labels defined in the program together with their values. Examine Figure 2-11. It shows the Map file of Program 2-1.</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cstate="print"/>
          <a:srcRect/>
          <a:stretch>
            <a:fillRect/>
          </a:stretch>
        </p:blipFill>
        <p:spPr bwMode="auto">
          <a:xfrm>
            <a:off x="712042" y="2786058"/>
            <a:ext cx="8074800" cy="1760415"/>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5532295C-B992-4429-8582-F91809D301D3}" type="datetime1">
              <a:rPr lang="en-US" smtClean="0"/>
              <a:pPr/>
              <a:t>10/22/2018</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96</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2" cstate="print"/>
          <a:srcRect/>
          <a:stretch>
            <a:fillRect/>
          </a:stretch>
        </p:blipFill>
        <p:spPr bwMode="auto">
          <a:xfrm>
            <a:off x="3386842" y="2107161"/>
            <a:ext cx="5400000" cy="4536549"/>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a:xfrm>
            <a:off x="914400" y="1447800"/>
            <a:ext cx="2443154" cy="4572000"/>
          </a:xfrm>
        </p:spPr>
        <p:txBody>
          <a:bodyPr>
            <a:normAutofit/>
          </a:bodyPr>
          <a:lstStyle/>
          <a:p>
            <a:pPr>
              <a:buNone/>
            </a:pPr>
            <a:r>
              <a:rPr lang="en-US" sz="2800" b="1" dirty="0" smtClean="0"/>
              <a:t>“</a:t>
            </a:r>
            <a:r>
              <a:rPr lang="en-US" sz="2800" b="1" dirty="0" err="1" smtClean="0"/>
              <a:t>lst</a:t>
            </a:r>
            <a:r>
              <a:rPr lang="en-US" sz="2800" b="1" dirty="0" smtClean="0"/>
              <a:t>” files</a:t>
            </a:r>
          </a:p>
          <a:p>
            <a:pPr marL="0" indent="274320" algn="just">
              <a:buNone/>
            </a:pPr>
            <a:r>
              <a:rPr lang="en-US" sz="2000" dirty="0" smtClean="0"/>
              <a:t>list shows the binary and source code; it also shows which instructions are used in the source code, and the amount of memory the program uses. See Figure 2-12.</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4" cstate="print"/>
          <a:srcRect/>
          <a:stretch>
            <a:fillRect/>
          </a:stretch>
        </p:blipFill>
        <p:spPr bwMode="auto">
          <a:xfrm>
            <a:off x="-1085850" y="2195513"/>
            <a:ext cx="720000" cy="156970"/>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9286E4ED-9605-40D7-8C22-7BF7BEEDD7BE}" type="datetime1">
              <a:rPr lang="en-US" smtClean="0"/>
              <a:pPr/>
              <a:t>10/22/2018</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97</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a:xfrm>
            <a:off x="914400" y="1447800"/>
            <a:ext cx="7372376" cy="4572000"/>
          </a:xfrm>
        </p:spPr>
        <p:txBody>
          <a:bodyPr>
            <a:normAutofit/>
          </a:bodyPr>
          <a:lstStyle/>
          <a:p>
            <a:pPr>
              <a:buNone/>
            </a:pPr>
            <a:r>
              <a:rPr lang="en-US" sz="2800" b="1" dirty="0" smtClean="0"/>
              <a:t>Program counter in the AVR</a:t>
            </a:r>
          </a:p>
          <a:p>
            <a:pPr marL="0" indent="0" algn="just">
              <a:buNone/>
            </a:pPr>
            <a:r>
              <a:rPr lang="en-US" sz="2000" dirty="0" smtClean="0"/>
              <a:t>The most important register in the AVR microcontroller is the PC. The program counter is used by the CPU to point to the address of the next instruction to be executed. As the CPU fetches the opcode from the program ROM, the program counter is incremented automatically to point to the next instruction.</a:t>
            </a:r>
          </a:p>
          <a:p>
            <a:pPr marL="0" indent="0" algn="just">
              <a:buNone/>
            </a:pPr>
            <a:r>
              <a:rPr lang="en-US" sz="2000" dirty="0" smtClean="0"/>
              <a:t>In AVR microcontrollers each Flash memory location is 2 bytes wide. For example, in ATmega32, whose Flash is 32K bytes, the Flash is organized as 16Kx 16, and its program counter is 14 bits wide (2</a:t>
            </a:r>
            <a:r>
              <a:rPr lang="en-US" sz="2000" baseline="30000" dirty="0" smtClean="0"/>
              <a:t>14</a:t>
            </a:r>
            <a:r>
              <a:rPr lang="en-US" sz="2000" dirty="0" smtClean="0"/>
              <a:t> = 16K memory locations).</a:t>
            </a:r>
          </a:p>
          <a:p>
            <a:pPr marL="0" indent="0" algn="just">
              <a:buNone/>
            </a:pPr>
            <a:r>
              <a:rPr lang="en-US" sz="2000" dirty="0" smtClean="0"/>
              <a:t>The ATmega64 has a 15-hit program counter, so its Flash has 32K locations (2</a:t>
            </a:r>
            <a:r>
              <a:rPr lang="en-US" sz="2000" baseline="30000" dirty="0" smtClean="0"/>
              <a:t>15</a:t>
            </a:r>
            <a:r>
              <a:rPr lang="en-US" sz="2000" dirty="0" smtClean="0"/>
              <a:t>=32K), with each location containing 2 bytes (32K x 2 bytes = 64K bytes).</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93D647E-CCF8-4508-9981-367362F52B07}"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98</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a:xfrm>
            <a:off x="914400" y="1447800"/>
            <a:ext cx="7372376" cy="4572000"/>
          </a:xfrm>
        </p:spPr>
        <p:txBody>
          <a:bodyPr>
            <a:normAutofit/>
          </a:bodyPr>
          <a:lstStyle/>
          <a:p>
            <a:pPr marL="0" indent="274320" algn="just">
              <a:spcBef>
                <a:spcPts val="0"/>
              </a:spcBef>
              <a:buNone/>
            </a:pPr>
            <a:r>
              <a:rPr lang="en-US" sz="2400" dirty="0" smtClean="0"/>
              <a:t>In the case of a 16-bit program counter, the code space is 64K (2</a:t>
            </a:r>
            <a:r>
              <a:rPr lang="en-US" sz="2400" baseline="30000" dirty="0" smtClean="0"/>
              <a:t>16</a:t>
            </a:r>
            <a:r>
              <a:rPr lang="en-US" sz="2400" dirty="0" smtClean="0"/>
              <a:t> = 64K), which occupies the 0000-$FFFF address range. The program counter in the AVR family can be up to 22 bits wide. This means that the AVR family can access program addresses 000000 to $3FFFFF, a total of 4M locations. Because each Flash location is 2 bytes wide, the AVR can have a maximum of 8M bytes of code. However, at the time of this writing, none of the members of the AVR family have the entire 8M bytes of on-chip ROM installed. </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3E0B71C1-6EAD-4198-B885-7864B9236BC1}" type="datetime1">
              <a:rPr lang="en-US" smtClean="0"/>
              <a:pPr/>
              <a:t>10/22/2018</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99</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6026</TotalTime>
  <Words>9549</Words>
  <Application>Microsoft Office PowerPoint</Application>
  <PresentationFormat>On-screen Show (4:3)</PresentationFormat>
  <Paragraphs>1372</Paragraphs>
  <Slides>131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131</vt:i4>
      </vt:variant>
    </vt:vector>
  </HeadingPairs>
  <TitlesOfParts>
    <vt:vector size="140" baseType="lpstr">
      <vt:lpstr>Calibri</vt:lpstr>
      <vt:lpstr>Courier</vt:lpstr>
      <vt:lpstr>Courier New</vt:lpstr>
      <vt:lpstr>Franklin Gothic Book</vt:lpstr>
      <vt:lpstr>Perpetua</vt:lpstr>
      <vt:lpstr>Symbol</vt:lpstr>
      <vt:lpstr>Times New Roman</vt:lpstr>
      <vt:lpstr>Wingdings 2</vt:lpstr>
      <vt:lpstr>Equity</vt:lpstr>
      <vt:lpstr>AVR Microcontroller</vt:lpstr>
      <vt:lpstr>AVR Microcontroller</vt:lpstr>
      <vt:lpstr>AVR Microcontroller</vt:lpstr>
      <vt:lpstr>AVR Microcontroller</vt:lpstr>
      <vt:lpstr>AVR Microcontroller</vt:lpstr>
      <vt:lpstr>AVR Microcontroller AT tiny25 Block Diagram</vt:lpstr>
      <vt:lpstr>AVR Microcontroller AT tiny25 Block Diagram</vt:lpstr>
      <vt:lpstr>AVR Microcontroller ATmega32 Block Diagram </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vt:lpstr>
      <vt:lpstr>AVR Microcontroller</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ASSEMBLING AN AVR PROGRAM</vt:lpstr>
      <vt:lpstr>AVR Microcontroller ASSEMBLING AN AVR PROGRAM</vt:lpstr>
      <vt:lpstr>AVR Microcontroller ASSEMBLING AN AVR PROGRAM</vt:lpstr>
      <vt:lpstr>AVR Microcontroller ASSEMBLING AN AVR PROGRAM</vt:lpstr>
      <vt:lpstr>AVR Microcontroller ASSEMBLING AN AVR PROGRAM</vt:lpstr>
      <vt:lpstr>AVR Microcontroller ASSEMBLING AN AVR PROGRAM</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VIEWING REGISTERS AND MEMORY WITH AVR STUDIO IDE</vt:lpstr>
      <vt:lpstr>AVR Microcontroller VIEWING REGISTERS AND MEMORY WITH AVR STUDIO IDE</vt:lpstr>
      <vt:lpstr>AVR Microcontroller VIEWING REGISTERS AND MEMORY WITH AVR STUDIO 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Microcontroller</dc:title>
  <dc:creator>mashhoun</dc:creator>
  <cp:lastModifiedBy>mashhoon</cp:lastModifiedBy>
  <cp:revision>200</cp:revision>
  <dcterms:created xsi:type="dcterms:W3CDTF">2014-11-05T07:28:16Z</dcterms:created>
  <dcterms:modified xsi:type="dcterms:W3CDTF">2018-10-22T13:31:02Z</dcterms:modified>
</cp:coreProperties>
</file>