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4"/>
  </p:notesMasterIdLst>
  <p:sldIdLst>
    <p:sldId id="256" r:id="rId2"/>
    <p:sldId id="316" r:id="rId3"/>
    <p:sldId id="317" r:id="rId4"/>
    <p:sldId id="318" r:id="rId5"/>
    <p:sldId id="368" r:id="rId6"/>
    <p:sldId id="319" r:id="rId7"/>
    <p:sldId id="320" r:id="rId8"/>
    <p:sldId id="321" r:id="rId9"/>
    <p:sldId id="322" r:id="rId10"/>
    <p:sldId id="324" r:id="rId11"/>
    <p:sldId id="323" r:id="rId12"/>
    <p:sldId id="325" r:id="rId13"/>
    <p:sldId id="327" r:id="rId14"/>
    <p:sldId id="326" r:id="rId15"/>
    <p:sldId id="328" r:id="rId16"/>
    <p:sldId id="369" r:id="rId17"/>
    <p:sldId id="331" r:id="rId18"/>
    <p:sldId id="332" r:id="rId19"/>
    <p:sldId id="333" r:id="rId20"/>
    <p:sldId id="334" r:id="rId21"/>
    <p:sldId id="370" r:id="rId22"/>
    <p:sldId id="371" r:id="rId23"/>
    <p:sldId id="339" r:id="rId24"/>
    <p:sldId id="373" r:id="rId25"/>
    <p:sldId id="374" r:id="rId26"/>
    <p:sldId id="341" r:id="rId27"/>
    <p:sldId id="343" r:id="rId28"/>
    <p:sldId id="342" r:id="rId29"/>
    <p:sldId id="345" r:id="rId30"/>
    <p:sldId id="344" r:id="rId31"/>
    <p:sldId id="346" r:id="rId32"/>
    <p:sldId id="348" r:id="rId33"/>
    <p:sldId id="347" r:id="rId34"/>
    <p:sldId id="349" r:id="rId35"/>
    <p:sldId id="351" r:id="rId36"/>
    <p:sldId id="350" r:id="rId37"/>
    <p:sldId id="353" r:id="rId38"/>
    <p:sldId id="376" r:id="rId39"/>
    <p:sldId id="354" r:id="rId40"/>
    <p:sldId id="355" r:id="rId41"/>
    <p:sldId id="359" r:id="rId42"/>
    <p:sldId id="357" r:id="rId43"/>
    <p:sldId id="358" r:id="rId44"/>
    <p:sldId id="390" r:id="rId45"/>
    <p:sldId id="360" r:id="rId46"/>
    <p:sldId id="361" r:id="rId47"/>
    <p:sldId id="363" r:id="rId48"/>
    <p:sldId id="391" r:id="rId49"/>
    <p:sldId id="377" r:id="rId50"/>
    <p:sldId id="365" r:id="rId51"/>
    <p:sldId id="366" r:id="rId52"/>
    <p:sldId id="378" r:id="rId53"/>
    <p:sldId id="379" r:id="rId54"/>
    <p:sldId id="380" r:id="rId55"/>
    <p:sldId id="383" r:id="rId56"/>
    <p:sldId id="384" r:id="rId57"/>
    <p:sldId id="392" r:id="rId58"/>
    <p:sldId id="381" r:id="rId59"/>
    <p:sldId id="393" r:id="rId60"/>
    <p:sldId id="386" r:id="rId61"/>
    <p:sldId id="387" r:id="rId62"/>
    <p:sldId id="388"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44" autoAdjust="0"/>
    <p:restoredTop sz="87333" autoAdjust="0"/>
  </p:normalViewPr>
  <p:slideViewPr>
    <p:cSldViewPr>
      <p:cViewPr varScale="1">
        <p:scale>
          <a:sx n="65" d="100"/>
          <a:sy n="65" d="100"/>
        </p:scale>
        <p:origin x="87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75DD6A-5774-4E49-92F9-EA007744B114}" type="datetimeFigureOut">
              <a:rPr lang="en-US" smtClean="0"/>
              <a:pPr/>
              <a:t>12/25/2022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C212D-6C9B-4350-814E-CEEB67F7221D}" type="slidenum">
              <a:rPr lang="en-US" smtClean="0"/>
              <a:pPr/>
              <a:t>‹#›</a:t>
            </a:fld>
            <a:endParaRPr lang="en-US" dirty="0"/>
          </a:p>
        </p:txBody>
      </p:sp>
    </p:spTree>
    <p:extLst>
      <p:ext uri="{BB962C8B-B14F-4D97-AF65-F5344CB8AC3E}">
        <p14:creationId xmlns:p14="http://schemas.microsoft.com/office/powerpoint/2010/main" val="842644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274320" algn="just">
              <a:spcBef>
                <a:spcPts val="0"/>
              </a:spcBef>
              <a:buNone/>
            </a:pPr>
            <a:r>
              <a:rPr lang="en-US" sz="1200" dirty="0" smtClean="0"/>
              <a:t>The advantage of interrupts is that the microcontroller can serve many devices; each device can get the attention of the microcontroller based on the priority assigned to it. </a:t>
            </a:r>
          </a:p>
          <a:p>
            <a:pPr marL="0" indent="274320" algn="just">
              <a:spcBef>
                <a:spcPts val="0"/>
              </a:spcBef>
              <a:buNone/>
            </a:pPr>
            <a:r>
              <a:rPr lang="en-US" sz="1200" dirty="0" smtClean="0"/>
              <a:t>The polling method cannot assign priority because it checks all devices in a round-robin fashion. </a:t>
            </a:r>
          </a:p>
          <a:p>
            <a:pPr marL="0" indent="274320" algn="just">
              <a:spcBef>
                <a:spcPts val="0"/>
              </a:spcBef>
              <a:buNone/>
            </a:pPr>
            <a:r>
              <a:rPr lang="en-US" sz="1200" dirty="0" smtClean="0"/>
              <a:t>More importantly, in the interrupt method the microcontroller can also ignore (mask) a device request for service. This also is not possible with the polling method. </a:t>
            </a:r>
          </a:p>
          <a:p>
            <a:pPr marL="0" indent="274320" algn="just">
              <a:spcBef>
                <a:spcPts val="0"/>
              </a:spcBef>
              <a:buNone/>
            </a:pPr>
            <a:r>
              <a:rPr lang="en-US" sz="1200" dirty="0" smtClean="0"/>
              <a:t>The most important reason that the interrupt method is preferable is that the polling method wastes much of the microcontroller's time by polling devices that do not need service. So interrupts are used to avoid tying down the microcontroller. </a:t>
            </a:r>
            <a:endParaRPr lang="en-US" dirty="0" smtClean="0"/>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a:t>
            </a:fld>
            <a:endParaRPr lang="en-US" dirty="0"/>
          </a:p>
        </p:txBody>
      </p:sp>
    </p:spTree>
    <p:extLst>
      <p:ext uri="{BB962C8B-B14F-4D97-AF65-F5344CB8AC3E}">
        <p14:creationId xmlns:p14="http://schemas.microsoft.com/office/powerpoint/2010/main" val="3707710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11</a:t>
            </a:fld>
            <a:endParaRPr lang="en-US" dirty="0"/>
          </a:p>
        </p:txBody>
      </p:sp>
    </p:spTree>
    <p:extLst>
      <p:ext uri="{BB962C8B-B14F-4D97-AF65-F5344CB8AC3E}">
        <p14:creationId xmlns:p14="http://schemas.microsoft.com/office/powerpoint/2010/main" val="1992758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12</a:t>
            </a:fld>
            <a:endParaRPr lang="en-US" dirty="0"/>
          </a:p>
        </p:txBody>
      </p:sp>
    </p:spTree>
    <p:extLst>
      <p:ext uri="{BB962C8B-B14F-4D97-AF65-F5344CB8AC3E}">
        <p14:creationId xmlns:p14="http://schemas.microsoft.com/office/powerpoint/2010/main" val="3905249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13</a:t>
            </a:fld>
            <a:endParaRPr lang="en-US" dirty="0"/>
          </a:p>
        </p:txBody>
      </p:sp>
    </p:spTree>
    <p:extLst>
      <p:ext uri="{BB962C8B-B14F-4D97-AF65-F5344CB8AC3E}">
        <p14:creationId xmlns:p14="http://schemas.microsoft.com/office/powerpoint/2010/main" val="1295522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14</a:t>
            </a:fld>
            <a:endParaRPr lang="en-US" dirty="0"/>
          </a:p>
        </p:txBody>
      </p:sp>
    </p:spTree>
    <p:extLst>
      <p:ext uri="{BB962C8B-B14F-4D97-AF65-F5344CB8AC3E}">
        <p14:creationId xmlns:p14="http://schemas.microsoft.com/office/powerpoint/2010/main" val="1214633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15</a:t>
            </a:fld>
            <a:endParaRPr lang="en-US" dirty="0"/>
          </a:p>
        </p:txBody>
      </p:sp>
    </p:spTree>
    <p:extLst>
      <p:ext uri="{BB962C8B-B14F-4D97-AF65-F5344CB8AC3E}">
        <p14:creationId xmlns:p14="http://schemas.microsoft.com/office/powerpoint/2010/main" val="1969832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16</a:t>
            </a:fld>
            <a:endParaRPr lang="en-US" dirty="0"/>
          </a:p>
        </p:txBody>
      </p:sp>
    </p:spTree>
    <p:extLst>
      <p:ext uri="{BB962C8B-B14F-4D97-AF65-F5344CB8AC3E}">
        <p14:creationId xmlns:p14="http://schemas.microsoft.com/office/powerpoint/2010/main" val="1485418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17</a:t>
            </a:fld>
            <a:endParaRPr lang="en-US" dirty="0"/>
          </a:p>
        </p:txBody>
      </p:sp>
    </p:spTree>
    <p:extLst>
      <p:ext uri="{BB962C8B-B14F-4D97-AF65-F5344CB8AC3E}">
        <p14:creationId xmlns:p14="http://schemas.microsoft.com/office/powerpoint/2010/main" val="2831426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18</a:t>
            </a:fld>
            <a:endParaRPr lang="en-US" dirty="0"/>
          </a:p>
        </p:txBody>
      </p:sp>
    </p:spTree>
    <p:extLst>
      <p:ext uri="{BB962C8B-B14F-4D97-AF65-F5344CB8AC3E}">
        <p14:creationId xmlns:p14="http://schemas.microsoft.com/office/powerpoint/2010/main" val="1300209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19</a:t>
            </a:fld>
            <a:endParaRPr lang="en-US" dirty="0"/>
          </a:p>
        </p:txBody>
      </p:sp>
    </p:spTree>
    <p:extLst>
      <p:ext uri="{BB962C8B-B14F-4D97-AF65-F5344CB8AC3E}">
        <p14:creationId xmlns:p14="http://schemas.microsoft.com/office/powerpoint/2010/main" val="18121520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20</a:t>
            </a:fld>
            <a:endParaRPr lang="en-US" dirty="0"/>
          </a:p>
        </p:txBody>
      </p:sp>
    </p:spTree>
    <p:extLst>
      <p:ext uri="{BB962C8B-B14F-4D97-AF65-F5344CB8AC3E}">
        <p14:creationId xmlns:p14="http://schemas.microsoft.com/office/powerpoint/2010/main" val="3649881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a:t>
            </a:fld>
            <a:endParaRPr lang="en-US" dirty="0"/>
          </a:p>
        </p:txBody>
      </p:sp>
    </p:spTree>
    <p:extLst>
      <p:ext uri="{BB962C8B-B14F-4D97-AF65-F5344CB8AC3E}">
        <p14:creationId xmlns:p14="http://schemas.microsoft.com/office/powerpoint/2010/main" val="9367893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21</a:t>
            </a:fld>
            <a:endParaRPr lang="en-US" dirty="0"/>
          </a:p>
        </p:txBody>
      </p:sp>
    </p:spTree>
    <p:extLst>
      <p:ext uri="{BB962C8B-B14F-4D97-AF65-F5344CB8AC3E}">
        <p14:creationId xmlns:p14="http://schemas.microsoft.com/office/powerpoint/2010/main" val="2275215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22</a:t>
            </a:fld>
            <a:endParaRPr lang="en-US" dirty="0"/>
          </a:p>
        </p:txBody>
      </p:sp>
    </p:spTree>
    <p:extLst>
      <p:ext uri="{BB962C8B-B14F-4D97-AF65-F5344CB8AC3E}">
        <p14:creationId xmlns:p14="http://schemas.microsoft.com/office/powerpoint/2010/main" val="1334558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23</a:t>
            </a:fld>
            <a:endParaRPr lang="en-US" dirty="0"/>
          </a:p>
        </p:txBody>
      </p:sp>
    </p:spTree>
    <p:extLst>
      <p:ext uri="{BB962C8B-B14F-4D97-AF65-F5344CB8AC3E}">
        <p14:creationId xmlns:p14="http://schemas.microsoft.com/office/powerpoint/2010/main" val="3094681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24</a:t>
            </a:fld>
            <a:endParaRPr lang="en-US" dirty="0"/>
          </a:p>
        </p:txBody>
      </p:sp>
    </p:spTree>
    <p:extLst>
      <p:ext uri="{BB962C8B-B14F-4D97-AF65-F5344CB8AC3E}">
        <p14:creationId xmlns:p14="http://schemas.microsoft.com/office/powerpoint/2010/main" val="1269542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25</a:t>
            </a:fld>
            <a:endParaRPr lang="en-US" dirty="0"/>
          </a:p>
        </p:txBody>
      </p:sp>
    </p:spTree>
    <p:extLst>
      <p:ext uri="{BB962C8B-B14F-4D97-AF65-F5344CB8AC3E}">
        <p14:creationId xmlns:p14="http://schemas.microsoft.com/office/powerpoint/2010/main" val="269263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26</a:t>
            </a:fld>
            <a:endParaRPr lang="en-US" dirty="0"/>
          </a:p>
        </p:txBody>
      </p:sp>
    </p:spTree>
    <p:extLst>
      <p:ext uri="{BB962C8B-B14F-4D97-AF65-F5344CB8AC3E}">
        <p14:creationId xmlns:p14="http://schemas.microsoft.com/office/powerpoint/2010/main" val="264846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27</a:t>
            </a:fld>
            <a:endParaRPr lang="en-US" dirty="0"/>
          </a:p>
        </p:txBody>
      </p:sp>
    </p:spTree>
    <p:extLst>
      <p:ext uri="{BB962C8B-B14F-4D97-AF65-F5344CB8AC3E}">
        <p14:creationId xmlns:p14="http://schemas.microsoft.com/office/powerpoint/2010/main" val="1049614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28</a:t>
            </a:fld>
            <a:endParaRPr lang="en-US" dirty="0"/>
          </a:p>
        </p:txBody>
      </p:sp>
    </p:spTree>
    <p:extLst>
      <p:ext uri="{BB962C8B-B14F-4D97-AF65-F5344CB8AC3E}">
        <p14:creationId xmlns:p14="http://schemas.microsoft.com/office/powerpoint/2010/main" val="29882938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29</a:t>
            </a:fld>
            <a:endParaRPr lang="en-US" dirty="0"/>
          </a:p>
        </p:txBody>
      </p:sp>
    </p:spTree>
    <p:extLst>
      <p:ext uri="{BB962C8B-B14F-4D97-AF65-F5344CB8AC3E}">
        <p14:creationId xmlns:p14="http://schemas.microsoft.com/office/powerpoint/2010/main" val="8815086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30</a:t>
            </a:fld>
            <a:endParaRPr lang="en-US" dirty="0"/>
          </a:p>
        </p:txBody>
      </p:sp>
    </p:spTree>
    <p:extLst>
      <p:ext uri="{BB962C8B-B14F-4D97-AF65-F5344CB8AC3E}">
        <p14:creationId xmlns:p14="http://schemas.microsoft.com/office/powerpoint/2010/main" val="923388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a:t>
            </a:fld>
            <a:endParaRPr lang="en-US" dirty="0"/>
          </a:p>
        </p:txBody>
      </p:sp>
    </p:spTree>
    <p:extLst>
      <p:ext uri="{BB962C8B-B14F-4D97-AF65-F5344CB8AC3E}">
        <p14:creationId xmlns:p14="http://schemas.microsoft.com/office/powerpoint/2010/main" val="38373098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31</a:t>
            </a:fld>
            <a:endParaRPr lang="en-US" dirty="0"/>
          </a:p>
        </p:txBody>
      </p:sp>
    </p:spTree>
    <p:extLst>
      <p:ext uri="{BB962C8B-B14F-4D97-AF65-F5344CB8AC3E}">
        <p14:creationId xmlns:p14="http://schemas.microsoft.com/office/powerpoint/2010/main" val="25463756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32</a:t>
            </a:fld>
            <a:endParaRPr lang="en-US" dirty="0"/>
          </a:p>
        </p:txBody>
      </p:sp>
    </p:spTree>
    <p:extLst>
      <p:ext uri="{BB962C8B-B14F-4D97-AF65-F5344CB8AC3E}">
        <p14:creationId xmlns:p14="http://schemas.microsoft.com/office/powerpoint/2010/main" val="26295010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33</a:t>
            </a:fld>
            <a:endParaRPr lang="en-US" dirty="0"/>
          </a:p>
        </p:txBody>
      </p:sp>
    </p:spTree>
    <p:extLst>
      <p:ext uri="{BB962C8B-B14F-4D97-AF65-F5344CB8AC3E}">
        <p14:creationId xmlns:p14="http://schemas.microsoft.com/office/powerpoint/2010/main" val="14771240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34</a:t>
            </a:fld>
            <a:endParaRPr lang="en-US" dirty="0"/>
          </a:p>
        </p:txBody>
      </p:sp>
    </p:spTree>
    <p:extLst>
      <p:ext uri="{BB962C8B-B14F-4D97-AF65-F5344CB8AC3E}">
        <p14:creationId xmlns:p14="http://schemas.microsoft.com/office/powerpoint/2010/main" val="13911848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35</a:t>
            </a:fld>
            <a:endParaRPr lang="en-US" dirty="0"/>
          </a:p>
        </p:txBody>
      </p:sp>
    </p:spTree>
    <p:extLst>
      <p:ext uri="{BB962C8B-B14F-4D97-AF65-F5344CB8AC3E}">
        <p14:creationId xmlns:p14="http://schemas.microsoft.com/office/powerpoint/2010/main" val="30663437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36</a:t>
            </a:fld>
            <a:endParaRPr lang="en-US" dirty="0"/>
          </a:p>
        </p:txBody>
      </p:sp>
    </p:spTree>
    <p:extLst>
      <p:ext uri="{BB962C8B-B14F-4D97-AF65-F5344CB8AC3E}">
        <p14:creationId xmlns:p14="http://schemas.microsoft.com/office/powerpoint/2010/main" val="35853860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37</a:t>
            </a:fld>
            <a:endParaRPr lang="en-US" dirty="0"/>
          </a:p>
        </p:txBody>
      </p:sp>
    </p:spTree>
    <p:extLst>
      <p:ext uri="{BB962C8B-B14F-4D97-AF65-F5344CB8AC3E}">
        <p14:creationId xmlns:p14="http://schemas.microsoft.com/office/powerpoint/2010/main" val="8525951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38</a:t>
            </a:fld>
            <a:endParaRPr lang="en-US" dirty="0"/>
          </a:p>
        </p:txBody>
      </p:sp>
    </p:spTree>
    <p:extLst>
      <p:ext uri="{BB962C8B-B14F-4D97-AF65-F5344CB8AC3E}">
        <p14:creationId xmlns:p14="http://schemas.microsoft.com/office/powerpoint/2010/main" val="1543070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the flag remains set. The flag can be cleared by writing a one to it.</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39</a:t>
            </a:fld>
            <a:endParaRPr lang="en-US" dirty="0"/>
          </a:p>
        </p:txBody>
      </p:sp>
    </p:spTree>
    <p:extLst>
      <p:ext uri="{BB962C8B-B14F-4D97-AF65-F5344CB8AC3E}">
        <p14:creationId xmlns:p14="http://schemas.microsoft.com/office/powerpoint/2010/main" val="30630171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40</a:t>
            </a:fld>
            <a:endParaRPr lang="en-US" dirty="0"/>
          </a:p>
        </p:txBody>
      </p:sp>
    </p:spTree>
    <p:extLst>
      <p:ext uri="{BB962C8B-B14F-4D97-AF65-F5344CB8AC3E}">
        <p14:creationId xmlns:p14="http://schemas.microsoft.com/office/powerpoint/2010/main" val="378331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a:t>
            </a:fld>
            <a:endParaRPr lang="en-US" dirty="0"/>
          </a:p>
        </p:txBody>
      </p:sp>
    </p:spTree>
    <p:extLst>
      <p:ext uri="{BB962C8B-B14F-4D97-AF65-F5344CB8AC3E}">
        <p14:creationId xmlns:p14="http://schemas.microsoft.com/office/powerpoint/2010/main" val="14925390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41</a:t>
            </a:fld>
            <a:endParaRPr lang="en-US" dirty="0"/>
          </a:p>
        </p:txBody>
      </p:sp>
    </p:spTree>
    <p:extLst>
      <p:ext uri="{BB962C8B-B14F-4D97-AF65-F5344CB8AC3E}">
        <p14:creationId xmlns:p14="http://schemas.microsoft.com/office/powerpoint/2010/main" val="41212223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42</a:t>
            </a:fld>
            <a:endParaRPr lang="en-US" dirty="0"/>
          </a:p>
        </p:txBody>
      </p:sp>
    </p:spTree>
    <p:extLst>
      <p:ext uri="{BB962C8B-B14F-4D97-AF65-F5344CB8AC3E}">
        <p14:creationId xmlns:p14="http://schemas.microsoft.com/office/powerpoint/2010/main" val="29391898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43</a:t>
            </a:fld>
            <a:endParaRPr lang="en-US" dirty="0"/>
          </a:p>
        </p:txBody>
      </p:sp>
    </p:spTree>
    <p:extLst>
      <p:ext uri="{BB962C8B-B14F-4D97-AF65-F5344CB8AC3E}">
        <p14:creationId xmlns:p14="http://schemas.microsoft.com/office/powerpoint/2010/main" val="36880002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44</a:t>
            </a:fld>
            <a:endParaRPr lang="en-US" dirty="0"/>
          </a:p>
        </p:txBody>
      </p:sp>
    </p:spTree>
    <p:extLst>
      <p:ext uri="{BB962C8B-B14F-4D97-AF65-F5344CB8AC3E}">
        <p14:creationId xmlns:p14="http://schemas.microsoft.com/office/powerpoint/2010/main" val="3928718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45</a:t>
            </a:fld>
            <a:endParaRPr lang="en-US" dirty="0"/>
          </a:p>
        </p:txBody>
      </p:sp>
    </p:spTree>
    <p:extLst>
      <p:ext uri="{BB962C8B-B14F-4D97-AF65-F5344CB8AC3E}">
        <p14:creationId xmlns:p14="http://schemas.microsoft.com/office/powerpoint/2010/main" val="11957790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46</a:t>
            </a:fld>
            <a:endParaRPr lang="en-US" dirty="0"/>
          </a:p>
        </p:txBody>
      </p:sp>
    </p:spTree>
    <p:extLst>
      <p:ext uri="{BB962C8B-B14F-4D97-AF65-F5344CB8AC3E}">
        <p14:creationId xmlns:p14="http://schemas.microsoft.com/office/powerpoint/2010/main" val="40228442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47</a:t>
            </a:fld>
            <a:endParaRPr lang="en-US" dirty="0"/>
          </a:p>
        </p:txBody>
      </p:sp>
    </p:spTree>
    <p:extLst>
      <p:ext uri="{BB962C8B-B14F-4D97-AF65-F5344CB8AC3E}">
        <p14:creationId xmlns:p14="http://schemas.microsoft.com/office/powerpoint/2010/main" val="1218106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48</a:t>
            </a:fld>
            <a:endParaRPr lang="en-US" dirty="0"/>
          </a:p>
        </p:txBody>
      </p:sp>
    </p:spTree>
    <p:extLst>
      <p:ext uri="{BB962C8B-B14F-4D97-AF65-F5344CB8AC3E}">
        <p14:creationId xmlns:p14="http://schemas.microsoft.com/office/powerpoint/2010/main" val="25622009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duration of an interrupt latency can be affected by the type of instruction that the CPU is executing when the interrupt comes in, since the CPU finishes the execution of the current instruction before it serves the interrupt. It takes slightly longer in cases where the instruction being executed lasts for two (or more) machine cycles (e.g., MUL) compared to the instructions that last for only one instruction cycle (e.g., ADD). See the AVR datasheet for the timing.</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49</a:t>
            </a:fld>
            <a:endParaRPr lang="en-US" dirty="0"/>
          </a:p>
        </p:txBody>
      </p:sp>
    </p:spTree>
    <p:extLst>
      <p:ext uri="{BB962C8B-B14F-4D97-AF65-F5344CB8AC3E}">
        <p14:creationId xmlns:p14="http://schemas.microsoft.com/office/powerpoint/2010/main" val="52712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duration of an interrupt latency can be affected by the type of instruction that the CPU is executing when the interrupt comes in, since the CPU finishes the execution of the current instruction before it serves the interrupt. It takes slightly longer in cases where the instruction being executed lasts for two (or more) machine cycles (e.g., MUL) compared to the instructions that last for only one instruction cycle (e.g., ADD). See the AVR datasheet for the timing.</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50</a:t>
            </a:fld>
            <a:endParaRPr lang="en-US" dirty="0"/>
          </a:p>
        </p:txBody>
      </p:sp>
    </p:spTree>
    <p:extLst>
      <p:ext uri="{BB962C8B-B14F-4D97-AF65-F5344CB8AC3E}">
        <p14:creationId xmlns:p14="http://schemas.microsoft.com/office/powerpoint/2010/main" val="654852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a:t>
            </a:fld>
            <a:endParaRPr lang="en-US" dirty="0"/>
          </a:p>
        </p:txBody>
      </p:sp>
    </p:spTree>
    <p:extLst>
      <p:ext uri="{BB962C8B-B14F-4D97-AF65-F5344CB8AC3E}">
        <p14:creationId xmlns:p14="http://schemas.microsoft.com/office/powerpoint/2010/main" val="38779401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51</a:t>
            </a:fld>
            <a:endParaRPr lang="en-US" dirty="0"/>
          </a:p>
        </p:txBody>
      </p:sp>
    </p:spTree>
    <p:extLst>
      <p:ext uri="{BB962C8B-B14F-4D97-AF65-F5344CB8AC3E}">
        <p14:creationId xmlns:p14="http://schemas.microsoft.com/office/powerpoint/2010/main" val="1514567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a:t>
            </a:fld>
            <a:endParaRPr lang="en-US" dirty="0"/>
          </a:p>
        </p:txBody>
      </p:sp>
    </p:spTree>
    <p:extLst>
      <p:ext uri="{BB962C8B-B14F-4D97-AF65-F5344CB8AC3E}">
        <p14:creationId xmlns:p14="http://schemas.microsoft.com/office/powerpoint/2010/main" val="2133194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a:t>
            </a:fld>
            <a:endParaRPr lang="en-US" dirty="0"/>
          </a:p>
        </p:txBody>
      </p:sp>
    </p:spTree>
    <p:extLst>
      <p:ext uri="{BB962C8B-B14F-4D97-AF65-F5344CB8AC3E}">
        <p14:creationId xmlns:p14="http://schemas.microsoft.com/office/powerpoint/2010/main" val="1321261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a:t>
            </a:fld>
            <a:endParaRPr lang="en-US" dirty="0"/>
          </a:p>
        </p:txBody>
      </p:sp>
    </p:spTree>
    <p:extLst>
      <p:ext uri="{BB962C8B-B14F-4D97-AF65-F5344CB8AC3E}">
        <p14:creationId xmlns:p14="http://schemas.microsoft.com/office/powerpoint/2010/main" val="3021907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a:t>
            </a:fld>
            <a:endParaRPr lang="en-US" dirty="0"/>
          </a:p>
        </p:txBody>
      </p:sp>
    </p:spTree>
    <p:extLst>
      <p:ext uri="{BB962C8B-B14F-4D97-AF65-F5344CB8AC3E}">
        <p14:creationId xmlns:p14="http://schemas.microsoft.com/office/powerpoint/2010/main" val="3121438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330EC39-932F-4807-A02A-8010F2FFD845}" type="datetime1">
              <a:rPr lang="en-US" smtClean="0"/>
              <a:pPr/>
              <a:t>12/25/2022</a:t>
            </a:fld>
            <a:endParaRPr lang="en-US" dirty="0"/>
          </a:p>
        </p:txBody>
      </p:sp>
      <p:sp>
        <p:nvSpPr>
          <p:cNvPr id="17" name="Footer Placeholder 16"/>
          <p:cNvSpPr>
            <a:spLocks noGrp="1"/>
          </p:cNvSpPr>
          <p:nvPr>
            <p:ph type="ftr" sz="quarter" idx="11"/>
          </p:nvPr>
        </p:nvSpPr>
        <p:spPr/>
        <p:txBody>
          <a:bodyPr/>
          <a:lstStyle/>
          <a:p>
            <a:r>
              <a:rPr lang="en-US" dirty="0" smtClean="0"/>
              <a:t>mashhoun@iust.ac.ir                Iran Univ of Science &amp; Tech</a:t>
            </a:r>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B2D966A-DDA2-4D5C-AB7E-451347EB0CDE}"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C957FA-E2E3-4D62-9200-813771E0D68F}" type="datetime1">
              <a:rPr lang="en-US" smtClean="0"/>
              <a:pPr/>
              <a:t>12/25/2022</a:t>
            </a:fld>
            <a:endParaRPr lang="en-US" dirty="0"/>
          </a:p>
        </p:txBody>
      </p:sp>
      <p:sp>
        <p:nvSpPr>
          <p:cNvPr id="5" name="Footer Placeholder 4"/>
          <p:cNvSpPr>
            <a:spLocks noGrp="1"/>
          </p:cNvSpPr>
          <p:nvPr>
            <p:ph type="ftr" sz="quarter" idx="11"/>
          </p:nvPr>
        </p:nvSpPr>
        <p:spPr/>
        <p:txBody>
          <a:bodyPr/>
          <a:lstStyle/>
          <a:p>
            <a:r>
              <a:rPr lang="en-US" dirty="0" smtClean="0"/>
              <a:t>mashhoun@iust.ac.ir                Iran Univ of Science &amp; Tech</a:t>
            </a:r>
            <a:endParaRPr lang="en-US" dirty="0"/>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ECC0D6-D658-4AFC-B9D9-931FB4F26D60}" type="datetime1">
              <a:rPr lang="en-US" smtClean="0"/>
              <a:pPr/>
              <a:t>12/25/2022</a:t>
            </a:fld>
            <a:endParaRPr lang="en-US" dirty="0"/>
          </a:p>
        </p:txBody>
      </p:sp>
      <p:sp>
        <p:nvSpPr>
          <p:cNvPr id="5" name="Footer Placeholder 4"/>
          <p:cNvSpPr>
            <a:spLocks noGrp="1"/>
          </p:cNvSpPr>
          <p:nvPr>
            <p:ph type="ftr" sz="quarter" idx="11"/>
          </p:nvPr>
        </p:nvSpPr>
        <p:spPr/>
        <p:txBody>
          <a:bodyPr/>
          <a:lstStyle/>
          <a:p>
            <a:r>
              <a:rPr lang="en-US" dirty="0" smtClean="0"/>
              <a:t>mashhoun@iust.ac.ir                Iran Univ of Science &amp; Tech</a:t>
            </a:r>
            <a:endParaRPr lang="en-US" dirty="0"/>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B31949D-004A-43A2-893B-C3066D9AC3E3}" type="datetime1">
              <a:rPr lang="en-US" smtClean="0"/>
              <a:pPr/>
              <a:t>12/25/2022</a:t>
            </a:fld>
            <a:endParaRPr lang="en-US" dirty="0"/>
          </a:p>
        </p:txBody>
      </p:sp>
      <p:sp>
        <p:nvSpPr>
          <p:cNvPr id="5" name="Footer Placeholder 4"/>
          <p:cNvSpPr>
            <a:spLocks noGrp="1"/>
          </p:cNvSpPr>
          <p:nvPr>
            <p:ph type="ftr" sz="quarter" idx="11"/>
          </p:nvPr>
        </p:nvSpPr>
        <p:spPr/>
        <p:txBody>
          <a:bodyPr/>
          <a:lstStyle/>
          <a:p>
            <a:r>
              <a:rPr lang="en-US" dirty="0" smtClean="0"/>
              <a:t>mashhoun@iust.ac.ir                Iran Univ of Science &amp; Tech</a:t>
            </a:r>
            <a:endParaRPr lang="en-US" dirty="0"/>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B08416F-AA27-4391-BAAB-6D70CC81C459}" type="datetime1">
              <a:rPr lang="en-US" smtClean="0"/>
              <a:pPr/>
              <a:t>12/25/2022</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r>
              <a:rPr lang="en-US" dirty="0" smtClean="0"/>
              <a:t>mashhoun@iust.ac.ir                Iran Univ of Science &amp; Tech</a:t>
            </a:r>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4B2D966A-DDA2-4D5C-AB7E-451347EB0CDE}"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869399E-A629-4DB2-BF98-59641DFD792B}" type="datetime1">
              <a:rPr lang="en-US" smtClean="0"/>
              <a:pPr/>
              <a:t>12/25/2022</a:t>
            </a:fld>
            <a:endParaRPr lang="en-US" dirty="0"/>
          </a:p>
        </p:txBody>
      </p:sp>
      <p:sp>
        <p:nvSpPr>
          <p:cNvPr id="6" name="Footer Placeholder 5"/>
          <p:cNvSpPr>
            <a:spLocks noGrp="1"/>
          </p:cNvSpPr>
          <p:nvPr>
            <p:ph type="ftr" sz="quarter" idx="11"/>
          </p:nvPr>
        </p:nvSpPr>
        <p:spPr/>
        <p:txBody>
          <a:bodyPr/>
          <a:lstStyle/>
          <a:p>
            <a:r>
              <a:rPr lang="en-US" dirty="0" smtClean="0"/>
              <a:t>mashhoun@iust.ac.ir                Iran Univ of Science &amp; Tech</a:t>
            </a:r>
            <a:endParaRPr lang="en-US" dirty="0"/>
          </a:p>
        </p:txBody>
      </p:sp>
      <p:sp>
        <p:nvSpPr>
          <p:cNvPr id="7" name="Slide Number Placeholder 6"/>
          <p:cNvSpPr>
            <a:spLocks noGrp="1"/>
          </p:cNvSpPr>
          <p:nvPr>
            <p:ph type="sldNum" sz="quarter" idx="12"/>
          </p:nvPr>
        </p:nvSpPr>
        <p:spPr/>
        <p:txBody>
          <a:bodyPr/>
          <a:lstStyle/>
          <a:p>
            <a:fld id="{4B2D966A-DDA2-4D5C-AB7E-451347EB0CDE}"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710E0D4-E650-4C5A-8506-1FE3C30E8CD4}" type="datetime1">
              <a:rPr lang="en-US" smtClean="0"/>
              <a:pPr/>
              <a:t>12/25/2022</a:t>
            </a:fld>
            <a:endParaRPr lang="en-US" dirty="0"/>
          </a:p>
        </p:txBody>
      </p:sp>
      <p:sp>
        <p:nvSpPr>
          <p:cNvPr id="8" name="Footer Placeholder 7"/>
          <p:cNvSpPr>
            <a:spLocks noGrp="1"/>
          </p:cNvSpPr>
          <p:nvPr>
            <p:ph type="ftr" sz="quarter" idx="11"/>
          </p:nvPr>
        </p:nvSpPr>
        <p:spPr/>
        <p:txBody>
          <a:bodyPr/>
          <a:lstStyle/>
          <a:p>
            <a:r>
              <a:rPr lang="en-US" dirty="0" smtClean="0"/>
              <a:t>mashhoun@iust.ac.ir                Iran Univ of Science &amp; Tech</a:t>
            </a:r>
            <a:endParaRPr lang="en-US" dirty="0"/>
          </a:p>
        </p:txBody>
      </p:sp>
      <p:sp>
        <p:nvSpPr>
          <p:cNvPr id="9" name="Slide Number Placeholder 8"/>
          <p:cNvSpPr>
            <a:spLocks noGrp="1"/>
          </p:cNvSpPr>
          <p:nvPr>
            <p:ph type="sldNum" sz="quarter" idx="12"/>
          </p:nvPr>
        </p:nvSpPr>
        <p:spPr/>
        <p:txBody>
          <a:bodyPr/>
          <a:lstStyle/>
          <a:p>
            <a:fld id="{4B2D966A-DDA2-4D5C-AB7E-451347EB0CDE}"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72ABC8D-5A6B-4F98-84A1-0CC519664CB1}" type="datetime1">
              <a:rPr lang="en-US" smtClean="0"/>
              <a:pPr/>
              <a:t>12/25/2022</a:t>
            </a:fld>
            <a:endParaRPr lang="en-US" dirty="0"/>
          </a:p>
        </p:txBody>
      </p:sp>
      <p:sp>
        <p:nvSpPr>
          <p:cNvPr id="4" name="Footer Placeholder 3"/>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578FF-25E1-4A7D-857E-B64F5C173CAE}" type="datetime1">
              <a:rPr lang="en-US" smtClean="0"/>
              <a:pPr/>
              <a:t>12/25/2022</a:t>
            </a:fld>
            <a:endParaRPr lang="en-US" dirty="0"/>
          </a:p>
        </p:txBody>
      </p:sp>
      <p:sp>
        <p:nvSpPr>
          <p:cNvPr id="3" name="Footer Placeholder 2"/>
          <p:cNvSpPr>
            <a:spLocks noGrp="1"/>
          </p:cNvSpPr>
          <p:nvPr>
            <p:ph type="ftr" sz="quarter" idx="11"/>
          </p:nvPr>
        </p:nvSpPr>
        <p:spPr/>
        <p:txBody>
          <a:bodyPr/>
          <a:lstStyle/>
          <a:p>
            <a:r>
              <a:rPr lang="en-US" dirty="0" smtClean="0"/>
              <a:t>mashhoun@iust.ac.ir                Iran Univ of Science &amp; Tech</a:t>
            </a:r>
            <a:endParaRPr lang="en-US" dirty="0"/>
          </a:p>
        </p:txBody>
      </p:sp>
      <p:sp>
        <p:nvSpPr>
          <p:cNvPr id="4" name="Slide Number Placeholder 3"/>
          <p:cNvSpPr>
            <a:spLocks noGrp="1"/>
          </p:cNvSpPr>
          <p:nvPr>
            <p:ph type="sldNum" sz="quarter" idx="12"/>
          </p:nvPr>
        </p:nvSpPr>
        <p:spPr/>
        <p:txBody>
          <a:bodyPr/>
          <a:lstStyle/>
          <a:p>
            <a:fld id="{4B2D966A-DDA2-4D5C-AB7E-451347EB0CD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5BD7395-C28C-4FAF-B3F5-961A640BC1EB}" type="datetime1">
              <a:rPr lang="en-US" smtClean="0"/>
              <a:pPr/>
              <a:t>12/25/2022</a:t>
            </a:fld>
            <a:endParaRPr lang="en-US" dirty="0"/>
          </a:p>
        </p:txBody>
      </p:sp>
      <p:sp>
        <p:nvSpPr>
          <p:cNvPr id="6" name="Footer Placeholder 5"/>
          <p:cNvSpPr>
            <a:spLocks noGrp="1"/>
          </p:cNvSpPr>
          <p:nvPr>
            <p:ph type="ftr" sz="quarter" idx="11"/>
          </p:nvPr>
        </p:nvSpPr>
        <p:spPr/>
        <p:txBody>
          <a:bodyPr/>
          <a:lstStyle/>
          <a:p>
            <a:r>
              <a:rPr lang="en-US" dirty="0" smtClean="0"/>
              <a:t>mashhoun@iust.ac.ir                Iran Univ of Science &amp; Tech</a:t>
            </a:r>
            <a:endParaRPr lang="en-US" dirty="0"/>
          </a:p>
        </p:txBody>
      </p:sp>
      <p:sp>
        <p:nvSpPr>
          <p:cNvPr id="7" name="Slide Number Placeholder 6"/>
          <p:cNvSpPr>
            <a:spLocks noGrp="1"/>
          </p:cNvSpPr>
          <p:nvPr>
            <p:ph type="sldNum" sz="quarter" idx="12"/>
          </p:nvPr>
        </p:nvSpPr>
        <p:spPr/>
        <p:txBody>
          <a:bodyPr/>
          <a:lstStyle/>
          <a:p>
            <a:fld id="{4B2D966A-DDA2-4D5C-AB7E-451347EB0CDE}"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8FB0A6D-ABFB-4EC5-93FB-EE647036665A}" type="datetime1">
              <a:rPr lang="en-US" smtClean="0"/>
              <a:pPr/>
              <a:t>12/25/2022</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r>
              <a:rPr lang="en-US" dirty="0" smtClean="0"/>
              <a:t>mashhoun@iust.ac.ir                Iran Univ of Science &amp; Tech</a:t>
            </a:r>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4B2D966A-DDA2-4D5C-AB7E-451347EB0CDE}"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03059C5-FE81-4A1D-BBA9-7A976A293696}" type="datetime1">
              <a:rPr lang="en-US" smtClean="0"/>
              <a:pPr/>
              <a:t>12/25/2022</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dirty="0" smtClean="0"/>
              <a:t>mashhoun@iust.ac.ir                Iran Univ of Science &amp; Tech</a:t>
            </a:r>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B2D966A-DDA2-4D5C-AB7E-451347EB0CD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1.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2657492"/>
          </a:xfrm>
        </p:spPr>
        <p:txBody>
          <a:bodyPr>
            <a:normAutofit/>
          </a:bodyPr>
          <a:lstStyle/>
          <a:p>
            <a:r>
              <a:rPr lang="en-US" dirty="0" smtClean="0"/>
              <a:t>Microprocessor Course</a:t>
            </a:r>
          </a:p>
          <a:p>
            <a:r>
              <a:rPr lang="en-US" dirty="0" smtClean="0"/>
              <a:t>Chapter 10</a:t>
            </a:r>
          </a:p>
          <a:p>
            <a:r>
              <a:rPr lang="en-US" b="1" dirty="0" smtClean="0"/>
              <a:t>AVR INTERRUPT PROGRAMMING</a:t>
            </a:r>
          </a:p>
          <a:p>
            <a:r>
              <a:rPr lang="en-US" b="1" dirty="0" smtClean="0"/>
              <a:t>IN ASSEMBLY AND C</a:t>
            </a:r>
          </a:p>
          <a:p>
            <a:r>
              <a:rPr lang="en-US" dirty="0" smtClean="0"/>
              <a:t>Day </a:t>
            </a:r>
            <a:r>
              <a:rPr lang="en-US" smtClean="0"/>
              <a:t>1401(version 1.3)</a:t>
            </a:r>
            <a:endParaRPr lang="en-US" dirty="0"/>
          </a:p>
        </p:txBody>
      </p:sp>
      <p:sp>
        <p:nvSpPr>
          <p:cNvPr id="2" name="Title 1"/>
          <p:cNvSpPr>
            <a:spLocks noGrp="1"/>
          </p:cNvSpPr>
          <p:nvPr>
            <p:ph type="ctrTitle"/>
          </p:nvPr>
        </p:nvSpPr>
        <p:spPr/>
        <p:txBody>
          <a:bodyPr/>
          <a:lstStyle/>
          <a:p>
            <a:r>
              <a:rPr lang="en-US" dirty="0" smtClean="0"/>
              <a:t>AVR Microcontroller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900" dirty="0" smtClean="0"/>
              <a:t>10</a:t>
            </a:r>
            <a:r>
              <a:rPr lang="en-US" sz="2800" dirty="0" smtClean="0"/>
              <a:t>.1 AVR INTERRUPT</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p:txBody>
          <a:bodyPr>
            <a:normAutofit/>
          </a:bodyPr>
          <a:lstStyle/>
          <a:p>
            <a:pPr>
              <a:buNone/>
            </a:pPr>
            <a:r>
              <a:rPr lang="en-US" b="1" dirty="0" smtClean="0"/>
              <a:t>Steps in enabling an interrupt</a:t>
            </a:r>
          </a:p>
          <a:p>
            <a:pPr>
              <a:buNone/>
            </a:pPr>
            <a:r>
              <a:rPr lang="en-US" sz="2000" dirty="0" smtClean="0"/>
              <a:t>To enable any one of the interrupts, we take the following steps:</a:t>
            </a:r>
          </a:p>
          <a:p>
            <a:pPr marL="514350" indent="-514350" algn="just">
              <a:buFont typeface="+mj-lt"/>
              <a:buAutoNum type="arabicPeriod"/>
            </a:pPr>
            <a:r>
              <a:rPr lang="en-US" sz="2000" dirty="0" smtClean="0"/>
              <a:t>Bit D7 (I) of the SREG register must be set to HIGH to allow the interrupts to happen. This is done with the "SEI" (Set Interrupt) instruction.</a:t>
            </a:r>
          </a:p>
          <a:p>
            <a:pPr marL="514350" indent="-514350" algn="just">
              <a:buFont typeface="+mj-lt"/>
              <a:buAutoNum type="arabicPeriod"/>
            </a:pPr>
            <a:r>
              <a:rPr lang="en-US" sz="2000" dirty="0" smtClean="0"/>
              <a:t>If I = 1, each interrupt is enabled by setting to HIGH the interrupt enable (IE) flag bit for that interrupt. There are some I/O registers holding the interrupt enable bits. Figure 10-3 shows that the TIMSK register has interrupt enable bits for Timed, Timer1, and Timer2. It must be noted that if I = 0, no interrupt will be responded to, even if the corresponding interrupt enable bit is high. </a:t>
            </a:r>
          </a:p>
          <a:p>
            <a:pPr marL="514350" indent="-514350">
              <a:buFont typeface="+mj-lt"/>
              <a:buAutoNum type="arabicPeriod"/>
            </a:pPr>
            <a:endParaRPr lang="en-US" dirty="0"/>
          </a:p>
        </p:txBody>
      </p:sp>
      <p:sp>
        <p:nvSpPr>
          <p:cNvPr id="9" name="Rounded Rectangle 8"/>
          <p:cNvSpPr/>
          <p:nvPr/>
        </p:nvSpPr>
        <p:spPr>
          <a:xfrm>
            <a:off x="1500166" y="2357430"/>
            <a:ext cx="7072362" cy="642942"/>
          </a:xfrm>
          <a:prstGeom prst="roundRect">
            <a:avLst/>
          </a:prstGeom>
          <a:solidFill>
            <a:srgbClr val="FF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500166" y="3071810"/>
            <a:ext cx="7072362" cy="1785950"/>
          </a:xfrm>
          <a:prstGeom prst="roundRect">
            <a:avLst/>
          </a:prstGeom>
          <a:solidFill>
            <a:srgbClr val="FF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900" dirty="0" smtClean="0"/>
              <a:t>10</a:t>
            </a:r>
            <a:r>
              <a:rPr lang="en-US" sz="2800" dirty="0" smtClean="0"/>
              <a:t>.1 AVR INTERRUPT</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normAutofit/>
          </a:bodyPr>
          <a:lstStyle/>
          <a:p>
            <a:pPr marL="0" indent="0">
              <a:spcBef>
                <a:spcPts val="0"/>
              </a:spcBef>
              <a:buNone/>
            </a:pPr>
            <a:r>
              <a:rPr lang="en-US" sz="2400" dirty="0">
                <a:solidFill>
                  <a:srgbClr val="FF0000"/>
                </a:solidFill>
              </a:rPr>
              <a:t>Example 10-1 </a:t>
            </a:r>
          </a:p>
          <a:p>
            <a:pPr marL="0" indent="0" algn="just">
              <a:spcBef>
                <a:spcPts val="0"/>
              </a:spcBef>
              <a:buNone/>
            </a:pPr>
            <a:r>
              <a:rPr lang="en-US" sz="2000" dirty="0"/>
              <a:t>Show the instructions to </a:t>
            </a:r>
            <a:endParaRPr lang="en-US" sz="2000" dirty="0" smtClean="0"/>
          </a:p>
          <a:p>
            <a:pPr marL="457200" indent="-457200" algn="just">
              <a:spcBef>
                <a:spcPts val="0"/>
              </a:spcBef>
              <a:buAutoNum type="alphaLcParenBoth"/>
            </a:pPr>
            <a:r>
              <a:rPr lang="en-US" sz="2000" dirty="0" smtClean="0"/>
              <a:t>enable </a:t>
            </a:r>
            <a:r>
              <a:rPr lang="en-US" sz="2000" dirty="0"/>
              <a:t>(unmask) the </a:t>
            </a:r>
            <a:r>
              <a:rPr lang="en-US" sz="2000" dirty="0" smtClean="0"/>
              <a:t>Timer0 </a:t>
            </a:r>
            <a:r>
              <a:rPr lang="en-US" sz="2000" dirty="0"/>
              <a:t>overflow interrupt and Timer2 compare match interrupt, and </a:t>
            </a:r>
            <a:endParaRPr lang="en-US" sz="2000" dirty="0" smtClean="0"/>
          </a:p>
          <a:p>
            <a:pPr marL="457200" indent="-457200" algn="just">
              <a:spcBef>
                <a:spcPts val="0"/>
              </a:spcBef>
              <a:buAutoNum type="alphaLcParenBoth"/>
            </a:pPr>
            <a:r>
              <a:rPr lang="en-US" sz="2000" dirty="0" smtClean="0"/>
              <a:t>disable </a:t>
            </a:r>
            <a:r>
              <a:rPr lang="en-US" sz="2000" dirty="0"/>
              <a:t>(mask) the </a:t>
            </a:r>
            <a:r>
              <a:rPr lang="en-US" sz="2000" dirty="0" smtClean="0"/>
              <a:t>Timer0 </a:t>
            </a:r>
            <a:r>
              <a:rPr lang="en-US" sz="2000" dirty="0"/>
              <a:t>overflow interrupt, then </a:t>
            </a:r>
            <a:endParaRPr lang="en-US" sz="2000" dirty="0" smtClean="0"/>
          </a:p>
          <a:p>
            <a:pPr marL="457200" indent="-457200" algn="just">
              <a:spcBef>
                <a:spcPts val="0"/>
              </a:spcBef>
              <a:buAutoNum type="alphaLcParenBoth"/>
            </a:pPr>
            <a:r>
              <a:rPr lang="en-US" sz="2000" dirty="0" smtClean="0"/>
              <a:t>show </a:t>
            </a:r>
            <a:r>
              <a:rPr lang="en-US" sz="2000" dirty="0"/>
              <a:t>how to disable (mask) all the interrupts with a single instruction. </a:t>
            </a:r>
          </a:p>
          <a:p>
            <a:pPr marL="0" indent="0">
              <a:spcBef>
                <a:spcPts val="0"/>
              </a:spcBef>
              <a:buNone/>
            </a:pPr>
            <a:r>
              <a:rPr lang="en-US" sz="2400" dirty="0">
                <a:solidFill>
                  <a:srgbClr val="0066FF"/>
                </a:solidFill>
              </a:rPr>
              <a:t>Solution: </a:t>
            </a:r>
            <a:endParaRPr lang="en-US" sz="2400" dirty="0" smtClean="0">
              <a:solidFill>
                <a:srgbClr val="0066FF"/>
              </a:solidFill>
            </a:endParaRPr>
          </a:p>
          <a:p>
            <a:pPr marL="0" indent="0">
              <a:spcBef>
                <a:spcPts val="0"/>
              </a:spcBef>
              <a:buNone/>
            </a:pPr>
            <a:endParaRPr lang="en-US" sz="2400" dirty="0" smtClean="0">
              <a:solidFill>
                <a:srgbClr val="0066FF"/>
              </a:solidFill>
            </a:endParaRPr>
          </a:p>
          <a:p>
            <a:pPr marL="0" indent="0">
              <a:spcBef>
                <a:spcPts val="0"/>
              </a:spcBef>
              <a:buNone/>
            </a:pPr>
            <a:endParaRPr lang="en-US" sz="2400" dirty="0">
              <a:solidFill>
                <a:srgbClr val="0066FF"/>
              </a:solidFill>
            </a:endParaRPr>
          </a:p>
          <a:p>
            <a:pPr marL="0" indent="0">
              <a:spcBef>
                <a:spcPts val="0"/>
              </a:spcBef>
              <a:buNone/>
            </a:pPr>
            <a:endParaRPr lang="en-US" sz="2400" dirty="0" smtClean="0">
              <a:solidFill>
                <a:srgbClr val="0066FF"/>
              </a:solidFill>
            </a:endParaRPr>
          </a:p>
          <a:p>
            <a:pPr marL="0" indent="0">
              <a:spcBef>
                <a:spcPts val="0"/>
              </a:spcBef>
              <a:buNone/>
            </a:pPr>
            <a:endParaRPr lang="en-US" sz="2400" dirty="0">
              <a:solidFill>
                <a:srgbClr val="0066FF"/>
              </a:solidFill>
            </a:endParaRPr>
          </a:p>
          <a:p>
            <a:pPr marL="0" indent="0">
              <a:spcBef>
                <a:spcPts val="0"/>
              </a:spcBef>
              <a:buNone/>
            </a:pPr>
            <a:r>
              <a:rPr lang="en-US" sz="2000" dirty="0"/>
              <a:t>We can perform the above actions with the following instructions, as well:</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812" y="3732634"/>
            <a:ext cx="7572375" cy="135255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812" y="5586561"/>
            <a:ext cx="7572375" cy="86677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900" dirty="0" smtClean="0"/>
              <a:t>10</a:t>
            </a:r>
            <a:r>
              <a:rPr lang="en-US" sz="2800" dirty="0" smtClean="0"/>
              <a:t>.1 AVR INTERRUPT</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928662" y="1714488"/>
            <a:ext cx="7200000" cy="943134"/>
          </a:xfrm>
          <a:prstGeom prst="rect">
            <a:avLst/>
          </a:prstGeom>
          <a:noFill/>
          <a:ln w="9525">
            <a:noFill/>
            <a:miter lim="800000"/>
            <a:headEnd/>
            <a:tailEnd/>
          </a:ln>
          <a:effectLst/>
        </p:spPr>
      </p:pic>
      <p:sp>
        <p:nvSpPr>
          <p:cNvPr id="9" name="Rectangle 8"/>
          <p:cNvSpPr/>
          <p:nvPr/>
        </p:nvSpPr>
        <p:spPr>
          <a:xfrm>
            <a:off x="857224" y="4380564"/>
            <a:ext cx="7643866" cy="1477328"/>
          </a:xfrm>
          <a:prstGeom prst="rect">
            <a:avLst/>
          </a:prstGeom>
          <a:solidFill>
            <a:srgbClr val="FF0000">
              <a:alpha val="25000"/>
            </a:srgbClr>
          </a:solidFill>
          <a:ln>
            <a:solidFill>
              <a:srgbClr val="FF0000"/>
            </a:solidFill>
          </a:ln>
        </p:spPr>
        <p:txBody>
          <a:bodyPr wrap="square">
            <a:spAutoFit/>
          </a:bodyPr>
          <a:lstStyle/>
          <a:p>
            <a:r>
              <a:rPr lang="en-US" b="1" dirty="0" smtClean="0"/>
              <a:t>Bit 4 – OCIE1A: Timer/Counter1, Output Compare A Match Interrupt Enable</a:t>
            </a:r>
          </a:p>
          <a:p>
            <a:r>
              <a:rPr lang="en-US" dirty="0" smtClean="0"/>
              <a:t>When this bit is written to one, and the I-flag in the Status Register is set (interrupts globally enabled), the Timer/Counter1 Output Compare A match interrupt is enabled. The corresponding Interrupt Vector is executed when the OCF1A Flag, located in TIFR, is set.</a:t>
            </a:r>
            <a:endParaRPr lang="en-US" dirty="0"/>
          </a:p>
        </p:txBody>
      </p:sp>
      <p:sp>
        <p:nvSpPr>
          <p:cNvPr id="10" name="Rectangle 9"/>
          <p:cNvSpPr/>
          <p:nvPr/>
        </p:nvSpPr>
        <p:spPr>
          <a:xfrm>
            <a:off x="857224" y="2786058"/>
            <a:ext cx="7643866" cy="1200329"/>
          </a:xfrm>
          <a:prstGeom prst="rect">
            <a:avLst/>
          </a:prstGeom>
          <a:solidFill>
            <a:srgbClr val="0066FF">
              <a:alpha val="25000"/>
            </a:srgbClr>
          </a:solidFill>
          <a:ln>
            <a:solidFill>
              <a:srgbClr val="0066FF"/>
            </a:solidFill>
          </a:ln>
        </p:spPr>
        <p:txBody>
          <a:bodyPr wrap="square">
            <a:spAutoFit/>
          </a:bodyPr>
          <a:lstStyle/>
          <a:p>
            <a:r>
              <a:rPr lang="en-US" b="1" dirty="0" smtClean="0"/>
              <a:t>Bit 2 – TOIE1: Timer/Counter1, Overflow Interrupt Enable </a:t>
            </a:r>
          </a:p>
          <a:p>
            <a:r>
              <a:rPr lang="en-US" dirty="0" smtClean="0"/>
              <a:t>When this bit is written to one, and the I-flag in the Status Register is set (interrupts globally enabled), the Timer/Counter1 Overflow Interrupt is enabled. The corresponding Interrupt Vector  is executed when the TOV1 Flag, located in TIFR, is set.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900" dirty="0" smtClean="0"/>
              <a:t>10</a:t>
            </a:r>
            <a:r>
              <a:rPr lang="en-US" sz="2800" dirty="0" smtClean="0"/>
              <a:t>.2 PROGRAMMING TIMER INTERRUPTS</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642910" y="1447800"/>
            <a:ext cx="7772400" cy="2981332"/>
          </a:xfrm>
        </p:spPr>
        <p:txBody>
          <a:bodyPr>
            <a:normAutofit/>
          </a:bodyPr>
          <a:lstStyle/>
          <a:p>
            <a:pPr>
              <a:buNone/>
            </a:pPr>
            <a:r>
              <a:rPr lang="en-US" b="1" dirty="0" smtClean="0"/>
              <a:t>Rollover timer flag and interrupt</a:t>
            </a:r>
          </a:p>
          <a:p>
            <a:pPr marL="0" indent="274320" algn="just">
              <a:spcBef>
                <a:spcPts val="0"/>
              </a:spcBef>
              <a:buNone/>
            </a:pPr>
            <a:r>
              <a:rPr lang="en-US" sz="2000" dirty="0" smtClean="0"/>
              <a:t>In polling TOV0, we have to wait until TOV0 is raised. </a:t>
            </a:r>
          </a:p>
          <a:p>
            <a:pPr marL="0" indent="274320" algn="just">
              <a:spcBef>
                <a:spcPts val="0"/>
              </a:spcBef>
              <a:buNone/>
            </a:pPr>
            <a:r>
              <a:rPr lang="en-US" sz="2000" dirty="0" smtClean="0"/>
              <a:t>Using interrupts avoids tying down the controller. If the timer interrupt in the interrupt register is enabled, TOV0 is raised whenever the timer rolls over and the microcontroller jumps to the interrupt vector table to service the ISR. In this way, the microcontroller can do other things until it is notified that the timer has rolled over.</a:t>
            </a:r>
          </a:p>
          <a:p>
            <a:pPr marL="0" indent="274320" algn="just">
              <a:spcBef>
                <a:spcPts val="0"/>
              </a:spcBef>
              <a:buNone/>
            </a:pPr>
            <a:r>
              <a:rPr lang="en-US" sz="2000" dirty="0" smtClean="0"/>
              <a:t>The </a:t>
            </a:r>
            <a:r>
              <a:rPr lang="en-US" sz="2000" dirty="0" err="1" smtClean="0"/>
              <a:t>TOIEx</a:t>
            </a:r>
            <a:r>
              <a:rPr lang="en-US" sz="2000" dirty="0" smtClean="0"/>
              <a:t> bit enables the interrupt for a given timer. </a:t>
            </a:r>
            <a:r>
              <a:rPr lang="en-US" sz="2000" dirty="0" err="1" smtClean="0"/>
              <a:t>TOIEx</a:t>
            </a:r>
            <a:r>
              <a:rPr lang="en-US" sz="2000" dirty="0" smtClean="0"/>
              <a:t> bits are held by the TIMSK register.</a:t>
            </a:r>
          </a:p>
          <a:p>
            <a:pPr marL="0" indent="274320" algn="just">
              <a:spcBef>
                <a:spcPts val="0"/>
              </a:spcBef>
              <a:buNone/>
            </a:pPr>
            <a:endParaRPr lang="en-US" sz="2000" dirty="0" smtClean="0"/>
          </a:p>
          <a:p>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1142976" y="4540839"/>
            <a:ext cx="7200000" cy="1531367"/>
          </a:xfrm>
          <a:prstGeom prst="rect">
            <a:avLst/>
          </a:prstGeom>
          <a:solidFill>
            <a:srgbClr val="0066FF"/>
          </a:solidFill>
          <a:ln w="9525">
            <a:solidFill>
              <a:srgbClr val="0066FF"/>
            </a:solid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900" dirty="0" smtClean="0"/>
              <a:t>10</a:t>
            </a:r>
            <a:r>
              <a:rPr lang="en-US" sz="2800" dirty="0" smtClean="0"/>
              <a:t>.2 PROGRAMMING TIMER INTERRUPTS</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7170" name="Picture 2"/>
          <p:cNvPicPr>
            <a:picLocks noGrp="1" noChangeAspect="1" noChangeArrowheads="1"/>
          </p:cNvPicPr>
          <p:nvPr>
            <p:ph sz="quarter" idx="1"/>
          </p:nvPr>
        </p:nvPicPr>
        <p:blipFill>
          <a:blip r:embed="rId3" cstate="print"/>
          <a:srcRect/>
          <a:stretch>
            <a:fillRect/>
          </a:stretch>
        </p:blipFill>
        <p:spPr bwMode="auto">
          <a:xfrm>
            <a:off x="642938" y="2587283"/>
            <a:ext cx="7772400" cy="22930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900" dirty="0" smtClean="0"/>
              <a:t>10</a:t>
            </a:r>
            <a:r>
              <a:rPr lang="en-US" sz="2800" dirty="0" smtClean="0"/>
              <a:t>.2 PROGRAMMING TIMER INTERRUPTS</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642910" y="1447800"/>
            <a:ext cx="7772400" cy="1409696"/>
          </a:xfrm>
        </p:spPr>
        <p:txBody>
          <a:bodyPr>
            <a:normAutofit fontScale="92500"/>
          </a:bodyPr>
          <a:lstStyle/>
          <a:p>
            <a:pPr marL="0" indent="0" algn="just">
              <a:spcBef>
                <a:spcPts val="0"/>
              </a:spcBef>
              <a:buNone/>
            </a:pPr>
            <a:r>
              <a:rPr lang="en-US" dirty="0" smtClean="0">
                <a:solidFill>
                  <a:srgbClr val="FF0000"/>
                </a:solidFill>
              </a:rPr>
              <a:t>Program 10-1: </a:t>
            </a:r>
          </a:p>
          <a:p>
            <a:pPr marL="0" indent="274320" algn="just">
              <a:spcBef>
                <a:spcPts val="0"/>
              </a:spcBef>
              <a:buNone/>
            </a:pPr>
            <a:r>
              <a:rPr lang="en-US" sz="2000" dirty="0" smtClean="0"/>
              <a:t>For this program, we assume that PORTC is connected to 8 switches and PORTD to 8 LEDs. This program uses Timer0 to generate a square wave on pin PORTB.5, while at the same time data is being transferred from PORTC to PORTD.</a:t>
            </a:r>
          </a:p>
          <a:p>
            <a:endParaRPr lang="en-US" dirty="0" smtClean="0"/>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911464"/>
            <a:ext cx="7315200" cy="2703007"/>
          </a:xfrm>
          <a:prstGeom prst="rect">
            <a:avLst/>
          </a:prstGeom>
        </p:spPr>
      </p:pic>
      <p:sp>
        <p:nvSpPr>
          <p:cNvPr id="6" name="Rounded Rectangle 5"/>
          <p:cNvSpPr/>
          <p:nvPr/>
        </p:nvSpPr>
        <p:spPr>
          <a:xfrm>
            <a:off x="603504" y="1447800"/>
            <a:ext cx="1880264" cy="46903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900" dirty="0" smtClean="0"/>
              <a:t>10</a:t>
            </a:r>
            <a:r>
              <a:rPr lang="en-US" sz="2800" dirty="0" smtClean="0"/>
              <a:t>.2 PROGRAMMING TIMER INTERRUPTS</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980406"/>
            <a:ext cx="7315200" cy="3848519"/>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900" dirty="0" smtClean="0"/>
              <a:t>10</a:t>
            </a:r>
            <a:r>
              <a:rPr lang="en-US" sz="2800" dirty="0" smtClean="0"/>
              <a:t>.2 PROGRAMMING TIMER INTERRUPTS</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642910" y="1447800"/>
            <a:ext cx="7772400" cy="4572000"/>
          </a:xfrm>
        </p:spPr>
        <p:txBody>
          <a:bodyPr>
            <a:normAutofit lnSpcReduction="10000"/>
          </a:bodyPr>
          <a:lstStyle/>
          <a:p>
            <a:pPr>
              <a:buNone/>
            </a:pPr>
            <a:r>
              <a:rPr lang="en-US" b="1" dirty="0" smtClean="0"/>
              <a:t>Notice the following points about Program 10- 1:</a:t>
            </a:r>
          </a:p>
          <a:p>
            <a:pPr marL="514350" indent="-514350" algn="just">
              <a:buFont typeface="+mj-lt"/>
              <a:buAutoNum type="arabicPeriod"/>
            </a:pPr>
            <a:r>
              <a:rPr lang="en-US" sz="1800" dirty="0" smtClean="0"/>
              <a:t>We must avoid using the memory space allocated to the interrupt vector table. Therefore, we place all the initialization codes in memory starting at an address such as $100. The JMP instruction is the first instruction that the AVR executes when it is awakened at address 0000 upon reset. The JMP instruction at address 0000 redirects the controller away from the interrupt vector table.</a:t>
            </a:r>
          </a:p>
          <a:p>
            <a:pPr marL="342900" indent="-342900" algn="just">
              <a:buFont typeface="+mj-lt"/>
              <a:buAutoNum type="arabicPeriod"/>
            </a:pPr>
            <a:r>
              <a:rPr lang="en-US" sz="1800" dirty="0" smtClean="0"/>
              <a:t>In the MAIN program, we enable (unmask) the Timer0 interrupt with the following instructions:</a:t>
            </a:r>
          </a:p>
          <a:p>
            <a:pPr marL="342900" indent="-342900" algn="just">
              <a:buFont typeface="+mj-lt"/>
              <a:buAutoNum type="arabicPeriod"/>
            </a:pPr>
            <a:endParaRPr lang="en-US" sz="1800" dirty="0" smtClean="0"/>
          </a:p>
          <a:p>
            <a:pPr marL="342900" indent="-342900" algn="just">
              <a:buFont typeface="+mj-lt"/>
              <a:buAutoNum type="arabicPeriod"/>
            </a:pPr>
            <a:endParaRPr lang="en-US" sz="1800" dirty="0" smtClean="0"/>
          </a:p>
          <a:p>
            <a:pPr marL="342900" indent="-342900" algn="just">
              <a:buFont typeface="+mj-lt"/>
              <a:buAutoNum type="arabicPeriod"/>
            </a:pPr>
            <a:r>
              <a:rPr lang="en-US" sz="1800" dirty="0" smtClean="0"/>
              <a:t>In the MAIN program, we initialize the Timer0 register and then enter into an infinite loop to keep the CPU busy. The loop could be replaced with a real world application being executed by the CPU. The TOIE0 flag is raised as soon as Timer0 rolls over, and the microcontroller gets out of the loop and goes to $0016 to execute the ISR associated with Timer0. At this point, the AVR clears the I bit (D7 of SREG) to indicate that it is currently serving an interrupt and cannot be interrupted again. </a:t>
            </a:r>
          </a:p>
          <a:p>
            <a:endParaRPr lang="en-US" sz="1800" dirty="0" smtClean="0"/>
          </a:p>
          <a:p>
            <a:pPr marL="342900" indent="-342900" algn="just">
              <a:buFont typeface="+mj-lt"/>
              <a:buAutoNum type="arabicPeriod"/>
            </a:pPr>
            <a:endParaRPr lang="en-US" sz="1800" dirty="0" smtClean="0"/>
          </a:p>
          <a:p>
            <a:pPr marL="514350" indent="-514350" algn="just">
              <a:buFont typeface="+mj-lt"/>
              <a:buAutoNum type="arabicPeriod"/>
            </a:pPr>
            <a:endParaRPr lang="en-US" sz="1800" dirty="0" smtClean="0"/>
          </a:p>
          <a:p>
            <a:pPr marL="514350" indent="-514350">
              <a:buFont typeface="+mj-lt"/>
              <a:buAutoNum type="arabicPeriod"/>
            </a:pPr>
            <a:endParaRPr lang="en-US" dirty="0"/>
          </a:p>
        </p:txBody>
      </p:sp>
      <p:pic>
        <p:nvPicPr>
          <p:cNvPr id="11266" name="Picture 2"/>
          <p:cNvPicPr>
            <a:picLocks noChangeAspect="1" noChangeArrowheads="1"/>
          </p:cNvPicPr>
          <p:nvPr/>
        </p:nvPicPr>
        <p:blipFill>
          <a:blip r:embed="rId3" cstate="print"/>
          <a:srcRect/>
          <a:stretch>
            <a:fillRect/>
          </a:stretch>
        </p:blipFill>
        <p:spPr bwMode="auto">
          <a:xfrm>
            <a:off x="1815206" y="3786190"/>
            <a:ext cx="5400000" cy="635644"/>
          </a:xfrm>
          <a:prstGeom prst="rect">
            <a:avLst/>
          </a:prstGeom>
          <a:noFill/>
          <a:ln w="9525">
            <a:noFill/>
            <a:miter lim="800000"/>
            <a:headEnd/>
            <a:tailEnd/>
          </a:ln>
          <a:effectLst/>
        </p:spPr>
      </p:pic>
      <p:sp>
        <p:nvSpPr>
          <p:cNvPr id="9" name="Rectangle 8"/>
          <p:cNvSpPr/>
          <p:nvPr/>
        </p:nvSpPr>
        <p:spPr>
          <a:xfrm>
            <a:off x="1071538" y="1928802"/>
            <a:ext cx="7358114" cy="1285884"/>
          </a:xfrm>
          <a:prstGeom prst="rect">
            <a:avLst/>
          </a:prstGeom>
          <a:solidFill>
            <a:srgbClr val="00B0F0">
              <a:alpha val="25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71538" y="3286124"/>
            <a:ext cx="7358114" cy="1071570"/>
          </a:xfrm>
          <a:prstGeom prst="rect">
            <a:avLst/>
          </a:prstGeom>
          <a:solidFill>
            <a:srgbClr val="00B0F0">
              <a:alpha val="25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71538" y="4429132"/>
            <a:ext cx="7358114" cy="1571636"/>
          </a:xfrm>
          <a:prstGeom prst="rect">
            <a:avLst/>
          </a:prstGeom>
          <a:solidFill>
            <a:srgbClr val="00B0F0">
              <a:alpha val="25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900" dirty="0" smtClean="0"/>
              <a:t>10</a:t>
            </a:r>
            <a:r>
              <a:rPr lang="en-US" sz="2800" dirty="0" smtClean="0"/>
              <a:t>.2 PROGRAMMING TIMER INTERRUPTS</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642910" y="1447800"/>
            <a:ext cx="7772400" cy="4572000"/>
          </a:xfrm>
        </p:spPr>
        <p:txBody>
          <a:bodyPr/>
          <a:lstStyle/>
          <a:p>
            <a:pPr marL="342900" indent="-342900" algn="just">
              <a:buFont typeface="+mj-lt"/>
              <a:buAutoNum type="arabicPeriod" startAt="4"/>
            </a:pPr>
            <a:r>
              <a:rPr lang="en-US" sz="1800" dirty="0" smtClean="0"/>
              <a:t>The ISR for Timer0 is located starting at memory location $200 because it is too large to fit into address space $16-$18, the address allocated to the Timer0 overflow interrupt in the interrupt vector table.</a:t>
            </a:r>
          </a:p>
          <a:p>
            <a:pPr marL="342900" indent="-342900" algn="just">
              <a:buFont typeface="+mj-lt"/>
              <a:buAutoNum type="arabicPeriod" startAt="4"/>
            </a:pPr>
            <a:endParaRPr lang="en-US" sz="1800" dirty="0" smtClean="0"/>
          </a:p>
          <a:p>
            <a:pPr marL="342900" indent="-342900" algn="just">
              <a:buFont typeface="+mj-lt"/>
              <a:buAutoNum type="arabicPeriod" startAt="4"/>
            </a:pPr>
            <a:r>
              <a:rPr lang="en-US" sz="1800" dirty="0" smtClean="0"/>
              <a:t>RETI must be the last instruction of the ISR. Upon execution of the RETI instruction, the AVR automatically enables the I bit (D7 of the SREG register) to indicate that it can accept new interrupts.</a:t>
            </a:r>
          </a:p>
          <a:p>
            <a:pPr marL="342900" indent="-342900" algn="just">
              <a:buFont typeface="+mj-lt"/>
              <a:buAutoNum type="arabicPeriod" startAt="4"/>
            </a:pPr>
            <a:endParaRPr lang="en-US" sz="1800" dirty="0" smtClean="0"/>
          </a:p>
          <a:p>
            <a:pPr marL="342900" indent="-342900">
              <a:buFont typeface="+mj-lt"/>
              <a:buAutoNum type="arabicPeriod" startAt="6"/>
            </a:pPr>
            <a:r>
              <a:rPr lang="en-US" sz="1800" dirty="0" smtClean="0"/>
              <a:t>In the ISR for Timer0, notice that there is no need for clearing the TOV0 flag since the AVR clears the TOV0 flag internally upon jumping to the interrupt vector table.</a:t>
            </a:r>
          </a:p>
          <a:p>
            <a:endParaRPr lang="en-US" sz="1800" dirty="0" smtClean="0"/>
          </a:p>
          <a:p>
            <a:pPr marL="342900" indent="-342900" algn="just">
              <a:buFont typeface="+mj-lt"/>
              <a:buAutoNum type="arabicPeriod" startAt="4"/>
            </a:pPr>
            <a:endParaRPr lang="en-US" sz="1800" dirty="0" smtClean="0"/>
          </a:p>
          <a:p>
            <a:endParaRPr lang="en-US" dirty="0" smtClean="0"/>
          </a:p>
          <a:p>
            <a:endParaRPr lang="en-US" dirty="0"/>
          </a:p>
        </p:txBody>
      </p:sp>
      <p:sp>
        <p:nvSpPr>
          <p:cNvPr id="9" name="Rectangle 8"/>
          <p:cNvSpPr/>
          <p:nvPr/>
        </p:nvSpPr>
        <p:spPr>
          <a:xfrm>
            <a:off x="1071538" y="1500174"/>
            <a:ext cx="7358114" cy="857256"/>
          </a:xfrm>
          <a:prstGeom prst="rect">
            <a:avLst/>
          </a:prstGeom>
          <a:solidFill>
            <a:srgbClr val="00B0F0">
              <a:alpha val="25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71538" y="2714620"/>
            <a:ext cx="7358114" cy="857256"/>
          </a:xfrm>
          <a:prstGeom prst="rect">
            <a:avLst/>
          </a:prstGeom>
          <a:solidFill>
            <a:srgbClr val="00B0F0">
              <a:alpha val="25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71538" y="3857628"/>
            <a:ext cx="7358114" cy="857256"/>
          </a:xfrm>
          <a:prstGeom prst="rect">
            <a:avLst/>
          </a:prstGeom>
          <a:solidFill>
            <a:srgbClr val="00B0F0">
              <a:alpha val="25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900" dirty="0" smtClean="0"/>
              <a:t>10</a:t>
            </a:r>
            <a:r>
              <a:rPr lang="en-US" sz="2800" dirty="0" smtClean="0"/>
              <a:t>.2 PROGRAMMING TIMER INTERRUPTS</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solidFill>
                  <a:srgbClr val="FF0000"/>
                </a:solidFill>
              </a:rPr>
              <a:t>Example 10-2 </a:t>
            </a:r>
          </a:p>
          <a:p>
            <a:pPr marL="0" indent="0" algn="just">
              <a:buNone/>
            </a:pPr>
            <a:r>
              <a:rPr lang="en-US" sz="2000" dirty="0"/>
              <a:t>What is the difference between the RET and RETI instructions? Explain why we can-not use RET instead of RETI as the last instruction of an ISR. </a:t>
            </a:r>
          </a:p>
          <a:p>
            <a:pPr marL="0" indent="0">
              <a:buNone/>
            </a:pPr>
            <a:r>
              <a:rPr lang="en-US" sz="2400" dirty="0">
                <a:solidFill>
                  <a:srgbClr val="0066FF"/>
                </a:solidFill>
              </a:rPr>
              <a:t>Solution: </a:t>
            </a:r>
            <a:endParaRPr lang="en-US" sz="2400" dirty="0" smtClean="0">
              <a:solidFill>
                <a:srgbClr val="0066FF"/>
              </a:solidFill>
            </a:endParaRPr>
          </a:p>
          <a:p>
            <a:pPr marL="0" indent="0" algn="just">
              <a:buNone/>
            </a:pPr>
            <a:r>
              <a:rPr lang="en-US" sz="2000" dirty="0" smtClean="0"/>
              <a:t>Both </a:t>
            </a:r>
            <a:r>
              <a:rPr lang="en-US" sz="2000" dirty="0"/>
              <a:t>perform the same actions of popping off the top bytes of the stack into the program counter, and making the AVR return to where it left off. However, RETI also performs the additional task of setting the I flag, indicating that the servicing of the interrupt is over and the AVR now can accept a new interrupt. If you use RET instead of RETI as the last instruction of the interrupt service routine, you simply block any new interrupt after the first interrupt, because the I would indicate that the interrupt is still being serviced. </a:t>
            </a:r>
          </a:p>
          <a:p>
            <a:pPr marL="0" indent="0">
              <a:buNone/>
            </a:pPr>
            <a:endParaRPr lang="en-US" dirty="0"/>
          </a:p>
        </p:txBody>
      </p:sp>
      <p:sp>
        <p:nvSpPr>
          <p:cNvPr id="6" name="Rounded Rectangle 5"/>
          <p:cNvSpPr/>
          <p:nvPr/>
        </p:nvSpPr>
        <p:spPr>
          <a:xfrm>
            <a:off x="914400" y="1417638"/>
            <a:ext cx="1828800"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914400" y="2636912"/>
            <a:ext cx="1097280" cy="457200"/>
          </a:xfrm>
          <a:prstGeom prst="roundRect">
            <a:avLst/>
          </a:prstGeom>
          <a:solidFill>
            <a:srgbClr val="0066FF">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900" dirty="0" smtClean="0"/>
              <a:t>10</a:t>
            </a:r>
            <a:r>
              <a:rPr lang="en-US" sz="2800" dirty="0" smtClean="0"/>
              <a:t>.1 AVR INTERRUPT</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p:txBody>
          <a:bodyPr>
            <a:normAutofit/>
          </a:bodyPr>
          <a:lstStyle/>
          <a:p>
            <a:pPr>
              <a:buNone/>
            </a:pPr>
            <a:r>
              <a:rPr lang="en-US" b="1" dirty="0" smtClean="0"/>
              <a:t>Interrupts vs. polling</a:t>
            </a:r>
          </a:p>
          <a:p>
            <a:pPr marL="0" indent="274320" algn="just">
              <a:spcBef>
                <a:spcPts val="0"/>
              </a:spcBef>
              <a:buNone/>
            </a:pPr>
            <a:r>
              <a:rPr lang="en-US" sz="2000" dirty="0" smtClean="0"/>
              <a:t>There are two methods by which devices receive service from the microcontroller: interrupts or polling.</a:t>
            </a:r>
          </a:p>
          <a:p>
            <a:pPr marL="0" indent="274320" algn="just">
              <a:spcBef>
                <a:spcPts val="0"/>
              </a:spcBef>
              <a:buNone/>
            </a:pPr>
            <a:endParaRPr lang="en-US" sz="2000" dirty="0" smtClean="0"/>
          </a:p>
          <a:p>
            <a:pPr marL="0" indent="274320" algn="just">
              <a:spcBef>
                <a:spcPts val="0"/>
              </a:spcBef>
              <a:buNone/>
            </a:pPr>
            <a:r>
              <a:rPr lang="en-US" sz="2000" dirty="0" smtClean="0"/>
              <a:t>In </a:t>
            </a:r>
            <a:r>
              <a:rPr lang="en-US" sz="2000" dirty="0" smtClean="0">
                <a:solidFill>
                  <a:srgbClr val="FF0000"/>
                </a:solidFill>
              </a:rPr>
              <a:t>the interrupt method</a:t>
            </a:r>
            <a:r>
              <a:rPr lang="en-US" sz="2000" dirty="0" smtClean="0"/>
              <a:t>, whenever any device needs the microcontroller's service, the device notifies it by sending an interrupt signal. Upon receiving an interrupt signal, the microcontroller stops whatever it is doing and serves the device. The program associated with the interrupt is called the Interrupt service routine (ISR) or interrupt handler. </a:t>
            </a:r>
          </a:p>
          <a:p>
            <a:pPr marL="0" indent="274320" algn="just">
              <a:spcBef>
                <a:spcPts val="0"/>
              </a:spcBef>
              <a:buNone/>
            </a:pPr>
            <a:endParaRPr lang="en-US" sz="2000" dirty="0" smtClean="0"/>
          </a:p>
          <a:p>
            <a:pPr marL="0" indent="274320" algn="just">
              <a:spcBef>
                <a:spcPts val="0"/>
              </a:spcBef>
              <a:buNone/>
            </a:pPr>
            <a:r>
              <a:rPr lang="en-US" sz="2000" dirty="0" smtClean="0"/>
              <a:t>In </a:t>
            </a:r>
            <a:r>
              <a:rPr lang="en-US" sz="2000" dirty="0" smtClean="0">
                <a:solidFill>
                  <a:srgbClr val="FF0000"/>
                </a:solidFill>
              </a:rPr>
              <a:t>the</a:t>
            </a:r>
            <a:r>
              <a:rPr lang="en-US" sz="2000" dirty="0" smtClean="0"/>
              <a:t> </a:t>
            </a:r>
            <a:r>
              <a:rPr lang="en-US" sz="2000" dirty="0" smtClean="0">
                <a:solidFill>
                  <a:srgbClr val="FF0000"/>
                </a:solidFill>
              </a:rPr>
              <a:t>polling method</a:t>
            </a:r>
            <a:r>
              <a:rPr lang="en-US" sz="2000" dirty="0" smtClean="0"/>
              <a:t>, the microcontroller continuously monitors the status of a given device; when the status condition is met, it performs the service. After that, it moves on to monitor the next device until each one is serviced.</a:t>
            </a:r>
          </a:p>
          <a:p>
            <a:pPr>
              <a:buNone/>
            </a:pPr>
            <a:endParaRPr lang="en-US" dirty="0"/>
          </a:p>
        </p:txBody>
      </p:sp>
      <p:sp>
        <p:nvSpPr>
          <p:cNvPr id="9" name="Rectangle 8"/>
          <p:cNvSpPr/>
          <p:nvPr/>
        </p:nvSpPr>
        <p:spPr>
          <a:xfrm>
            <a:off x="928662" y="2786058"/>
            <a:ext cx="7715304" cy="1571636"/>
          </a:xfrm>
          <a:prstGeom prst="rect">
            <a:avLst/>
          </a:prstGeom>
          <a:solidFill>
            <a:srgbClr val="0066FF">
              <a:alpha val="25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28662" y="4643446"/>
            <a:ext cx="7715304" cy="928694"/>
          </a:xfrm>
          <a:prstGeom prst="rect">
            <a:avLst/>
          </a:prstGeom>
          <a:solidFill>
            <a:srgbClr val="0066FF">
              <a:alpha val="25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900" dirty="0" smtClean="0"/>
              <a:t>10</a:t>
            </a:r>
            <a:r>
              <a:rPr lang="en-US" sz="2800" dirty="0" smtClean="0"/>
              <a:t>.2 PROGRAMMING TIMER INTERRUPTS</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642910" y="1447800"/>
            <a:ext cx="7772400" cy="4572000"/>
          </a:xfrm>
        </p:spPr>
        <p:txBody>
          <a:bodyPr/>
          <a:lstStyle/>
          <a:p>
            <a:pPr marL="0" indent="274320" algn="just">
              <a:spcBef>
                <a:spcPts val="0"/>
              </a:spcBef>
              <a:buNone/>
            </a:pPr>
            <a:r>
              <a:rPr lang="en-US" sz="2000" dirty="0" smtClean="0"/>
              <a:t>Program 10-2 uses Timer0 and Timer1 interrupts simultaneously, to generate square waves on pins PB1 and PB7 respectively, while data is being transferred from PORTC to PORTD</a:t>
            </a:r>
            <a:r>
              <a:rPr lang="en-US" dirty="0" smtClean="0"/>
              <a:t>.</a:t>
            </a:r>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357" y="2824336"/>
            <a:ext cx="8546123" cy="18288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398106"/>
            <a:ext cx="6370983" cy="4572000"/>
          </a:xfrm>
          <a:prstGeom prst="rect">
            <a:avLst/>
          </a:prstGeom>
        </p:spPr>
      </p:pic>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900" dirty="0" smtClean="0"/>
              <a:t>10</a:t>
            </a:r>
            <a:r>
              <a:rPr lang="en-US" sz="2800" dirty="0" smtClean="0"/>
              <a:t>.2 PROGRAMMING TIMER INTERRUPTS</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2657" y="2348880"/>
            <a:ext cx="2886075" cy="227647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900" dirty="0" smtClean="0"/>
              <a:t>10</a:t>
            </a:r>
            <a:r>
              <a:rPr lang="en-US" sz="2800" dirty="0" smtClean="0"/>
              <a:t>.2 PROGRAMMING TIMER INTERRUPTS</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1410424"/>
            <a:ext cx="3887434" cy="475488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900" dirty="0" smtClean="0"/>
              <a:t>10</a:t>
            </a:r>
            <a:r>
              <a:rPr lang="en-US" sz="2800" dirty="0" smtClean="0"/>
              <a:t>.2 PROGRAMMING TIMER INTERRUPTS</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642910" y="1447800"/>
            <a:ext cx="3281018" cy="4572000"/>
          </a:xfrm>
        </p:spPr>
        <p:txBody>
          <a:bodyPr/>
          <a:lstStyle/>
          <a:p>
            <a:pPr marL="0" indent="274320" algn="just">
              <a:spcBef>
                <a:spcPts val="0"/>
              </a:spcBef>
              <a:buNone/>
            </a:pPr>
            <a:r>
              <a:rPr lang="en-US" sz="2400" b="1" dirty="0" smtClean="0"/>
              <a:t>Program 10-3 </a:t>
            </a:r>
            <a:r>
              <a:rPr lang="en-US" sz="2400" dirty="0" smtClean="0"/>
              <a:t>has two interrupts: </a:t>
            </a:r>
          </a:p>
          <a:p>
            <a:pPr marL="0" indent="274320" algn="just">
              <a:spcBef>
                <a:spcPts val="0"/>
              </a:spcBef>
              <a:buAutoNum type="arabicParenBoth"/>
            </a:pPr>
            <a:r>
              <a:rPr lang="en-US" sz="2400" dirty="0" smtClean="0"/>
              <a:t>PORTA counts up every time Timer1 overflows. It overflows once per second. </a:t>
            </a:r>
          </a:p>
          <a:p>
            <a:pPr marL="0" indent="274320" algn="just">
              <a:spcBef>
                <a:spcPts val="0"/>
              </a:spcBef>
              <a:buAutoNum type="arabicParenBoth"/>
            </a:pPr>
            <a:r>
              <a:rPr lang="en-US" sz="2400" dirty="0" smtClean="0"/>
              <a:t>A pulse is fed into Timer0, where Timer0 is used as counter and counts up. Whenever the counter reaches 200, it will toggle the pin PORTB.6.</a:t>
            </a:r>
          </a:p>
          <a:p>
            <a:pPr>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968" y="1412776"/>
            <a:ext cx="3546040" cy="45720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900" dirty="0" smtClean="0"/>
              <a:t>10</a:t>
            </a:r>
            <a:r>
              <a:rPr lang="en-US" sz="2800" dirty="0" smtClean="0"/>
              <a:t>.2 PROGRAMMING TIMER INTERRUPTS</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1412776"/>
            <a:ext cx="5173583" cy="45720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900" dirty="0" smtClean="0"/>
              <a:t>10</a:t>
            </a:r>
            <a:r>
              <a:rPr lang="en-US" sz="2800" dirty="0" smtClean="0"/>
              <a:t>.2 PROGRAMMING TIMER INTERRUPTS</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154" y="1484784"/>
            <a:ext cx="4044902" cy="45720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900" dirty="0" smtClean="0"/>
              <a:t>10</a:t>
            </a:r>
            <a:r>
              <a:rPr lang="en-US" sz="2800" dirty="0" smtClean="0"/>
              <a:t>.2 PROGRAMMING TIMER INTERRUPTS</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642910" y="1447800"/>
            <a:ext cx="7772400" cy="4572000"/>
          </a:xfrm>
        </p:spPr>
        <p:txBody>
          <a:bodyPr/>
          <a:lstStyle/>
          <a:p>
            <a:pPr>
              <a:buNone/>
            </a:pPr>
            <a:r>
              <a:rPr lang="en-US" b="1" dirty="0" smtClean="0"/>
              <a:t>Compare match timer flag and interrupt</a:t>
            </a:r>
          </a:p>
          <a:p>
            <a:pPr marL="0" indent="274320" algn="just">
              <a:spcBef>
                <a:spcPts val="0"/>
              </a:spcBef>
              <a:buNone/>
            </a:pPr>
            <a:r>
              <a:rPr lang="en-US" sz="2000" dirty="0" smtClean="0"/>
              <a:t>Sometimes a task should be done periodically, as in the previous examples. The programs can be written using the CTC mode and compare match (OCF) flag. To do so, we load the OCR register with the proper value and initialize the timer to the CTC mode. When the content of TCNT matches with OCR, the OCF flag is set, which causes the compare match interrupt to occur.</a:t>
            </a:r>
          </a:p>
          <a:p>
            <a:endParaRPr lang="en-US" dirty="0" smtClean="0"/>
          </a:p>
          <a:p>
            <a:pPr>
              <a:buNone/>
            </a:pPr>
            <a:endParaRPr lang="en-US" dirty="0"/>
          </a:p>
        </p:txBody>
      </p:sp>
      <p:pic>
        <p:nvPicPr>
          <p:cNvPr id="20482" name="Picture 2"/>
          <p:cNvPicPr>
            <a:picLocks noChangeAspect="1" noChangeArrowheads="1"/>
          </p:cNvPicPr>
          <p:nvPr/>
        </p:nvPicPr>
        <p:blipFill>
          <a:blip r:embed="rId3" cstate="print"/>
          <a:srcRect/>
          <a:stretch>
            <a:fillRect/>
          </a:stretch>
        </p:blipFill>
        <p:spPr bwMode="auto">
          <a:xfrm>
            <a:off x="2219325" y="3448070"/>
            <a:ext cx="4705350" cy="2838450"/>
          </a:xfrm>
          <a:prstGeom prst="rect">
            <a:avLst/>
          </a:prstGeom>
          <a:noFill/>
          <a:ln w="9525">
            <a:noFill/>
            <a:miter lim="800000"/>
            <a:headEnd/>
            <a:tailEnd/>
          </a:ln>
          <a:effectLst/>
        </p:spPr>
      </p:pic>
      <p:sp>
        <p:nvSpPr>
          <p:cNvPr id="9" name="Rectangle 8"/>
          <p:cNvSpPr/>
          <p:nvPr/>
        </p:nvSpPr>
        <p:spPr>
          <a:xfrm>
            <a:off x="2285984" y="3500438"/>
            <a:ext cx="4572032" cy="2500330"/>
          </a:xfrm>
          <a:prstGeom prst="rect">
            <a:avLst/>
          </a:prstGeom>
          <a:solidFill>
            <a:srgbClr val="0066FF">
              <a:alpha val="25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900" dirty="0" smtClean="0"/>
              <a:t>10</a:t>
            </a:r>
            <a:r>
              <a:rPr lang="en-US" sz="2800" dirty="0" smtClean="0"/>
              <a:t>.2 PROGRAMMING TIMER INTERRUPTS</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6" name="Rectangle 5"/>
          <p:cNvSpPr/>
          <p:nvPr/>
        </p:nvSpPr>
        <p:spPr>
          <a:xfrm>
            <a:off x="882866" y="1496120"/>
            <a:ext cx="7505557" cy="2000548"/>
          </a:xfrm>
          <a:prstGeom prst="rect">
            <a:avLst/>
          </a:prstGeom>
        </p:spPr>
        <p:txBody>
          <a:bodyPr wrap="square">
            <a:spAutoFit/>
          </a:bodyPr>
          <a:lstStyle/>
          <a:p>
            <a:r>
              <a:rPr lang="en-US" sz="2400" dirty="0">
                <a:solidFill>
                  <a:srgbClr val="FF0000"/>
                </a:solidFill>
              </a:rPr>
              <a:t>Example 10-3 </a:t>
            </a:r>
          </a:p>
          <a:p>
            <a:r>
              <a:rPr lang="en-US" dirty="0"/>
              <a:t>Using </a:t>
            </a:r>
            <a:r>
              <a:rPr lang="en-US" dirty="0" smtClean="0"/>
              <a:t>Timer0, </a:t>
            </a:r>
            <a:r>
              <a:rPr lang="en-US" dirty="0"/>
              <a:t>write a program that toggles pin PORTB.5 every 40 </a:t>
            </a:r>
            <a:r>
              <a:rPr lang="en-US" dirty="0" smtClean="0"/>
              <a:t>us</a:t>
            </a:r>
            <a:r>
              <a:rPr lang="en-US" dirty="0"/>
              <a:t>, while at the same time transferring data from PORTC to PORTD. Assume XTAL = 1 MHz. </a:t>
            </a:r>
          </a:p>
          <a:p>
            <a:r>
              <a:rPr lang="en-US" sz="2400" dirty="0">
                <a:solidFill>
                  <a:srgbClr val="0066FF"/>
                </a:solidFill>
              </a:rPr>
              <a:t>Solution: </a:t>
            </a:r>
          </a:p>
          <a:p>
            <a:r>
              <a:rPr lang="en-US" sz="2000" dirty="0"/>
              <a:t>1/1 MHz = 1 </a:t>
            </a:r>
            <a:r>
              <a:rPr lang="en-US" sz="2000" dirty="0" smtClean="0"/>
              <a:t>us      and       40 us/1 us </a:t>
            </a:r>
            <a:r>
              <a:rPr lang="en-US" sz="2000" dirty="0"/>
              <a:t>= 40. </a:t>
            </a:r>
            <a:endParaRPr lang="en-US" sz="2000" dirty="0" smtClean="0"/>
          </a:p>
          <a:p>
            <a:r>
              <a:rPr lang="en-US" sz="2000" dirty="0" smtClean="0"/>
              <a:t>That </a:t>
            </a:r>
            <a:r>
              <a:rPr lang="en-US" sz="2000" dirty="0"/>
              <a:t>means we must have </a:t>
            </a:r>
            <a:r>
              <a:rPr lang="en-US" sz="2000" dirty="0" smtClean="0"/>
              <a:t>OCR0 = </a:t>
            </a:r>
            <a:r>
              <a:rPr lang="en-US" sz="2000" dirty="0"/>
              <a:t>40 </a:t>
            </a:r>
            <a:r>
              <a:rPr lang="en-US" sz="2000" dirty="0" smtClean="0"/>
              <a:t>- </a:t>
            </a:r>
            <a:r>
              <a:rPr lang="en-US" sz="2000" dirty="0"/>
              <a:t>1 = 39 </a:t>
            </a:r>
          </a:p>
        </p:txBody>
      </p:sp>
      <p:sp>
        <p:nvSpPr>
          <p:cNvPr id="11" name="Rounded Rectangle 10"/>
          <p:cNvSpPr/>
          <p:nvPr/>
        </p:nvSpPr>
        <p:spPr>
          <a:xfrm>
            <a:off x="882866" y="1496120"/>
            <a:ext cx="1888934" cy="42071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914400" y="2492896"/>
            <a:ext cx="1281336" cy="360040"/>
          </a:xfrm>
          <a:prstGeom prst="roundRect">
            <a:avLst/>
          </a:prstGeom>
          <a:solidFill>
            <a:srgbClr val="0066FF">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750" y="3649389"/>
            <a:ext cx="7934325" cy="188595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900" dirty="0" smtClean="0"/>
              <a:t>10</a:t>
            </a:r>
            <a:r>
              <a:rPr lang="en-US" sz="2800" dirty="0" smtClean="0"/>
              <a:t>.2 PROGRAMMING TIMER INTERRUPTS</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566025"/>
            <a:ext cx="7277100" cy="439102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900" dirty="0" smtClean="0"/>
              <a:t>10</a:t>
            </a:r>
            <a:r>
              <a:rPr lang="en-US" sz="2800" dirty="0" smtClean="0"/>
              <a:t>.2 PROGRAMMING TIMER INTERRUPTS</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a:xfrm>
            <a:off x="914400" y="1268760"/>
            <a:ext cx="7772400" cy="2701280"/>
          </a:xfrm>
        </p:spPr>
        <p:txBody>
          <a:bodyPr/>
          <a:lstStyle/>
          <a:p>
            <a:pPr marL="0" indent="0">
              <a:buNone/>
            </a:pPr>
            <a:r>
              <a:rPr lang="en-US" sz="2400" dirty="0">
                <a:solidFill>
                  <a:srgbClr val="FF0000"/>
                </a:solidFill>
              </a:rPr>
              <a:t>Example 10-4 </a:t>
            </a:r>
          </a:p>
          <a:p>
            <a:pPr marL="0" indent="0" algn="just">
              <a:buNone/>
            </a:pPr>
            <a:r>
              <a:rPr lang="en-US" sz="2000" dirty="0"/>
              <a:t>Using </a:t>
            </a:r>
            <a:r>
              <a:rPr lang="en-US" sz="2000" dirty="0" smtClean="0"/>
              <a:t>Timer1, </a:t>
            </a:r>
            <a:r>
              <a:rPr lang="en-US" sz="2000" dirty="0"/>
              <a:t>write a program that toggles pin PORTB.5 every second, while at the same time transferring data from PORTC to PORTD. Assume XTAL = 8 MHz. </a:t>
            </a:r>
          </a:p>
          <a:p>
            <a:pPr marL="0" indent="0">
              <a:buNone/>
            </a:pPr>
            <a:r>
              <a:rPr lang="en-US" sz="2400" dirty="0">
                <a:solidFill>
                  <a:srgbClr val="0066FF"/>
                </a:solidFill>
              </a:rPr>
              <a:t>Solution: </a:t>
            </a:r>
          </a:p>
          <a:p>
            <a:pPr marL="0" indent="0" algn="just">
              <a:buNone/>
            </a:pPr>
            <a:r>
              <a:rPr lang="en-US" sz="2000" dirty="0"/>
              <a:t>For prescaler = 1024 we have </a:t>
            </a:r>
            <a:r>
              <a:rPr lang="en-US" sz="2000" dirty="0" err="1" smtClean="0"/>
              <a:t>T</a:t>
            </a:r>
            <a:r>
              <a:rPr lang="en-US" sz="2000" baseline="-25000" dirty="0" err="1" smtClean="0"/>
              <a:t>clock</a:t>
            </a:r>
            <a:r>
              <a:rPr lang="en-US" sz="2000" dirty="0"/>
              <a:t>= (</a:t>
            </a:r>
            <a:r>
              <a:rPr lang="en-US" sz="2000" dirty="0" smtClean="0"/>
              <a:t>1/8 </a:t>
            </a:r>
            <a:r>
              <a:rPr lang="en-US" sz="2000" dirty="0"/>
              <a:t>MHz) </a:t>
            </a:r>
            <a:r>
              <a:rPr lang="en-US" sz="2000" dirty="0" smtClean="0"/>
              <a:t>× </a:t>
            </a:r>
            <a:r>
              <a:rPr lang="en-US" sz="2000" dirty="0"/>
              <a:t>1024 = 128 </a:t>
            </a:r>
            <a:r>
              <a:rPr lang="en-US" sz="2000" dirty="0" smtClean="0"/>
              <a:t>µs </a:t>
            </a:r>
            <a:r>
              <a:rPr lang="en-US" sz="2000" dirty="0"/>
              <a:t>and </a:t>
            </a:r>
            <a:endParaRPr lang="en-US" sz="2000" dirty="0" smtClean="0"/>
          </a:p>
          <a:p>
            <a:pPr marL="0" indent="0" algn="just">
              <a:buNone/>
            </a:pPr>
            <a:r>
              <a:rPr lang="en-US" sz="2000" dirty="0" smtClean="0"/>
              <a:t>1s/128 µs </a:t>
            </a:r>
            <a:r>
              <a:rPr lang="en-US" sz="2000" dirty="0"/>
              <a:t>= 7812. That means we must have OCR1A = 7811 = </a:t>
            </a:r>
            <a:r>
              <a:rPr lang="en-US" sz="2000" dirty="0" smtClean="0"/>
              <a:t>0x1E83 </a:t>
            </a:r>
            <a:endParaRPr lang="en-US" sz="2000" dirty="0"/>
          </a:p>
          <a:p>
            <a:pPr marL="0" indent="0">
              <a:buNone/>
            </a:pP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4116437"/>
            <a:ext cx="7520683" cy="18288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900" dirty="0" smtClean="0"/>
              <a:t>10</a:t>
            </a:r>
            <a:r>
              <a:rPr lang="en-US" sz="2800" dirty="0" smtClean="0"/>
              <a:t>.1 AVR INTERRUPT</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p:txBody>
          <a:bodyPr/>
          <a:lstStyle/>
          <a:p>
            <a:pPr>
              <a:buNone/>
            </a:pPr>
            <a:r>
              <a:rPr lang="en-US" b="1" dirty="0" smtClean="0">
                <a:solidFill>
                  <a:srgbClr val="FF0000"/>
                </a:solidFill>
              </a:rPr>
              <a:t>I</a:t>
            </a:r>
            <a:r>
              <a:rPr lang="en-US" b="1" dirty="0" smtClean="0"/>
              <a:t>nterrupt </a:t>
            </a:r>
            <a:r>
              <a:rPr lang="en-US" b="1" dirty="0" smtClean="0">
                <a:solidFill>
                  <a:srgbClr val="FF0000"/>
                </a:solidFill>
              </a:rPr>
              <a:t>S</a:t>
            </a:r>
            <a:r>
              <a:rPr lang="en-US" b="1" dirty="0" smtClean="0"/>
              <a:t>ervice </a:t>
            </a:r>
            <a:r>
              <a:rPr lang="en-US" b="1" dirty="0" smtClean="0">
                <a:solidFill>
                  <a:srgbClr val="FF0000"/>
                </a:solidFill>
              </a:rPr>
              <a:t>R</a:t>
            </a:r>
            <a:r>
              <a:rPr lang="en-US" b="1" dirty="0" smtClean="0"/>
              <a:t>outine (</a:t>
            </a:r>
            <a:r>
              <a:rPr lang="en-US" b="1" dirty="0" smtClean="0">
                <a:solidFill>
                  <a:srgbClr val="FF0000"/>
                </a:solidFill>
              </a:rPr>
              <a:t>ISR</a:t>
            </a:r>
            <a:r>
              <a:rPr lang="en-US" b="1" dirty="0" smtClean="0"/>
              <a:t>)</a:t>
            </a:r>
          </a:p>
          <a:p>
            <a:pPr marL="0" indent="274320" algn="just">
              <a:spcBef>
                <a:spcPts val="0"/>
              </a:spcBef>
              <a:buNone/>
            </a:pPr>
            <a:r>
              <a:rPr lang="en-US" sz="2000" dirty="0" smtClean="0"/>
              <a:t>For every interrupt, there must be an interrupt service routine (ISR), or interrupt handler. When an interrupt is invoked, the microcontroller runs the interrupt service routine. Generally, in most microprocessors, for every interrupt there is a fixed location in memory that holds the address of its ISR. </a:t>
            </a:r>
          </a:p>
          <a:p>
            <a:pPr marL="0" indent="274320" algn="just">
              <a:spcBef>
                <a:spcPts val="0"/>
              </a:spcBef>
              <a:buNone/>
            </a:pPr>
            <a:endParaRPr lang="en-US" sz="2000" dirty="0" smtClean="0"/>
          </a:p>
          <a:p>
            <a:pPr>
              <a:buNone/>
            </a:pPr>
            <a:r>
              <a:rPr lang="en-US" b="1" dirty="0" smtClean="0">
                <a:solidFill>
                  <a:srgbClr val="FF0000"/>
                </a:solidFill>
              </a:rPr>
              <a:t>I</a:t>
            </a:r>
            <a:r>
              <a:rPr lang="en-US" b="1" dirty="0" smtClean="0"/>
              <a:t>nterrupt</a:t>
            </a:r>
            <a:r>
              <a:rPr lang="en-US" b="1" dirty="0" smtClean="0">
                <a:solidFill>
                  <a:srgbClr val="FF0000"/>
                </a:solidFill>
              </a:rPr>
              <a:t> V</a:t>
            </a:r>
            <a:r>
              <a:rPr lang="en-US" b="1" dirty="0" smtClean="0"/>
              <a:t>ector</a:t>
            </a:r>
            <a:r>
              <a:rPr lang="en-US" b="1" dirty="0" smtClean="0">
                <a:solidFill>
                  <a:srgbClr val="FF0000"/>
                </a:solidFill>
              </a:rPr>
              <a:t> T</a:t>
            </a:r>
            <a:r>
              <a:rPr lang="en-US" b="1" dirty="0" smtClean="0"/>
              <a:t>able (</a:t>
            </a:r>
            <a:r>
              <a:rPr lang="en-US" b="1" dirty="0" smtClean="0">
                <a:solidFill>
                  <a:srgbClr val="FF0000"/>
                </a:solidFill>
              </a:rPr>
              <a:t>IVT</a:t>
            </a:r>
            <a:r>
              <a:rPr lang="en-US" b="1" dirty="0" smtClean="0"/>
              <a:t>)</a:t>
            </a:r>
          </a:p>
          <a:p>
            <a:pPr marL="0" indent="274320" algn="just">
              <a:spcBef>
                <a:spcPts val="0"/>
              </a:spcBef>
              <a:buNone/>
            </a:pPr>
            <a:r>
              <a:rPr lang="en-US" sz="2000" dirty="0" smtClean="0"/>
              <a:t>The group of memory locations set aside to hold the addresses of ISRs is called the Interrupt Vector Table (IVT). </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900" dirty="0" smtClean="0"/>
              <a:t>10</a:t>
            </a:r>
            <a:r>
              <a:rPr lang="en-US" sz="2800" dirty="0" smtClean="0"/>
              <a:t>.2 PROGRAMMING TIMER INTERRUPTS</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275" y="1002754"/>
            <a:ext cx="7029450" cy="516255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700" dirty="0" smtClean="0">
                <a:solidFill>
                  <a:srgbClr val="0066FF"/>
                </a:solidFill>
              </a:rPr>
              <a:t>10.3 PROGRAMMING EXTERNAL HARDWARE INTERRUPTS</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642910" y="1447800"/>
            <a:ext cx="7772400" cy="4572000"/>
          </a:xfrm>
        </p:spPr>
        <p:txBody>
          <a:bodyPr/>
          <a:lstStyle/>
          <a:p>
            <a:pPr marL="0" indent="274320" algn="just">
              <a:spcBef>
                <a:spcPts val="0"/>
              </a:spcBef>
              <a:buNone/>
            </a:pPr>
            <a:r>
              <a:rPr lang="en-US" sz="2000" dirty="0" smtClean="0"/>
              <a:t>The number of external hardware interrupt interrupts varies in different AVRs. The ATmega32 has three external hardware interrupts: </a:t>
            </a:r>
          </a:p>
          <a:p>
            <a:pPr marL="0" indent="274320" algn="just">
              <a:spcBef>
                <a:spcPts val="0"/>
              </a:spcBef>
              <a:buNone/>
            </a:pPr>
            <a:endParaRPr lang="en-US" sz="2000" dirty="0" smtClean="0"/>
          </a:p>
          <a:p>
            <a:pPr marL="0" indent="274320" algn="just">
              <a:spcBef>
                <a:spcPts val="0"/>
              </a:spcBef>
              <a:buFont typeface="+mj-lt"/>
              <a:buAutoNum type="arabicPeriod"/>
            </a:pPr>
            <a:r>
              <a:rPr lang="en-US" sz="2000" dirty="0" smtClean="0"/>
              <a:t>Pin PD2 (PORTD.2), INT0 ----- Vector  location  0x02</a:t>
            </a:r>
          </a:p>
          <a:p>
            <a:pPr marL="0" indent="274320" algn="just">
              <a:spcBef>
                <a:spcPts val="0"/>
              </a:spcBef>
              <a:buFont typeface="+mj-lt"/>
              <a:buAutoNum type="arabicPeriod"/>
            </a:pPr>
            <a:r>
              <a:rPr lang="en-US" sz="2000" dirty="0" smtClean="0"/>
              <a:t>Pin PD3 (PORTD.3), INT1 ----- Vector  location  0x04</a:t>
            </a:r>
          </a:p>
          <a:p>
            <a:pPr marL="0" indent="274320" algn="just">
              <a:spcBef>
                <a:spcPts val="0"/>
              </a:spcBef>
              <a:buFont typeface="+mj-lt"/>
              <a:buAutoNum type="arabicPeriod"/>
            </a:pPr>
            <a:r>
              <a:rPr lang="en-US" sz="2000" dirty="0" smtClean="0"/>
              <a:t>Pin PB2 (PORTB.2),  INT2 ----- Vector  location  0x06</a:t>
            </a:r>
          </a:p>
          <a:p>
            <a:pPr marL="0" indent="274320" algn="just">
              <a:spcBef>
                <a:spcPts val="0"/>
              </a:spcBef>
              <a:buNone/>
            </a:pPr>
            <a:endParaRPr lang="en-US" sz="2000" dirty="0" smtClean="0"/>
          </a:p>
          <a:p>
            <a:pPr marL="0" indent="274320" algn="just">
              <a:spcBef>
                <a:spcPts val="0"/>
              </a:spcBef>
              <a:buNone/>
            </a:pPr>
            <a:r>
              <a:rPr lang="en-US" sz="2000" dirty="0" smtClean="0"/>
              <a:t>Upon activation of these pins, the AVR is interrupted in whatever it is doing and jumps to the vector table to perform the interrupt service routine.</a:t>
            </a:r>
          </a:p>
          <a:p>
            <a:pPr marL="0" indent="274320" algn="just">
              <a:spcBef>
                <a:spcPts val="0"/>
              </a:spcBef>
              <a:buNone/>
            </a:pPr>
            <a:r>
              <a:rPr lang="en-US" sz="2000" dirty="0" smtClean="0"/>
              <a:t>The hardware interrupts must be enabled before they can take effect. This is done using the </a:t>
            </a:r>
            <a:r>
              <a:rPr lang="en-US" sz="2000" dirty="0" err="1" smtClean="0"/>
              <a:t>INTx</a:t>
            </a:r>
            <a:r>
              <a:rPr lang="en-US" sz="2000" dirty="0" smtClean="0"/>
              <a:t> bit located in the GICR register.</a:t>
            </a:r>
          </a:p>
          <a:p>
            <a:pPr marL="0" indent="274320" algn="just">
              <a:spcBef>
                <a:spcPts val="0"/>
              </a:spcBef>
              <a:buNone/>
            </a:pPr>
            <a:r>
              <a:rPr lang="en-US" sz="2000" dirty="0" smtClean="0"/>
              <a:t>For example, the following instructions enable INT0:</a:t>
            </a:r>
          </a:p>
          <a:p>
            <a:pPr marL="0" indent="274320" algn="just">
              <a:spcBef>
                <a:spcPts val="0"/>
              </a:spcBef>
              <a:buNone/>
            </a:pPr>
            <a:endParaRPr lang="en-US" sz="2000" dirty="0" smtClean="0"/>
          </a:p>
          <a:p>
            <a:endParaRPr lang="en-US" dirty="0"/>
          </a:p>
        </p:txBody>
      </p:sp>
      <p:sp>
        <p:nvSpPr>
          <p:cNvPr id="10" name="Rounded Rectangle 9"/>
          <p:cNvSpPr/>
          <p:nvPr/>
        </p:nvSpPr>
        <p:spPr>
          <a:xfrm>
            <a:off x="928662" y="2357430"/>
            <a:ext cx="5286412" cy="999562"/>
          </a:xfrm>
          <a:prstGeom prst="round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4560" y="5273670"/>
            <a:ext cx="3657600" cy="67561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700" dirty="0" smtClean="0"/>
              <a:t>10.3 PROGRAMMING EXTERNAL HARDWARE INTERRUPTS</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2050" name="Picture 2"/>
          <p:cNvPicPr>
            <a:picLocks noGrp="1" noChangeAspect="1" noChangeArrowheads="1"/>
          </p:cNvPicPr>
          <p:nvPr>
            <p:ph sz="quarter" idx="1"/>
          </p:nvPr>
        </p:nvPicPr>
        <p:blipFill>
          <a:blip r:embed="rId3" cstate="print"/>
          <a:srcRect/>
          <a:stretch>
            <a:fillRect/>
          </a:stretch>
        </p:blipFill>
        <p:spPr bwMode="auto">
          <a:xfrm>
            <a:off x="642938" y="1734167"/>
            <a:ext cx="7772400" cy="3999265"/>
          </a:xfrm>
          <a:prstGeom prst="rect">
            <a:avLst/>
          </a:prstGeom>
          <a:noFill/>
          <a:ln w="9525">
            <a:noFill/>
            <a:miter lim="800000"/>
            <a:headEnd/>
            <a:tailEnd/>
          </a:ln>
          <a:effectLst/>
        </p:spPr>
      </p:pic>
      <p:sp>
        <p:nvSpPr>
          <p:cNvPr id="3" name="Rectangle 2"/>
          <p:cNvSpPr/>
          <p:nvPr/>
        </p:nvSpPr>
        <p:spPr>
          <a:xfrm>
            <a:off x="1115616" y="2276872"/>
            <a:ext cx="864096" cy="288032"/>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979712" y="2276872"/>
            <a:ext cx="864096" cy="288032"/>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843808" y="2276872"/>
            <a:ext cx="864096" cy="288032"/>
          </a:xfrm>
          <a:prstGeom prst="rect">
            <a:avLst/>
          </a:prstGeom>
          <a:solidFill>
            <a:srgbClr val="0066FF">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83568" y="3573016"/>
            <a:ext cx="4193232" cy="648072"/>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3568" y="2852936"/>
            <a:ext cx="4193232" cy="72008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83568" y="4221088"/>
            <a:ext cx="4193232" cy="864096"/>
          </a:xfrm>
          <a:prstGeom prst="rect">
            <a:avLst/>
          </a:prstGeom>
          <a:solidFill>
            <a:srgbClr val="0066FF">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700" dirty="0" smtClean="0"/>
              <a:t>10.3 PROGRAMMING EXTERNAL HARDWARE INTERRUPTS</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642910" y="1447800"/>
            <a:ext cx="7772400" cy="4572000"/>
          </a:xfrm>
        </p:spPr>
        <p:txBody>
          <a:bodyPr/>
          <a:lstStyle/>
          <a:p>
            <a:pPr marL="0" indent="274320" algn="just">
              <a:spcBef>
                <a:spcPts val="0"/>
              </a:spcBef>
              <a:buNone/>
            </a:pPr>
            <a:r>
              <a:rPr lang="en-US" sz="2000" dirty="0" smtClean="0"/>
              <a:t>The INT0 is a low-level-triggered interrupt by default, which means, when a low signal is applied to pin PD2 (PORTD.2), the controller will be interrupted and jump to location $0002 in the vector table to service the ISR.</a:t>
            </a:r>
          </a:p>
          <a:p>
            <a:pPr marL="0" indent="274320" algn="just">
              <a:spcBef>
                <a:spcPts val="0"/>
              </a:spcBef>
              <a:buNone/>
            </a:pPr>
            <a:endParaRPr lang="en-US" sz="2000" dirty="0" smtClean="0"/>
          </a:p>
          <a:p>
            <a:pPr marL="0" indent="274320" algn="just">
              <a:spcBef>
                <a:spcPts val="0"/>
              </a:spcBef>
              <a:buNone/>
            </a:pPr>
            <a:r>
              <a:rPr lang="en-US" sz="2000" dirty="0" smtClean="0"/>
              <a:t>In this program, the microcontroller is looping continuously in the HERE loop. Whenever the switch on INT0 (pin PD2) is activated, the microcontroller gets out of the loop and jumps to vector location $0002. The ISR for INT0 toggles the PC0. If, by the time it executes the RETI instruction, the INT0 pin is still low, the microcontroller initiates the interrupt again. Therefore, if we want the ISR to be executed once, the INT0 pin must be brought back to high before RETI is executed, or we should make the interrupt edge-triggered.</a:t>
            </a:r>
          </a:p>
          <a:p>
            <a:pPr marL="0" indent="274320" algn="just">
              <a:spcBef>
                <a:spcPts val="0"/>
              </a:spcBef>
              <a:buNone/>
            </a:pPr>
            <a:endParaRPr lang="en-US" sz="2000" dirty="0" smtClean="0"/>
          </a:p>
          <a:p>
            <a:pPr marL="0" indent="274320" algn="just">
              <a:spcBef>
                <a:spcPts val="0"/>
              </a:spcBef>
              <a:buNone/>
            </a:pPr>
            <a:endParaRPr lang="en-US" sz="2000" dirty="0" smtClean="0"/>
          </a:p>
          <a:p>
            <a:pPr>
              <a:buNone/>
            </a:pPr>
            <a:endParaRPr lang="en-US" dirty="0"/>
          </a:p>
        </p:txBody>
      </p:sp>
      <p:sp>
        <p:nvSpPr>
          <p:cNvPr id="9" name="Rounded Rectangle 8"/>
          <p:cNvSpPr/>
          <p:nvPr/>
        </p:nvSpPr>
        <p:spPr>
          <a:xfrm>
            <a:off x="642910" y="1428736"/>
            <a:ext cx="7786742" cy="1071570"/>
          </a:xfrm>
          <a:prstGeom prst="roundRect">
            <a:avLst/>
          </a:prstGeom>
          <a:solidFill>
            <a:srgbClr val="C00000">
              <a:alpha val="2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851" y="2535338"/>
            <a:ext cx="7496175" cy="4181475"/>
          </a:xfrm>
          <a:prstGeom prst="rect">
            <a:avLst/>
          </a:prstGeom>
        </p:spPr>
      </p:pic>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700" dirty="0" smtClean="0"/>
              <a:t>10.3 PROGRAMMING EXTERNAL HARDWARE INTERRUPTS</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586690" cy="1195382"/>
          </a:xfrm>
          <a:solidFill>
            <a:schemeClr val="bg1">
              <a:alpha val="25000"/>
            </a:schemeClr>
          </a:solidFill>
          <a:ln>
            <a:noFill/>
          </a:ln>
        </p:spPr>
        <p:txBody>
          <a:bodyPr>
            <a:normAutofit/>
          </a:bodyPr>
          <a:lstStyle/>
          <a:p>
            <a:pPr>
              <a:buNone/>
            </a:pPr>
            <a:r>
              <a:rPr lang="en-US" sz="2400" b="1" dirty="0" smtClean="0">
                <a:solidFill>
                  <a:srgbClr val="FF0000"/>
                </a:solidFill>
              </a:rPr>
              <a:t>Example 10-5</a:t>
            </a:r>
          </a:p>
          <a:p>
            <a:pPr marL="0" indent="274320" algn="just">
              <a:spcBef>
                <a:spcPts val="0"/>
              </a:spcBef>
              <a:buNone/>
            </a:pPr>
            <a:r>
              <a:rPr lang="en-US" sz="2000" dirty="0" smtClean="0"/>
              <a:t>Assume </a:t>
            </a:r>
            <a:r>
              <a:rPr lang="en-US" sz="2000" dirty="0"/>
              <a:t>that the </a:t>
            </a:r>
            <a:r>
              <a:rPr lang="en-US" sz="2000" dirty="0" smtClean="0"/>
              <a:t>INT0 </a:t>
            </a:r>
            <a:r>
              <a:rPr lang="en-US" sz="2000" dirty="0"/>
              <a:t>pin is connected to a switch that is normally high. Write a </a:t>
            </a:r>
            <a:r>
              <a:rPr lang="en-US" sz="2000" dirty="0" smtClean="0"/>
              <a:t>program </a:t>
            </a:r>
            <a:r>
              <a:rPr lang="en-US" sz="2000" dirty="0"/>
              <a:t>that toggles PORTC.3 whenever the </a:t>
            </a:r>
            <a:r>
              <a:rPr lang="en-US" sz="2000" dirty="0" smtClean="0"/>
              <a:t>INT0 </a:t>
            </a:r>
            <a:r>
              <a:rPr lang="en-US" sz="2000" dirty="0"/>
              <a:t>pin goes low. </a:t>
            </a:r>
          </a:p>
          <a:p>
            <a:pPr>
              <a:buNone/>
            </a:pPr>
            <a:endParaRPr lang="en-US" b="1" dirty="0" smtClean="0"/>
          </a:p>
          <a:p>
            <a:pPr>
              <a:buNone/>
            </a:pPr>
            <a:endParaRPr lang="en-US" sz="1400" dirty="0" smtClean="0">
              <a:latin typeface="Courier New" pitchFamily="49" charset="0"/>
              <a:cs typeface="Courier New" pitchFamily="49" charset="0"/>
            </a:endParaRPr>
          </a:p>
          <a:p>
            <a:pPr>
              <a:buNone/>
            </a:pPr>
            <a:endParaRPr lang="en-US" sz="1400" dirty="0" smtClean="0">
              <a:latin typeface="Courier New" pitchFamily="49" charset="0"/>
              <a:cs typeface="Courier New" pitchFamily="49" charset="0"/>
            </a:endParaRPr>
          </a:p>
          <a:p>
            <a:pPr>
              <a:buNone/>
            </a:pPr>
            <a:endParaRPr lang="en-US" b="1" dirty="0"/>
          </a:p>
        </p:txBody>
      </p:sp>
      <p:pic>
        <p:nvPicPr>
          <p:cNvPr id="1026" name="Picture 2"/>
          <p:cNvPicPr>
            <a:picLocks noChangeAspect="1" noChangeArrowheads="1"/>
          </p:cNvPicPr>
          <p:nvPr/>
        </p:nvPicPr>
        <p:blipFill>
          <a:blip r:embed="rId4" cstate="print"/>
          <a:srcRect/>
          <a:stretch>
            <a:fillRect/>
          </a:stretch>
        </p:blipFill>
        <p:spPr bwMode="auto">
          <a:xfrm>
            <a:off x="4572000" y="4313731"/>
            <a:ext cx="3600000" cy="1779565"/>
          </a:xfrm>
          <a:prstGeom prst="rect">
            <a:avLst/>
          </a:prstGeom>
          <a:solidFill>
            <a:srgbClr val="00B050">
              <a:alpha val="25000"/>
            </a:srgbClr>
          </a:solidFill>
          <a:ln w="9525">
            <a:noFill/>
            <a:miter lim="800000"/>
            <a:headEnd/>
            <a:tailEnd/>
          </a:ln>
          <a:effectLst/>
        </p:spPr>
      </p:pic>
      <p:sp>
        <p:nvSpPr>
          <p:cNvPr id="6" name="Rounded Rectangle 5"/>
          <p:cNvSpPr/>
          <p:nvPr/>
        </p:nvSpPr>
        <p:spPr>
          <a:xfrm>
            <a:off x="755576" y="1404914"/>
            <a:ext cx="2140024" cy="471314"/>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700" dirty="0" smtClean="0"/>
              <a:t>10.3 PROGRAMMING EXTERNAL HARDWARE INTERRUPTS</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642910" y="1447800"/>
            <a:ext cx="7772400" cy="4572000"/>
          </a:xfrm>
        </p:spPr>
        <p:txBody>
          <a:bodyPr/>
          <a:lstStyle/>
          <a:p>
            <a:pPr>
              <a:buNone/>
            </a:pPr>
            <a:r>
              <a:rPr lang="en-US" b="1" dirty="0" smtClean="0"/>
              <a:t>Edge-triggered vs. level-triggered interrupts</a:t>
            </a:r>
          </a:p>
          <a:p>
            <a:pPr marL="0" indent="274320" algn="just">
              <a:spcBef>
                <a:spcPts val="0"/>
              </a:spcBef>
              <a:buNone/>
            </a:pPr>
            <a:r>
              <a:rPr lang="en-US" sz="2000" dirty="0" smtClean="0"/>
              <a:t>There are two types of activation for the external hardware interrupts: </a:t>
            </a:r>
          </a:p>
          <a:p>
            <a:pPr marL="0" indent="274320" algn="just">
              <a:spcBef>
                <a:spcPts val="0"/>
              </a:spcBef>
              <a:buFont typeface="Wingdings 2"/>
              <a:buAutoNum type="arabicParenBoth"/>
            </a:pPr>
            <a:r>
              <a:rPr lang="en-US" sz="2000" dirty="0" smtClean="0"/>
              <a:t>level triggered, INT0 and INT1 can be level or edge triggered.</a:t>
            </a:r>
          </a:p>
          <a:p>
            <a:pPr marL="0" indent="274320" algn="just">
              <a:spcBef>
                <a:spcPts val="0"/>
              </a:spcBef>
              <a:buFont typeface="Wingdings 2"/>
              <a:buAutoNum type="arabicParenBoth"/>
            </a:pPr>
            <a:r>
              <a:rPr lang="en-US" sz="2000" dirty="0" smtClean="0"/>
              <a:t>edge triggered, INT2 is only edge triggered, </a:t>
            </a:r>
          </a:p>
          <a:p>
            <a:pPr marL="0" indent="274320" algn="just">
              <a:spcBef>
                <a:spcPts val="0"/>
              </a:spcBef>
              <a:buAutoNum type="arabicParenBoth"/>
            </a:pPr>
            <a:endParaRPr lang="en-US" sz="2000" dirty="0" smtClean="0"/>
          </a:p>
          <a:p>
            <a:pPr marL="0" indent="274320" algn="just">
              <a:spcBef>
                <a:spcPts val="0"/>
              </a:spcBef>
              <a:buNone/>
            </a:pPr>
            <a:r>
              <a:rPr lang="en-US" sz="2000" dirty="0" smtClean="0"/>
              <a:t>As stated before, upon reset INT0 and INT1 are low-level-triggered interrupts. The bits of the MCUCR register indicate the trigger options of INT0 and INT1.</a:t>
            </a:r>
          </a:p>
          <a:p>
            <a:endParaRPr lang="en-US" dirty="0" smtClean="0"/>
          </a:p>
          <a:p>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1526644" y="3786190"/>
            <a:ext cx="5760000" cy="2381812"/>
          </a:xfrm>
          <a:prstGeom prst="rect">
            <a:avLst/>
          </a:prstGeom>
          <a:noFill/>
          <a:ln w="9525">
            <a:noFill/>
            <a:miter lim="800000"/>
            <a:headEnd/>
            <a:tailEnd/>
          </a:ln>
          <a:effectLst/>
        </p:spPr>
      </p:pic>
      <p:sp>
        <p:nvSpPr>
          <p:cNvPr id="9" name="Rounded Rectangle 8"/>
          <p:cNvSpPr/>
          <p:nvPr/>
        </p:nvSpPr>
        <p:spPr>
          <a:xfrm>
            <a:off x="714348" y="1428736"/>
            <a:ext cx="6429420" cy="500066"/>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714348" y="2214554"/>
            <a:ext cx="6000792" cy="642942"/>
          </a:xfrm>
          <a:prstGeom prst="round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700" dirty="0" smtClean="0"/>
              <a:t>10.3 PROGRAMMING EXTERNAL HARDWARE INTERRUPTS</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5122" name="Picture 2"/>
          <p:cNvPicPr>
            <a:picLocks noGrp="1" noChangeAspect="1" noChangeArrowheads="1"/>
          </p:cNvPicPr>
          <p:nvPr>
            <p:ph sz="quarter" idx="1"/>
          </p:nvPr>
        </p:nvPicPr>
        <p:blipFill>
          <a:blip r:embed="rId3" cstate="print"/>
          <a:srcRect/>
          <a:stretch>
            <a:fillRect/>
          </a:stretch>
        </p:blipFill>
        <p:spPr bwMode="auto">
          <a:xfrm>
            <a:off x="1866542" y="1447800"/>
            <a:ext cx="5325191"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700" dirty="0" smtClean="0"/>
              <a:t>10.3 PROGRAMMING EXTERNAL HARDWARE INTERRUPTS</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lstStyle/>
          <a:p>
            <a:pPr marL="0" indent="0">
              <a:buNone/>
            </a:pPr>
            <a:r>
              <a:rPr lang="en-US" sz="2400" dirty="0">
                <a:solidFill>
                  <a:srgbClr val="FF0000"/>
                </a:solidFill>
              </a:rPr>
              <a:t>Example 10-6 </a:t>
            </a:r>
          </a:p>
          <a:p>
            <a:pPr marL="0" indent="0">
              <a:buNone/>
            </a:pPr>
            <a:r>
              <a:rPr lang="en-US" sz="2000" dirty="0"/>
              <a:t>Show the instructions to </a:t>
            </a:r>
            <a:endParaRPr lang="en-US" sz="2000" dirty="0" smtClean="0"/>
          </a:p>
          <a:p>
            <a:pPr marL="457200" indent="-457200">
              <a:buAutoNum type="alphaLcParenBoth"/>
            </a:pPr>
            <a:r>
              <a:rPr lang="en-US" sz="2000" dirty="0" smtClean="0"/>
              <a:t>make INT0 </a:t>
            </a:r>
            <a:r>
              <a:rPr lang="en-US" sz="2000" dirty="0"/>
              <a:t>falling edge triggered, </a:t>
            </a:r>
            <a:endParaRPr lang="en-US" sz="2000" dirty="0" smtClean="0"/>
          </a:p>
          <a:p>
            <a:pPr marL="457200" indent="-457200">
              <a:buAutoNum type="alphaLcParenBoth"/>
            </a:pPr>
            <a:r>
              <a:rPr lang="en-US" sz="2000" dirty="0" smtClean="0"/>
              <a:t>make </a:t>
            </a:r>
            <a:r>
              <a:rPr lang="en-US" sz="2000" dirty="0"/>
              <a:t>INT1 triggered on any change, and </a:t>
            </a:r>
            <a:endParaRPr lang="en-US" sz="2000" dirty="0" smtClean="0"/>
          </a:p>
          <a:p>
            <a:pPr marL="457200" indent="-457200">
              <a:buAutoNum type="alphaLcParenBoth"/>
            </a:pPr>
            <a:r>
              <a:rPr lang="en-US" sz="2000" dirty="0" smtClean="0"/>
              <a:t>make </a:t>
            </a:r>
            <a:r>
              <a:rPr lang="en-US" sz="2000" dirty="0"/>
              <a:t>INT2 rising edge triggered. </a:t>
            </a:r>
          </a:p>
          <a:p>
            <a:pPr marL="0" indent="0">
              <a:buNone/>
            </a:pPr>
            <a:r>
              <a:rPr lang="en-US" sz="2400" dirty="0">
                <a:solidFill>
                  <a:srgbClr val="0066FF"/>
                </a:solidFill>
              </a:rPr>
              <a:t>Solution: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3789040"/>
            <a:ext cx="6400800" cy="2542253"/>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700" dirty="0" smtClean="0"/>
              <a:t>10.3 PROGRAMMING EXTERNAL HARDWARE INTERRUPTS</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3962400" cy="2413248"/>
          </a:xfrm>
          <a:solidFill>
            <a:schemeClr val="bg1">
              <a:alpha val="25000"/>
            </a:schemeClr>
          </a:solidFill>
          <a:ln>
            <a:solidFill>
              <a:schemeClr val="bg1"/>
            </a:solidFill>
          </a:ln>
        </p:spPr>
        <p:txBody>
          <a:bodyPr>
            <a:normAutofit/>
          </a:bodyPr>
          <a:lstStyle/>
          <a:p>
            <a:pPr>
              <a:buNone/>
            </a:pPr>
            <a:r>
              <a:rPr lang="en-US" sz="2400" b="1" dirty="0" smtClean="0">
                <a:solidFill>
                  <a:srgbClr val="FF0000"/>
                </a:solidFill>
              </a:rPr>
              <a:t>Example 10-7</a:t>
            </a:r>
          </a:p>
          <a:p>
            <a:pPr marL="0" indent="274320" algn="just">
              <a:spcBef>
                <a:spcPts val="0"/>
              </a:spcBef>
              <a:buNone/>
            </a:pPr>
            <a:r>
              <a:rPr lang="en-US" sz="2000" dirty="0" smtClean="0"/>
              <a:t>Rewrite Example 10-5, so that whenever INT0 goes low, it toggles PORTC.3 only once.</a:t>
            </a:r>
          </a:p>
          <a:p>
            <a:pPr>
              <a:buNone/>
            </a:pPr>
            <a:endParaRPr lang="en-US" b="1" dirty="0" smtClean="0"/>
          </a:p>
          <a:p>
            <a:pPr>
              <a:buNone/>
            </a:pPr>
            <a:endParaRPr lang="en-US" sz="1400" dirty="0" smtClean="0">
              <a:latin typeface="Courier New" pitchFamily="49" charset="0"/>
              <a:cs typeface="Courier New" pitchFamily="49" charset="0"/>
            </a:endParaRPr>
          </a:p>
          <a:p>
            <a:pPr>
              <a:buNone/>
            </a:pPr>
            <a:endParaRPr lang="en-US" sz="1400" dirty="0" smtClean="0">
              <a:latin typeface="Courier New" pitchFamily="49" charset="0"/>
              <a:cs typeface="Courier New" pitchFamily="49" charset="0"/>
            </a:endParaRPr>
          </a:p>
          <a:p>
            <a:pPr>
              <a:buNone/>
            </a:pPr>
            <a:endParaRPr lang="en-US" b="1" dirty="0"/>
          </a:p>
        </p:txBody>
      </p:sp>
      <p:sp>
        <p:nvSpPr>
          <p:cNvPr id="3" name="Rounded Rectangle 2"/>
          <p:cNvSpPr/>
          <p:nvPr/>
        </p:nvSpPr>
        <p:spPr>
          <a:xfrm>
            <a:off x="914400" y="1417638"/>
            <a:ext cx="1929408" cy="499194"/>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cstate="print"/>
          <a:srcRect/>
          <a:stretch>
            <a:fillRect/>
          </a:stretch>
        </p:blipFill>
        <p:spPr bwMode="auto">
          <a:xfrm>
            <a:off x="1043808" y="3809675"/>
            <a:ext cx="3600000" cy="1779565"/>
          </a:xfrm>
          <a:prstGeom prst="rect">
            <a:avLst/>
          </a:prstGeom>
          <a:solidFill>
            <a:srgbClr val="00B050">
              <a:alpha val="25000"/>
            </a:srgbClr>
          </a:solidFill>
          <a:ln w="9525">
            <a:noFill/>
            <a:miter lim="800000"/>
            <a:headEnd/>
            <a:tailEnd/>
          </a:ln>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1499" y="1667235"/>
            <a:ext cx="3371850" cy="4562475"/>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700" dirty="0" smtClean="0"/>
              <a:t>10.3 PROGRAMMING EXTERNAL HARDWARE INTERRUPTS</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642910" y="1447800"/>
            <a:ext cx="7929618" cy="2767018"/>
          </a:xfrm>
        </p:spPr>
        <p:txBody>
          <a:bodyPr>
            <a:normAutofit/>
          </a:bodyPr>
          <a:lstStyle/>
          <a:p>
            <a:pPr>
              <a:buNone/>
            </a:pPr>
            <a:r>
              <a:rPr lang="en-US" sz="2400" b="1" dirty="0" smtClean="0">
                <a:solidFill>
                  <a:srgbClr val="0066FF"/>
                </a:solidFill>
              </a:rPr>
              <a:t>Sampling the edge-triggered and level-triggered interrupts</a:t>
            </a:r>
          </a:p>
          <a:p>
            <a:pPr marL="0" indent="274320" algn="just">
              <a:spcBef>
                <a:spcPts val="0"/>
              </a:spcBef>
              <a:buNone/>
            </a:pPr>
            <a:r>
              <a:rPr lang="en-US" sz="2000" dirty="0" smtClean="0"/>
              <a:t>Examine Figure 10-9. The edge interrupt (the falling edge, the rising edge, or the change level) is latched by the AVR and is held by the </a:t>
            </a:r>
            <a:r>
              <a:rPr lang="en-US" sz="2000" dirty="0" err="1" smtClean="0"/>
              <a:t>INTFx</a:t>
            </a:r>
            <a:r>
              <a:rPr lang="en-US" sz="2000" dirty="0" smtClean="0"/>
              <a:t> bits of the GIFR register. </a:t>
            </a:r>
          </a:p>
          <a:p>
            <a:pPr marL="0" indent="274320" algn="just">
              <a:spcBef>
                <a:spcPts val="0"/>
              </a:spcBef>
              <a:buNone/>
            </a:pPr>
            <a:r>
              <a:rPr lang="en-US" sz="2000" dirty="0" smtClean="0"/>
              <a:t>If the interrupt is active (the </a:t>
            </a:r>
            <a:r>
              <a:rPr lang="en-US" sz="2000" dirty="0" err="1" smtClean="0"/>
              <a:t>INTx</a:t>
            </a:r>
            <a:r>
              <a:rPr lang="en-US" sz="2000" dirty="0" smtClean="0"/>
              <a:t> bit is set and the I-bit in SREG is one), the AVR will jump to the corresponding interrupt vector location and the </a:t>
            </a:r>
            <a:r>
              <a:rPr lang="en-US" sz="2000" dirty="0" err="1" smtClean="0"/>
              <a:t>INTFx</a:t>
            </a:r>
            <a:r>
              <a:rPr lang="en-US" sz="2000" dirty="0" smtClean="0"/>
              <a:t> flag will be cleared automatically, otherwise the flag remains set. The flag can be cleared by writing a one to it.</a:t>
            </a:r>
          </a:p>
          <a:p>
            <a:pPr marL="0" indent="274320" algn="just">
              <a:spcBef>
                <a:spcPts val="0"/>
              </a:spcBef>
              <a:buNone/>
            </a:pPr>
            <a:endParaRPr lang="en-US" sz="2000" dirty="0" smtClean="0"/>
          </a:p>
          <a:p>
            <a:pPr>
              <a:buNone/>
            </a:pP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1071538" y="4286256"/>
            <a:ext cx="7200000" cy="1073839"/>
          </a:xfrm>
          <a:prstGeom prst="rect">
            <a:avLst/>
          </a:prstGeom>
          <a:noFill/>
          <a:ln w="9525">
            <a:noFill/>
            <a:miter lim="800000"/>
            <a:headEnd/>
            <a:tailEnd/>
          </a:ln>
          <a:effectLst/>
        </p:spPr>
      </p:pic>
      <p:sp>
        <p:nvSpPr>
          <p:cNvPr id="9" name="Rectangle 8"/>
          <p:cNvSpPr/>
          <p:nvPr/>
        </p:nvSpPr>
        <p:spPr>
          <a:xfrm>
            <a:off x="1142976" y="4286256"/>
            <a:ext cx="7072362" cy="857256"/>
          </a:xfrm>
          <a:prstGeom prst="rect">
            <a:avLst/>
          </a:prstGeom>
          <a:solidFill>
            <a:srgbClr val="0066FF">
              <a:alpha val="25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900" dirty="0" smtClean="0"/>
              <a:t>10</a:t>
            </a:r>
            <a:r>
              <a:rPr lang="en-US" sz="2800" dirty="0" smtClean="0"/>
              <a:t>.1 AVR INTERRUPT</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026" name="Picture 2"/>
          <p:cNvPicPr>
            <a:picLocks noGrp="1" noChangeAspect="1" noChangeArrowheads="1"/>
          </p:cNvPicPr>
          <p:nvPr>
            <p:ph sz="quarter" idx="1"/>
          </p:nvPr>
        </p:nvPicPr>
        <p:blipFill>
          <a:blip r:embed="rId3" cstate="print"/>
          <a:srcRect/>
          <a:stretch>
            <a:fillRect/>
          </a:stretch>
        </p:blipFill>
        <p:spPr bwMode="auto">
          <a:xfrm>
            <a:off x="2133600" y="1447800"/>
            <a:ext cx="53340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700" dirty="0" smtClean="0"/>
              <a:t>10.3 PROGRAMMING EXTERNAL HARDWARE INTERRUPTS</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642910" y="1447800"/>
            <a:ext cx="7772400" cy="1195382"/>
          </a:xfrm>
          <a:solidFill>
            <a:srgbClr val="00B050">
              <a:alpha val="25000"/>
            </a:srgbClr>
          </a:solidFill>
          <a:ln>
            <a:solidFill>
              <a:srgbClr val="00B050"/>
            </a:solidFill>
          </a:ln>
        </p:spPr>
        <p:txBody>
          <a:bodyPr>
            <a:normAutofit/>
          </a:bodyPr>
          <a:lstStyle/>
          <a:p>
            <a:pPr marL="0" indent="274320" algn="just">
              <a:spcBef>
                <a:spcPts val="0"/>
              </a:spcBef>
              <a:buNone/>
            </a:pPr>
            <a:r>
              <a:rPr lang="en-US" sz="2200" dirty="0" smtClean="0"/>
              <a:t>Notice that in edge-triggered interrupts (</a:t>
            </a:r>
            <a:r>
              <a:rPr lang="en-US" sz="2200" dirty="0" smtClean="0">
                <a:solidFill>
                  <a:srgbClr val="0066FF"/>
                </a:solidFill>
              </a:rPr>
              <a:t>falling edge, rising edge, and change level interrupts</a:t>
            </a:r>
            <a:r>
              <a:rPr lang="en-US" sz="2200" dirty="0" smtClean="0"/>
              <a:t>), </a:t>
            </a:r>
            <a:r>
              <a:rPr lang="en-US" sz="2200" dirty="0" smtClean="0">
                <a:solidFill>
                  <a:srgbClr val="FF0000"/>
                </a:solidFill>
              </a:rPr>
              <a:t>the pulse must last at least 1 instruction cycle </a:t>
            </a:r>
            <a:r>
              <a:rPr lang="en-US" sz="2200" dirty="0" smtClean="0"/>
              <a:t>to ensure that the transition is seen by the microcontroller. </a:t>
            </a:r>
            <a:endParaRPr lang="en-US" dirty="0" smtClean="0"/>
          </a:p>
          <a:p>
            <a:endParaRPr lang="en-US" dirty="0"/>
          </a:p>
        </p:txBody>
      </p:sp>
      <p:sp>
        <p:nvSpPr>
          <p:cNvPr id="9" name="Content Placeholder 7"/>
          <p:cNvSpPr txBox="1">
            <a:spLocks/>
          </p:cNvSpPr>
          <p:nvPr/>
        </p:nvSpPr>
        <p:spPr>
          <a:xfrm>
            <a:off x="642910" y="2857496"/>
            <a:ext cx="7772400" cy="1214446"/>
          </a:xfrm>
          <a:prstGeom prst="rect">
            <a:avLst/>
          </a:prstGeom>
        </p:spPr>
        <p:txBody>
          <a:bodyPr vert="horz">
            <a:normAutofit/>
          </a:bodyPr>
          <a:lstStyle/>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When an </a:t>
            </a:r>
            <a:r>
              <a:rPr kumimoji="0" lang="en-US" sz="2200" b="0" i="0" u="none" strike="noStrike" kern="1200" cap="none" spc="0" normalizeH="0" baseline="0" noProof="0" dirty="0" smtClean="0">
                <a:ln>
                  <a:noFill/>
                </a:ln>
                <a:solidFill>
                  <a:srgbClr val="FF0000"/>
                </a:solidFill>
                <a:effectLst/>
                <a:uLnTx/>
                <a:uFillTx/>
                <a:latin typeface="+mn-lt"/>
                <a:ea typeface="+mn-ea"/>
                <a:cs typeface="+mn-cs"/>
              </a:rPr>
              <a:t>external interrupt is in level-triggered mode</a:t>
            </a:r>
            <a:r>
              <a:rPr kumimoji="0" lang="en-US" sz="2200" b="0" i="0" u="none" strike="noStrike" kern="1200" cap="none" spc="0" normalizeH="0" baseline="0" noProof="0" dirty="0" smtClean="0">
                <a:ln>
                  <a:noFill/>
                </a:ln>
                <a:solidFill>
                  <a:schemeClr val="tx1"/>
                </a:solidFill>
                <a:effectLst/>
                <a:uLnTx/>
                <a:uFillTx/>
                <a:latin typeface="+mn-lt"/>
                <a:ea typeface="+mn-ea"/>
                <a:cs typeface="+mn-cs"/>
              </a:rPr>
              <a:t>, the interrupt is not latched, meaning that the </a:t>
            </a:r>
            <a:r>
              <a:rPr kumimoji="0" lang="en-US" sz="2200" b="0" i="0" u="none" strike="noStrike" kern="1200" cap="none" spc="0" normalizeH="0" baseline="0" noProof="0" dirty="0" err="1" smtClean="0">
                <a:ln>
                  <a:noFill/>
                </a:ln>
                <a:solidFill>
                  <a:schemeClr val="tx1"/>
                </a:solidFill>
                <a:effectLst/>
                <a:uLnTx/>
                <a:uFillTx/>
                <a:latin typeface="+mn-lt"/>
                <a:ea typeface="+mn-ea"/>
                <a:cs typeface="+mn-cs"/>
              </a:rPr>
              <a:t>INTFx</a:t>
            </a:r>
            <a:r>
              <a:rPr kumimoji="0" lang="en-US" sz="2200" b="0" i="0" u="none" strike="noStrike" kern="1200" cap="none" spc="0" normalizeH="0" baseline="0" noProof="0" dirty="0" smtClean="0">
                <a:ln>
                  <a:noFill/>
                </a:ln>
                <a:solidFill>
                  <a:schemeClr val="tx1"/>
                </a:solidFill>
                <a:effectLst/>
                <a:uLnTx/>
                <a:uFillTx/>
                <a:latin typeface="+mn-lt"/>
                <a:ea typeface="+mn-ea"/>
                <a:cs typeface="+mn-cs"/>
              </a:rPr>
              <a:t> flag remains unchanged when an interrupt occurs, and the state of the pin is read directly. </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Content Placeholder 7"/>
          <p:cNvSpPr txBox="1">
            <a:spLocks/>
          </p:cNvSpPr>
          <p:nvPr/>
        </p:nvSpPr>
        <p:spPr>
          <a:xfrm>
            <a:off x="642910" y="4429132"/>
            <a:ext cx="7772400" cy="857256"/>
          </a:xfrm>
          <a:prstGeom prst="rect">
            <a:avLst/>
          </a:prstGeom>
          <a:solidFill>
            <a:srgbClr val="0066FF">
              <a:alpha val="25000"/>
            </a:srgbClr>
          </a:solidFill>
          <a:ln>
            <a:solidFill>
              <a:srgbClr val="0066FF"/>
            </a:solidFill>
          </a:ln>
        </p:spPr>
        <p:txBody>
          <a:bodyPr vert="horz">
            <a:normAutofit/>
          </a:bodyPr>
          <a:lstStyle/>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As a result, when an interrupt is in level-triggered mode, the pin must be held low for </a:t>
            </a:r>
            <a:r>
              <a:rPr kumimoji="0" lang="en-US" sz="2200" b="0" i="0" u="none" strike="noStrike" kern="1200" cap="none" spc="0" normalizeH="0" baseline="0" noProof="0" dirty="0" smtClean="0">
                <a:ln>
                  <a:noFill/>
                </a:ln>
                <a:solidFill>
                  <a:srgbClr val="FF0000"/>
                </a:solidFill>
                <a:effectLst/>
                <a:uLnTx/>
                <a:uFillTx/>
                <a:latin typeface="+mn-lt"/>
                <a:ea typeface="+mn-ea"/>
                <a:cs typeface="+mn-cs"/>
              </a:rPr>
              <a:t>a minimum time of 5 machine cycles</a:t>
            </a:r>
            <a:r>
              <a:rPr kumimoji="0" lang="en-US" sz="2200" b="0" i="0" u="none" strike="noStrike" kern="1200" cap="none" spc="0" normalizeH="0" baseline="0" noProof="0" dirty="0" smtClean="0">
                <a:ln>
                  <a:noFill/>
                </a:ln>
                <a:solidFill>
                  <a:schemeClr val="tx1"/>
                </a:solidFill>
                <a:effectLst/>
                <a:uLnTx/>
                <a:uFillTx/>
                <a:latin typeface="+mn-lt"/>
                <a:ea typeface="+mn-ea"/>
                <a:cs typeface="+mn-cs"/>
              </a:rPr>
              <a:t> to be recognized.</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700" dirty="0" smtClean="0"/>
              <a:t>10.4 INTERRUPT PRIORITY IN THE AVR</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642910" y="1447800"/>
            <a:ext cx="7772400" cy="2481266"/>
          </a:xfrm>
        </p:spPr>
        <p:txBody>
          <a:bodyPr>
            <a:normAutofit/>
          </a:bodyPr>
          <a:lstStyle/>
          <a:p>
            <a:pPr>
              <a:buNone/>
            </a:pPr>
            <a:r>
              <a:rPr lang="en-US" b="1" dirty="0" smtClean="0"/>
              <a:t>Interrupt priority</a:t>
            </a:r>
          </a:p>
          <a:p>
            <a:pPr marL="0" indent="274320" algn="just">
              <a:spcBef>
                <a:spcPts val="0"/>
              </a:spcBef>
              <a:buNone/>
            </a:pPr>
            <a:r>
              <a:rPr lang="en-US" sz="2000" dirty="0" smtClean="0"/>
              <a:t>The interrupt with the higher priority is served first. The priority of each interrupt is related to the address of that interrupt in the interrupt vector. The interrupt that has a lower address, has a higher priority. </a:t>
            </a:r>
          </a:p>
          <a:p>
            <a:pPr marL="0" indent="274320" algn="just">
              <a:spcBef>
                <a:spcPts val="0"/>
              </a:spcBef>
              <a:buNone/>
            </a:pPr>
            <a:endParaRPr lang="en-US" sz="2000" dirty="0" smtClean="0"/>
          </a:p>
          <a:p>
            <a:pPr marL="0" indent="274320" algn="just">
              <a:spcBef>
                <a:spcPts val="0"/>
              </a:spcBef>
              <a:buNone/>
            </a:pPr>
            <a:r>
              <a:rPr lang="en-US" sz="2000" dirty="0" smtClean="0"/>
              <a:t>For example, the address of external interrupt 0 is 0x0002, while the address of external interrupt 2 is 0x0006; thus, external interrupt 0 has a higher priority.</a:t>
            </a:r>
          </a:p>
          <a:p>
            <a:pPr>
              <a:buNone/>
            </a:pPr>
            <a:endParaRPr lang="en-US" b="1"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700" dirty="0" smtClean="0"/>
              <a:t>10.4 INTERRUPT PRIORITY IN THE AVR</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642910" y="1447800"/>
            <a:ext cx="7772400" cy="4481530"/>
          </a:xfrm>
        </p:spPr>
        <p:txBody>
          <a:bodyPr>
            <a:normAutofit/>
          </a:bodyPr>
          <a:lstStyle/>
          <a:p>
            <a:pPr>
              <a:spcBef>
                <a:spcPts val="1200"/>
              </a:spcBef>
              <a:spcAft>
                <a:spcPts val="1200"/>
              </a:spcAft>
              <a:buNone/>
            </a:pPr>
            <a:r>
              <a:rPr lang="en-US" b="1" dirty="0" smtClean="0"/>
              <a:t>Interrupt inside an interrupt</a:t>
            </a:r>
          </a:p>
          <a:p>
            <a:pPr marL="0" indent="274320" algn="just">
              <a:spcBef>
                <a:spcPts val="0"/>
              </a:spcBef>
              <a:buNone/>
            </a:pPr>
            <a:r>
              <a:rPr lang="en-US" sz="2400" dirty="0" smtClean="0"/>
              <a:t>What happens if the AVR is executing an ISR belonging to an interrupt and another interrupt is activated? </a:t>
            </a:r>
          </a:p>
          <a:p>
            <a:pPr marL="0" indent="274320" algn="just">
              <a:spcBef>
                <a:spcPts val="0"/>
              </a:spcBef>
              <a:buNone/>
            </a:pPr>
            <a:r>
              <a:rPr lang="en-US" sz="2400" dirty="0" smtClean="0">
                <a:solidFill>
                  <a:srgbClr val="FF0000"/>
                </a:solidFill>
              </a:rPr>
              <a:t>When the AVR begins to execute an ISR, it disables the I bit of the SREG register, causing all the interrupts to be disabled</a:t>
            </a:r>
            <a:r>
              <a:rPr lang="en-US" sz="2400" dirty="0" smtClean="0"/>
              <a:t>, and no other interrupt occurs while serving the interrupt. </a:t>
            </a:r>
          </a:p>
          <a:p>
            <a:pPr marL="0" indent="274320" algn="just">
              <a:spcBef>
                <a:spcPts val="0"/>
              </a:spcBef>
              <a:buNone/>
            </a:pPr>
            <a:endParaRPr lang="en-US" sz="2400" dirty="0" smtClean="0"/>
          </a:p>
          <a:p>
            <a:pPr marL="0" indent="274320" algn="just">
              <a:spcBef>
                <a:spcPts val="0"/>
              </a:spcBef>
              <a:buNone/>
            </a:pPr>
            <a:r>
              <a:rPr lang="en-US" sz="2400" dirty="0" smtClean="0"/>
              <a:t>When the RETI instruction is executed, the AVR enables the I bit, causing the other interrupts to be served</a:t>
            </a:r>
            <a:endParaRPr lang="en-US" sz="2400" b="1"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700" dirty="0" smtClean="0"/>
              <a:t>10.4 INTERRUPT PRIORITY IN THE AVR</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642910" y="1447800"/>
            <a:ext cx="7772400" cy="5124472"/>
          </a:xfrm>
        </p:spPr>
        <p:txBody>
          <a:bodyPr>
            <a:normAutofit/>
          </a:bodyPr>
          <a:lstStyle/>
          <a:p>
            <a:pPr>
              <a:buNone/>
            </a:pPr>
            <a:r>
              <a:rPr lang="en-US" b="1" dirty="0" smtClean="0"/>
              <a:t>Context saving in task switching</a:t>
            </a:r>
          </a:p>
          <a:p>
            <a:pPr marL="0" indent="274320" algn="just">
              <a:spcBef>
                <a:spcPts val="0"/>
              </a:spcBef>
              <a:buNone/>
            </a:pPr>
            <a:r>
              <a:rPr lang="en-US" sz="2000" dirty="0" smtClean="0"/>
              <a:t>In multitasking systems, such as multitasking Real-Time Operating Systems (RTOS), the CPU serves one task (job or process) at a time and then moves to the next one. In simple systems, the tasks can be organized as the interrupt service routine. For example, in Example 10-3, the program does two different tasks:</a:t>
            </a:r>
          </a:p>
          <a:p>
            <a:pPr marL="457200" indent="-457200">
              <a:buFont typeface="+mj-lt"/>
              <a:buAutoNum type="arabicPeriod"/>
            </a:pPr>
            <a:r>
              <a:rPr lang="en-US" sz="2000" dirty="0" smtClean="0"/>
              <a:t>copying the contents of PORTC to PORTD,</a:t>
            </a:r>
          </a:p>
          <a:p>
            <a:pPr marL="457200" indent="-457200">
              <a:buFont typeface="+mj-lt"/>
              <a:buAutoNum type="arabicPeriod"/>
            </a:pPr>
            <a:r>
              <a:rPr lang="en-US" sz="2000" dirty="0" smtClean="0"/>
              <a:t>toggling PORTB.2 every 5 </a:t>
            </a:r>
            <a:r>
              <a:rPr lang="en-US" sz="2000" dirty="0" smtClean="0">
                <a:sym typeface="Symbol"/>
              </a:rPr>
              <a:t></a:t>
            </a:r>
            <a:r>
              <a:rPr lang="en-US" sz="2000" dirty="0" smtClean="0"/>
              <a:t>s</a:t>
            </a:r>
          </a:p>
          <a:p>
            <a:pPr marL="0" indent="274320" algn="just">
              <a:spcBef>
                <a:spcPts val="0"/>
              </a:spcBef>
              <a:buNone/>
            </a:pPr>
            <a:r>
              <a:rPr lang="en-US" sz="2000" dirty="0" smtClean="0"/>
              <a:t> </a:t>
            </a:r>
          </a:p>
          <a:p>
            <a:pPr marL="0" indent="274320" algn="just">
              <a:spcBef>
                <a:spcPts val="0"/>
              </a:spcBef>
              <a:buNone/>
            </a:pPr>
            <a:r>
              <a:rPr lang="en-US" sz="2000" dirty="0" smtClean="0"/>
              <a:t>While writing a program for a multitasking system, we should manage the resources carefully so that the tasks do not conflict with each other.</a:t>
            </a:r>
          </a:p>
          <a:p>
            <a:pPr marL="0" indent="274320" algn="just">
              <a:spcBef>
                <a:spcPts val="0"/>
              </a:spcBef>
              <a:buNone/>
            </a:pPr>
            <a:r>
              <a:rPr lang="en-US" sz="2000" dirty="0" smtClean="0"/>
              <a:t> For example, consider a system that should perform the following tasks:</a:t>
            </a:r>
          </a:p>
          <a:p>
            <a:pPr marL="0" indent="274320" algn="just">
              <a:spcBef>
                <a:spcPts val="1200"/>
              </a:spcBef>
              <a:buAutoNum type="arabicParenBoth"/>
            </a:pPr>
            <a:r>
              <a:rPr lang="en-US" sz="2000" dirty="0" smtClean="0"/>
              <a:t>increasing the contents of PORTC continuously, and </a:t>
            </a:r>
          </a:p>
          <a:p>
            <a:pPr marL="0" indent="274320" algn="just">
              <a:spcBef>
                <a:spcPts val="0"/>
              </a:spcBef>
              <a:buAutoNum type="arabicParenBoth"/>
            </a:pPr>
            <a:r>
              <a:rPr lang="en-US" sz="2000" dirty="0" smtClean="0"/>
              <a:t>increasing the content of PORTB once every 5 </a:t>
            </a:r>
            <a:r>
              <a:rPr lang="en-US" sz="2000" dirty="0" smtClean="0">
                <a:sym typeface="Symbol"/>
              </a:rPr>
              <a:t></a:t>
            </a:r>
            <a:r>
              <a:rPr lang="en-US" sz="2000" dirty="0" smtClean="0"/>
              <a:t>s. </a:t>
            </a:r>
          </a:p>
          <a:p>
            <a:pPr marL="0" indent="274320" algn="just">
              <a:spcBef>
                <a:spcPts val="0"/>
              </a:spcBef>
              <a:buAutoNum type="arabicParenBoth"/>
            </a:pPr>
            <a:endParaRPr lang="en-US" sz="800" dirty="0" smtClean="0"/>
          </a:p>
          <a:p>
            <a:endParaRPr lang="en-US" sz="2000" dirty="0" smtClean="0"/>
          </a:p>
          <a:p>
            <a:pPr marL="0" indent="274320" algn="just">
              <a:spcBef>
                <a:spcPts val="0"/>
              </a:spcBef>
              <a:buNone/>
            </a:pPr>
            <a:endParaRPr lang="en-US" sz="20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700" dirty="0" smtClean="0"/>
              <a:t>10.4 INTERRUPT PRIORITY IN THE AVR</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Rectangle 2"/>
          <p:cNvSpPr/>
          <p:nvPr/>
        </p:nvSpPr>
        <p:spPr>
          <a:xfrm>
            <a:off x="936652" y="1619508"/>
            <a:ext cx="4067396" cy="369332"/>
          </a:xfrm>
          <a:prstGeom prst="rect">
            <a:avLst/>
          </a:prstGeom>
        </p:spPr>
        <p:txBody>
          <a:bodyPr wrap="none">
            <a:spAutoFit/>
          </a:bodyPr>
          <a:lstStyle/>
          <a:p>
            <a:pPr indent="274320" algn="just"/>
            <a:r>
              <a:rPr lang="en-US" dirty="0"/>
              <a:t>Read the following program. Does it work?</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864" y="1992308"/>
            <a:ext cx="7315200" cy="3935784"/>
          </a:xfrm>
          <a:prstGeom prst="rect">
            <a:avLst/>
          </a:prstGeom>
        </p:spPr>
      </p:pic>
    </p:spTree>
    <p:extLst>
      <p:ext uri="{BB962C8B-B14F-4D97-AF65-F5344CB8AC3E}">
        <p14:creationId xmlns:p14="http://schemas.microsoft.com/office/powerpoint/2010/main" val="341119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700" dirty="0" smtClean="0"/>
              <a:t>10.4 INTERRUPT PRIORITY IN THE AVR</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11" name="Content Placeholder 7"/>
          <p:cNvSpPr txBox="1">
            <a:spLocks/>
          </p:cNvSpPr>
          <p:nvPr/>
        </p:nvSpPr>
        <p:spPr>
          <a:xfrm>
            <a:off x="692030" y="3861048"/>
            <a:ext cx="7840410" cy="949051"/>
          </a:xfrm>
          <a:prstGeom prst="rect">
            <a:avLst/>
          </a:prstGeom>
          <a:noFill/>
          <a:ln>
            <a:solidFill>
              <a:srgbClr val="FFFFFF"/>
            </a:solidFill>
          </a:ln>
        </p:spPr>
        <p:txBody>
          <a:bodyPr vert="horz">
            <a:normAutofit lnSpcReduction="10000"/>
          </a:bodyPr>
          <a:lstStyle/>
          <a:p>
            <a:pPr marR="0" lvl="0" indent="274320" algn="just" defTabSz="914400" fontAlgn="auto">
              <a:lnSpc>
                <a:spcPct val="100000"/>
              </a:lnSpc>
              <a:spcAft>
                <a:spcPts val="0"/>
              </a:spcAft>
              <a:buClr>
                <a:schemeClr val="accent1"/>
              </a:buClr>
              <a:buSzPct val="85000"/>
              <a:tabLst/>
              <a:defRPr/>
            </a:pPr>
            <a:r>
              <a:rPr lang="en-US" sz="2000" dirty="0" smtClean="0"/>
              <a:t>The task do not work properly, since they have resource conflict and they interfere with each other. </a:t>
            </a:r>
          </a:p>
          <a:p>
            <a:pPr marR="0" lvl="0" indent="274320" algn="just" defTabSz="914400" fontAlgn="auto">
              <a:lnSpc>
                <a:spcPct val="100000"/>
              </a:lnSpc>
              <a:spcAft>
                <a:spcPts val="0"/>
              </a:spcAft>
              <a:buClr>
                <a:schemeClr val="accent1"/>
              </a:buClr>
              <a:buSzPct val="85000"/>
              <a:tabLst/>
              <a:defRPr/>
            </a:pPr>
            <a:r>
              <a:rPr lang="en-US" sz="2000" dirty="0" smtClean="0"/>
              <a:t>R20 is used by both tasks, which causes the program not to work properly. </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1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1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600" b="1" i="0" u="none" strike="noStrike" kern="1200" cap="none" spc="0" normalizeH="0" baseline="0" noProof="0" dirty="0">
              <a:ln>
                <a:noFill/>
              </a:ln>
              <a:solidFill>
                <a:schemeClr val="tx1"/>
              </a:solidFill>
              <a:effectLst/>
              <a:uLnTx/>
              <a:uFillTx/>
              <a:latin typeface="+mn-lt"/>
              <a:ea typeface="+mn-ea"/>
              <a:cs typeface="+mn-cs"/>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309" y="2133874"/>
            <a:ext cx="7315200" cy="148364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700" dirty="0" smtClean="0"/>
              <a:t>10.4 INTERRUPT PRIORITY IN THE AVR</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10" name="Content Placeholder 7"/>
          <p:cNvSpPr txBox="1">
            <a:spLocks/>
          </p:cNvSpPr>
          <p:nvPr/>
        </p:nvSpPr>
        <p:spPr>
          <a:xfrm>
            <a:off x="657252" y="1428736"/>
            <a:ext cx="7772400" cy="1195382"/>
          </a:xfrm>
          <a:prstGeom prst="rect">
            <a:avLst/>
          </a:prstGeom>
        </p:spPr>
        <p:txBody>
          <a:bodyPr vert="horz">
            <a:normAutofit/>
          </a:bodyPr>
          <a:lstStyle/>
          <a:p>
            <a:pPr marL="274320" marR="0" lvl="0" indent="-274320" algn="just"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We can solve such problems in the following two ways:</a:t>
            </a:r>
          </a:p>
          <a:p>
            <a:pPr marL="457200" marR="0" lvl="0" indent="-457200" algn="just" defTabSz="914400" rtl="0" eaLnBrk="1" fontAlgn="auto" latinLnBrk="0" hangingPunct="1">
              <a:lnSpc>
                <a:spcPct val="100000"/>
              </a:lnSpc>
              <a:spcBef>
                <a:spcPts val="580"/>
              </a:spcBef>
              <a:spcAft>
                <a:spcPts val="0"/>
              </a:spcAft>
              <a:buClr>
                <a:schemeClr val="accent1"/>
              </a:buClr>
              <a:buSzPct val="85000"/>
              <a:buFont typeface="+mj-lt"/>
              <a:buAutoNum type="arabicPeriod"/>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Using different registers for different tasks. If we use different registers in the main program and in the ISR, the program will work properly.</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Content Placeholder 7"/>
          <p:cNvSpPr txBox="1">
            <a:spLocks/>
          </p:cNvSpPr>
          <p:nvPr/>
        </p:nvSpPr>
        <p:spPr>
          <a:xfrm>
            <a:off x="642910" y="4233882"/>
            <a:ext cx="7772400" cy="1981200"/>
          </a:xfrm>
          <a:prstGeom prst="rect">
            <a:avLst/>
          </a:prstGeom>
        </p:spPr>
        <p:txBody>
          <a:bodyPr vert="horz">
            <a:normAutofit/>
          </a:bodyPr>
          <a:lstStyle/>
          <a:p>
            <a:pPr marL="514350" indent="-514350" algn="just">
              <a:buFont typeface="+mj-lt"/>
              <a:buAutoNum type="arabicPeriod" startAt="2"/>
            </a:pPr>
            <a:r>
              <a:rPr lang="en-US" sz="2000" dirty="0" smtClean="0"/>
              <a:t>Context saving. In big programs we might not have enough registers to use separate registers for different tasks. In these cases, we can save the contents of registers on the stack before execution of each task, and reload the registers at the end of the task. </a:t>
            </a:r>
            <a:r>
              <a:rPr lang="en-US" sz="2000" dirty="0" smtClean="0">
                <a:solidFill>
                  <a:srgbClr val="FF0000"/>
                </a:solidFill>
              </a:rPr>
              <a:t>This saving of the CPU contents before switching to a new task is called </a:t>
            </a:r>
            <a:r>
              <a:rPr lang="en-US" sz="2000" b="1" i="1" dirty="0" smtClean="0">
                <a:solidFill>
                  <a:srgbClr val="FF0000"/>
                </a:solidFill>
              </a:rPr>
              <a:t>context saving (or context switching). </a:t>
            </a:r>
            <a:endParaRPr lang="en-US" sz="2000" dirty="0" smtClean="0">
              <a:solidFill>
                <a:srgbClr val="FF0000"/>
              </a:solidFill>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806092"/>
            <a:ext cx="7315200" cy="982948"/>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700" dirty="0" smtClean="0"/>
              <a:t>10.4 INTERRUPT PRIORITY IN THE AVR</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569911"/>
            <a:ext cx="7315200" cy="4451377"/>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700" dirty="0" smtClean="0"/>
              <a:t>10.4 INTERRUPT PRIORITY IN THE AVR</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12" name="Content Placeholder 7"/>
          <p:cNvSpPr txBox="1">
            <a:spLocks/>
          </p:cNvSpPr>
          <p:nvPr/>
        </p:nvSpPr>
        <p:spPr>
          <a:xfrm>
            <a:off x="603504" y="4143380"/>
            <a:ext cx="7840410" cy="1085820"/>
          </a:xfrm>
          <a:prstGeom prst="rect">
            <a:avLst/>
          </a:prstGeom>
          <a:noFill/>
          <a:ln>
            <a:noFill/>
          </a:ln>
        </p:spPr>
        <p:txBody>
          <a:bodyPr vert="horz">
            <a:normAutofit/>
          </a:bodyPr>
          <a:lstStyle/>
          <a:p>
            <a:pPr marR="0" lvl="0" indent="274320" algn="just" defTabSz="914400" fontAlgn="auto">
              <a:lnSpc>
                <a:spcPct val="100000"/>
              </a:lnSpc>
              <a:spcAft>
                <a:spcPts val="0"/>
              </a:spcAft>
              <a:buClr>
                <a:schemeClr val="accent1"/>
              </a:buClr>
              <a:buSzPct val="85000"/>
              <a:tabLst/>
              <a:defRPr/>
            </a:pPr>
            <a:r>
              <a:rPr lang="en-US" sz="2000" dirty="0" smtClean="0"/>
              <a:t>Notice that using the stack as a place to save the CPU’s contents is tedious, time consuming, and slow. So we might want to use the first solution, whenever we have enough registers.</a:t>
            </a:r>
            <a:endParaRPr kumimoji="0" lang="en-US" sz="2600" b="1" i="0" u="none" strike="noStrike" kern="1200" cap="none" spc="0" normalizeH="0" baseline="0" noProof="0" dirty="0">
              <a:ln>
                <a:noFill/>
              </a:ln>
              <a:solidFill>
                <a:schemeClr val="tx1"/>
              </a:solidFill>
              <a:effectLst/>
              <a:uLnTx/>
              <a:uFillTx/>
              <a:latin typeface="+mn-lt"/>
              <a:ea typeface="+mn-ea"/>
              <a:cs typeface="+mn-c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192" y="2276872"/>
            <a:ext cx="7315200" cy="1290306"/>
          </a:xfrm>
          <a:prstGeom prst="rect">
            <a:avLst/>
          </a:prstGeom>
        </p:spPr>
      </p:pic>
    </p:spTree>
    <p:extLst>
      <p:ext uri="{BB962C8B-B14F-4D97-AF65-F5344CB8AC3E}">
        <p14:creationId xmlns:p14="http://schemas.microsoft.com/office/powerpoint/2010/main" val="27650864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700" dirty="0" smtClean="0"/>
              <a:t>10.4 INTERRUPT PRIORITY IN THE AVR</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642910" y="1447800"/>
            <a:ext cx="7772400" cy="4572000"/>
          </a:xfrm>
        </p:spPr>
        <p:txBody>
          <a:bodyPr/>
          <a:lstStyle/>
          <a:p>
            <a:pPr>
              <a:buNone/>
            </a:pPr>
            <a:r>
              <a:rPr lang="en-US" b="1" dirty="0" smtClean="0"/>
              <a:t>Saving flags of SREG register</a:t>
            </a:r>
          </a:p>
          <a:p>
            <a:pPr>
              <a:buNone/>
            </a:pPr>
            <a:endParaRPr lang="en-US" b="1" dirty="0" smtClean="0"/>
          </a:p>
          <a:p>
            <a:pPr marL="0" indent="274320" algn="just">
              <a:spcBef>
                <a:spcPts val="0"/>
              </a:spcBef>
              <a:buNone/>
            </a:pPr>
            <a:r>
              <a:rPr lang="en-US" sz="2000" dirty="0" smtClean="0"/>
              <a:t>The flags of SREG are important especially when there are conditional jumps in our program. We should save the SREG register if the flags are changed in a task.</a:t>
            </a:r>
            <a:endParaRPr lang="en-US" sz="2000" dirty="0"/>
          </a:p>
        </p:txBody>
      </p:sp>
      <p:pic>
        <p:nvPicPr>
          <p:cNvPr id="6" name="Picture 5"/>
          <p:cNvPicPr>
            <a:picLocks noChangeAspect="1"/>
          </p:cNvPicPr>
          <p:nvPr/>
        </p:nvPicPr>
        <p:blipFill>
          <a:blip r:embed="rId3"/>
          <a:stretch>
            <a:fillRect/>
          </a:stretch>
        </p:blipFill>
        <p:spPr>
          <a:xfrm>
            <a:off x="1907704" y="5703298"/>
            <a:ext cx="3657600" cy="24001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2412" y="3043453"/>
            <a:ext cx="3657600" cy="255307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900" dirty="0" smtClean="0"/>
              <a:t>10</a:t>
            </a:r>
            <a:r>
              <a:rPr lang="en-US" sz="2800" dirty="0" smtClean="0"/>
              <a:t>.1 AVR INTERRUPT</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 name="Picture 2"/>
          <p:cNvPicPr>
            <a:picLocks noChangeAspect="1" noChangeArrowheads="1"/>
          </p:cNvPicPr>
          <p:nvPr/>
        </p:nvPicPr>
        <p:blipFill>
          <a:blip r:embed="rId3" cstate="print"/>
          <a:srcRect/>
          <a:stretch>
            <a:fillRect/>
          </a:stretch>
        </p:blipFill>
        <p:spPr bwMode="auto">
          <a:xfrm>
            <a:off x="1232462" y="1300154"/>
            <a:ext cx="6840000" cy="47038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700" dirty="0" smtClean="0"/>
              <a:t>10.4 INTERRUPT PRIORITY IN THE AVR</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642910" y="1447800"/>
            <a:ext cx="7772400" cy="4572000"/>
          </a:xfrm>
        </p:spPr>
        <p:txBody>
          <a:bodyPr/>
          <a:lstStyle/>
          <a:p>
            <a:pPr>
              <a:buNone/>
            </a:pPr>
            <a:r>
              <a:rPr lang="en-US" b="1" dirty="0" smtClean="0"/>
              <a:t>Interrupt latency</a:t>
            </a:r>
          </a:p>
          <a:p>
            <a:pPr marL="0" indent="274320" algn="just">
              <a:spcBef>
                <a:spcPts val="0"/>
              </a:spcBef>
              <a:buNone/>
            </a:pPr>
            <a:r>
              <a:rPr lang="en-US" sz="2000" dirty="0" smtClean="0"/>
              <a:t>The time from the moment an interrupt is activated to the moment the CPU starts to execute the task is called the </a:t>
            </a:r>
            <a:r>
              <a:rPr lang="en-US" sz="2000" b="1" i="1" dirty="0" smtClean="0"/>
              <a:t>interrupt latency. </a:t>
            </a:r>
            <a:r>
              <a:rPr lang="en-US" sz="2000" dirty="0" smtClean="0"/>
              <a:t>This latency is 4 machine cycle times. During this time the PC register is pushed on the stack and the I bit of the SREG register clears, causing all the interrupts to be disabled.</a:t>
            </a:r>
          </a:p>
          <a:p>
            <a:pPr marL="0" indent="274320" algn="just">
              <a:spcBef>
                <a:spcPts val="0"/>
              </a:spcBef>
              <a:buNone/>
            </a:pPr>
            <a:endParaRPr lang="en-US" sz="2000" dirty="0" smtClean="0"/>
          </a:p>
          <a:p>
            <a:pPr marL="0" indent="274320" algn="just">
              <a:spcBef>
                <a:spcPts val="0"/>
              </a:spcBef>
              <a:buNone/>
            </a:pPr>
            <a:r>
              <a:rPr lang="en-US" sz="2000" dirty="0" smtClean="0"/>
              <a:t>The duration of an interrupt latency can be affected by the type of instruction that the CPU is executing when the interrupt comes in, since the CPU finishes the execution of the current instruction before it serves the interrupt. It takes slightly longer in cases where the instruction being executed lasts for two (or more) machine cycles (e.g., MUL) compared to the instructions that last for </a:t>
            </a:r>
            <a:r>
              <a:rPr lang="en-US" sz="2000" dirty="0" err="1" smtClean="0"/>
              <a:t>olny</a:t>
            </a:r>
            <a:r>
              <a:rPr lang="en-US" sz="2000" dirty="0" smtClean="0"/>
              <a:t> one instruction cycle.</a:t>
            </a:r>
            <a:endParaRPr lang="en-US" sz="20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700" dirty="0" smtClean="0"/>
              <a:t>10.5 INTERRUPT PROGRAMMING IN C</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642910" y="1447800"/>
            <a:ext cx="7772400" cy="4572000"/>
          </a:xfrm>
        </p:spPr>
        <p:txBody>
          <a:bodyPr>
            <a:normAutofit/>
          </a:bodyPr>
          <a:lstStyle/>
          <a:p>
            <a:pPr marL="0" indent="274320" algn="just">
              <a:spcBef>
                <a:spcPts val="0"/>
              </a:spcBef>
              <a:buNone/>
            </a:pPr>
            <a:r>
              <a:rPr lang="en-US" sz="2000" dirty="0" smtClean="0"/>
              <a:t>In C language there is no instruction to manage the interrupts. So, in </a:t>
            </a:r>
            <a:r>
              <a:rPr lang="en-US" sz="2000" dirty="0" err="1" smtClean="0"/>
              <a:t>WinAVR</a:t>
            </a:r>
            <a:r>
              <a:rPr lang="en-US" sz="2000" dirty="0" smtClean="0"/>
              <a:t> the following have been added to manage the interrupts:</a:t>
            </a:r>
          </a:p>
          <a:p>
            <a:pPr marL="457200" indent="-457200">
              <a:buFont typeface="+mj-lt"/>
              <a:buAutoNum type="arabicPeriod"/>
            </a:pPr>
            <a:r>
              <a:rPr lang="en-US" sz="2000" dirty="0" smtClean="0"/>
              <a:t>Interrupt include file: We should include the interrupt header file if we want to use interrupts in our program. Use the following instruction:</a:t>
            </a:r>
          </a:p>
          <a:p>
            <a:pPr lvl="2">
              <a:buNone/>
            </a:pPr>
            <a:r>
              <a:rPr lang="en-US" sz="1400" dirty="0" smtClean="0">
                <a:latin typeface="Courier New" pitchFamily="49" charset="0"/>
                <a:cs typeface="Courier New" pitchFamily="49" charset="0"/>
              </a:rPr>
              <a:t>#include &lt;</a:t>
            </a:r>
            <a:r>
              <a:rPr lang="en-US" sz="1400" dirty="0" err="1" smtClean="0">
                <a:latin typeface="Courier New" pitchFamily="49" charset="0"/>
                <a:cs typeface="Courier New" pitchFamily="49" charset="0"/>
              </a:rPr>
              <a:t>avr</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interrupt.h</a:t>
            </a:r>
            <a:r>
              <a:rPr lang="en-US" sz="1400" dirty="0" smtClean="0">
                <a:latin typeface="Courier New" pitchFamily="49" charset="0"/>
                <a:cs typeface="Courier New" pitchFamily="49" charset="0"/>
              </a:rPr>
              <a:t>&gt;</a:t>
            </a:r>
          </a:p>
          <a:p>
            <a:pPr lvl="2">
              <a:buNone/>
            </a:pPr>
            <a:endParaRPr lang="en-US" sz="1400" dirty="0" smtClean="0">
              <a:latin typeface="Courier New" pitchFamily="49" charset="0"/>
              <a:cs typeface="Courier New" pitchFamily="49" charset="0"/>
            </a:endParaRPr>
          </a:p>
          <a:p>
            <a:pPr marL="457200" indent="-457200" algn="just">
              <a:buFont typeface="+mj-lt"/>
              <a:buAutoNum type="arabicPeriod"/>
            </a:pPr>
            <a:r>
              <a:rPr lang="en-US" sz="2000" b="1" dirty="0" err="1" smtClean="0"/>
              <a:t>cli</a:t>
            </a:r>
            <a:r>
              <a:rPr lang="en-US" sz="2000" b="1" dirty="0" smtClean="0"/>
              <a:t> ( ) and </a:t>
            </a:r>
            <a:r>
              <a:rPr lang="en-US" sz="2000" b="1" dirty="0" err="1" smtClean="0"/>
              <a:t>sei</a:t>
            </a:r>
            <a:r>
              <a:rPr lang="en-US" sz="2000" b="1" dirty="0" smtClean="0"/>
              <a:t> ( ) : </a:t>
            </a:r>
            <a:r>
              <a:rPr lang="en-US" sz="2000" dirty="0" smtClean="0"/>
              <a:t>In Assembly, the CLI and SEI instructions clear and set the I bit of the SREG register, respectively. In </a:t>
            </a:r>
            <a:r>
              <a:rPr lang="en-US" sz="2000" dirty="0" err="1" smtClean="0"/>
              <a:t>WinAVR</a:t>
            </a:r>
            <a:r>
              <a:rPr lang="en-US" sz="2000" dirty="0" smtClean="0"/>
              <a:t>, the </a:t>
            </a:r>
            <a:r>
              <a:rPr lang="en-US" sz="2000" b="1" dirty="0" err="1" smtClean="0"/>
              <a:t>cli</a:t>
            </a:r>
            <a:r>
              <a:rPr lang="en-US" sz="2000" b="1" dirty="0" smtClean="0"/>
              <a:t> ( ) and </a:t>
            </a:r>
            <a:r>
              <a:rPr lang="en-US" sz="2000" b="1" dirty="0" err="1" smtClean="0"/>
              <a:t>sei</a:t>
            </a:r>
            <a:r>
              <a:rPr lang="en-US" sz="2000" b="1" dirty="0" smtClean="0"/>
              <a:t> ( ) </a:t>
            </a:r>
            <a:r>
              <a:rPr lang="en-US" sz="2000" dirty="0" smtClean="0"/>
              <a:t>macros do the same tasks.</a:t>
            </a:r>
          </a:p>
          <a:p>
            <a:pPr marL="457200" indent="-457200" algn="just">
              <a:buFont typeface="+mj-lt"/>
              <a:buAutoNum type="arabicPeriod"/>
            </a:pPr>
            <a:endParaRPr lang="en-US" sz="2000" dirty="0" smtClean="0"/>
          </a:p>
          <a:p>
            <a:pPr marL="457200" indent="-457200" algn="just">
              <a:buFont typeface="+mj-lt"/>
              <a:buAutoNum type="arabicPeriod"/>
            </a:pPr>
            <a:endParaRPr lang="en-US" sz="2000" dirty="0" smtClean="0"/>
          </a:p>
          <a:p>
            <a:pPr marL="457200" indent="-457200">
              <a:buFont typeface="+mj-lt"/>
              <a:buAutoNum type="arabicPeriod"/>
            </a:pPr>
            <a:endParaRPr lang="en-US" sz="2000" dirty="0" smtClean="0">
              <a:latin typeface="Courier New" pitchFamily="49" charset="0"/>
              <a:cs typeface="Courier New" pitchFamily="49" charset="0"/>
            </a:endParaRPr>
          </a:p>
          <a:p>
            <a:pPr marL="0" indent="274320" algn="just">
              <a:spcBef>
                <a:spcPts val="0"/>
              </a:spcBef>
              <a:buNone/>
            </a:pPr>
            <a:endParaRPr lang="en-US" sz="20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B31949D-004A-43A2-893B-C3066D9AC3E3}" type="datetime1">
              <a:rPr lang="en-US" smtClean="0"/>
              <a:pPr/>
              <a:t>12/25/2022</a:t>
            </a:fld>
            <a:endParaRPr lang="en-US" dirty="0"/>
          </a:p>
        </p:txBody>
      </p:sp>
      <p:sp>
        <p:nvSpPr>
          <p:cNvPr id="4" name="Footer Placeholder 3"/>
          <p:cNvSpPr>
            <a:spLocks noGrp="1"/>
          </p:cNvSpPr>
          <p:nvPr>
            <p:ph type="ftr" sz="quarter" idx="11"/>
          </p:nvPr>
        </p:nvSpPr>
        <p:spPr/>
        <p:txBody>
          <a:bodyPr/>
          <a:lstStyle/>
          <a:p>
            <a:r>
              <a:rPr lang="en-US"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52</a:t>
            </a:fld>
            <a:endParaRPr lang="en-US" dirty="0"/>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2106213" y="1447800"/>
            <a:ext cx="5388774" cy="4572000"/>
          </a:xfrm>
          <a:prstGeom prst="rect">
            <a:avLst/>
          </a:prstGeom>
          <a:noFill/>
          <a:ln w="9525">
            <a:noFill/>
            <a:miter lim="800000"/>
            <a:headEnd/>
            <a:tailEnd/>
          </a:ln>
          <a:effectLst/>
        </p:spPr>
      </p:pic>
      <p:sp>
        <p:nvSpPr>
          <p:cNvPr id="8" name="Title 1"/>
          <p:cNvSpPr txBox="1">
            <a:spLocks/>
          </p:cNvSpPr>
          <p:nvPr/>
        </p:nvSpPr>
        <p:spPr>
          <a:xfrm>
            <a:off x="714348" y="285728"/>
            <a:ext cx="7772400" cy="1143000"/>
          </a:xfrm>
          <a:prstGeom prst="rect">
            <a:avLst/>
          </a:prstGeom>
        </p:spPr>
        <p:txBody>
          <a:bodyPr bIns="91440" anchor="b" anchorCtr="0">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900" b="0" i="0" u="none" strike="noStrike" kern="1200" cap="none" spc="0" normalizeH="0" baseline="0" noProof="0" dirty="0" smtClean="0">
                <a:ln>
                  <a:noFill/>
                </a:ln>
                <a:solidFill>
                  <a:schemeClr val="tx2"/>
                </a:solidFill>
                <a:effectLst/>
                <a:uLnTx/>
                <a:uFillTx/>
                <a:latin typeface="+mj-lt"/>
                <a:ea typeface="+mj-ea"/>
                <a:cs typeface="+mj-cs"/>
              </a:rPr>
              <a:t>AVR INTERRUPT PROGRAMMING In ASSEMBLY AND C</a:t>
            </a:r>
            <a:br>
              <a:rPr kumimoji="0" lang="en-US" sz="2900" b="0" i="0" u="none" strike="noStrike" kern="1200" cap="none" spc="0" normalizeH="0" baseline="0" noProof="0" dirty="0" smtClean="0">
                <a:ln>
                  <a:noFill/>
                </a:ln>
                <a:solidFill>
                  <a:schemeClr val="tx2"/>
                </a:solidFill>
                <a:effectLst/>
                <a:uLnTx/>
                <a:uFillTx/>
                <a:latin typeface="+mj-lt"/>
                <a:ea typeface="+mj-ea"/>
                <a:cs typeface="+mj-cs"/>
              </a:rPr>
            </a:br>
            <a:r>
              <a:rPr kumimoji="0" lang="en-US" sz="2700" b="0" i="0" u="none" strike="noStrike" kern="1200" cap="none" spc="0" normalizeH="0" baseline="0" noProof="0" dirty="0" smtClean="0">
                <a:ln>
                  <a:noFill/>
                </a:ln>
                <a:solidFill>
                  <a:schemeClr val="tx2"/>
                </a:solidFill>
                <a:effectLst/>
                <a:uLnTx/>
                <a:uFillTx/>
                <a:latin typeface="+mj-lt"/>
                <a:ea typeface="+mj-ea"/>
                <a:cs typeface="+mj-cs"/>
              </a:rPr>
              <a:t>10.5 INTERRUPT PROGRAMMING IN C</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B31949D-004A-43A2-893B-C3066D9AC3E3}" type="datetime1">
              <a:rPr lang="en-US" smtClean="0"/>
              <a:pPr/>
              <a:t>12/25/2022</a:t>
            </a:fld>
            <a:endParaRPr lang="en-US" dirty="0"/>
          </a:p>
        </p:txBody>
      </p:sp>
      <p:sp>
        <p:nvSpPr>
          <p:cNvPr id="4" name="Footer Placeholder 3"/>
          <p:cNvSpPr>
            <a:spLocks noGrp="1"/>
          </p:cNvSpPr>
          <p:nvPr>
            <p:ph type="ftr" sz="quarter" idx="11"/>
          </p:nvPr>
        </p:nvSpPr>
        <p:spPr/>
        <p:txBody>
          <a:bodyPr/>
          <a:lstStyle/>
          <a:p>
            <a:r>
              <a:rPr lang="en-US"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53</a:t>
            </a:fld>
            <a:endParaRPr lang="en-US" dirty="0"/>
          </a:p>
        </p:txBody>
      </p:sp>
      <p:sp>
        <p:nvSpPr>
          <p:cNvPr id="6" name="Content Placeholder 5"/>
          <p:cNvSpPr>
            <a:spLocks noGrp="1"/>
          </p:cNvSpPr>
          <p:nvPr>
            <p:ph sz="quarter" idx="1"/>
          </p:nvPr>
        </p:nvSpPr>
        <p:spPr>
          <a:xfrm>
            <a:off x="642910" y="1447800"/>
            <a:ext cx="7772400" cy="5410200"/>
          </a:xfrm>
        </p:spPr>
        <p:txBody>
          <a:bodyPr>
            <a:normAutofit/>
          </a:bodyPr>
          <a:lstStyle/>
          <a:p>
            <a:pPr marL="514350" indent="-514350">
              <a:buFont typeface="+mj-lt"/>
              <a:buAutoNum type="arabicPeriod" startAt="3"/>
            </a:pPr>
            <a:r>
              <a:rPr lang="en-US" sz="2000" dirty="0" smtClean="0"/>
              <a:t>Defining ISR: To write an ISR (interrupt service routine) for an interrupt we use the following structure:</a:t>
            </a:r>
          </a:p>
          <a:p>
            <a:pPr marL="514350" indent="-514350">
              <a:buFont typeface="+mj-lt"/>
              <a:buAutoNum type="arabicPeriod" startAt="3"/>
            </a:pPr>
            <a:endParaRPr lang="en-US" sz="1000" dirty="0" smtClean="0"/>
          </a:p>
          <a:p>
            <a:pPr>
              <a:buNone/>
            </a:pPr>
            <a:r>
              <a:rPr lang="en-US" sz="2000" dirty="0" smtClean="0">
                <a:latin typeface="Courier New" pitchFamily="49" charset="0"/>
                <a:cs typeface="Courier New" pitchFamily="49" charset="0"/>
              </a:rPr>
              <a:t>ISR(interrupt vector name)</a:t>
            </a:r>
          </a:p>
          <a:p>
            <a:pPr>
              <a:buNone/>
            </a:pPr>
            <a:r>
              <a:rPr lang="en-US" sz="2000" dirty="0" smtClean="0">
                <a:latin typeface="Courier New" pitchFamily="49" charset="0"/>
                <a:cs typeface="Courier New" pitchFamily="49" charset="0"/>
              </a:rPr>
              <a:t>{</a:t>
            </a:r>
          </a:p>
          <a:p>
            <a:pPr>
              <a:buNone/>
            </a:pPr>
            <a:r>
              <a:rPr lang="en-US" sz="2000" b="1" dirty="0" smtClean="0">
                <a:latin typeface="Courier New" pitchFamily="49" charset="0"/>
                <a:cs typeface="Courier New" pitchFamily="49" charset="0"/>
              </a:rPr>
              <a:t>			//our program</a:t>
            </a:r>
          </a:p>
          <a:p>
            <a:pPr>
              <a:buNone/>
            </a:pPr>
            <a:r>
              <a:rPr lang="en-US" sz="2000" b="1" dirty="0" smtClean="0">
                <a:latin typeface="Courier New" pitchFamily="49" charset="0"/>
                <a:cs typeface="Courier New" pitchFamily="49" charset="0"/>
              </a:rPr>
              <a:t>}</a:t>
            </a:r>
          </a:p>
          <a:p>
            <a:pPr algn="just">
              <a:buNone/>
            </a:pPr>
            <a:r>
              <a:rPr lang="en-US" sz="2000" dirty="0" smtClean="0"/>
              <a:t>For the interrupt vector name we must use the ISR names in Table 10-3. For example, the following ISR serves the Timer0 compare match interrupt:</a:t>
            </a:r>
          </a:p>
          <a:p>
            <a:pPr>
              <a:buNone/>
            </a:pPr>
            <a:r>
              <a:rPr lang="en-US" sz="2000" dirty="0" smtClean="0">
                <a:latin typeface="Courier New" pitchFamily="49" charset="0"/>
                <a:cs typeface="Courier New" pitchFamily="49" charset="0"/>
              </a:rPr>
              <a:t>ISR (TIMER0_</a:t>
            </a:r>
            <a:r>
              <a:rPr lang="en-US" sz="2000" b="1" dirty="0" smtClean="0">
                <a:latin typeface="Courier New" pitchFamily="49" charset="0"/>
                <a:cs typeface="Courier New" pitchFamily="49" charset="0"/>
              </a:rPr>
              <a:t>COMP_vect)</a:t>
            </a:r>
          </a:p>
          <a:p>
            <a:pPr>
              <a:buNone/>
            </a:pPr>
            <a:r>
              <a:rPr lang="en-US" sz="2000" dirty="0" smtClean="0">
                <a:latin typeface="Courier New" pitchFamily="49" charset="0"/>
                <a:cs typeface="Courier New" pitchFamily="49" charset="0"/>
              </a:rPr>
              <a:t>{</a:t>
            </a:r>
          </a:p>
          <a:p>
            <a:pPr>
              <a:buNone/>
            </a:pPr>
            <a:r>
              <a:rPr lang="en-US" sz="2000" dirty="0" smtClean="0">
                <a:latin typeface="Courier New" pitchFamily="49" charset="0"/>
                <a:cs typeface="Courier New" pitchFamily="49" charset="0"/>
              </a:rPr>
              <a:t>}</a:t>
            </a:r>
          </a:p>
          <a:p>
            <a:pPr>
              <a:buNone/>
            </a:pPr>
            <a:endParaRPr lang="en-US" dirty="0"/>
          </a:p>
        </p:txBody>
      </p:sp>
      <p:sp>
        <p:nvSpPr>
          <p:cNvPr id="7" name="Title 1"/>
          <p:cNvSpPr txBox="1">
            <a:spLocks/>
          </p:cNvSpPr>
          <p:nvPr/>
        </p:nvSpPr>
        <p:spPr>
          <a:xfrm>
            <a:off x="714348" y="285728"/>
            <a:ext cx="7772400" cy="1143000"/>
          </a:xfrm>
          <a:prstGeom prst="rect">
            <a:avLst/>
          </a:prstGeom>
        </p:spPr>
        <p:txBody>
          <a:bodyPr bIns="91440" anchor="b" anchorCtr="0">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900" b="0" i="0" u="none" strike="noStrike" kern="1200" cap="none" spc="0" normalizeH="0" baseline="0" noProof="0" dirty="0" smtClean="0">
                <a:ln>
                  <a:noFill/>
                </a:ln>
                <a:solidFill>
                  <a:schemeClr val="tx2"/>
                </a:solidFill>
                <a:effectLst/>
                <a:uLnTx/>
                <a:uFillTx/>
                <a:latin typeface="+mj-lt"/>
                <a:ea typeface="+mj-ea"/>
                <a:cs typeface="+mj-cs"/>
              </a:rPr>
              <a:t>AVR INTERRUPT PROGRAMMING In ASSEMBLY AND C</a:t>
            </a:r>
            <a:br>
              <a:rPr kumimoji="0" lang="en-US" sz="2900" b="0" i="0" u="none" strike="noStrike" kern="1200" cap="none" spc="0" normalizeH="0" baseline="0" noProof="0" dirty="0" smtClean="0">
                <a:ln>
                  <a:noFill/>
                </a:ln>
                <a:solidFill>
                  <a:schemeClr val="tx2"/>
                </a:solidFill>
                <a:effectLst/>
                <a:uLnTx/>
                <a:uFillTx/>
                <a:latin typeface="+mj-lt"/>
                <a:ea typeface="+mj-ea"/>
                <a:cs typeface="+mj-cs"/>
              </a:rPr>
            </a:br>
            <a:r>
              <a:rPr kumimoji="0" lang="en-US" sz="2700" b="0" i="0" u="none" strike="noStrike" kern="1200" cap="none" spc="0" normalizeH="0" baseline="0" noProof="0" dirty="0" smtClean="0">
                <a:ln>
                  <a:noFill/>
                </a:ln>
                <a:solidFill>
                  <a:schemeClr val="tx2"/>
                </a:solidFill>
                <a:effectLst/>
                <a:uLnTx/>
                <a:uFillTx/>
                <a:latin typeface="+mj-lt"/>
                <a:ea typeface="+mj-ea"/>
                <a:cs typeface="+mj-cs"/>
              </a:rPr>
              <a:t>10.5 INTERRUPT PROGRAMMING IN C</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B31949D-004A-43A2-893B-C3066D9AC3E3}" type="datetime1">
              <a:rPr lang="en-US" smtClean="0"/>
              <a:pPr/>
              <a:t>12/25/2022</a:t>
            </a:fld>
            <a:endParaRPr lang="en-US" dirty="0"/>
          </a:p>
        </p:txBody>
      </p:sp>
      <p:sp>
        <p:nvSpPr>
          <p:cNvPr id="4" name="Footer Placeholder 3"/>
          <p:cNvSpPr>
            <a:spLocks noGrp="1"/>
          </p:cNvSpPr>
          <p:nvPr>
            <p:ph type="ftr" sz="quarter" idx="11"/>
          </p:nvPr>
        </p:nvSpPr>
        <p:spPr/>
        <p:txBody>
          <a:bodyPr/>
          <a:lstStyle/>
          <a:p>
            <a:r>
              <a:rPr lang="en-US"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54</a:t>
            </a:fld>
            <a:endParaRPr lang="en-US" dirty="0"/>
          </a:p>
        </p:txBody>
      </p:sp>
      <p:sp>
        <p:nvSpPr>
          <p:cNvPr id="6" name="Content Placeholder 5"/>
          <p:cNvSpPr>
            <a:spLocks noGrp="1"/>
          </p:cNvSpPr>
          <p:nvPr>
            <p:ph sz="quarter" idx="1"/>
          </p:nvPr>
        </p:nvSpPr>
        <p:spPr>
          <a:xfrm>
            <a:off x="642910" y="1447800"/>
            <a:ext cx="7772400" cy="1477144"/>
          </a:xfrm>
        </p:spPr>
        <p:txBody>
          <a:bodyPr>
            <a:normAutofit/>
          </a:bodyPr>
          <a:lstStyle/>
          <a:p>
            <a:pPr>
              <a:buNone/>
            </a:pPr>
            <a:r>
              <a:rPr lang="en-US" sz="2400" b="1" dirty="0" smtClean="0">
                <a:solidFill>
                  <a:srgbClr val="FF0000"/>
                </a:solidFill>
              </a:rPr>
              <a:t>Example 10-8 (C version of program 10-1)</a:t>
            </a:r>
          </a:p>
          <a:p>
            <a:pPr marL="0" indent="274320" algn="just">
              <a:spcBef>
                <a:spcPts val="0"/>
              </a:spcBef>
              <a:buNone/>
            </a:pPr>
            <a:r>
              <a:rPr lang="en-US" sz="2000" dirty="0" smtClean="0"/>
              <a:t>Using Timer0 generate a square wave on pin PORTB.5, while at the time transferring data from PORTC to PORTD.</a:t>
            </a:r>
          </a:p>
          <a:p>
            <a:pPr marL="0" indent="0" algn="just">
              <a:spcBef>
                <a:spcPts val="0"/>
              </a:spcBef>
              <a:buNone/>
            </a:pPr>
            <a:r>
              <a:rPr lang="en-US" sz="2400" b="1" dirty="0" smtClean="0">
                <a:solidFill>
                  <a:srgbClr val="0066FF"/>
                </a:solidFill>
              </a:rPr>
              <a:t>Solution:</a:t>
            </a:r>
            <a:endParaRPr lang="en-US" sz="2400" b="1" dirty="0">
              <a:solidFill>
                <a:srgbClr val="0066FF"/>
              </a:solidFill>
            </a:endParaRPr>
          </a:p>
        </p:txBody>
      </p:sp>
      <p:sp>
        <p:nvSpPr>
          <p:cNvPr id="7" name="Title 1"/>
          <p:cNvSpPr txBox="1">
            <a:spLocks/>
          </p:cNvSpPr>
          <p:nvPr/>
        </p:nvSpPr>
        <p:spPr>
          <a:xfrm>
            <a:off x="714348" y="285728"/>
            <a:ext cx="7772400" cy="1143000"/>
          </a:xfrm>
          <a:prstGeom prst="rect">
            <a:avLst/>
          </a:prstGeom>
        </p:spPr>
        <p:txBody>
          <a:bodyPr bIns="91440" anchor="b" anchorCtr="0">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900" b="0" i="0" u="none" strike="noStrike" kern="1200" cap="none" spc="0" normalizeH="0" baseline="0" noProof="0" dirty="0" smtClean="0">
                <a:ln>
                  <a:noFill/>
                </a:ln>
                <a:solidFill>
                  <a:schemeClr val="tx2"/>
                </a:solidFill>
                <a:effectLst/>
                <a:uLnTx/>
                <a:uFillTx/>
                <a:latin typeface="+mj-lt"/>
                <a:ea typeface="+mj-ea"/>
                <a:cs typeface="+mj-cs"/>
              </a:rPr>
              <a:t>AVR INTERRUPT PROGRAMMING In ASSEMBLY AND C</a:t>
            </a:r>
            <a:br>
              <a:rPr kumimoji="0" lang="en-US" sz="2900" b="0" i="0" u="none" strike="noStrike" kern="1200" cap="none" spc="0" normalizeH="0" baseline="0" noProof="0" dirty="0" smtClean="0">
                <a:ln>
                  <a:noFill/>
                </a:ln>
                <a:solidFill>
                  <a:schemeClr val="tx2"/>
                </a:solidFill>
                <a:effectLst/>
                <a:uLnTx/>
                <a:uFillTx/>
                <a:latin typeface="+mj-lt"/>
                <a:ea typeface="+mj-ea"/>
                <a:cs typeface="+mj-cs"/>
              </a:rPr>
            </a:br>
            <a:r>
              <a:rPr kumimoji="0" lang="en-US" sz="2700" b="0" i="0" u="none" strike="noStrike" kern="1200" cap="none" spc="0" normalizeH="0" baseline="0" noProof="0" dirty="0" smtClean="0">
                <a:ln>
                  <a:noFill/>
                </a:ln>
                <a:solidFill>
                  <a:schemeClr val="tx2"/>
                </a:solidFill>
                <a:effectLst/>
                <a:uLnTx/>
                <a:uFillTx/>
                <a:latin typeface="+mj-lt"/>
                <a:ea typeface="+mj-ea"/>
                <a:cs typeface="+mj-cs"/>
              </a:rPr>
              <a:t>10.5 INTERRUPT PROGRAMMING IN C</a:t>
            </a:r>
          </a:p>
        </p:txBody>
      </p:sp>
      <p:sp>
        <p:nvSpPr>
          <p:cNvPr id="9" name="Rounded Rectangle 8"/>
          <p:cNvSpPr/>
          <p:nvPr/>
        </p:nvSpPr>
        <p:spPr>
          <a:xfrm>
            <a:off x="714348" y="1428728"/>
            <a:ext cx="5457852" cy="41609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42910" y="2420888"/>
            <a:ext cx="1408810" cy="504056"/>
          </a:xfrm>
          <a:prstGeom prst="roundRect">
            <a:avLst/>
          </a:prstGeom>
          <a:solidFill>
            <a:srgbClr val="0066FF">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924944"/>
            <a:ext cx="7315200" cy="3410768"/>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B31949D-004A-43A2-893B-C3066D9AC3E3}" type="datetime1">
              <a:rPr lang="en-US" smtClean="0"/>
              <a:pPr/>
              <a:t>12/25/2022</a:t>
            </a:fld>
            <a:endParaRPr lang="en-US" dirty="0"/>
          </a:p>
        </p:txBody>
      </p:sp>
      <p:sp>
        <p:nvSpPr>
          <p:cNvPr id="4" name="Footer Placeholder 3"/>
          <p:cNvSpPr>
            <a:spLocks noGrp="1"/>
          </p:cNvSpPr>
          <p:nvPr>
            <p:ph type="ftr" sz="quarter" idx="11"/>
          </p:nvPr>
        </p:nvSpPr>
        <p:spPr/>
        <p:txBody>
          <a:bodyPr/>
          <a:lstStyle/>
          <a:p>
            <a:r>
              <a:rPr lang="en-US"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55</a:t>
            </a:fld>
            <a:endParaRPr lang="en-US" dirty="0"/>
          </a:p>
        </p:txBody>
      </p:sp>
      <p:sp>
        <p:nvSpPr>
          <p:cNvPr id="6" name="Content Placeholder 5"/>
          <p:cNvSpPr>
            <a:spLocks noGrp="1"/>
          </p:cNvSpPr>
          <p:nvPr>
            <p:ph sz="quarter" idx="1"/>
          </p:nvPr>
        </p:nvSpPr>
        <p:spPr>
          <a:xfrm>
            <a:off x="642910" y="1447800"/>
            <a:ext cx="7772400" cy="1766886"/>
          </a:xfrm>
        </p:spPr>
        <p:txBody>
          <a:bodyPr>
            <a:normAutofit lnSpcReduction="10000"/>
          </a:bodyPr>
          <a:lstStyle/>
          <a:p>
            <a:pPr>
              <a:buNone/>
            </a:pPr>
            <a:r>
              <a:rPr lang="en-US" sz="2000" b="1" dirty="0" smtClean="0"/>
              <a:t>Context saving</a:t>
            </a:r>
          </a:p>
          <a:p>
            <a:pPr marL="0" indent="274320" algn="just">
              <a:lnSpc>
                <a:spcPct val="120000"/>
              </a:lnSpc>
              <a:spcBef>
                <a:spcPts val="0"/>
              </a:spcBef>
              <a:buNone/>
            </a:pPr>
            <a:r>
              <a:rPr lang="en-US" sz="2000" dirty="0" smtClean="0"/>
              <a:t>The C compiler automatically adds instructions to the beginning of the ISRs, which save the contents of all of the general purpose registers and the SREG register on the stack. Some instructions are also added to the end of the ISRs to reload the registers.</a:t>
            </a:r>
          </a:p>
        </p:txBody>
      </p:sp>
      <p:sp>
        <p:nvSpPr>
          <p:cNvPr id="7" name="Title 1"/>
          <p:cNvSpPr txBox="1">
            <a:spLocks/>
          </p:cNvSpPr>
          <p:nvPr/>
        </p:nvSpPr>
        <p:spPr>
          <a:xfrm>
            <a:off x="714348" y="285728"/>
            <a:ext cx="7772400" cy="1143000"/>
          </a:xfrm>
          <a:prstGeom prst="rect">
            <a:avLst/>
          </a:prstGeom>
        </p:spPr>
        <p:txBody>
          <a:bodyPr bIns="91440" anchor="b" anchorCtr="0">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900" b="0" i="0" u="none" strike="noStrike" kern="1200" cap="none" spc="0" normalizeH="0" baseline="0" noProof="0" dirty="0" smtClean="0">
                <a:ln>
                  <a:noFill/>
                </a:ln>
                <a:solidFill>
                  <a:schemeClr val="tx2"/>
                </a:solidFill>
                <a:effectLst/>
                <a:uLnTx/>
                <a:uFillTx/>
                <a:latin typeface="+mj-lt"/>
                <a:ea typeface="+mj-ea"/>
                <a:cs typeface="+mj-cs"/>
              </a:rPr>
              <a:t>AVR INTERRUPT PROGRAMMING In ASSEMBLY AND C</a:t>
            </a:r>
            <a:br>
              <a:rPr kumimoji="0" lang="en-US" sz="2900" b="0" i="0" u="none" strike="noStrike" kern="1200" cap="none" spc="0" normalizeH="0" baseline="0" noProof="0" dirty="0" smtClean="0">
                <a:ln>
                  <a:noFill/>
                </a:ln>
                <a:solidFill>
                  <a:schemeClr val="tx2"/>
                </a:solidFill>
                <a:effectLst/>
                <a:uLnTx/>
                <a:uFillTx/>
                <a:latin typeface="+mj-lt"/>
                <a:ea typeface="+mj-ea"/>
                <a:cs typeface="+mj-cs"/>
              </a:rPr>
            </a:br>
            <a:r>
              <a:rPr kumimoji="0" lang="en-US" sz="2700" b="0" i="0" u="none" strike="noStrike" kern="1200" cap="none" spc="0" normalizeH="0" baseline="0" noProof="0" dirty="0" smtClean="0">
                <a:ln>
                  <a:noFill/>
                </a:ln>
                <a:solidFill>
                  <a:schemeClr val="tx2"/>
                </a:solidFill>
                <a:effectLst/>
                <a:uLnTx/>
                <a:uFillTx/>
                <a:latin typeface="+mj-lt"/>
                <a:ea typeface="+mj-ea"/>
                <a:cs typeface="+mj-cs"/>
              </a:rPr>
              <a:t>10.5 INTERRUPT PROGRAMMING IN C</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B31949D-004A-43A2-893B-C3066D9AC3E3}" type="datetime1">
              <a:rPr lang="en-US" smtClean="0"/>
              <a:pPr/>
              <a:t>12/25/2022</a:t>
            </a:fld>
            <a:endParaRPr lang="en-US" dirty="0"/>
          </a:p>
        </p:txBody>
      </p:sp>
      <p:sp>
        <p:nvSpPr>
          <p:cNvPr id="4" name="Footer Placeholder 3"/>
          <p:cNvSpPr>
            <a:spLocks noGrp="1"/>
          </p:cNvSpPr>
          <p:nvPr>
            <p:ph type="ftr" sz="quarter" idx="11"/>
          </p:nvPr>
        </p:nvSpPr>
        <p:spPr/>
        <p:txBody>
          <a:bodyPr/>
          <a:lstStyle/>
          <a:p>
            <a:r>
              <a:rPr lang="en-US" dirty="0" smtClean="0"/>
              <a:t>mashhoun@iust.ac.ir                Iran </a:t>
            </a:r>
            <a:r>
              <a:rPr lang="en-US" dirty="0" err="1" smtClean="0"/>
              <a:t>Univ</a:t>
            </a:r>
            <a:r>
              <a:rPr lang="en-US" dirty="0" smtClean="0"/>
              <a:t>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56</a:t>
            </a:fld>
            <a:endParaRPr lang="en-US" dirty="0"/>
          </a:p>
        </p:txBody>
      </p:sp>
      <p:sp>
        <p:nvSpPr>
          <p:cNvPr id="6" name="Content Placeholder 5"/>
          <p:cNvSpPr>
            <a:spLocks noGrp="1"/>
          </p:cNvSpPr>
          <p:nvPr>
            <p:ph sz="quarter" idx="1"/>
          </p:nvPr>
        </p:nvSpPr>
        <p:spPr>
          <a:xfrm>
            <a:off x="642910" y="1447800"/>
            <a:ext cx="7772400" cy="1195382"/>
          </a:xfrm>
        </p:spPr>
        <p:txBody>
          <a:bodyPr>
            <a:normAutofit/>
          </a:bodyPr>
          <a:lstStyle/>
          <a:p>
            <a:pPr>
              <a:buNone/>
            </a:pPr>
            <a:r>
              <a:rPr lang="en-US" sz="2400" b="1" dirty="0" smtClean="0">
                <a:solidFill>
                  <a:srgbClr val="FF0000"/>
                </a:solidFill>
              </a:rPr>
              <a:t>Example 10-9 (C version of Program 10-2)</a:t>
            </a:r>
          </a:p>
          <a:p>
            <a:pPr marL="0" indent="274320" algn="just">
              <a:lnSpc>
                <a:spcPct val="120000"/>
              </a:lnSpc>
              <a:spcBef>
                <a:spcPts val="0"/>
              </a:spcBef>
              <a:buNone/>
            </a:pPr>
            <a:r>
              <a:rPr lang="en-US" sz="2000" dirty="0" smtClean="0"/>
              <a:t>Using Timer0 and Timer1 interrupts, generate square waves on pins PB1 and PB7 respectively, while transferring from PORTC to PORTD.</a:t>
            </a:r>
          </a:p>
        </p:txBody>
      </p:sp>
      <p:sp>
        <p:nvSpPr>
          <p:cNvPr id="7" name="Title 1"/>
          <p:cNvSpPr txBox="1">
            <a:spLocks/>
          </p:cNvSpPr>
          <p:nvPr/>
        </p:nvSpPr>
        <p:spPr>
          <a:xfrm>
            <a:off x="714348" y="285728"/>
            <a:ext cx="7772400" cy="1143000"/>
          </a:xfrm>
          <a:prstGeom prst="rect">
            <a:avLst/>
          </a:prstGeom>
        </p:spPr>
        <p:txBody>
          <a:bodyPr bIns="91440" anchor="b" anchorCtr="0">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900" b="0" i="0" u="none" strike="noStrike" kern="1200" cap="none" spc="0" normalizeH="0" baseline="0" noProof="0" dirty="0" smtClean="0">
                <a:ln>
                  <a:noFill/>
                </a:ln>
                <a:solidFill>
                  <a:schemeClr val="tx2"/>
                </a:solidFill>
                <a:effectLst/>
                <a:uLnTx/>
                <a:uFillTx/>
                <a:latin typeface="+mj-lt"/>
                <a:ea typeface="+mj-ea"/>
                <a:cs typeface="+mj-cs"/>
              </a:rPr>
              <a:t>AVR INTERRUPT PROGRAMMING In ASSEMBLY AND C</a:t>
            </a:r>
            <a:br>
              <a:rPr kumimoji="0" lang="en-US" sz="2900" b="0" i="0" u="none" strike="noStrike" kern="1200" cap="none" spc="0" normalizeH="0" baseline="0" noProof="0" dirty="0" smtClean="0">
                <a:ln>
                  <a:noFill/>
                </a:ln>
                <a:solidFill>
                  <a:schemeClr val="tx2"/>
                </a:solidFill>
                <a:effectLst/>
                <a:uLnTx/>
                <a:uFillTx/>
                <a:latin typeface="+mj-lt"/>
                <a:ea typeface="+mj-ea"/>
                <a:cs typeface="+mj-cs"/>
              </a:rPr>
            </a:br>
            <a:r>
              <a:rPr kumimoji="0" lang="en-US" sz="2700" b="0" i="0" u="none" strike="noStrike" kern="1200" cap="none" spc="0" normalizeH="0" baseline="0" noProof="0" dirty="0" smtClean="0">
                <a:ln>
                  <a:noFill/>
                </a:ln>
                <a:solidFill>
                  <a:schemeClr val="tx2"/>
                </a:solidFill>
                <a:effectLst/>
                <a:uLnTx/>
                <a:uFillTx/>
                <a:latin typeface="+mj-lt"/>
                <a:ea typeface="+mj-ea"/>
                <a:cs typeface="+mj-cs"/>
              </a:rPr>
              <a:t>10.5 INTERRUPT PROGRAMMING IN C</a:t>
            </a:r>
          </a:p>
        </p:txBody>
      </p:sp>
      <p:sp>
        <p:nvSpPr>
          <p:cNvPr id="11" name="Rounded Rectangle 10"/>
          <p:cNvSpPr/>
          <p:nvPr/>
        </p:nvSpPr>
        <p:spPr>
          <a:xfrm>
            <a:off x="714348" y="1500736"/>
            <a:ext cx="5457852" cy="41609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8863" y="2643181"/>
            <a:ext cx="6157473" cy="3657600"/>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B31949D-004A-43A2-893B-C3066D9AC3E3}" type="datetime1">
              <a:rPr lang="en-US" smtClean="0"/>
              <a:pPr/>
              <a:t>12/25/2022</a:t>
            </a:fld>
            <a:endParaRPr lang="en-US" dirty="0"/>
          </a:p>
        </p:txBody>
      </p:sp>
      <p:sp>
        <p:nvSpPr>
          <p:cNvPr id="4" name="Footer Placeholder 3"/>
          <p:cNvSpPr>
            <a:spLocks noGrp="1"/>
          </p:cNvSpPr>
          <p:nvPr>
            <p:ph type="ftr" sz="quarter" idx="11"/>
          </p:nvPr>
        </p:nvSpPr>
        <p:spPr/>
        <p:txBody>
          <a:bodyPr/>
          <a:lstStyle/>
          <a:p>
            <a:r>
              <a:rPr lang="en-US" dirty="0" smtClean="0"/>
              <a:t>mashhoun@iust.ac.ir                Iran </a:t>
            </a:r>
            <a:r>
              <a:rPr lang="en-US" dirty="0" err="1" smtClean="0"/>
              <a:t>Univ</a:t>
            </a:r>
            <a:r>
              <a:rPr lang="en-US" dirty="0" smtClean="0"/>
              <a:t>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57</a:t>
            </a:fld>
            <a:endParaRPr lang="en-US" dirty="0"/>
          </a:p>
        </p:txBody>
      </p:sp>
      <p:sp>
        <p:nvSpPr>
          <p:cNvPr id="7" name="Title 1"/>
          <p:cNvSpPr txBox="1">
            <a:spLocks/>
          </p:cNvSpPr>
          <p:nvPr/>
        </p:nvSpPr>
        <p:spPr>
          <a:xfrm>
            <a:off x="714348" y="285728"/>
            <a:ext cx="7772400" cy="1143000"/>
          </a:xfrm>
          <a:prstGeom prst="rect">
            <a:avLst/>
          </a:prstGeom>
        </p:spPr>
        <p:txBody>
          <a:bodyPr bIns="91440" anchor="b" anchorCtr="0">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900" b="0" i="0" u="none" strike="noStrike" kern="1200" cap="none" spc="0" normalizeH="0" baseline="0" noProof="0" dirty="0" smtClean="0">
                <a:ln>
                  <a:noFill/>
                </a:ln>
                <a:solidFill>
                  <a:schemeClr val="tx2"/>
                </a:solidFill>
                <a:effectLst/>
                <a:uLnTx/>
                <a:uFillTx/>
                <a:latin typeface="+mj-lt"/>
                <a:ea typeface="+mj-ea"/>
                <a:cs typeface="+mj-cs"/>
              </a:rPr>
              <a:t>AVR INTERRUPT PROGRAMMING In ASSEMBLY AND C</a:t>
            </a:r>
            <a:br>
              <a:rPr kumimoji="0" lang="en-US" sz="2900" b="0" i="0" u="none" strike="noStrike" kern="1200" cap="none" spc="0" normalizeH="0" baseline="0" noProof="0" dirty="0" smtClean="0">
                <a:ln>
                  <a:noFill/>
                </a:ln>
                <a:solidFill>
                  <a:schemeClr val="tx2"/>
                </a:solidFill>
                <a:effectLst/>
                <a:uLnTx/>
                <a:uFillTx/>
                <a:latin typeface="+mj-lt"/>
                <a:ea typeface="+mj-ea"/>
                <a:cs typeface="+mj-cs"/>
              </a:rPr>
            </a:br>
            <a:r>
              <a:rPr kumimoji="0" lang="en-US" sz="2700" b="0" i="0" u="none" strike="noStrike" kern="1200" cap="none" spc="0" normalizeH="0" baseline="0" noProof="0" dirty="0" smtClean="0">
                <a:ln>
                  <a:noFill/>
                </a:ln>
                <a:solidFill>
                  <a:schemeClr val="tx2"/>
                </a:solidFill>
                <a:effectLst/>
                <a:uLnTx/>
                <a:uFillTx/>
                <a:latin typeface="+mj-lt"/>
                <a:ea typeface="+mj-ea"/>
                <a:cs typeface="+mj-cs"/>
              </a:rPr>
              <a:t>10.5 INTERRUPT PROGRAMMING IN C</a:t>
            </a:r>
          </a:p>
        </p:txBody>
      </p:sp>
      <p:sp>
        <p:nvSpPr>
          <p:cNvPr id="12" name="Rectangle 11"/>
          <p:cNvSpPr/>
          <p:nvPr/>
        </p:nvSpPr>
        <p:spPr>
          <a:xfrm>
            <a:off x="899592" y="4593902"/>
            <a:ext cx="7243192" cy="923330"/>
          </a:xfrm>
          <a:prstGeom prst="rect">
            <a:avLst/>
          </a:prstGeom>
        </p:spPr>
        <p:txBody>
          <a:bodyPr wrap="square">
            <a:spAutoFit/>
          </a:bodyPr>
          <a:lstStyle/>
          <a:p>
            <a:r>
              <a:rPr lang="en-US" dirty="0"/>
              <a:t>Note: We can use "</a:t>
            </a:r>
            <a:r>
              <a:rPr lang="en-US" b="1" dirty="0">
                <a:latin typeface="Courier New" panose="02070309020205020404" pitchFamily="49" charset="0"/>
                <a:cs typeface="Courier New" panose="02070309020205020404" pitchFamily="49" charset="0"/>
              </a:rPr>
              <a:t>TCNT1 = -640;</a:t>
            </a:r>
            <a:r>
              <a:rPr lang="en-US" dirty="0"/>
              <a:t>" in place of the following instructions: </a:t>
            </a:r>
            <a:endParaRPr lang="en-US" dirty="0" smtClean="0"/>
          </a:p>
          <a:p>
            <a:r>
              <a:rPr lang="en-US" b="1" dirty="0" smtClean="0">
                <a:latin typeface="Courier New" panose="02070309020205020404" pitchFamily="49" charset="0"/>
                <a:cs typeface="Courier New" panose="02070309020205020404" pitchFamily="49" charset="0"/>
              </a:rPr>
              <a:t>TCNT1H </a:t>
            </a:r>
            <a:r>
              <a:rPr lang="en-US" b="1" dirty="0">
                <a:latin typeface="Courier New" panose="02070309020205020404" pitchFamily="49" charset="0"/>
                <a:cs typeface="Courier New" panose="02070309020205020404" pitchFamily="49" charset="0"/>
              </a:rPr>
              <a:t>= (-640)&gt;&gt;8; </a:t>
            </a:r>
            <a:endParaRPr lang="en-US"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TCNT1L </a:t>
            </a:r>
            <a:r>
              <a:rPr lang="en-US" b="1" dirty="0">
                <a:latin typeface="Courier New" panose="02070309020205020404" pitchFamily="49" charset="0"/>
                <a:cs typeface="Courier New" panose="02070309020205020404" pitchFamily="49" charset="0"/>
              </a:rPr>
              <a:t>= (-640) ;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412776"/>
            <a:ext cx="7448462" cy="3200400"/>
          </a:xfrm>
          <a:prstGeom prst="rect">
            <a:avLst/>
          </a:prstGeom>
        </p:spPr>
      </p:pic>
    </p:spTree>
    <p:extLst>
      <p:ext uri="{BB962C8B-B14F-4D97-AF65-F5344CB8AC3E}">
        <p14:creationId xmlns:p14="http://schemas.microsoft.com/office/powerpoint/2010/main" val="15676747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B31949D-004A-43A2-893B-C3066D9AC3E3}" type="datetime1">
              <a:rPr lang="en-US" smtClean="0"/>
              <a:pPr/>
              <a:t>12/25/2022</a:t>
            </a:fld>
            <a:endParaRPr lang="en-US" dirty="0"/>
          </a:p>
        </p:txBody>
      </p:sp>
      <p:sp>
        <p:nvSpPr>
          <p:cNvPr id="4" name="Footer Placeholder 3"/>
          <p:cNvSpPr>
            <a:spLocks noGrp="1"/>
          </p:cNvSpPr>
          <p:nvPr>
            <p:ph type="ftr" sz="quarter" idx="11"/>
          </p:nvPr>
        </p:nvSpPr>
        <p:spPr/>
        <p:txBody>
          <a:bodyPr/>
          <a:lstStyle/>
          <a:p>
            <a:r>
              <a:rPr lang="en-US"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58</a:t>
            </a:fld>
            <a:endParaRPr lang="en-US" dirty="0"/>
          </a:p>
        </p:txBody>
      </p:sp>
      <p:sp>
        <p:nvSpPr>
          <p:cNvPr id="6" name="Content Placeholder 5"/>
          <p:cNvSpPr>
            <a:spLocks noGrp="1"/>
          </p:cNvSpPr>
          <p:nvPr>
            <p:ph sz="quarter" idx="1"/>
          </p:nvPr>
        </p:nvSpPr>
        <p:spPr>
          <a:xfrm>
            <a:off x="642910" y="1357298"/>
            <a:ext cx="7772400" cy="1695448"/>
          </a:xfrm>
        </p:spPr>
        <p:txBody>
          <a:bodyPr>
            <a:normAutofit/>
          </a:bodyPr>
          <a:lstStyle/>
          <a:p>
            <a:pPr marL="0" indent="0">
              <a:spcBef>
                <a:spcPts val="0"/>
              </a:spcBef>
              <a:buNone/>
            </a:pPr>
            <a:r>
              <a:rPr lang="en-US" sz="2400" b="1" dirty="0" smtClean="0">
                <a:solidFill>
                  <a:srgbClr val="FF0000"/>
                </a:solidFill>
              </a:rPr>
              <a:t>Example 10-10 (C version of program 10-3) </a:t>
            </a:r>
          </a:p>
          <a:p>
            <a:pPr marL="0" indent="0">
              <a:spcBef>
                <a:spcPts val="0"/>
              </a:spcBef>
              <a:buNone/>
            </a:pPr>
            <a:r>
              <a:rPr lang="en-US" sz="2000" dirty="0" smtClean="0"/>
              <a:t>Using Timer0 and Timer1 interrupts, write a program in which:</a:t>
            </a:r>
          </a:p>
          <a:p>
            <a:pPr marL="0" indent="0" algn="just">
              <a:spcBef>
                <a:spcPts val="0"/>
              </a:spcBef>
              <a:buNone/>
            </a:pPr>
            <a:r>
              <a:rPr lang="en-US" sz="2000" dirty="0" smtClean="0"/>
              <a:t>(a)  PORTA counts up every time Timer1 overflows. It overflows once per second.</a:t>
            </a:r>
          </a:p>
          <a:p>
            <a:pPr marL="0" indent="0" algn="just">
              <a:spcBef>
                <a:spcPts val="0"/>
              </a:spcBef>
              <a:buNone/>
            </a:pPr>
            <a:r>
              <a:rPr lang="en-US" sz="2000" dirty="0" smtClean="0"/>
              <a:t>(b) A pulse is fed into Time0 where Timer0 is used as counter and counts up.  whenever the counter reaches 200, it will toggle the pin PORTB.6.</a:t>
            </a:r>
          </a:p>
        </p:txBody>
      </p:sp>
      <p:sp>
        <p:nvSpPr>
          <p:cNvPr id="7" name="Title 1"/>
          <p:cNvSpPr txBox="1">
            <a:spLocks/>
          </p:cNvSpPr>
          <p:nvPr/>
        </p:nvSpPr>
        <p:spPr>
          <a:xfrm>
            <a:off x="714348" y="285728"/>
            <a:ext cx="7772400" cy="1143000"/>
          </a:xfrm>
          <a:prstGeom prst="rect">
            <a:avLst/>
          </a:prstGeom>
        </p:spPr>
        <p:txBody>
          <a:bodyPr bIns="91440" anchor="b" anchorCtr="0">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900" b="0" i="0" u="none" strike="noStrike" kern="1200" cap="none" spc="0" normalizeH="0" baseline="0" noProof="0" dirty="0" smtClean="0">
                <a:ln>
                  <a:noFill/>
                </a:ln>
                <a:solidFill>
                  <a:schemeClr val="tx2"/>
                </a:solidFill>
                <a:effectLst/>
                <a:uLnTx/>
                <a:uFillTx/>
                <a:latin typeface="+mj-lt"/>
                <a:ea typeface="+mj-ea"/>
                <a:cs typeface="+mj-cs"/>
              </a:rPr>
              <a:t>AVR INTERRUPT PROGRAMMING In ASSEMBLY AND C</a:t>
            </a:r>
            <a:br>
              <a:rPr kumimoji="0" lang="en-US" sz="2900" b="0" i="0" u="none" strike="noStrike" kern="1200" cap="none" spc="0" normalizeH="0" baseline="0" noProof="0" dirty="0" smtClean="0">
                <a:ln>
                  <a:noFill/>
                </a:ln>
                <a:solidFill>
                  <a:schemeClr val="tx2"/>
                </a:solidFill>
                <a:effectLst/>
                <a:uLnTx/>
                <a:uFillTx/>
                <a:latin typeface="+mj-lt"/>
                <a:ea typeface="+mj-ea"/>
                <a:cs typeface="+mj-cs"/>
              </a:rPr>
            </a:br>
            <a:r>
              <a:rPr kumimoji="0" lang="en-US" sz="2700" b="0" i="0" u="none" strike="noStrike" kern="1200" cap="none" spc="0" normalizeH="0" baseline="0" noProof="0" dirty="0" smtClean="0">
                <a:ln>
                  <a:noFill/>
                </a:ln>
                <a:solidFill>
                  <a:schemeClr val="tx2"/>
                </a:solidFill>
                <a:effectLst/>
                <a:uLnTx/>
                <a:uFillTx/>
                <a:latin typeface="+mj-lt"/>
                <a:ea typeface="+mj-ea"/>
                <a:cs typeface="+mj-cs"/>
              </a:rPr>
              <a:t>10.5 INTERRUPT PROGRAMMING IN C</a:t>
            </a:r>
          </a:p>
        </p:txBody>
      </p:sp>
      <p:sp>
        <p:nvSpPr>
          <p:cNvPr id="11" name="Rounded Rectangle 10"/>
          <p:cNvSpPr/>
          <p:nvPr/>
        </p:nvSpPr>
        <p:spPr>
          <a:xfrm>
            <a:off x="714348" y="1340768"/>
            <a:ext cx="5457852" cy="41609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3100377"/>
            <a:ext cx="4006348" cy="27432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8685" y="3100377"/>
            <a:ext cx="4737811" cy="2103120"/>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B31949D-004A-43A2-893B-C3066D9AC3E3}" type="datetime1">
              <a:rPr lang="en-US" smtClean="0"/>
              <a:pPr/>
              <a:t>12/25/2022</a:t>
            </a:fld>
            <a:endParaRPr lang="en-US" dirty="0"/>
          </a:p>
        </p:txBody>
      </p:sp>
      <p:sp>
        <p:nvSpPr>
          <p:cNvPr id="4" name="Footer Placeholder 3"/>
          <p:cNvSpPr>
            <a:spLocks noGrp="1"/>
          </p:cNvSpPr>
          <p:nvPr>
            <p:ph type="ftr" sz="quarter" idx="11"/>
          </p:nvPr>
        </p:nvSpPr>
        <p:spPr/>
        <p:txBody>
          <a:bodyPr/>
          <a:lstStyle/>
          <a:p>
            <a:r>
              <a:rPr lang="en-US"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59</a:t>
            </a:fld>
            <a:endParaRPr lang="en-US" dirty="0"/>
          </a:p>
        </p:txBody>
      </p:sp>
      <p:sp>
        <p:nvSpPr>
          <p:cNvPr id="6" name="Content Placeholder 5"/>
          <p:cNvSpPr>
            <a:spLocks noGrp="1"/>
          </p:cNvSpPr>
          <p:nvPr>
            <p:ph sz="quarter" idx="1"/>
          </p:nvPr>
        </p:nvSpPr>
        <p:spPr>
          <a:xfrm>
            <a:off x="642910" y="1357298"/>
            <a:ext cx="7772400" cy="1695448"/>
          </a:xfrm>
        </p:spPr>
        <p:txBody>
          <a:bodyPr>
            <a:normAutofit/>
          </a:bodyPr>
          <a:lstStyle/>
          <a:p>
            <a:pPr marL="0" indent="0">
              <a:spcBef>
                <a:spcPts val="0"/>
              </a:spcBef>
              <a:buNone/>
            </a:pPr>
            <a:r>
              <a:rPr lang="en-US" sz="2400" b="1" dirty="0" smtClean="0">
                <a:solidFill>
                  <a:srgbClr val="FF0000"/>
                </a:solidFill>
              </a:rPr>
              <a:t>Example 10-10 (C version of program 10-3) </a:t>
            </a:r>
          </a:p>
        </p:txBody>
      </p:sp>
      <p:sp>
        <p:nvSpPr>
          <p:cNvPr id="7" name="Title 1"/>
          <p:cNvSpPr txBox="1">
            <a:spLocks/>
          </p:cNvSpPr>
          <p:nvPr/>
        </p:nvSpPr>
        <p:spPr>
          <a:xfrm>
            <a:off x="714348" y="285728"/>
            <a:ext cx="7772400" cy="1143000"/>
          </a:xfrm>
          <a:prstGeom prst="rect">
            <a:avLst/>
          </a:prstGeom>
        </p:spPr>
        <p:txBody>
          <a:bodyPr bIns="91440" anchor="b" anchorCtr="0">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900" b="0" i="0" u="none" strike="noStrike" kern="1200" cap="none" spc="0" normalizeH="0" baseline="0" noProof="0" dirty="0" smtClean="0">
                <a:ln>
                  <a:noFill/>
                </a:ln>
                <a:solidFill>
                  <a:schemeClr val="tx2"/>
                </a:solidFill>
                <a:effectLst/>
                <a:uLnTx/>
                <a:uFillTx/>
                <a:latin typeface="+mj-lt"/>
                <a:ea typeface="+mj-ea"/>
                <a:cs typeface="+mj-cs"/>
              </a:rPr>
              <a:t>AVR INTERRUPT PROGRAMMING In ASSEMBLY AND C</a:t>
            </a:r>
            <a:br>
              <a:rPr kumimoji="0" lang="en-US" sz="2900" b="0" i="0" u="none" strike="noStrike" kern="1200" cap="none" spc="0" normalizeH="0" baseline="0" noProof="0" dirty="0" smtClean="0">
                <a:ln>
                  <a:noFill/>
                </a:ln>
                <a:solidFill>
                  <a:schemeClr val="tx2"/>
                </a:solidFill>
                <a:effectLst/>
                <a:uLnTx/>
                <a:uFillTx/>
                <a:latin typeface="+mj-lt"/>
                <a:ea typeface="+mj-ea"/>
                <a:cs typeface="+mj-cs"/>
              </a:rPr>
            </a:br>
            <a:r>
              <a:rPr kumimoji="0" lang="en-US" sz="2700" b="0" i="0" u="none" strike="noStrike" kern="1200" cap="none" spc="0" normalizeH="0" baseline="0" noProof="0" dirty="0" smtClean="0">
                <a:ln>
                  <a:noFill/>
                </a:ln>
                <a:solidFill>
                  <a:schemeClr val="tx2"/>
                </a:solidFill>
                <a:effectLst/>
                <a:uLnTx/>
                <a:uFillTx/>
                <a:latin typeface="+mj-lt"/>
                <a:ea typeface="+mj-ea"/>
                <a:cs typeface="+mj-cs"/>
              </a:rPr>
              <a:t>10.5 INTERRUPT PROGRAMMING IN C</a:t>
            </a:r>
          </a:p>
        </p:txBody>
      </p:sp>
      <p:sp>
        <p:nvSpPr>
          <p:cNvPr id="9" name="Rounded Rectangle 8"/>
          <p:cNvSpPr/>
          <p:nvPr/>
        </p:nvSpPr>
        <p:spPr>
          <a:xfrm>
            <a:off x="714348" y="1412776"/>
            <a:ext cx="5457852" cy="41609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395536"/>
            <a:ext cx="6333381" cy="2743200"/>
          </a:xfrm>
          <a:prstGeom prst="rect">
            <a:avLst/>
          </a:prstGeom>
        </p:spPr>
      </p:pic>
    </p:spTree>
    <p:extLst>
      <p:ext uri="{BB962C8B-B14F-4D97-AF65-F5344CB8AC3E}">
        <p14:creationId xmlns:p14="http://schemas.microsoft.com/office/powerpoint/2010/main" val="2433886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900" dirty="0" smtClean="0"/>
              <a:t>10</a:t>
            </a:r>
            <a:r>
              <a:rPr lang="en-US" sz="2800" dirty="0" smtClean="0"/>
              <a:t>.1 AVR INTERRUPT</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p:txBody>
          <a:bodyPr/>
          <a:lstStyle/>
          <a:p>
            <a:pPr>
              <a:buNone/>
            </a:pPr>
            <a:r>
              <a:rPr lang="en-US" b="1" dirty="0" smtClean="0"/>
              <a:t>Steps in executing an interrupt</a:t>
            </a:r>
          </a:p>
          <a:p>
            <a:pPr marL="0" indent="274320">
              <a:spcBef>
                <a:spcPts val="0"/>
              </a:spcBef>
              <a:buNone/>
            </a:pPr>
            <a:r>
              <a:rPr lang="en-US" sz="2000" dirty="0" smtClean="0"/>
              <a:t>Upon activation of an interrupt, the microcontroller goes through the following steps:</a:t>
            </a:r>
          </a:p>
          <a:p>
            <a:pPr marL="514350" indent="-514350">
              <a:buFont typeface="+mj-lt"/>
              <a:buAutoNum type="arabicPeriod"/>
            </a:pPr>
            <a:r>
              <a:rPr lang="en-US" sz="2000" dirty="0" smtClean="0"/>
              <a:t>It finishes the instruction it is currently executing and saves the address of the next instruction (program counter) on the stack.</a:t>
            </a:r>
          </a:p>
          <a:p>
            <a:pPr marL="514350" indent="-514350" algn="just">
              <a:buFont typeface="+mj-lt"/>
              <a:buAutoNum type="arabicPeriod"/>
            </a:pPr>
            <a:r>
              <a:rPr lang="en-US" sz="2000" dirty="0" smtClean="0"/>
              <a:t>It jumps to a fixed location in memory called the interrupt vector table. The interrupt vector table directs the microcontroller to the address of the interrupt service routine (ISR).</a:t>
            </a:r>
          </a:p>
          <a:p>
            <a:pPr marL="457200" indent="-457200" algn="just">
              <a:buFont typeface="+mj-lt"/>
              <a:buAutoNum type="arabicPeriod"/>
            </a:pPr>
            <a:r>
              <a:rPr lang="en-US" sz="2000" dirty="0" smtClean="0"/>
              <a:t>The microcontroller starts to execute the interrupt service subroutine until it reaches the last instruction of the subroutine, which is RETI (return from interrupt).</a:t>
            </a:r>
          </a:p>
          <a:p>
            <a:pPr marL="457200" indent="-457200" algn="just">
              <a:buFont typeface="+mj-lt"/>
              <a:buAutoNum type="arabicPeriod"/>
            </a:pPr>
            <a:r>
              <a:rPr lang="en-US" sz="2000" dirty="0" smtClean="0"/>
              <a:t>Upon executing the RETI instruction, the microcontroller returns to the place where it was interrupted.</a:t>
            </a:r>
          </a:p>
          <a:p>
            <a:endParaRPr lang="en-US" sz="2000" dirty="0" smtClean="0"/>
          </a:p>
          <a:p>
            <a:pPr marL="457200" indent="-457200">
              <a:buFont typeface="+mj-lt"/>
              <a:buAutoNum type="arabicPeriod"/>
            </a:pPr>
            <a:endParaRPr lang="en-US" sz="2000" dirty="0" smtClean="0"/>
          </a:p>
          <a:p>
            <a:pPr marL="514350" indent="-514350">
              <a:buFont typeface="+mj-lt"/>
              <a:buAutoNum type="arabicPeriod"/>
            </a:pPr>
            <a:endParaRPr lang="en-US" sz="2000" dirty="0" smtClean="0"/>
          </a:p>
          <a:p>
            <a:pPr marL="514350" indent="-514350">
              <a:buFont typeface="+mj-lt"/>
              <a:buAutoNum type="arabicPeriod"/>
            </a:pPr>
            <a:endParaRPr lang="en-US" dirty="0"/>
          </a:p>
        </p:txBody>
      </p:sp>
      <p:sp>
        <p:nvSpPr>
          <p:cNvPr id="9" name="Rounded Rectangle 8"/>
          <p:cNvSpPr/>
          <p:nvPr/>
        </p:nvSpPr>
        <p:spPr>
          <a:xfrm>
            <a:off x="1403648" y="2571744"/>
            <a:ext cx="7240318" cy="642942"/>
          </a:xfrm>
          <a:prstGeom prst="round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403648" y="3286124"/>
            <a:ext cx="7240318" cy="857256"/>
          </a:xfrm>
          <a:prstGeom prst="round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403648" y="4286256"/>
            <a:ext cx="7240318" cy="857256"/>
          </a:xfrm>
          <a:prstGeom prst="round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403648" y="5286388"/>
            <a:ext cx="7240318" cy="642942"/>
          </a:xfrm>
          <a:prstGeom prst="round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B31949D-004A-43A2-893B-C3066D9AC3E3}" type="datetime1">
              <a:rPr lang="en-US" smtClean="0"/>
              <a:pPr/>
              <a:t>12/25/2022</a:t>
            </a:fld>
            <a:endParaRPr lang="en-US" dirty="0"/>
          </a:p>
        </p:txBody>
      </p:sp>
      <p:sp>
        <p:nvSpPr>
          <p:cNvPr id="4" name="Footer Placeholder 3"/>
          <p:cNvSpPr>
            <a:spLocks noGrp="1"/>
          </p:cNvSpPr>
          <p:nvPr>
            <p:ph type="ftr" sz="quarter" idx="11"/>
          </p:nvPr>
        </p:nvSpPr>
        <p:spPr/>
        <p:txBody>
          <a:bodyPr/>
          <a:lstStyle/>
          <a:p>
            <a:r>
              <a:rPr lang="en-US"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60</a:t>
            </a:fld>
            <a:endParaRPr lang="en-US" dirty="0"/>
          </a:p>
        </p:txBody>
      </p:sp>
      <p:sp>
        <p:nvSpPr>
          <p:cNvPr id="6" name="Content Placeholder 5"/>
          <p:cNvSpPr>
            <a:spLocks noGrp="1"/>
          </p:cNvSpPr>
          <p:nvPr>
            <p:ph sz="quarter" idx="1"/>
          </p:nvPr>
        </p:nvSpPr>
        <p:spPr>
          <a:xfrm>
            <a:off x="642910" y="1779046"/>
            <a:ext cx="2560938" cy="4065018"/>
          </a:xfrm>
        </p:spPr>
        <p:txBody>
          <a:bodyPr>
            <a:normAutofit/>
          </a:bodyPr>
          <a:lstStyle/>
          <a:p>
            <a:pPr marL="0" indent="0" algn="just">
              <a:spcBef>
                <a:spcPts val="0"/>
              </a:spcBef>
              <a:buNone/>
            </a:pPr>
            <a:r>
              <a:rPr lang="en-US" sz="2000" dirty="0" smtClean="0"/>
              <a:t>Using Timer1, </a:t>
            </a:r>
            <a:r>
              <a:rPr lang="en-US" sz="2000" dirty="0" smtClean="0"/>
              <a:t>write a program that toggles pin PORTB.5 every second, while at the same time transferring data from PORTC to PORTD. Assume XTAL = 8 </a:t>
            </a:r>
            <a:r>
              <a:rPr lang="en-US" sz="2000" dirty="0" err="1" smtClean="0"/>
              <a:t>MHz.</a:t>
            </a:r>
            <a:endParaRPr lang="en-US" sz="2000" dirty="0" smtClean="0"/>
          </a:p>
        </p:txBody>
      </p:sp>
      <p:sp>
        <p:nvSpPr>
          <p:cNvPr id="7" name="Title 1"/>
          <p:cNvSpPr txBox="1">
            <a:spLocks/>
          </p:cNvSpPr>
          <p:nvPr/>
        </p:nvSpPr>
        <p:spPr>
          <a:xfrm>
            <a:off x="714348" y="285728"/>
            <a:ext cx="7772400" cy="1143000"/>
          </a:xfrm>
          <a:prstGeom prst="rect">
            <a:avLst/>
          </a:prstGeom>
        </p:spPr>
        <p:txBody>
          <a:bodyPr bIns="91440" anchor="b" anchorCtr="0">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900" b="0" i="0" u="none" strike="noStrike" kern="1200" cap="none" spc="0" normalizeH="0" baseline="0" noProof="0" dirty="0" smtClean="0">
                <a:ln>
                  <a:noFill/>
                </a:ln>
                <a:solidFill>
                  <a:schemeClr val="tx2"/>
                </a:solidFill>
                <a:effectLst/>
                <a:uLnTx/>
                <a:uFillTx/>
                <a:latin typeface="+mj-lt"/>
                <a:ea typeface="+mj-ea"/>
                <a:cs typeface="+mj-cs"/>
              </a:rPr>
              <a:t>AVR INTERRUPT PROGRAMMING In ASSEMBLY AND C</a:t>
            </a:r>
            <a:br>
              <a:rPr kumimoji="0" lang="en-US" sz="2900" b="0" i="0" u="none" strike="noStrike" kern="1200" cap="none" spc="0" normalizeH="0" baseline="0" noProof="0" dirty="0" smtClean="0">
                <a:ln>
                  <a:noFill/>
                </a:ln>
                <a:solidFill>
                  <a:schemeClr val="tx2"/>
                </a:solidFill>
                <a:effectLst/>
                <a:uLnTx/>
                <a:uFillTx/>
                <a:latin typeface="+mj-lt"/>
                <a:ea typeface="+mj-ea"/>
                <a:cs typeface="+mj-cs"/>
              </a:rPr>
            </a:br>
            <a:r>
              <a:rPr kumimoji="0" lang="en-US" sz="2700" b="0" i="0" u="none" strike="noStrike" kern="1200" cap="none" spc="0" normalizeH="0" baseline="0" noProof="0" dirty="0" smtClean="0">
                <a:ln>
                  <a:noFill/>
                </a:ln>
                <a:solidFill>
                  <a:schemeClr val="tx2"/>
                </a:solidFill>
                <a:effectLst/>
                <a:uLnTx/>
                <a:uFillTx/>
                <a:latin typeface="+mj-lt"/>
                <a:ea typeface="+mj-ea"/>
                <a:cs typeface="+mj-cs"/>
              </a:rPr>
              <a:t>10.5 INTERRUPT PROGRAMMING IN C</a:t>
            </a:r>
          </a:p>
        </p:txBody>
      </p:sp>
      <p:sp>
        <p:nvSpPr>
          <p:cNvPr id="11" name="Rounded Rectangle 10"/>
          <p:cNvSpPr/>
          <p:nvPr/>
        </p:nvSpPr>
        <p:spPr>
          <a:xfrm>
            <a:off x="714348" y="1340768"/>
            <a:ext cx="5457852" cy="41609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848" y="1739943"/>
            <a:ext cx="5105400" cy="4410075"/>
          </a:xfrm>
          <a:prstGeom prst="rect">
            <a:avLst/>
          </a:prstGeom>
        </p:spPr>
      </p:pic>
      <p:sp>
        <p:nvSpPr>
          <p:cNvPr id="12" name="Content Placeholder 5"/>
          <p:cNvSpPr txBox="1">
            <a:spLocks/>
          </p:cNvSpPr>
          <p:nvPr/>
        </p:nvSpPr>
        <p:spPr>
          <a:xfrm>
            <a:off x="655964" y="1338603"/>
            <a:ext cx="6172482" cy="421748"/>
          </a:xfrm>
          <a:prstGeom prst="rect">
            <a:avLst/>
          </a:prstGeom>
        </p:spPr>
        <p:txBody>
          <a:bodyPr vert="horz">
            <a:normAutofit lnSpcReduction="1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spcBef>
                <a:spcPts val="0"/>
              </a:spcBef>
              <a:buFont typeface="Wingdings 2"/>
              <a:buNone/>
            </a:pPr>
            <a:r>
              <a:rPr lang="en-US" sz="2400" b="1" dirty="0" smtClean="0">
                <a:solidFill>
                  <a:srgbClr val="FF0000"/>
                </a:solidFill>
              </a:rPr>
              <a:t>Example 10-11 (C version of program 10-4)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B31949D-004A-43A2-893B-C3066D9AC3E3}" type="datetime1">
              <a:rPr lang="en-US" smtClean="0"/>
              <a:pPr/>
              <a:t>12/25/2022</a:t>
            </a:fld>
            <a:endParaRPr lang="en-US" dirty="0"/>
          </a:p>
        </p:txBody>
      </p:sp>
      <p:sp>
        <p:nvSpPr>
          <p:cNvPr id="4" name="Footer Placeholder 3"/>
          <p:cNvSpPr>
            <a:spLocks noGrp="1"/>
          </p:cNvSpPr>
          <p:nvPr>
            <p:ph type="ftr" sz="quarter" idx="11"/>
          </p:nvPr>
        </p:nvSpPr>
        <p:spPr/>
        <p:txBody>
          <a:bodyPr/>
          <a:lstStyle/>
          <a:p>
            <a:r>
              <a:rPr lang="en-US"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61</a:t>
            </a:fld>
            <a:endParaRPr lang="en-US" dirty="0"/>
          </a:p>
        </p:txBody>
      </p:sp>
      <p:sp>
        <p:nvSpPr>
          <p:cNvPr id="6" name="Content Placeholder 5"/>
          <p:cNvSpPr>
            <a:spLocks noGrp="1"/>
          </p:cNvSpPr>
          <p:nvPr>
            <p:ph sz="quarter" idx="1"/>
          </p:nvPr>
        </p:nvSpPr>
        <p:spPr>
          <a:xfrm>
            <a:off x="642910" y="1357298"/>
            <a:ext cx="7772400" cy="1357322"/>
          </a:xfrm>
        </p:spPr>
        <p:txBody>
          <a:bodyPr>
            <a:normAutofit lnSpcReduction="10000"/>
          </a:bodyPr>
          <a:lstStyle/>
          <a:p>
            <a:pPr marL="0" indent="0">
              <a:spcBef>
                <a:spcPts val="0"/>
              </a:spcBef>
              <a:buNone/>
            </a:pPr>
            <a:r>
              <a:rPr lang="en-US" sz="2400" b="1" dirty="0" smtClean="0">
                <a:solidFill>
                  <a:srgbClr val="FF0000"/>
                </a:solidFill>
              </a:rPr>
              <a:t>Example 10-12 (C version of program 10-5) </a:t>
            </a:r>
          </a:p>
          <a:p>
            <a:pPr marL="0" indent="0" algn="just">
              <a:spcBef>
                <a:spcPts val="0"/>
              </a:spcBef>
              <a:buNone/>
            </a:pPr>
            <a:r>
              <a:rPr lang="en-US" sz="2000" dirty="0" smtClean="0"/>
              <a:t>Assume that the INT0 pin is connected to a switch that is normally high. write a program that toggles PORTB.3, whenever INT0 pin goes low. Use the external interrupt in level-triggered mode.</a:t>
            </a:r>
          </a:p>
        </p:txBody>
      </p:sp>
      <p:sp>
        <p:nvSpPr>
          <p:cNvPr id="7" name="Title 1"/>
          <p:cNvSpPr txBox="1">
            <a:spLocks/>
          </p:cNvSpPr>
          <p:nvPr/>
        </p:nvSpPr>
        <p:spPr>
          <a:xfrm>
            <a:off x="714348" y="285728"/>
            <a:ext cx="7772400" cy="1143000"/>
          </a:xfrm>
          <a:prstGeom prst="rect">
            <a:avLst/>
          </a:prstGeom>
        </p:spPr>
        <p:txBody>
          <a:bodyPr bIns="91440" anchor="b" anchorCtr="0">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900" b="0" i="0" u="none" strike="noStrike" kern="1200" cap="none" spc="0" normalizeH="0" baseline="0" noProof="0" dirty="0" smtClean="0">
                <a:ln>
                  <a:noFill/>
                </a:ln>
                <a:solidFill>
                  <a:schemeClr val="tx2"/>
                </a:solidFill>
                <a:effectLst/>
                <a:uLnTx/>
                <a:uFillTx/>
                <a:latin typeface="+mj-lt"/>
                <a:ea typeface="+mj-ea"/>
                <a:cs typeface="+mj-cs"/>
              </a:rPr>
              <a:t>AVR INTERRUPT PROGRAMMING In ASSEMBLY AND C</a:t>
            </a:r>
            <a:br>
              <a:rPr kumimoji="0" lang="en-US" sz="2900" b="0" i="0" u="none" strike="noStrike" kern="1200" cap="none" spc="0" normalizeH="0" baseline="0" noProof="0" dirty="0" smtClean="0">
                <a:ln>
                  <a:noFill/>
                </a:ln>
                <a:solidFill>
                  <a:schemeClr val="tx2"/>
                </a:solidFill>
                <a:effectLst/>
                <a:uLnTx/>
                <a:uFillTx/>
                <a:latin typeface="+mj-lt"/>
                <a:ea typeface="+mj-ea"/>
                <a:cs typeface="+mj-cs"/>
              </a:rPr>
            </a:br>
            <a:r>
              <a:rPr kumimoji="0" lang="en-US" sz="2700" b="0" i="0" u="none" strike="noStrike" kern="1200" cap="none" spc="0" normalizeH="0" baseline="0" noProof="0" dirty="0" smtClean="0">
                <a:ln>
                  <a:noFill/>
                </a:ln>
                <a:solidFill>
                  <a:schemeClr val="tx2"/>
                </a:solidFill>
                <a:effectLst/>
                <a:uLnTx/>
                <a:uFillTx/>
                <a:latin typeface="+mj-lt"/>
                <a:ea typeface="+mj-ea"/>
                <a:cs typeface="+mj-cs"/>
              </a:rPr>
              <a:t>10.5 INTERRUPT PROGRAMMING IN C</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878702"/>
            <a:ext cx="7315200" cy="3070578"/>
          </a:xfrm>
          <a:prstGeom prst="rect">
            <a:avLst/>
          </a:prstGeom>
        </p:spPr>
      </p:pic>
      <p:sp>
        <p:nvSpPr>
          <p:cNvPr id="9" name="Rounded Rectangle 8"/>
          <p:cNvSpPr/>
          <p:nvPr/>
        </p:nvSpPr>
        <p:spPr>
          <a:xfrm>
            <a:off x="755576" y="1340768"/>
            <a:ext cx="5457852" cy="41609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B31949D-004A-43A2-893B-C3066D9AC3E3}" type="datetime1">
              <a:rPr lang="en-US" smtClean="0"/>
              <a:pPr/>
              <a:t>12/25/2022</a:t>
            </a:fld>
            <a:endParaRPr lang="en-US" dirty="0"/>
          </a:p>
        </p:txBody>
      </p:sp>
      <p:sp>
        <p:nvSpPr>
          <p:cNvPr id="4" name="Footer Placeholder 3"/>
          <p:cNvSpPr>
            <a:spLocks noGrp="1"/>
          </p:cNvSpPr>
          <p:nvPr>
            <p:ph type="ftr" sz="quarter" idx="11"/>
          </p:nvPr>
        </p:nvSpPr>
        <p:spPr/>
        <p:txBody>
          <a:bodyPr/>
          <a:lstStyle/>
          <a:p>
            <a:r>
              <a:rPr lang="en-US"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62</a:t>
            </a:fld>
            <a:endParaRPr lang="en-US" dirty="0"/>
          </a:p>
        </p:txBody>
      </p:sp>
      <p:sp>
        <p:nvSpPr>
          <p:cNvPr id="6" name="Content Placeholder 5"/>
          <p:cNvSpPr>
            <a:spLocks noGrp="1"/>
          </p:cNvSpPr>
          <p:nvPr>
            <p:ph sz="quarter" idx="1"/>
          </p:nvPr>
        </p:nvSpPr>
        <p:spPr>
          <a:xfrm>
            <a:off x="642910" y="1357298"/>
            <a:ext cx="7772400" cy="1214446"/>
          </a:xfrm>
        </p:spPr>
        <p:txBody>
          <a:bodyPr>
            <a:normAutofit/>
          </a:bodyPr>
          <a:lstStyle/>
          <a:p>
            <a:pPr marL="0" indent="0">
              <a:spcBef>
                <a:spcPts val="0"/>
              </a:spcBef>
              <a:buNone/>
            </a:pPr>
            <a:r>
              <a:rPr lang="en-US" sz="2400" b="1" dirty="0" smtClean="0">
                <a:solidFill>
                  <a:srgbClr val="FF0000"/>
                </a:solidFill>
              </a:rPr>
              <a:t>Example 10-13 (C version of program 10-7) </a:t>
            </a:r>
          </a:p>
          <a:p>
            <a:pPr marL="0" indent="0" algn="just">
              <a:spcBef>
                <a:spcPts val="0"/>
              </a:spcBef>
              <a:buNone/>
            </a:pPr>
            <a:r>
              <a:rPr lang="en-US" sz="2000" dirty="0" smtClean="0"/>
              <a:t>Rewrite Example 10-12 so that whenever INT0 goes low, it toggles PORTC.3 only once.</a:t>
            </a:r>
          </a:p>
        </p:txBody>
      </p:sp>
      <p:sp>
        <p:nvSpPr>
          <p:cNvPr id="7" name="Title 1"/>
          <p:cNvSpPr txBox="1">
            <a:spLocks/>
          </p:cNvSpPr>
          <p:nvPr/>
        </p:nvSpPr>
        <p:spPr>
          <a:xfrm>
            <a:off x="714348" y="285728"/>
            <a:ext cx="7772400" cy="1143000"/>
          </a:xfrm>
          <a:prstGeom prst="rect">
            <a:avLst/>
          </a:prstGeom>
        </p:spPr>
        <p:txBody>
          <a:bodyPr bIns="91440" anchor="b" anchorCtr="0">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900" b="0" i="0" u="none" strike="noStrike" kern="1200" cap="none" spc="0" normalizeH="0" baseline="0" noProof="0" dirty="0" smtClean="0">
                <a:ln>
                  <a:noFill/>
                </a:ln>
                <a:solidFill>
                  <a:schemeClr val="tx2"/>
                </a:solidFill>
                <a:effectLst/>
                <a:uLnTx/>
                <a:uFillTx/>
                <a:latin typeface="+mj-lt"/>
                <a:ea typeface="+mj-ea"/>
                <a:cs typeface="+mj-cs"/>
              </a:rPr>
              <a:t>AVR INTERRUPT PROGRAMMING In ASSEMBLY AND C</a:t>
            </a:r>
            <a:br>
              <a:rPr kumimoji="0" lang="en-US" sz="2900" b="0" i="0" u="none" strike="noStrike" kern="1200" cap="none" spc="0" normalizeH="0" baseline="0" noProof="0" dirty="0" smtClean="0">
                <a:ln>
                  <a:noFill/>
                </a:ln>
                <a:solidFill>
                  <a:schemeClr val="tx2"/>
                </a:solidFill>
                <a:effectLst/>
                <a:uLnTx/>
                <a:uFillTx/>
                <a:latin typeface="+mj-lt"/>
                <a:ea typeface="+mj-ea"/>
                <a:cs typeface="+mj-cs"/>
              </a:rPr>
            </a:br>
            <a:r>
              <a:rPr kumimoji="0" lang="en-US" sz="2700" b="0" i="0" u="none" strike="noStrike" kern="1200" cap="none" spc="0" normalizeH="0" baseline="0" noProof="0" dirty="0" smtClean="0">
                <a:ln>
                  <a:noFill/>
                </a:ln>
                <a:solidFill>
                  <a:schemeClr val="tx2"/>
                </a:solidFill>
                <a:effectLst/>
                <a:uLnTx/>
                <a:uFillTx/>
                <a:latin typeface="+mj-lt"/>
                <a:ea typeface="+mj-ea"/>
                <a:cs typeface="+mj-cs"/>
              </a:rPr>
              <a:t>10.5 INTERRUPT PROGRAMMING IN C</a:t>
            </a:r>
          </a:p>
        </p:txBody>
      </p:sp>
      <p:sp>
        <p:nvSpPr>
          <p:cNvPr id="9" name="Rounded Rectangle 8"/>
          <p:cNvSpPr/>
          <p:nvPr/>
        </p:nvSpPr>
        <p:spPr>
          <a:xfrm>
            <a:off x="714348" y="1340768"/>
            <a:ext cx="5457852" cy="41609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672367"/>
            <a:ext cx="7315200" cy="298888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900" dirty="0" smtClean="0"/>
              <a:t>10</a:t>
            </a:r>
            <a:r>
              <a:rPr lang="en-US" sz="2800" dirty="0" smtClean="0"/>
              <a:t>.1 AVR INTERRUPT</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p:txBody>
          <a:bodyPr/>
          <a:lstStyle/>
          <a:p>
            <a:pPr>
              <a:buNone/>
            </a:pPr>
            <a:r>
              <a:rPr lang="en-US" b="1" dirty="0" smtClean="0"/>
              <a:t>Sources of interrupts in the AVR</a:t>
            </a:r>
          </a:p>
          <a:p>
            <a:pPr marL="0" indent="274320" algn="just">
              <a:spcBef>
                <a:spcPts val="0"/>
              </a:spcBef>
              <a:buNone/>
            </a:pPr>
            <a:r>
              <a:rPr lang="en-US" sz="2000" dirty="0" smtClean="0"/>
              <a:t>There are many sources of interrupts in the AVR, depending on which peripheral is incorporated into the chip. The following are some of the most widely used sources of interrupts in the AVR:</a:t>
            </a:r>
          </a:p>
          <a:p>
            <a:pPr marL="514350" indent="-514350">
              <a:buFont typeface="+mj-lt"/>
              <a:buAutoNum type="arabicPeriod"/>
            </a:pPr>
            <a:r>
              <a:rPr lang="en-US" sz="2000" dirty="0" smtClean="0"/>
              <a:t>There are at least two interrupts set aside for each of the timers, one for overflow and another for compare match.</a:t>
            </a:r>
          </a:p>
          <a:p>
            <a:pPr marL="457200" indent="-457200" algn="just">
              <a:buFont typeface="+mj-lt"/>
              <a:buAutoNum type="arabicPeriod"/>
            </a:pPr>
            <a:r>
              <a:rPr lang="en-US" sz="2000" dirty="0" smtClean="0"/>
              <a:t>Three interrupts are set aside for external hardware interrupts. Pins PD2 (PORTD.2), PD3 (PORTD.3), and PB2 (PORTB.2) are for the external hardware interrupts INT0, INT1, and INT2, respectively.</a:t>
            </a:r>
          </a:p>
          <a:p>
            <a:pPr marL="457200" indent="-457200" algn="just">
              <a:buFont typeface="+mj-lt"/>
              <a:buAutoNum type="arabicPeriod"/>
            </a:pPr>
            <a:r>
              <a:rPr lang="en-US" sz="2000" dirty="0" smtClean="0"/>
              <a:t>Serial communication's USART has three interrupts, one for receive and two interrupts for transmit.</a:t>
            </a:r>
          </a:p>
          <a:p>
            <a:pPr marL="457200" indent="-457200">
              <a:buFont typeface="+mj-lt"/>
              <a:buAutoNum type="arabicPeriod"/>
            </a:pPr>
            <a:r>
              <a:rPr lang="en-US" sz="2000" dirty="0" smtClean="0"/>
              <a:t>The SPI interrupts.</a:t>
            </a:r>
          </a:p>
          <a:p>
            <a:pPr marL="457200" indent="-457200">
              <a:buFont typeface="+mj-lt"/>
              <a:buAutoNum type="arabicPeriod"/>
            </a:pPr>
            <a:r>
              <a:rPr lang="en-US" sz="2000" dirty="0" smtClean="0"/>
              <a:t>The ADC (analog-to-digital converter).</a:t>
            </a:r>
          </a:p>
          <a:p>
            <a:pPr marL="457200" indent="-457200">
              <a:buFont typeface="+mj-lt"/>
              <a:buAutoNum type="arabicPeriod"/>
            </a:pPr>
            <a:endParaRPr lang="en-US" sz="2000" dirty="0" smtClean="0"/>
          </a:p>
          <a:p>
            <a:endParaRPr lang="en-US" sz="2000" dirty="0" smtClean="0"/>
          </a:p>
          <a:p>
            <a:pPr marL="457200" indent="-457200" algn="just">
              <a:buFont typeface="+mj-lt"/>
              <a:buAutoNum type="arabicPeriod"/>
            </a:pPr>
            <a:endParaRPr lang="en-US" sz="2000" dirty="0" smtClean="0"/>
          </a:p>
          <a:p>
            <a:endParaRPr lang="en-US" sz="2000" dirty="0" smtClean="0"/>
          </a:p>
          <a:p>
            <a:pPr marL="514350" indent="-514350">
              <a:buFont typeface="+mj-lt"/>
              <a:buAutoNum type="arabicPeriod"/>
            </a:pPr>
            <a:endParaRPr lang="en-US" sz="2000" dirty="0" smtClean="0"/>
          </a:p>
          <a:p>
            <a:pPr marL="514350" indent="-514350">
              <a:buFont typeface="+mj-lt"/>
              <a:buAutoNum type="arabicPeriod"/>
            </a:pPr>
            <a:endParaRPr lang="en-US" dirty="0"/>
          </a:p>
        </p:txBody>
      </p:sp>
      <p:sp>
        <p:nvSpPr>
          <p:cNvPr id="9" name="Rounded Rectangle 8"/>
          <p:cNvSpPr/>
          <p:nvPr/>
        </p:nvSpPr>
        <p:spPr>
          <a:xfrm>
            <a:off x="1428728" y="2857496"/>
            <a:ext cx="7143800" cy="642942"/>
          </a:xfrm>
          <a:prstGeom prst="roundRect">
            <a:avLst/>
          </a:prstGeom>
          <a:solidFill>
            <a:srgbClr val="0066FF">
              <a:alpha val="25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428728" y="3571876"/>
            <a:ext cx="7143800" cy="928694"/>
          </a:xfrm>
          <a:prstGeom prst="roundRect">
            <a:avLst/>
          </a:prstGeom>
          <a:solidFill>
            <a:srgbClr val="0066FF">
              <a:alpha val="25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428728" y="4572008"/>
            <a:ext cx="7143800" cy="642942"/>
          </a:xfrm>
          <a:prstGeom prst="roundRect">
            <a:avLst/>
          </a:prstGeom>
          <a:solidFill>
            <a:srgbClr val="0066FF">
              <a:alpha val="25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428728" y="5286388"/>
            <a:ext cx="7143800" cy="285752"/>
          </a:xfrm>
          <a:prstGeom prst="roundRect">
            <a:avLst/>
          </a:prstGeom>
          <a:solidFill>
            <a:srgbClr val="0066FF">
              <a:alpha val="25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428728" y="5643578"/>
            <a:ext cx="7143800" cy="285752"/>
          </a:xfrm>
          <a:prstGeom prst="roundRect">
            <a:avLst/>
          </a:prstGeom>
          <a:solidFill>
            <a:srgbClr val="0066FF">
              <a:alpha val="25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900" dirty="0" smtClean="0"/>
              <a:t>10</a:t>
            </a:r>
            <a:r>
              <a:rPr lang="en-US" sz="2800" dirty="0" smtClean="0"/>
              <a:t>.1 AVR INTERRUPT</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714348" y="1447800"/>
            <a:ext cx="7772400" cy="4572000"/>
          </a:xfrm>
        </p:spPr>
        <p:txBody>
          <a:bodyPr>
            <a:normAutofit/>
          </a:bodyPr>
          <a:lstStyle/>
          <a:p>
            <a:pPr marL="0" indent="274320" algn="just">
              <a:spcBef>
                <a:spcPts val="0"/>
              </a:spcBef>
              <a:buNone/>
            </a:pPr>
            <a:r>
              <a:rPr lang="en-US" sz="2000" dirty="0" smtClean="0"/>
              <a:t>The AVR has many more interrupts than the list shows. Notice in Table 10-1. that a limited number of bytes is set aside for interrupts. For example, a total of 2 words (4 bytes), from locations 0016 to 0018, are set aside for Timer0 overflow interrupt. Normally, the service routine for an interrupt is too long to fit into the memory space allocated. For that reason, a JMP instruction is placed in the vector table to point to the address of the ISR. </a:t>
            </a:r>
          </a:p>
          <a:p>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642910" y="3428999"/>
            <a:ext cx="7920000" cy="2475892"/>
          </a:xfrm>
          <a:prstGeom prst="rect">
            <a:avLst/>
          </a:prstGeom>
          <a:noFill/>
          <a:ln w="9525">
            <a:noFill/>
            <a:miter lim="800000"/>
            <a:headEnd/>
            <a:tailEnd/>
          </a:ln>
          <a:effectLst/>
        </p:spPr>
      </p:pic>
      <p:sp>
        <p:nvSpPr>
          <p:cNvPr id="9" name="Rectangle 8"/>
          <p:cNvSpPr/>
          <p:nvPr/>
        </p:nvSpPr>
        <p:spPr>
          <a:xfrm>
            <a:off x="642910" y="3500438"/>
            <a:ext cx="7929618" cy="2071702"/>
          </a:xfrm>
          <a:prstGeom prst="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INTERRUPT PROGRAMMING In ASSEMBLY AND C</a:t>
            </a:r>
            <a:br>
              <a:rPr lang="en-US" sz="2900" dirty="0" smtClean="0"/>
            </a:br>
            <a:r>
              <a:rPr lang="en-US" sz="2900" dirty="0" smtClean="0"/>
              <a:t>10</a:t>
            </a:r>
            <a:r>
              <a:rPr lang="en-US" sz="2800" dirty="0" smtClean="0"/>
              <a:t>.1 AVR INTERRUPT</a:t>
            </a:r>
          </a:p>
        </p:txBody>
      </p:sp>
      <p:sp>
        <p:nvSpPr>
          <p:cNvPr id="4" name="Date Placeholder 3"/>
          <p:cNvSpPr>
            <a:spLocks noGrp="1"/>
          </p:cNvSpPr>
          <p:nvPr>
            <p:ph type="dt" sz="half" idx="10"/>
          </p:nvPr>
        </p:nvSpPr>
        <p:spPr/>
        <p:txBody>
          <a:bodyPr/>
          <a:lstStyle/>
          <a:p>
            <a:fld id="{5A152802-DF90-4108-9543-B38A239795C5}" type="datetime1">
              <a:rPr lang="en-US" smtClean="0"/>
              <a:pPr/>
              <a:t>12/25/2022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657252" y="1447800"/>
            <a:ext cx="7772400" cy="4572000"/>
          </a:xfrm>
        </p:spPr>
        <p:txBody>
          <a:bodyPr>
            <a:normAutofit/>
          </a:bodyPr>
          <a:lstStyle/>
          <a:p>
            <a:pPr>
              <a:buNone/>
            </a:pPr>
            <a:r>
              <a:rPr lang="en-US" b="1" dirty="0" smtClean="0"/>
              <a:t>Enabling and disabling an interrupt</a:t>
            </a:r>
          </a:p>
          <a:p>
            <a:pPr marL="0" indent="274320" algn="just">
              <a:spcBef>
                <a:spcPts val="0"/>
              </a:spcBef>
              <a:buNone/>
            </a:pPr>
            <a:r>
              <a:rPr lang="en-US" sz="2000" dirty="0" smtClean="0">
                <a:solidFill>
                  <a:srgbClr val="FF0000"/>
                </a:solidFill>
              </a:rPr>
              <a:t>Upon reset, all interrupts are disabled (masked), </a:t>
            </a:r>
            <a:r>
              <a:rPr lang="en-US" sz="2000" dirty="0" smtClean="0"/>
              <a:t>The interrupts must be enabled (unmasked) by software in order for the microcontroller to respond to them. The D7 bit of the SREG (Status Register) register is responsible for enabling and disabling the interrupts globally. The I bit makes the job of disabling all the interrupts easy. With a single instruction "CLI" (Clear Interrupt), we can make I = 0 during the operation of a critical task.</a:t>
            </a:r>
          </a:p>
          <a:p>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571472" y="3964008"/>
            <a:ext cx="7920000" cy="2179636"/>
          </a:xfrm>
          <a:prstGeom prst="rect">
            <a:avLst/>
          </a:prstGeom>
          <a:noFill/>
          <a:ln w="9525">
            <a:noFill/>
            <a:miter lim="800000"/>
            <a:headEnd/>
            <a:tailEnd/>
          </a:ln>
          <a:effectLst/>
        </p:spPr>
      </p:pic>
      <p:sp>
        <p:nvSpPr>
          <p:cNvPr id="9" name="Rectangle 8"/>
          <p:cNvSpPr/>
          <p:nvPr/>
        </p:nvSpPr>
        <p:spPr>
          <a:xfrm>
            <a:off x="2428860" y="4286256"/>
            <a:ext cx="642942" cy="285752"/>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algn="ct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14190</TotalTime>
  <Words>4962</Words>
  <Application>Microsoft Office PowerPoint</Application>
  <PresentationFormat>On-screen Show (4:3)</PresentationFormat>
  <Paragraphs>513</Paragraphs>
  <Slides>62</Slides>
  <Notes>50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Calibri</vt:lpstr>
      <vt:lpstr>Courier New</vt:lpstr>
      <vt:lpstr>Franklin Gothic Book</vt:lpstr>
      <vt:lpstr>Perpetua</vt:lpstr>
      <vt:lpstr>Symbol</vt:lpstr>
      <vt:lpstr>Wingdings 2</vt:lpstr>
      <vt:lpstr>Equity</vt:lpstr>
      <vt:lpstr>AVR Microcontroller</vt:lpstr>
      <vt:lpstr>AVR INTERRUPT PROGRAMMING In ASSEMBLY AND C 10.1 AVR INTERRUPT</vt:lpstr>
      <vt:lpstr>AVR INTERRUPT PROGRAMMING In ASSEMBLY AND C 10.1 AVR INTERRUPT</vt:lpstr>
      <vt:lpstr>AVR INTERRUPT PROGRAMMING In ASSEMBLY AND C 10.1 AVR INTERRUPT</vt:lpstr>
      <vt:lpstr>AVR INTERRUPT PROGRAMMING In ASSEMBLY AND C 10.1 AVR INTERRUPT</vt:lpstr>
      <vt:lpstr>AVR INTERRUPT PROGRAMMING In ASSEMBLY AND C 10.1 AVR INTERRUPT</vt:lpstr>
      <vt:lpstr>AVR INTERRUPT PROGRAMMING In ASSEMBLY AND C 10.1 AVR INTERRUPT</vt:lpstr>
      <vt:lpstr>AVR INTERRUPT PROGRAMMING In ASSEMBLY AND C 10.1 AVR INTERRUPT</vt:lpstr>
      <vt:lpstr>AVR INTERRUPT PROGRAMMING In ASSEMBLY AND C 10.1 AVR INTERRUPT</vt:lpstr>
      <vt:lpstr>AVR INTERRUPT PROGRAMMING In ASSEMBLY AND C 10.1 AVR INTERRUPT</vt:lpstr>
      <vt:lpstr>AVR INTERRUPT PROGRAMMING In ASSEMBLY AND C 10.1 AVR INTERRUPT</vt:lpstr>
      <vt:lpstr>AVR INTERRUPT PROGRAMMING In ASSEMBLY AND C 10.1 AVR INTERRUPT</vt:lpstr>
      <vt:lpstr>AVR INTERRUPT PROGRAMMING In ASSEMBLY AND C 10.2 PROGRAMMING TIMER INTERRUPTS</vt:lpstr>
      <vt:lpstr>AVR INTERRUPT PROGRAMMING In ASSEMBLY AND C 10.2 PROGRAMMING TIMER INTERRUPTS</vt:lpstr>
      <vt:lpstr>AVR INTERRUPT PROGRAMMING In ASSEMBLY AND C 10.2 PROGRAMMING TIMER INTERRUPTS</vt:lpstr>
      <vt:lpstr>AVR INTERRUPT PROGRAMMING In ASSEMBLY AND C 10.2 PROGRAMMING TIMER INTERRUPTS</vt:lpstr>
      <vt:lpstr>AVR INTERRUPT PROGRAMMING In ASSEMBLY AND C 10.2 PROGRAMMING TIMER INTERRUPTS</vt:lpstr>
      <vt:lpstr>AVR INTERRUPT PROGRAMMING In ASSEMBLY AND C 10.2 PROGRAMMING TIMER INTERRUPTS</vt:lpstr>
      <vt:lpstr>AVR INTERRUPT PROGRAMMING In ASSEMBLY AND C 10.2 PROGRAMMING TIMER INTERRUPTS</vt:lpstr>
      <vt:lpstr>AVR INTERRUPT PROGRAMMING In ASSEMBLY AND C 10.2 PROGRAMMING TIMER INTERRUPTS</vt:lpstr>
      <vt:lpstr>AVR INTERRUPT PROGRAMMING In ASSEMBLY AND C 10.2 PROGRAMMING TIMER INTERRUPTS</vt:lpstr>
      <vt:lpstr>AVR INTERRUPT PROGRAMMING In ASSEMBLY AND C 10.2 PROGRAMMING TIMER INTERRUPTS</vt:lpstr>
      <vt:lpstr>AVR INTERRUPT PROGRAMMING In ASSEMBLY AND C 10.2 PROGRAMMING TIMER INTERRUPTS</vt:lpstr>
      <vt:lpstr>AVR INTERRUPT PROGRAMMING In ASSEMBLY AND C 10.2 PROGRAMMING TIMER INTERRUPTS</vt:lpstr>
      <vt:lpstr>AVR INTERRUPT PROGRAMMING In ASSEMBLY AND C 10.2 PROGRAMMING TIMER INTERRUPTS</vt:lpstr>
      <vt:lpstr>AVR INTERRUPT PROGRAMMING In ASSEMBLY AND C 10.2 PROGRAMMING TIMER INTERRUPTS</vt:lpstr>
      <vt:lpstr>AVR INTERRUPT PROGRAMMING In ASSEMBLY AND C 10.2 PROGRAMMING TIMER INTERRUPTS</vt:lpstr>
      <vt:lpstr>AVR INTERRUPT PROGRAMMING In ASSEMBLY AND C 10.2 PROGRAMMING TIMER INTERRUPTS</vt:lpstr>
      <vt:lpstr>AVR INTERRUPT PROGRAMMING In ASSEMBLY AND C 10.2 PROGRAMMING TIMER INTERRUPTS</vt:lpstr>
      <vt:lpstr>AVR INTERRUPT PROGRAMMING In ASSEMBLY AND C 10.2 PROGRAMMING TIMER INTERRUPTS</vt:lpstr>
      <vt:lpstr>AVR INTERRUPT PROGRAMMING In ASSEMBLY AND C 10.3 PROGRAMMING EXTERNAL HARDWARE INTERRUPTS</vt:lpstr>
      <vt:lpstr>AVR INTERRUPT PROGRAMMING In ASSEMBLY AND C 10.3 PROGRAMMING EXTERNAL HARDWARE INTERRUPTS</vt:lpstr>
      <vt:lpstr>AVR INTERRUPT PROGRAMMING In ASSEMBLY AND C 10.3 PROGRAMMING EXTERNAL HARDWARE INTERRUPTS</vt:lpstr>
      <vt:lpstr>AVR INTERRUPT PROGRAMMING In ASSEMBLY AND C 10.3 PROGRAMMING EXTERNAL HARDWARE INTERRUPTS</vt:lpstr>
      <vt:lpstr>AVR INTERRUPT PROGRAMMING In ASSEMBLY AND C 10.3 PROGRAMMING EXTERNAL HARDWARE INTERRUPTS</vt:lpstr>
      <vt:lpstr>AVR INTERRUPT PROGRAMMING In ASSEMBLY AND C 10.3 PROGRAMMING EXTERNAL HARDWARE INTERRUPTS</vt:lpstr>
      <vt:lpstr>AVR INTERRUPT PROGRAMMING In ASSEMBLY AND C 10.3 PROGRAMMING EXTERNAL HARDWARE INTERRUPTS</vt:lpstr>
      <vt:lpstr>AVR INTERRUPT PROGRAMMING In ASSEMBLY AND C 10.3 PROGRAMMING EXTERNAL HARDWARE INTERRUPTS</vt:lpstr>
      <vt:lpstr>AVR INTERRUPT PROGRAMMING In ASSEMBLY AND C 10.3 PROGRAMMING EXTERNAL HARDWARE INTERRUPTS</vt:lpstr>
      <vt:lpstr>AVR INTERRUPT PROGRAMMING In ASSEMBLY AND C 10.3 PROGRAMMING EXTERNAL HARDWARE INTERRUPTS</vt:lpstr>
      <vt:lpstr>AVR INTERRUPT PROGRAMMING In ASSEMBLY AND C 10.4 INTERRUPT PRIORITY IN THE AVR</vt:lpstr>
      <vt:lpstr>AVR INTERRUPT PROGRAMMING In ASSEMBLY AND C 10.4 INTERRUPT PRIORITY IN THE AVR</vt:lpstr>
      <vt:lpstr>AVR INTERRUPT PROGRAMMING In ASSEMBLY AND C 10.4 INTERRUPT PRIORITY IN THE AVR</vt:lpstr>
      <vt:lpstr>AVR INTERRUPT PROGRAMMING In ASSEMBLY AND C 10.4 INTERRUPT PRIORITY IN THE AVR</vt:lpstr>
      <vt:lpstr>AVR INTERRUPT PROGRAMMING In ASSEMBLY AND C 10.4 INTERRUPT PRIORITY IN THE AVR</vt:lpstr>
      <vt:lpstr>AVR INTERRUPT PROGRAMMING In ASSEMBLY AND C 10.4 INTERRUPT PRIORITY IN THE AVR</vt:lpstr>
      <vt:lpstr>AVR INTERRUPT PROGRAMMING In ASSEMBLY AND C 10.4 INTERRUPT PRIORITY IN THE AVR</vt:lpstr>
      <vt:lpstr>AVR INTERRUPT PROGRAMMING In ASSEMBLY AND C 10.4 INTERRUPT PRIORITY IN THE AVR</vt:lpstr>
      <vt:lpstr>AVR INTERRUPT PROGRAMMING In ASSEMBLY AND C 10.4 INTERRUPT PRIORITY IN THE AVR</vt:lpstr>
      <vt:lpstr>AVR INTERRUPT PROGRAMMING In ASSEMBLY AND C 10.4 INTERRUPT PRIORITY IN THE AVR</vt:lpstr>
      <vt:lpstr>AVR INTERRUPT PROGRAMMING In ASSEMBLY AND C 10.5 INTERRUPT PROGRAMMING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AVR INTERRUPT PROGRAMMING</dc:title>
  <dc:subject>AVR INTERRUPT PROGRAMMING</dc:subject>
  <dc:creator>mashhoun</dc:creator>
  <cp:keywords>AVR Microcontroller</cp:keywords>
  <dc:description>در بهمن ماه 1397 تصحیح شد</dc:description>
  <cp:lastModifiedBy>Mashhoun</cp:lastModifiedBy>
  <cp:revision>623</cp:revision>
  <dcterms:created xsi:type="dcterms:W3CDTF">2014-11-05T07:28:16Z</dcterms:created>
  <dcterms:modified xsi:type="dcterms:W3CDTF">2022-12-25T16:10:08Z</dcterms:modified>
  <cp:category>AVR Microcontroller</cp:category>
  <cp:contentStatus/>
</cp:coreProperties>
</file>