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33" autoAdjust="0"/>
  </p:normalViewPr>
  <p:slideViewPr>
    <p:cSldViewPr>
      <p:cViewPr varScale="1">
        <p:scale>
          <a:sx n="64" d="100"/>
          <a:sy n="64" d="100"/>
        </p:scale>
        <p:origin x="82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a:p>
        </p:txBody>
      </p:sp>
    </p:spTree>
    <p:extLst>
      <p:ext uri="{BB962C8B-B14F-4D97-AF65-F5344CB8AC3E}">
        <p14:creationId xmlns:p14="http://schemas.microsoft.com/office/powerpoint/2010/main" val="122264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last two instructions, the </a:t>
            </a:r>
            <a:r>
              <a:rPr lang="en-US" sz="1200" b="1" kern="1200" baseline="0" dirty="0" err="1" smtClean="0">
                <a:solidFill>
                  <a:schemeClr val="tx1"/>
                </a:solidFill>
                <a:latin typeface="+mn-lt"/>
                <a:ea typeface="+mn-ea"/>
                <a:cs typeface="+mn-cs"/>
              </a:rPr>
              <a:t>Rn</a:t>
            </a:r>
            <a:r>
              <a:rPr lang="en-US" sz="1200" b="1" kern="1200" baseline="0" dirty="0" smtClean="0">
                <a:solidFill>
                  <a:schemeClr val="tx1"/>
                </a:solidFill>
                <a:latin typeface="+mn-lt"/>
                <a:ea typeface="+mn-ea"/>
                <a:cs typeface="+mn-cs"/>
              </a:rPr>
              <a:t> (e.g., R16 or R17) is decremented; if it </a:t>
            </a:r>
            <a:r>
              <a:rPr lang="en-US" sz="1200" kern="1200" baseline="0" dirty="0" smtClean="0">
                <a:solidFill>
                  <a:schemeClr val="tx1"/>
                </a:solidFill>
                <a:latin typeface="+mn-lt"/>
                <a:ea typeface="+mn-ea"/>
                <a:cs typeface="+mn-cs"/>
              </a:rPr>
              <a:t>is not zero, it branches (jumps) back to the target address  referred to by the label. Prior to the start of the loop, the </a:t>
            </a:r>
            <a:r>
              <a:rPr lang="en-US" sz="1200" b="1" kern="1200" baseline="0" dirty="0" err="1" smtClean="0">
                <a:solidFill>
                  <a:schemeClr val="tx1"/>
                </a:solidFill>
                <a:latin typeface="+mn-lt"/>
                <a:ea typeface="+mn-ea"/>
                <a:cs typeface="+mn-cs"/>
              </a:rPr>
              <a:t>Rn</a:t>
            </a:r>
            <a:r>
              <a:rPr lang="en-US" sz="1200" b="1" kern="1200" baseline="0" dirty="0" smtClean="0">
                <a:solidFill>
                  <a:schemeClr val="tx1"/>
                </a:solidFill>
                <a:latin typeface="+mn-lt"/>
                <a:ea typeface="+mn-ea"/>
                <a:cs typeface="+mn-cs"/>
              </a:rPr>
              <a:t> is loaded with the counter value for the number </a:t>
            </a:r>
            <a:r>
              <a:rPr lang="en-US" sz="1200" kern="1200" baseline="0" dirty="0" smtClean="0">
                <a:solidFill>
                  <a:schemeClr val="tx1"/>
                </a:solidFill>
                <a:latin typeface="+mn-lt"/>
                <a:ea typeface="+mn-ea"/>
                <a:cs typeface="+mn-cs"/>
              </a:rPr>
              <a:t>of repetitions. Notice that the BRNE instruction refers to the Z flag of the status register affected by the previous instruction, DEC. This is shown in Example 3-1.</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a:p>
        </p:txBody>
      </p:sp>
    </p:spTree>
    <p:extLst>
      <p:ext uri="{BB962C8B-B14F-4D97-AF65-F5344CB8AC3E}">
        <p14:creationId xmlns:p14="http://schemas.microsoft.com/office/powerpoint/2010/main" val="3738030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12</a:t>
            </a:fld>
            <a:endParaRPr lang="en-US"/>
          </a:p>
        </p:txBody>
      </p:sp>
    </p:spTree>
    <p:extLst>
      <p:ext uri="{BB962C8B-B14F-4D97-AF65-F5344CB8AC3E}">
        <p14:creationId xmlns:p14="http://schemas.microsoft.com/office/powerpoint/2010/main" val="1339950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13</a:t>
            </a:fld>
            <a:endParaRPr lang="en-US"/>
          </a:p>
        </p:txBody>
      </p:sp>
    </p:spTree>
    <p:extLst>
      <p:ext uri="{BB962C8B-B14F-4D97-AF65-F5344CB8AC3E}">
        <p14:creationId xmlns:p14="http://schemas.microsoft.com/office/powerpoint/2010/main" val="59394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14</a:t>
            </a:fld>
            <a:endParaRPr lang="en-US"/>
          </a:p>
        </p:txBody>
      </p:sp>
    </p:spTree>
    <p:extLst>
      <p:ext uri="{BB962C8B-B14F-4D97-AF65-F5344CB8AC3E}">
        <p14:creationId xmlns:p14="http://schemas.microsoft.com/office/powerpoint/2010/main" val="3760397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To calculate the target address, the relative address is added to the PC of the next instruction (target address = relative address + PC). See Example 3-6. We do the same thing for the backward branch, although the second byte is negative. That is, we add it to the PC value of the next instruction. See Example 3-7. </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15</a:t>
            </a:fld>
            <a:endParaRPr lang="en-US"/>
          </a:p>
        </p:txBody>
      </p:sp>
    </p:spTree>
    <p:extLst>
      <p:ext uri="{BB962C8B-B14F-4D97-AF65-F5344CB8AC3E}">
        <p14:creationId xmlns:p14="http://schemas.microsoft.com/office/powerpoint/2010/main" val="2885666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16</a:t>
            </a:fld>
            <a:endParaRPr lang="en-US"/>
          </a:p>
        </p:txBody>
      </p:sp>
    </p:spTree>
    <p:extLst>
      <p:ext uri="{BB962C8B-B14F-4D97-AF65-F5344CB8AC3E}">
        <p14:creationId xmlns:p14="http://schemas.microsoft.com/office/powerpoint/2010/main" val="3721474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17</a:t>
            </a:fld>
            <a:endParaRPr lang="en-US"/>
          </a:p>
        </p:txBody>
      </p:sp>
    </p:spTree>
    <p:extLst>
      <p:ext uri="{BB962C8B-B14F-4D97-AF65-F5344CB8AC3E}">
        <p14:creationId xmlns:p14="http://schemas.microsoft.com/office/powerpoint/2010/main" val="3776633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It is a 4-byte (32-bit) instruction in which 10 bits are used for the opcode, and the other 22 bits represent the 22-bit address of the target location. The 22-bit target address allows a jump to 4M (words) of memory locations from 000000 to $3FFFFF..</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18</a:t>
            </a:fld>
            <a:endParaRPr lang="en-US"/>
          </a:p>
        </p:txBody>
      </p:sp>
    </p:spTree>
    <p:extLst>
      <p:ext uri="{BB962C8B-B14F-4D97-AF65-F5344CB8AC3E}">
        <p14:creationId xmlns:p14="http://schemas.microsoft.com/office/powerpoint/2010/main" val="1927982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The relative address range of 000 - $FFF is divided into forward and backward jumps; that is, within -2048 to +2047 words of memory relative to the address of the current PC (program counter). If the jump is forward, then the relative address is positive. If the jump is backward, then the relative address is negative. In this regard, RJMP is like the conditional branch instructions except that 12 bits are used for the offset address instead of 7. This is shown in detail in Figure 3-5. </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19</a:t>
            </a:fld>
            <a:endParaRPr lang="en-US"/>
          </a:p>
        </p:txBody>
      </p:sp>
    </p:spTree>
    <p:extLst>
      <p:ext uri="{BB962C8B-B14F-4D97-AF65-F5344CB8AC3E}">
        <p14:creationId xmlns:p14="http://schemas.microsoft.com/office/powerpoint/2010/main" val="3087506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Z is a 2-byte register, so IJMP can jump within the lowest 64K words of the program memory.</a:t>
            </a:r>
          </a:p>
          <a:p>
            <a:r>
              <a:rPr lang="en-US" dirty="0" smtClean="0"/>
              <a:t>In the other jump instructions, the target address is static, which means that in a specific condition they jump to a fixed point. But IJMP has a dynamic target point, and we can dynamically change the target address by changing the Z register's contents through the program. </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a:p>
        </p:txBody>
      </p:sp>
    </p:spTree>
    <p:extLst>
      <p:ext uri="{BB962C8B-B14F-4D97-AF65-F5344CB8AC3E}">
        <p14:creationId xmlns:p14="http://schemas.microsoft.com/office/powerpoint/2010/main" val="1760761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Z is a 2-byte register, so IJMP can jump within the lowest 64K words of the program memory.</a:t>
            </a:r>
          </a:p>
          <a:p>
            <a:r>
              <a:rPr lang="en-US" dirty="0" smtClean="0"/>
              <a:t>In the other jump instructions, the target address is static, which means that in a specific condition they jump to a fixed point. </a:t>
            </a:r>
            <a:r>
              <a:rPr lang="en-US" smtClean="0"/>
              <a:t>But IJMP has a dynamic target point, and we can dynamically change the target address by changing the Z register's contents through the program. </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21</a:t>
            </a:fld>
            <a:endParaRPr lang="en-US"/>
          </a:p>
        </p:txBody>
      </p:sp>
    </p:spTree>
    <p:extLst>
      <p:ext uri="{BB962C8B-B14F-4D97-AF65-F5344CB8AC3E}">
        <p14:creationId xmlns:p14="http://schemas.microsoft.com/office/powerpoint/2010/main" val="112610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program in Example 3-1, register R16 is used as a counter. The counter is first set to 10. In each iteration, the DEC instruction decrements the R16 and sets the flag bits accordingly. If R16 is not zero (Z = 0), it jumps to the target address associated with the label "AGAIN". This looping action continues until R16 becomes zero. After R16 becomes zero (Z = I), it falls through the loop and executes the instruction immediately below it, in this case "OUT PORTB, R20". See Figure 3-1.</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a:t>
            </a:fld>
            <a:endParaRPr lang="en-US"/>
          </a:p>
        </p:txBody>
      </p:sp>
    </p:spTree>
    <p:extLst>
      <p:ext uri="{BB962C8B-B14F-4D97-AF65-F5344CB8AC3E}">
        <p14:creationId xmlns:p14="http://schemas.microsoft.com/office/powerpoint/2010/main" val="1727665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Therefore, CALL can be used to call subroutines located anywhere within the 4M address space of 000000-$3FFFFF for the AVR, as shown in Figure 3-7.</a:t>
            </a:r>
          </a:p>
          <a:p>
            <a:pPr marL="0" indent="274320" algn="just">
              <a:spcBef>
                <a:spcPts val="0"/>
              </a:spcBef>
              <a:buNone/>
            </a:pPr>
            <a:r>
              <a:rPr lang="en-US" sz="1200" dirty="0" smtClean="0"/>
              <a:t>To make sure that the AVR knows where to come back to after execution of the called subroutine, the microcontroller automatically saves on the stack the address of the instruction immediately below the CALL. </a:t>
            </a:r>
          </a:p>
          <a:p>
            <a:pPr marL="0" indent="274320" algn="just">
              <a:spcBef>
                <a:spcPts val="0"/>
              </a:spcBef>
              <a:buNone/>
            </a:pPr>
            <a:r>
              <a:rPr lang="en-US" sz="1200" dirty="0" smtClean="0"/>
              <a:t>When a subroutine is called, control is transferred to that subroutine, and the processor saves the PC (program counter) of the next instruction on the stack and begins to fetch instructions from the new location.  </a:t>
            </a:r>
          </a:p>
          <a:p>
            <a:pPr marL="0" indent="274320" algn="just">
              <a:spcBef>
                <a:spcPts val="0"/>
              </a:spcBef>
              <a:buNone/>
            </a:pPr>
            <a:r>
              <a:rPr lang="en-US" sz="1200" dirty="0" smtClean="0"/>
              <a:t>After finishing execution of the subroutine, the RET instruction transfers control back to the caller. Every subroutine needs RET as the last instruction.</a:t>
            </a:r>
          </a:p>
          <a:p>
            <a:endParaRPr lang="en-US" sz="1200" b="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22</a:t>
            </a:fld>
            <a:endParaRPr lang="en-US"/>
          </a:p>
        </p:txBody>
      </p:sp>
    </p:spTree>
    <p:extLst>
      <p:ext uri="{BB962C8B-B14F-4D97-AF65-F5344CB8AC3E}">
        <p14:creationId xmlns:p14="http://schemas.microsoft.com/office/powerpoint/2010/main" val="558471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a:p>
        </p:txBody>
      </p:sp>
    </p:spTree>
    <p:extLst>
      <p:ext uri="{BB962C8B-B14F-4D97-AF65-F5344CB8AC3E}">
        <p14:creationId xmlns:p14="http://schemas.microsoft.com/office/powerpoint/2010/main" val="703560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24</a:t>
            </a:fld>
            <a:endParaRPr lang="en-US"/>
          </a:p>
        </p:txBody>
      </p:sp>
    </p:spTree>
    <p:extLst>
      <p:ext uri="{BB962C8B-B14F-4D97-AF65-F5344CB8AC3E}">
        <p14:creationId xmlns:p14="http://schemas.microsoft.com/office/powerpoint/2010/main" val="3828672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25</a:t>
            </a:fld>
            <a:endParaRPr lang="en-US"/>
          </a:p>
        </p:txBody>
      </p:sp>
    </p:spTree>
    <p:extLst>
      <p:ext uri="{BB962C8B-B14F-4D97-AF65-F5344CB8AC3E}">
        <p14:creationId xmlns:p14="http://schemas.microsoft.com/office/powerpoint/2010/main" val="1658746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26</a:t>
            </a:fld>
            <a:endParaRPr lang="en-US"/>
          </a:p>
        </p:txBody>
      </p:sp>
    </p:spTree>
    <p:extLst>
      <p:ext uri="{BB962C8B-B14F-4D97-AF65-F5344CB8AC3E}">
        <p14:creationId xmlns:p14="http://schemas.microsoft.com/office/powerpoint/2010/main" val="3852246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27</a:t>
            </a:fld>
            <a:endParaRPr lang="en-US"/>
          </a:p>
        </p:txBody>
      </p:sp>
    </p:spTree>
    <p:extLst>
      <p:ext uri="{BB962C8B-B14F-4D97-AF65-F5344CB8AC3E}">
        <p14:creationId xmlns:p14="http://schemas.microsoft.com/office/powerpoint/2010/main" val="1995103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28</a:t>
            </a:fld>
            <a:endParaRPr lang="en-US"/>
          </a:p>
        </p:txBody>
      </p:sp>
    </p:spTree>
    <p:extLst>
      <p:ext uri="{BB962C8B-B14F-4D97-AF65-F5344CB8AC3E}">
        <p14:creationId xmlns:p14="http://schemas.microsoft.com/office/powerpoint/2010/main" val="1748346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29</a:t>
            </a:fld>
            <a:endParaRPr lang="en-US"/>
          </a:p>
        </p:txBody>
      </p:sp>
    </p:spTree>
    <p:extLst>
      <p:ext uri="{BB962C8B-B14F-4D97-AF65-F5344CB8AC3E}">
        <p14:creationId xmlns:p14="http://schemas.microsoft.com/office/powerpoint/2010/main" val="1693464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30</a:t>
            </a:fld>
            <a:endParaRPr lang="en-US"/>
          </a:p>
        </p:txBody>
      </p:sp>
    </p:spTree>
    <p:extLst>
      <p:ext uri="{BB962C8B-B14F-4D97-AF65-F5344CB8AC3E}">
        <p14:creationId xmlns:p14="http://schemas.microsoft.com/office/powerpoint/2010/main" val="546140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following points should be noted for the program in Example 3-9:</a:t>
            </a:r>
          </a:p>
          <a:p>
            <a:r>
              <a:rPr lang="en-US" smtClean="0"/>
              <a:t>     1- Notice the DELAY subroutine. After the first "CALL DELAY" is executed, the address of the instruction right below it, "LDI R16, OXAA", is pushed onto the stack. and the AVR starts to execute instructions at address 0x300.</a:t>
            </a:r>
          </a:p>
          <a:p>
            <a:r>
              <a:rPr lang="en-US" smtClean="0"/>
              <a:t>     2- In the DELAY subroutine, the counter R20 is set to 255 (R20 = OxFF); therefore, the loop is repeated 255 times. When R20 becomes 0, control falls to the RET instruction, which pops the address from the top of the stack into the program counter and resumes executing the instructions after the CALL.</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31</a:t>
            </a:fld>
            <a:endParaRPr lang="en-US"/>
          </a:p>
        </p:txBody>
      </p:sp>
    </p:spTree>
    <p:extLst>
      <p:ext uri="{BB962C8B-B14F-4D97-AF65-F5344CB8AC3E}">
        <p14:creationId xmlns:p14="http://schemas.microsoft.com/office/powerpoint/2010/main" val="1992288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a:t>
            </a:fld>
            <a:endParaRPr lang="en-US"/>
          </a:p>
        </p:txBody>
      </p:sp>
    </p:spTree>
    <p:extLst>
      <p:ext uri="{BB962C8B-B14F-4D97-AF65-F5344CB8AC3E}">
        <p14:creationId xmlns:p14="http://schemas.microsoft.com/office/powerpoint/2010/main" val="253499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32</a:t>
            </a:fld>
            <a:endParaRPr lang="en-US"/>
          </a:p>
        </p:txBody>
      </p:sp>
    </p:spTree>
    <p:extLst>
      <p:ext uri="{BB962C8B-B14F-4D97-AF65-F5344CB8AC3E}">
        <p14:creationId xmlns:p14="http://schemas.microsoft.com/office/powerpoint/2010/main" val="4074075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33</a:t>
            </a:fld>
            <a:endParaRPr lang="en-US"/>
          </a:p>
        </p:txBody>
      </p:sp>
    </p:spTree>
    <p:extLst>
      <p:ext uri="{BB962C8B-B14F-4D97-AF65-F5344CB8AC3E}">
        <p14:creationId xmlns:p14="http://schemas.microsoft.com/office/powerpoint/2010/main" val="260530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34</a:t>
            </a:fld>
            <a:endParaRPr lang="en-US"/>
          </a:p>
        </p:txBody>
      </p:sp>
    </p:spTree>
    <p:extLst>
      <p:ext uri="{BB962C8B-B14F-4D97-AF65-F5344CB8AC3E}">
        <p14:creationId xmlns:p14="http://schemas.microsoft.com/office/powerpoint/2010/main" val="1240307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35</a:t>
            </a:fld>
            <a:endParaRPr lang="en-US"/>
          </a:p>
        </p:txBody>
      </p:sp>
    </p:spTree>
    <p:extLst>
      <p:ext uri="{BB962C8B-B14F-4D97-AF65-F5344CB8AC3E}">
        <p14:creationId xmlns:p14="http://schemas.microsoft.com/office/powerpoint/2010/main" val="3381428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RCALL is a 2-byte instruction, and only 12 bits of the 2 bytes are used for the address, the target address of the subroutine must be within -2048 to +2047 words of memory relative to the address of the current PC.</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36</a:t>
            </a:fld>
            <a:endParaRPr lang="en-US"/>
          </a:p>
        </p:txBody>
      </p:sp>
    </p:spTree>
    <p:extLst>
      <p:ext uri="{BB962C8B-B14F-4D97-AF65-F5344CB8AC3E}">
        <p14:creationId xmlns:p14="http://schemas.microsoft.com/office/powerpoint/2010/main" val="33036850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is no difference between RCALL and CALL in terms of saving the program counter on the stack or the function of the RET instruction. The only difference is that the target address for CALL can be anywhere within the 4M address space of the AVR while the target address of RCALL must be within a 4K range.</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37</a:t>
            </a:fld>
            <a:endParaRPr lang="en-US"/>
          </a:p>
        </p:txBody>
      </p:sp>
    </p:spTree>
    <p:extLst>
      <p:ext uri="{BB962C8B-B14F-4D97-AF65-F5344CB8AC3E}">
        <p14:creationId xmlns:p14="http://schemas.microsoft.com/office/powerpoint/2010/main" val="324983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Of course, in addition to using compact instructions, we can program efficiently by having a detailed knowledge of all the instructions supported by a given microcontroller, and using them wisely. Look at Examples 3-12 and 3-13.</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38</a:t>
            </a:fld>
            <a:endParaRPr lang="en-US"/>
          </a:p>
        </p:txBody>
      </p:sp>
    </p:spTree>
    <p:extLst>
      <p:ext uri="{BB962C8B-B14F-4D97-AF65-F5344CB8AC3E}">
        <p14:creationId xmlns:p14="http://schemas.microsoft.com/office/powerpoint/2010/main" val="1191131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Of course, in addition to using compact instructions, we can </a:t>
            </a:r>
            <a:r>
              <a:rPr lang="en-US" sz="1200" kern="1200" baseline="0" smtClean="0">
                <a:solidFill>
                  <a:schemeClr val="tx1"/>
                </a:solidFill>
                <a:latin typeface="+mn-lt"/>
                <a:ea typeface="+mn-ea"/>
                <a:cs typeface="+mn-cs"/>
              </a:rPr>
              <a:t>program efficiently </a:t>
            </a:r>
            <a:r>
              <a:rPr lang="en-US" sz="1200" kern="1200" baseline="0" dirty="0" smtClean="0">
                <a:solidFill>
                  <a:schemeClr val="tx1"/>
                </a:solidFill>
                <a:latin typeface="+mn-lt"/>
                <a:ea typeface="+mn-ea"/>
                <a:cs typeface="+mn-cs"/>
              </a:rPr>
              <a:t>by having a detailed knowledge of all the instructions supported by </a:t>
            </a:r>
            <a:r>
              <a:rPr lang="en-US" sz="1200" kern="1200" baseline="0" smtClean="0">
                <a:solidFill>
                  <a:schemeClr val="tx1"/>
                </a:solidFill>
                <a:latin typeface="+mn-lt"/>
                <a:ea typeface="+mn-ea"/>
                <a:cs typeface="+mn-cs"/>
              </a:rPr>
              <a:t>a given microcontroller</a:t>
            </a:r>
            <a:r>
              <a:rPr lang="en-US" sz="1200" kern="1200" baseline="0" dirty="0" smtClean="0">
                <a:solidFill>
                  <a:schemeClr val="tx1"/>
                </a:solidFill>
                <a:latin typeface="+mn-lt"/>
                <a:ea typeface="+mn-ea"/>
                <a:cs typeface="+mn-cs"/>
              </a:rPr>
              <a:t>, and using them wisely. Look at Examples 3-12 and 3-13.</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39</a:t>
            </a:fld>
            <a:endParaRPr lang="en-US"/>
          </a:p>
        </p:txBody>
      </p:sp>
    </p:spTree>
    <p:extLst>
      <p:ext uri="{BB962C8B-B14F-4D97-AF65-F5344CB8AC3E}">
        <p14:creationId xmlns:p14="http://schemas.microsoft.com/office/powerpoint/2010/main" val="2219626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instruction is executed, the address of the next instruction is pushed into the stack (like CALL and RCALL) and the program counter is loaded with the contents of the Z register. So, the Z register should contain the address of a function when the ICALL instruction is executed. Because the Z register is 16 bits wide, the ICALL instruction can call the subroutines that are within the lowest 64K words of the program memory. See Figure 3-10.</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40</a:t>
            </a:fld>
            <a:endParaRPr lang="en-US"/>
          </a:p>
        </p:txBody>
      </p:sp>
    </p:spTree>
    <p:extLst>
      <p:ext uri="{BB962C8B-B14F-4D97-AF65-F5344CB8AC3E}">
        <p14:creationId xmlns:p14="http://schemas.microsoft.com/office/powerpoint/2010/main" val="597125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ICALL and EICALL instructions can be used to implement pointer to function.</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41</a:t>
            </a:fld>
            <a:endParaRPr lang="en-US"/>
          </a:p>
        </p:txBody>
      </p:sp>
    </p:spTree>
    <p:extLst>
      <p:ext uri="{BB962C8B-B14F-4D97-AF65-F5344CB8AC3E}">
        <p14:creationId xmlns:p14="http://schemas.microsoft.com/office/powerpoint/2010/main" val="789776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a:t>
            </a:fld>
            <a:endParaRPr lang="en-US"/>
          </a:p>
        </p:txBody>
      </p:sp>
    </p:spTree>
    <p:extLst>
      <p:ext uri="{BB962C8B-B14F-4D97-AF65-F5344CB8AC3E}">
        <p14:creationId xmlns:p14="http://schemas.microsoft.com/office/powerpoint/2010/main" val="12678683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Indeed, one way to increase performance without losing code compatibility with the older generation of a given family is to reduce the number of instruction cycles it takes to execute an instruction.</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42</a:t>
            </a:fld>
            <a:endParaRPr lang="en-US"/>
          </a:p>
        </p:txBody>
      </p:sp>
    </p:spTree>
    <p:extLst>
      <p:ext uri="{BB962C8B-B14F-4D97-AF65-F5344CB8AC3E}">
        <p14:creationId xmlns:p14="http://schemas.microsoft.com/office/powerpoint/2010/main" val="3146937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43</a:t>
            </a:fld>
            <a:endParaRPr lang="en-US"/>
          </a:p>
        </p:txBody>
      </p:sp>
    </p:spTree>
    <p:extLst>
      <p:ext uri="{BB962C8B-B14F-4D97-AF65-F5344CB8AC3E}">
        <p14:creationId xmlns:p14="http://schemas.microsoft.com/office/powerpoint/2010/main" val="3043678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44</a:t>
            </a:fld>
            <a:endParaRPr lang="en-US"/>
          </a:p>
        </p:txBody>
      </p:sp>
    </p:spTree>
    <p:extLst>
      <p:ext uri="{BB962C8B-B14F-4D97-AF65-F5344CB8AC3E}">
        <p14:creationId xmlns:p14="http://schemas.microsoft.com/office/powerpoint/2010/main" val="1191385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45</a:t>
            </a:fld>
            <a:endParaRPr lang="en-US"/>
          </a:p>
        </p:txBody>
      </p:sp>
    </p:spTree>
    <p:extLst>
      <p:ext uri="{BB962C8B-B14F-4D97-AF65-F5344CB8AC3E}">
        <p14:creationId xmlns:p14="http://schemas.microsoft.com/office/powerpoint/2010/main" val="886620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46</a:t>
            </a:fld>
            <a:endParaRPr lang="en-US"/>
          </a:p>
        </p:txBody>
      </p:sp>
    </p:spTree>
    <p:extLst>
      <p:ext uri="{BB962C8B-B14F-4D97-AF65-F5344CB8AC3E}">
        <p14:creationId xmlns:p14="http://schemas.microsoft.com/office/powerpoint/2010/main" val="9798288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47</a:t>
            </a:fld>
            <a:endParaRPr lang="en-US"/>
          </a:p>
        </p:txBody>
      </p:sp>
    </p:spTree>
    <p:extLst>
      <p:ext uri="{BB962C8B-B14F-4D97-AF65-F5344CB8AC3E}">
        <p14:creationId xmlns:p14="http://schemas.microsoft.com/office/powerpoint/2010/main" val="17001538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48</a:t>
            </a:fld>
            <a:endParaRPr lang="en-US"/>
          </a:p>
        </p:txBody>
      </p:sp>
    </p:spTree>
    <p:extLst>
      <p:ext uri="{BB962C8B-B14F-4D97-AF65-F5344CB8AC3E}">
        <p14:creationId xmlns:p14="http://schemas.microsoft.com/office/powerpoint/2010/main" val="38088319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49</a:t>
            </a:fld>
            <a:endParaRPr lang="en-US"/>
          </a:p>
        </p:txBody>
      </p:sp>
    </p:spTree>
    <p:extLst>
      <p:ext uri="{BB962C8B-B14F-4D97-AF65-F5344CB8AC3E}">
        <p14:creationId xmlns:p14="http://schemas.microsoft.com/office/powerpoint/2010/main" val="27967552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50</a:t>
            </a:fld>
            <a:endParaRPr lang="en-US"/>
          </a:p>
        </p:txBody>
      </p:sp>
    </p:spTree>
    <p:extLst>
      <p:ext uri="{BB962C8B-B14F-4D97-AF65-F5344CB8AC3E}">
        <p14:creationId xmlns:p14="http://schemas.microsoft.com/office/powerpoint/2010/main" val="26043033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51</a:t>
            </a:fld>
            <a:endParaRPr lang="en-US"/>
          </a:p>
        </p:txBody>
      </p:sp>
    </p:spTree>
    <p:extLst>
      <p:ext uri="{BB962C8B-B14F-4D97-AF65-F5344CB8AC3E}">
        <p14:creationId xmlns:p14="http://schemas.microsoft.com/office/powerpoint/2010/main" val="180415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a:t>
            </a:fld>
            <a:endParaRPr lang="en-US"/>
          </a:p>
        </p:txBody>
      </p:sp>
    </p:spTree>
    <p:extLst>
      <p:ext uri="{BB962C8B-B14F-4D97-AF65-F5344CB8AC3E}">
        <p14:creationId xmlns:p14="http://schemas.microsoft.com/office/powerpoint/2010/main" val="41183520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52</a:t>
            </a:fld>
            <a:endParaRPr lang="en-US"/>
          </a:p>
        </p:txBody>
      </p:sp>
    </p:spTree>
    <p:extLst>
      <p:ext uri="{BB962C8B-B14F-4D97-AF65-F5344CB8AC3E}">
        <p14:creationId xmlns:p14="http://schemas.microsoft.com/office/powerpoint/2010/main" val="31995948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53</a:t>
            </a:fld>
            <a:endParaRPr lang="en-US"/>
          </a:p>
        </p:txBody>
      </p:sp>
    </p:spTree>
    <p:extLst>
      <p:ext uri="{BB962C8B-B14F-4D97-AF65-F5344CB8AC3E}">
        <p14:creationId xmlns:p14="http://schemas.microsoft.com/office/powerpoint/2010/main" val="2458750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54</a:t>
            </a:fld>
            <a:endParaRPr lang="en-US"/>
          </a:p>
        </p:txBody>
      </p:sp>
    </p:spTree>
    <p:extLst>
      <p:ext uri="{BB962C8B-B14F-4D97-AF65-F5344CB8AC3E}">
        <p14:creationId xmlns:p14="http://schemas.microsoft.com/office/powerpoint/2010/main" val="1833803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55</a:t>
            </a:fld>
            <a:endParaRPr lang="en-US"/>
          </a:p>
        </p:txBody>
      </p:sp>
    </p:spTree>
    <p:extLst>
      <p:ext uri="{BB962C8B-B14F-4D97-AF65-F5344CB8AC3E}">
        <p14:creationId xmlns:p14="http://schemas.microsoft.com/office/powerpoint/2010/main" val="40245667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56</a:t>
            </a:fld>
            <a:endParaRPr lang="en-US"/>
          </a:p>
        </p:txBody>
      </p:sp>
    </p:spTree>
    <p:extLst>
      <p:ext uri="{BB962C8B-B14F-4D97-AF65-F5344CB8AC3E}">
        <p14:creationId xmlns:p14="http://schemas.microsoft.com/office/powerpoint/2010/main" val="29879757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57</a:t>
            </a:fld>
            <a:endParaRPr lang="en-US"/>
          </a:p>
        </p:txBody>
      </p:sp>
    </p:spTree>
    <p:extLst>
      <p:ext uri="{BB962C8B-B14F-4D97-AF65-F5344CB8AC3E}">
        <p14:creationId xmlns:p14="http://schemas.microsoft.com/office/powerpoint/2010/main" val="325320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a:t>
            </a:fld>
            <a:endParaRPr lang="en-US"/>
          </a:p>
        </p:txBody>
      </p:sp>
    </p:spTree>
    <p:extLst>
      <p:ext uri="{BB962C8B-B14F-4D97-AF65-F5344CB8AC3E}">
        <p14:creationId xmlns:p14="http://schemas.microsoft.com/office/powerpoint/2010/main" val="117931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a:t>
            </a:fld>
            <a:endParaRPr lang="en-US"/>
          </a:p>
        </p:txBody>
      </p:sp>
    </p:spTree>
    <p:extLst>
      <p:ext uri="{BB962C8B-B14F-4D97-AF65-F5344CB8AC3E}">
        <p14:creationId xmlns:p14="http://schemas.microsoft.com/office/powerpoint/2010/main" val="139958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a:t>
            </a:fld>
            <a:endParaRPr lang="en-US"/>
          </a:p>
        </p:txBody>
      </p:sp>
    </p:spTree>
    <p:extLst>
      <p:ext uri="{BB962C8B-B14F-4D97-AF65-F5344CB8AC3E}">
        <p14:creationId xmlns:p14="http://schemas.microsoft.com/office/powerpoint/2010/main" val="417989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Notice that the TST instruction can be used to examine a register and set the flags according to the contents of the register without performing an arithmetic instruction such as decrement</a:t>
            </a:r>
            <a:r>
              <a:rPr lang="en-US" dirty="0" smtClean="0"/>
              <a:t>.</a:t>
            </a:r>
            <a:endParaRPr lang="en-US" sz="1200" dirty="0" smtClean="0"/>
          </a:p>
          <a:p>
            <a:r>
              <a:rPr lang="en-US" sz="1200" kern="1200" baseline="0" dirty="0" smtClean="0">
                <a:solidFill>
                  <a:schemeClr val="tx1"/>
                </a:solidFill>
                <a:latin typeface="+mn-lt"/>
                <a:ea typeface="+mn-ea"/>
                <a:cs typeface="+mn-cs"/>
              </a:rPr>
              <a:t>When the TST instruction executes, if the register contains the zero value, the zero flag is set; otherwise, it is cleared. </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11</a:t>
            </a:fld>
            <a:endParaRPr lang="en-US"/>
          </a:p>
        </p:txBody>
      </p:sp>
    </p:spTree>
    <p:extLst>
      <p:ext uri="{BB962C8B-B14F-4D97-AF65-F5344CB8AC3E}">
        <p14:creationId xmlns:p14="http://schemas.microsoft.com/office/powerpoint/2010/main" val="351478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11/7/2022</a:t>
            </a:fld>
            <a:endParaRPr lang="en-US"/>
          </a:p>
        </p:txBody>
      </p:sp>
      <p:sp>
        <p:nvSpPr>
          <p:cNvPr id="17" name="Footer Placeholder 16"/>
          <p:cNvSpPr>
            <a:spLocks noGrp="1"/>
          </p:cNvSpPr>
          <p:nvPr>
            <p:ph type="ftr" sz="quarter" idx="11"/>
          </p:nvPr>
        </p:nvSpPr>
        <p:spPr/>
        <p:txBody>
          <a:bodyPr/>
          <a:lstStyle/>
          <a:p>
            <a:r>
              <a:rPr lang="en-US" smtClean="0"/>
              <a:t>mashhoun@iust.ac.ir                Iran Univ of Science &amp; Tech</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11/7/2022</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11/7/2022</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11/7/2022</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11/7/2022</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mashhoun@iust.ac.ir                Iran Univ of Science &amp; Tech</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11/7/2022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11/7/2022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11/7/2022</a:t>
            </a:fld>
            <a:endParaRPr lang="en-US"/>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11/7/2022</a:t>
            </a:fld>
            <a:endParaRPr lang="en-US"/>
          </a:p>
        </p:txBody>
      </p:sp>
      <p:sp>
        <p:nvSpPr>
          <p:cNvPr id="3" name="Footer Placeholder 2"/>
          <p:cNvSpPr>
            <a:spLocks noGrp="1"/>
          </p:cNvSpPr>
          <p:nvPr>
            <p:ph type="ftr" sz="quarter" idx="11"/>
          </p:nvPr>
        </p:nvSpPr>
        <p:spPr/>
        <p:txBody>
          <a:bodyPr/>
          <a:lstStyle/>
          <a:p>
            <a:r>
              <a:rPr lang="en-US" smtClean="0"/>
              <a:t>mashhoun@iust.ac.ir                Iran Univ of Science &amp; Tech</a:t>
            </a:r>
            <a:endParaRPr lang="en-US"/>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11/7/2022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11/7/2022</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11/7/2022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mashhoun@iust.ac.ir                Iran Univ of Science &amp; Tech</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44" y="3200400"/>
            <a:ext cx="9001156" cy="1600200"/>
          </a:xfrm>
        </p:spPr>
        <p:txBody>
          <a:bodyPr>
            <a:normAutofit fontScale="77500" lnSpcReduction="20000"/>
          </a:bodyPr>
          <a:lstStyle/>
          <a:p>
            <a:r>
              <a:rPr lang="en-US" dirty="0" smtClean="0"/>
              <a:t>Microprocessor Course</a:t>
            </a:r>
          </a:p>
          <a:p>
            <a:r>
              <a:rPr lang="en-US" dirty="0" smtClean="0"/>
              <a:t>Third Chapter</a:t>
            </a:r>
          </a:p>
          <a:p>
            <a:r>
              <a:rPr lang="en-US" sz="2800" b="1" dirty="0" smtClean="0"/>
              <a:t>BRANCH, CALL, AND TIME DELAY LOOP</a:t>
            </a:r>
            <a:r>
              <a:rPr lang="en-US" sz="2400" dirty="0" smtClean="0"/>
              <a:t/>
            </a:r>
            <a:br>
              <a:rPr lang="en-US" sz="2400" dirty="0" smtClean="0"/>
            </a:br>
            <a:endParaRPr lang="en-US" dirty="0" smtClean="0"/>
          </a:p>
          <a:p>
            <a:r>
              <a:rPr lang="en-US" dirty="0" smtClean="0"/>
              <a:t>Aban 1393</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914400" y="1447800"/>
            <a:ext cx="4086228" cy="4572000"/>
          </a:xfrm>
        </p:spPr>
        <p:txBody>
          <a:bodyPr/>
          <a:lstStyle/>
          <a:p>
            <a:pPr>
              <a:buNone/>
            </a:pPr>
            <a:r>
              <a:rPr lang="en-US" sz="2800" b="1" dirty="0" smtClean="0"/>
              <a:t>Other conditional jumps</a:t>
            </a:r>
          </a:p>
          <a:p>
            <a:pPr marL="0" indent="274320" algn="just">
              <a:spcBef>
                <a:spcPts val="0"/>
              </a:spcBef>
              <a:buNone/>
            </a:pPr>
            <a:r>
              <a:rPr lang="en-US" sz="2000" dirty="0" smtClean="0"/>
              <a:t>In Table 3-1 you see some of the conditional branches for the AVR. In Table 3-1 notice that the instructions, such as BREQ (Branch if Z = 1) and BRLO (Branch if C = I), jump only if a certain condition is met. Next, we examine some conditional branch instructions with examples.</a:t>
            </a:r>
            <a:endParaRPr lang="en-US" sz="2800" b="1" dirty="0" smtClean="0"/>
          </a:p>
          <a:p>
            <a:endParaRPr lang="en-US" dirty="0"/>
          </a:p>
        </p:txBody>
      </p:sp>
      <p:pic>
        <p:nvPicPr>
          <p:cNvPr id="7170" name="Picture 2"/>
          <p:cNvPicPr>
            <a:picLocks noChangeAspect="1" noChangeArrowheads="1"/>
          </p:cNvPicPr>
          <p:nvPr/>
        </p:nvPicPr>
        <p:blipFill>
          <a:blip r:embed="rId3"/>
          <a:srcRect/>
          <a:stretch>
            <a:fillRect/>
          </a:stretch>
        </p:blipFill>
        <p:spPr bwMode="auto">
          <a:xfrm>
            <a:off x="5000628" y="1428736"/>
            <a:ext cx="3960000" cy="38871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914400" y="1447800"/>
            <a:ext cx="7372376" cy="4572000"/>
          </a:xfrm>
        </p:spPr>
        <p:txBody>
          <a:bodyPr>
            <a:normAutofit/>
          </a:bodyPr>
          <a:lstStyle/>
          <a:p>
            <a:pPr>
              <a:buNone/>
            </a:pPr>
            <a:r>
              <a:rPr lang="en-US" sz="2800" b="1" dirty="0" smtClean="0"/>
              <a:t>BREQ (branch if equal, branch if Z = 1)</a:t>
            </a:r>
          </a:p>
          <a:p>
            <a:pPr marL="0" indent="274320" algn="just">
              <a:spcBef>
                <a:spcPts val="0"/>
              </a:spcBef>
              <a:spcAft>
                <a:spcPts val="2400"/>
              </a:spcAft>
              <a:buNone/>
            </a:pPr>
            <a:r>
              <a:rPr lang="en-US" sz="2000" dirty="0" smtClean="0"/>
              <a:t>In this instruction, the Z flag is checked. If it is high, the CPU jumps to the target address. For example, look at the following code.</a:t>
            </a:r>
          </a:p>
          <a:p>
            <a:pPr marL="0" indent="274320" algn="just">
              <a:spcBef>
                <a:spcPts val="0"/>
              </a:spcBef>
              <a:buNone/>
            </a:pPr>
            <a:r>
              <a:rPr lang="en-US" sz="1600" b="1" dirty="0" smtClean="0">
                <a:latin typeface="Courier New" pitchFamily="49" charset="0"/>
                <a:cs typeface="Courier New" pitchFamily="49" charset="0"/>
              </a:rPr>
              <a:t>OVER:	IN   R20,PINB	;read PINB and put it in R20</a:t>
            </a:r>
          </a:p>
          <a:p>
            <a:pPr marL="0" indent="274320" algn="just">
              <a:spcBef>
                <a:spcPts val="0"/>
              </a:spcBef>
              <a:buNone/>
            </a:pPr>
            <a:r>
              <a:rPr lang="en-US" sz="1600" b="1" dirty="0" smtClean="0">
                <a:latin typeface="Courier New" pitchFamily="49" charset="0"/>
                <a:cs typeface="Courier New" pitchFamily="49" charset="0"/>
              </a:rPr>
              <a:t>	TST  R20	;set the flags according to R20</a:t>
            </a:r>
          </a:p>
          <a:p>
            <a:pPr marL="0" indent="274320" algn="just">
              <a:spcBef>
                <a:spcPts val="0"/>
              </a:spcBef>
              <a:buNone/>
            </a:pPr>
            <a:r>
              <a:rPr lang="en-US" sz="1600" b="1" dirty="0" smtClean="0">
                <a:latin typeface="Courier New" pitchFamily="49" charset="0"/>
                <a:cs typeface="Courier New" pitchFamily="49" charset="0"/>
              </a:rPr>
              <a:t>	BREQ OVER	;jump if R20 is zero</a:t>
            </a:r>
          </a:p>
          <a:p>
            <a:pPr marL="0" indent="274320" algn="just">
              <a:spcBef>
                <a:spcPts val="2400"/>
              </a:spcBef>
              <a:buNone/>
            </a:pPr>
            <a:r>
              <a:rPr lang="en-US" sz="2200" dirty="0" smtClean="0"/>
              <a:t>In this program, if PINB is zero, the CPU jumps to the label OVER. It stays in the loop until PINB has a value other than zero. </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914400" y="1447800"/>
            <a:ext cx="7515252" cy="4572000"/>
          </a:xfrm>
        </p:spPr>
        <p:txBody>
          <a:bodyPr>
            <a:normAutofit/>
          </a:bodyPr>
          <a:lstStyle/>
          <a:p>
            <a:pPr>
              <a:buNone/>
            </a:pPr>
            <a:r>
              <a:rPr lang="en-US" sz="2800" b="1" dirty="0" smtClean="0"/>
              <a:t>BRSH (branch if same or higher, branch if C = 0)</a:t>
            </a:r>
          </a:p>
          <a:p>
            <a:pPr marL="0" indent="274320" algn="just">
              <a:spcBef>
                <a:spcPts val="0"/>
              </a:spcBef>
              <a:spcAft>
                <a:spcPts val="2400"/>
              </a:spcAft>
              <a:buNone/>
            </a:pPr>
            <a:r>
              <a:rPr lang="en-US" sz="2000" dirty="0" smtClean="0"/>
              <a:t>In executing "BRSH", the processor looks at the carry flag to see if it is raised (C = 1). If it is not, the CPU starts to fetch and execute instructions from the address of the label. If C = 1, it will not branch but will execute the next instruction below BRSH.</a:t>
            </a:r>
          </a:p>
        </p:txBody>
      </p:sp>
      <p:pic>
        <p:nvPicPr>
          <p:cNvPr id="8195" name="Picture 3"/>
          <p:cNvPicPr>
            <a:picLocks noChangeAspect="1" noChangeArrowheads="1"/>
          </p:cNvPicPr>
          <p:nvPr/>
        </p:nvPicPr>
        <p:blipFill>
          <a:blip r:embed="rId3"/>
          <a:srcRect/>
          <a:stretch>
            <a:fillRect/>
          </a:stretch>
        </p:blipFill>
        <p:spPr bwMode="auto">
          <a:xfrm>
            <a:off x="1086776" y="3143248"/>
            <a:ext cx="7200000" cy="31410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9218" name="Picture 2"/>
          <p:cNvPicPr>
            <a:picLocks noGrp="1" noChangeAspect="1" noChangeArrowheads="1"/>
          </p:cNvPicPr>
          <p:nvPr>
            <p:ph sz="quarter" idx="1"/>
          </p:nvPr>
        </p:nvPicPr>
        <p:blipFill>
          <a:blip r:embed="rId3"/>
          <a:srcRect/>
          <a:stretch>
            <a:fillRect/>
          </a:stretch>
        </p:blipFill>
        <p:spPr bwMode="auto">
          <a:xfrm>
            <a:off x="1714480" y="1447800"/>
            <a:ext cx="5400000" cy="48254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lstStyle/>
          <a:p>
            <a:pPr marL="0" indent="274320" algn="just">
              <a:spcBef>
                <a:spcPts val="0"/>
              </a:spcBef>
              <a:buNone/>
            </a:pPr>
            <a:r>
              <a:rPr lang="en-US" sz="2000" dirty="0" smtClean="0"/>
              <a:t>The other conditional branch instructions in Table 3-1 are discussed in Chapter 5 when arithmetic operations with signed numbers are discussed.</a:t>
            </a:r>
          </a:p>
          <a:p>
            <a:pPr marL="0" indent="274320" algn="just">
              <a:spcBef>
                <a:spcPts val="0"/>
              </a:spcBef>
              <a:buNone/>
            </a:pPr>
            <a:endParaRPr lang="en-US" sz="2000" dirty="0" smtClean="0"/>
          </a:p>
          <a:p>
            <a:pPr marL="0" indent="274320" algn="just">
              <a:spcBef>
                <a:spcPts val="0"/>
              </a:spcBef>
              <a:buNone/>
            </a:pPr>
            <a:endParaRPr lang="en-US" sz="2000" dirty="0" smtClean="0"/>
          </a:p>
          <a:p>
            <a:pPr>
              <a:buNone/>
            </a:pPr>
            <a:r>
              <a:rPr lang="en-US" sz="2800" b="1" dirty="0" smtClean="0"/>
              <a:t>All conditional branches are short jumps</a:t>
            </a:r>
          </a:p>
          <a:p>
            <a:pPr marL="0" indent="274320" algn="just">
              <a:spcBef>
                <a:spcPts val="0"/>
              </a:spcBef>
              <a:buNone/>
            </a:pPr>
            <a:r>
              <a:rPr lang="en-US" sz="2000" dirty="0" smtClean="0"/>
              <a:t>It must be noted that all conditional jumps are short jumps, meaning that the address of the target must be within </a:t>
            </a:r>
            <a:r>
              <a:rPr lang="en-US" sz="2000" b="1" dirty="0" smtClean="0"/>
              <a:t>64 bytes of the program counter (PC). </a:t>
            </a:r>
            <a:r>
              <a:rPr lang="en-US" sz="2000" dirty="0" smtClean="0"/>
              <a:t>This</a:t>
            </a:r>
            <a:r>
              <a:rPr lang="en-US" sz="2000" b="1" dirty="0" smtClean="0"/>
              <a:t> </a:t>
            </a:r>
            <a:r>
              <a:rPr lang="en-US" sz="2000" dirty="0" smtClean="0"/>
              <a:t>concept is discussed next.</a:t>
            </a:r>
          </a:p>
          <a:p>
            <a:pPr marL="0" indent="274320" algn="just">
              <a:spcBef>
                <a:spcPts val="0"/>
              </a:spcBef>
              <a:buNone/>
            </a:pPr>
            <a:endParaRPr lang="en-US" sz="2000"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rmAutofit/>
          </a:bodyPr>
          <a:lstStyle/>
          <a:p>
            <a:pPr>
              <a:buNone/>
            </a:pPr>
            <a:r>
              <a:rPr lang="en-US" b="1" dirty="0" smtClean="0"/>
              <a:t>Calculating the short branch address</a:t>
            </a:r>
          </a:p>
          <a:p>
            <a:pPr marL="0" indent="274320" algn="just">
              <a:spcBef>
                <a:spcPts val="0"/>
              </a:spcBef>
              <a:buNone/>
            </a:pPr>
            <a:r>
              <a:rPr lang="en-US" sz="2000" dirty="0" smtClean="0"/>
              <a:t>All conditional branches such as BRSH, BREQ, and BRNE are short branches due to the fact that they are all 2-byte instructions. In these instructions the opcode is 9 bits and the relative address is 7 bits. </a:t>
            </a:r>
          </a:p>
          <a:p>
            <a:pPr marL="0" indent="274320" algn="just">
              <a:spcBef>
                <a:spcPts val="0"/>
              </a:spcBef>
              <a:buNone/>
            </a:pPr>
            <a:r>
              <a:rPr lang="en-US" sz="2000" dirty="0" smtClean="0"/>
              <a:t>The target address is relative to the value of the program counter. </a:t>
            </a:r>
          </a:p>
          <a:p>
            <a:pPr marL="0" indent="274320" algn="just">
              <a:spcBef>
                <a:spcPts val="0"/>
              </a:spcBef>
              <a:buNone/>
            </a:pPr>
            <a:r>
              <a:rPr lang="en-US" sz="2000" dirty="0" smtClean="0"/>
              <a:t>If the relative address is positive, the jump is forward. </a:t>
            </a:r>
          </a:p>
          <a:p>
            <a:pPr marL="0" indent="274320" algn="just">
              <a:spcBef>
                <a:spcPts val="0"/>
              </a:spcBef>
              <a:buNone/>
            </a:pPr>
            <a:r>
              <a:rPr lang="en-US" sz="2000" dirty="0" smtClean="0"/>
              <a:t>If the relative address is negative, then the jump is backwards. </a:t>
            </a:r>
          </a:p>
          <a:p>
            <a:pPr marL="0" indent="274320" algn="just">
              <a:spcBef>
                <a:spcPts val="0"/>
              </a:spcBef>
              <a:buNone/>
            </a:pPr>
            <a:r>
              <a:rPr lang="en-US" sz="2000" dirty="0" smtClean="0"/>
              <a:t>The relative address can be a value from -64 to +63. </a:t>
            </a:r>
            <a:endParaRPr lang="en-US" sz="2000" dirty="0"/>
          </a:p>
        </p:txBody>
      </p:sp>
      <p:pic>
        <p:nvPicPr>
          <p:cNvPr id="10243" name="Picture 3"/>
          <p:cNvPicPr>
            <a:picLocks noChangeAspect="1" noChangeArrowheads="1"/>
          </p:cNvPicPr>
          <p:nvPr/>
        </p:nvPicPr>
        <p:blipFill>
          <a:blip r:embed="rId3"/>
          <a:srcRect/>
          <a:stretch>
            <a:fillRect/>
          </a:stretch>
        </p:blipFill>
        <p:spPr bwMode="auto">
          <a:xfrm>
            <a:off x="2071670" y="4019232"/>
            <a:ext cx="5400000" cy="2195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2643174" y="3429000"/>
            <a:ext cx="500066"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Autofit/>
          </a:bodyPr>
          <a:lstStyle/>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marL="0" indent="274320" algn="just">
              <a:spcBef>
                <a:spcPts val="0"/>
              </a:spcBef>
              <a:buNone/>
            </a:pPr>
            <a:endParaRPr lang="en-US" sz="1800" dirty="0" smtClean="0"/>
          </a:p>
          <a:p>
            <a:pPr marL="0" indent="274320" algn="just">
              <a:spcBef>
                <a:spcPts val="0"/>
              </a:spcBef>
              <a:buNone/>
            </a:pPr>
            <a:endParaRPr lang="en-US" sz="1800" dirty="0" smtClean="0"/>
          </a:p>
          <a:p>
            <a:pPr marL="0" indent="274320" algn="just">
              <a:spcBef>
                <a:spcPts val="0"/>
              </a:spcBef>
              <a:buNone/>
            </a:pPr>
            <a:r>
              <a:rPr lang="en-US" sz="1800" dirty="0" smtClean="0"/>
              <a:t>In the program list, "BRNE AGAIN" has machine code F7E9. Because the binary equivalent of the instruction is 1111 0111 1110 1001,the opcode is 111101001 and the operand (relative address) is 1111101. The 1111101 gives us -3, which means the displacement is -3. </a:t>
            </a:r>
          </a:p>
          <a:p>
            <a:pPr marL="0" indent="274320" algn="just">
              <a:spcBef>
                <a:spcPts val="0"/>
              </a:spcBef>
              <a:buNone/>
            </a:pPr>
            <a:r>
              <a:rPr lang="en-US" sz="1800" dirty="0" smtClean="0"/>
              <a:t>When the relative address of -3 is added to 000006, the address of the instruction below, we have -3 + 06 = 03 (the carry is dropped). Notice that 000003 is the address of the label AGAIN. 1111101 is a negative number, which means it will branch backward. </a:t>
            </a:r>
          </a:p>
        </p:txBody>
      </p:sp>
      <p:pic>
        <p:nvPicPr>
          <p:cNvPr id="11267" name="Picture 3"/>
          <p:cNvPicPr>
            <a:picLocks noChangeAspect="1" noChangeArrowheads="1"/>
          </p:cNvPicPr>
          <p:nvPr/>
        </p:nvPicPr>
        <p:blipFill>
          <a:blip r:embed="rId3"/>
          <a:srcRect/>
          <a:stretch>
            <a:fillRect/>
          </a:stretch>
        </p:blipFill>
        <p:spPr bwMode="auto">
          <a:xfrm>
            <a:off x="1000100" y="1285860"/>
            <a:ext cx="7200000" cy="2564620"/>
          </a:xfrm>
          <a:prstGeom prst="rect">
            <a:avLst/>
          </a:prstGeom>
          <a:noFill/>
          <a:ln w="9525">
            <a:noFill/>
            <a:miter lim="800000"/>
            <a:headEnd/>
            <a:tailEnd/>
          </a:ln>
          <a:effectLst/>
        </p:spPr>
      </p:pic>
      <p:sp>
        <p:nvSpPr>
          <p:cNvPr id="11" name="Oval 10"/>
          <p:cNvSpPr/>
          <p:nvPr/>
        </p:nvSpPr>
        <p:spPr>
          <a:xfrm>
            <a:off x="2643174" y="3429000"/>
            <a:ext cx="428628" cy="214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643306" y="4071942"/>
            <a:ext cx="200026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Autofit/>
          </a:bodyPr>
          <a:lstStyle/>
          <a:p>
            <a:pPr>
              <a:buNone/>
            </a:pPr>
            <a:r>
              <a:rPr lang="en-US" sz="2800" b="1" dirty="0" smtClean="0"/>
              <a:t>Unconditional branch instruction</a:t>
            </a:r>
          </a:p>
          <a:p>
            <a:pPr marL="0" indent="274320" algn="just">
              <a:spcBef>
                <a:spcPts val="2400"/>
              </a:spcBef>
              <a:buNone/>
            </a:pPr>
            <a:r>
              <a:rPr lang="en-US" sz="2000" dirty="0" smtClean="0"/>
              <a:t>The unconditional branch is a jump in which control is transferred unconditionally to the target location. In the AVR there are three unconditional branches:</a:t>
            </a:r>
          </a:p>
          <a:p>
            <a:pPr marL="0" indent="274320" algn="just">
              <a:lnSpc>
                <a:spcPct val="150000"/>
              </a:lnSpc>
              <a:spcBef>
                <a:spcPts val="0"/>
              </a:spcBef>
              <a:buNone/>
            </a:pPr>
            <a:r>
              <a:rPr lang="en-US" sz="2000" dirty="0" smtClean="0"/>
              <a:t>JMP (jump), </a:t>
            </a:r>
          </a:p>
          <a:p>
            <a:pPr marL="0" indent="274320" algn="just">
              <a:lnSpc>
                <a:spcPct val="150000"/>
              </a:lnSpc>
              <a:spcBef>
                <a:spcPts val="0"/>
              </a:spcBef>
              <a:buNone/>
            </a:pPr>
            <a:r>
              <a:rPr lang="en-US" sz="2000" dirty="0" smtClean="0"/>
              <a:t>RJMP (relative jump), and </a:t>
            </a:r>
          </a:p>
          <a:p>
            <a:pPr marL="0" indent="274320" algn="just">
              <a:lnSpc>
                <a:spcPct val="150000"/>
              </a:lnSpc>
              <a:spcBef>
                <a:spcPts val="0"/>
              </a:spcBef>
              <a:buNone/>
            </a:pPr>
            <a:r>
              <a:rPr lang="en-US" sz="2000" dirty="0" smtClean="0"/>
              <a:t>IJMP (indirect jump). </a:t>
            </a:r>
          </a:p>
          <a:p>
            <a:pPr marL="0" indent="0" algn="just">
              <a:spcBef>
                <a:spcPts val="2400"/>
              </a:spcBef>
              <a:buNone/>
            </a:pPr>
            <a:r>
              <a:rPr lang="en-US" sz="2000" dirty="0" smtClean="0"/>
              <a:t>Deciding which one to use depends on the target address.</a:t>
            </a:r>
          </a:p>
          <a:p>
            <a:pPr>
              <a:buNone/>
            </a:pPr>
            <a:endParaRPr lang="en-US" sz="28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srcRect/>
          <a:stretch>
            <a:fillRect/>
          </a:stretch>
        </p:blipFill>
        <p:spPr bwMode="auto">
          <a:xfrm>
            <a:off x="1598082" y="2491574"/>
            <a:ext cx="5760000" cy="3794946"/>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Autofit/>
          </a:bodyPr>
          <a:lstStyle/>
          <a:p>
            <a:pPr>
              <a:buNone/>
            </a:pPr>
            <a:r>
              <a:rPr lang="en-US" sz="2800" b="1" dirty="0" smtClean="0"/>
              <a:t>JMP (JMP is a long jump)</a:t>
            </a:r>
          </a:p>
          <a:p>
            <a:pPr marL="0" indent="274320" algn="just">
              <a:spcBef>
                <a:spcPts val="0"/>
              </a:spcBef>
              <a:buNone/>
            </a:pPr>
            <a:r>
              <a:rPr lang="en-US" sz="2000" dirty="0" smtClean="0"/>
              <a:t>JMP is an unconditional jump that can go to any memory location in the 4M (word) address space of the AVR. </a:t>
            </a:r>
          </a:p>
          <a:p>
            <a:pPr>
              <a:buNone/>
            </a:pPr>
            <a:endParaRPr lang="en-US" sz="28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Autofit/>
          </a:bodyPr>
          <a:lstStyle/>
          <a:p>
            <a:pPr>
              <a:buNone/>
            </a:pPr>
            <a:r>
              <a:rPr lang="en-US" sz="2800" b="1" dirty="0" smtClean="0"/>
              <a:t>RJMP (relative jump)</a:t>
            </a:r>
          </a:p>
          <a:p>
            <a:pPr marL="0" indent="274320" algn="just">
              <a:spcBef>
                <a:spcPts val="0"/>
              </a:spcBef>
              <a:buNone/>
            </a:pPr>
            <a:r>
              <a:rPr lang="en-US" sz="2000" dirty="0" smtClean="0"/>
              <a:t>In this 2-byte (16-bit) instruction, the first 4 bits are the opcode and the rest (lower 12 bits) is the relative address of the target location.</a:t>
            </a:r>
          </a:p>
          <a:p>
            <a:pPr>
              <a:buNone/>
            </a:pPr>
            <a:endParaRPr lang="en-US" sz="2800" b="1" dirty="0" smtClean="0"/>
          </a:p>
        </p:txBody>
      </p:sp>
      <p:pic>
        <p:nvPicPr>
          <p:cNvPr id="13314" name="Picture 2"/>
          <p:cNvPicPr>
            <a:picLocks noChangeAspect="1" noChangeArrowheads="1"/>
          </p:cNvPicPr>
          <p:nvPr/>
        </p:nvPicPr>
        <p:blipFill>
          <a:blip r:embed="rId3"/>
          <a:srcRect/>
          <a:stretch>
            <a:fillRect/>
          </a:stretch>
        </p:blipFill>
        <p:spPr bwMode="auto">
          <a:xfrm>
            <a:off x="723966" y="2857496"/>
            <a:ext cx="7920000" cy="25569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6" name="Content Placeholder 5"/>
          <p:cNvSpPr>
            <a:spLocks noGrp="1"/>
          </p:cNvSpPr>
          <p:nvPr>
            <p:ph sz="quarter" idx="1"/>
          </p:nvPr>
        </p:nvSpPr>
        <p:spPr/>
        <p:txBody>
          <a:bodyPr>
            <a:normAutofit/>
          </a:bodyPr>
          <a:lstStyle/>
          <a:p>
            <a:pPr marL="0" indent="274320" algn="just">
              <a:spcBef>
                <a:spcPts val="0"/>
              </a:spcBef>
              <a:buNone/>
            </a:pPr>
            <a:r>
              <a:rPr lang="en-US" sz="2000" b="1" dirty="0" smtClean="0"/>
              <a:t>Loop</a:t>
            </a:r>
            <a:r>
              <a:rPr lang="en-US" sz="2000" dirty="0" smtClean="0"/>
              <a:t> is Repeating a sequence of instructions or an operation a certain number of times. The loop is one of most widely used programming techniques. </a:t>
            </a:r>
          </a:p>
          <a:p>
            <a:pPr marL="0" indent="274320" algn="just">
              <a:spcBef>
                <a:spcPts val="0"/>
              </a:spcBef>
              <a:buNone/>
            </a:pPr>
            <a:r>
              <a:rPr lang="en-US" sz="2000" dirty="0" smtClean="0"/>
              <a:t>In the AVR, there are several ways to repeat an operation many times. One way is to repeat the operation over and over until it is finished, as shown below:</a:t>
            </a:r>
          </a:p>
          <a:p>
            <a:pPr marL="0" indent="274320" algn="just">
              <a:spcBef>
                <a:spcPts val="0"/>
              </a:spcBef>
              <a:buNone/>
            </a:pPr>
            <a:endParaRPr lang="en-US" sz="2000" dirty="0" smtClean="0"/>
          </a:p>
          <a:p>
            <a:pPr marL="0" indent="274320" algn="just">
              <a:spcBef>
                <a:spcPts val="0"/>
              </a:spcBef>
              <a:buNone/>
            </a:pPr>
            <a:r>
              <a:rPr lang="pt-BR" sz="1500" b="1" dirty="0" smtClean="0">
                <a:latin typeface="Courier New" pitchFamily="49" charset="0"/>
                <a:cs typeface="Courier New" pitchFamily="49" charset="0"/>
              </a:rPr>
              <a:t>	LDI R16,0	;R16 = 0</a:t>
            </a:r>
          </a:p>
          <a:p>
            <a:pPr marL="0" indent="274320" algn="just">
              <a:spcBef>
                <a:spcPts val="0"/>
              </a:spcBef>
              <a:buNone/>
            </a:pPr>
            <a:r>
              <a:rPr lang="pt-BR" sz="1500" b="1" dirty="0" smtClean="0">
                <a:latin typeface="Courier New" pitchFamily="49" charset="0"/>
                <a:cs typeface="Courier New" pitchFamily="49" charset="0"/>
              </a:rPr>
              <a:t>	LDI R17,3	;R17 = 3</a:t>
            </a:r>
          </a:p>
          <a:p>
            <a:pPr marL="0" indent="274320" algn="just">
              <a:spcBef>
                <a:spcPts val="0"/>
              </a:spcBef>
              <a:buNone/>
            </a:pPr>
            <a:r>
              <a:rPr lang="pt-BR" sz="1500" b="1" dirty="0" smtClean="0">
                <a:latin typeface="Courier New" pitchFamily="49" charset="0"/>
                <a:cs typeface="Courier New" pitchFamily="49" charset="0"/>
              </a:rPr>
              <a:t>	ADD R16,R17	;add value 3 to R16 (R16 = 0x03)</a:t>
            </a:r>
          </a:p>
          <a:p>
            <a:pPr marL="0" indent="274320" algn="just">
              <a:spcBef>
                <a:spcPts val="0"/>
              </a:spcBef>
              <a:buNone/>
            </a:pPr>
            <a:r>
              <a:rPr lang="pt-BR" sz="1500" b="1" dirty="0" smtClean="0">
                <a:latin typeface="Courier New" pitchFamily="49" charset="0"/>
                <a:cs typeface="Courier New" pitchFamily="49" charset="0"/>
              </a:rPr>
              <a:t>	ADD R16,R17	;add value 3 to R16 (R16 = 0x06)</a:t>
            </a:r>
          </a:p>
          <a:p>
            <a:pPr marL="0" indent="274320" algn="just">
              <a:spcBef>
                <a:spcPts val="0"/>
              </a:spcBef>
              <a:buNone/>
            </a:pPr>
            <a:r>
              <a:rPr lang="pt-BR" sz="1500" b="1" dirty="0" smtClean="0">
                <a:latin typeface="Courier New" pitchFamily="49" charset="0"/>
                <a:cs typeface="Courier New" pitchFamily="49" charset="0"/>
              </a:rPr>
              <a:t>	ADD R16,R17	;add value 3 to R16 (R16 = 0x09)</a:t>
            </a:r>
          </a:p>
          <a:p>
            <a:pPr marL="0" indent="274320" algn="just">
              <a:spcBef>
                <a:spcPts val="0"/>
              </a:spcBef>
              <a:buNone/>
            </a:pPr>
            <a:r>
              <a:rPr lang="pt-BR" sz="1500" b="1" dirty="0" smtClean="0">
                <a:latin typeface="Courier New" pitchFamily="49" charset="0"/>
                <a:cs typeface="Courier New" pitchFamily="49" charset="0"/>
              </a:rPr>
              <a:t>	ADD R16,R17	;add value 3 to R16 (R16 = OxOC)</a:t>
            </a:r>
          </a:p>
          <a:p>
            <a:pPr marL="0" indent="274320" algn="just">
              <a:spcBef>
                <a:spcPts val="0"/>
              </a:spcBef>
              <a:buNone/>
            </a:pPr>
            <a:r>
              <a:rPr lang="pt-BR" sz="1500" b="1" dirty="0" smtClean="0">
                <a:latin typeface="Courier New" pitchFamily="49" charset="0"/>
                <a:cs typeface="Courier New" pitchFamily="49" charset="0"/>
              </a:rPr>
              <a:t>	ADD R16,R17	;add value 3 to R16 (R16 = OxOF)</a:t>
            </a:r>
          </a:p>
          <a:p>
            <a:pPr marL="0" indent="274320" algn="just">
              <a:spcBef>
                <a:spcPts val="0"/>
              </a:spcBef>
              <a:buNone/>
            </a:pPr>
            <a:r>
              <a:rPr lang="pt-BR" sz="1500" b="1" dirty="0" smtClean="0">
                <a:latin typeface="Courier New" pitchFamily="49" charset="0"/>
                <a:cs typeface="Courier New" pitchFamily="49" charset="0"/>
              </a:rPr>
              <a:t>	ADD R16,Rl7	;add value 3 to R16 (R16 = 0x12)</a:t>
            </a:r>
          </a:p>
          <a:p>
            <a:pPr marL="0" indent="274320" algn="just">
              <a:spcBef>
                <a:spcPts val="2400"/>
              </a:spcBef>
              <a:buNone/>
            </a:pPr>
            <a:r>
              <a:rPr lang="en-US" sz="2000" dirty="0" smtClean="0"/>
              <a:t>One problem with the above program is that too much code space would be needed to increase the number of repetitions to 50 or 100.</a:t>
            </a:r>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657252" y="1447800"/>
            <a:ext cx="7772400" cy="4572000"/>
          </a:xfrm>
        </p:spPr>
        <p:txBody>
          <a:bodyPr>
            <a:noAutofit/>
          </a:bodyPr>
          <a:lstStyle/>
          <a:p>
            <a:pPr>
              <a:buNone/>
            </a:pPr>
            <a:r>
              <a:rPr lang="en-US" sz="2800" b="1" dirty="0" smtClean="0"/>
              <a:t>IJMP (indirect jump)</a:t>
            </a:r>
          </a:p>
          <a:p>
            <a:pPr marL="0" indent="274320" algn="just">
              <a:spcBef>
                <a:spcPts val="0"/>
              </a:spcBef>
              <a:buNone/>
            </a:pPr>
            <a:r>
              <a:rPr lang="en-US" sz="2000" dirty="0" smtClean="0"/>
              <a:t>IMP is a 2-byte instruction. When the instruction executes, the PC is loaded with the contents of the </a:t>
            </a:r>
            <a:r>
              <a:rPr lang="en-US" sz="2000" b="1" dirty="0" smtClean="0"/>
              <a:t>Z register, so it jumps to the address pointed to by </a:t>
            </a:r>
            <a:r>
              <a:rPr lang="en-US" sz="2000" dirty="0" smtClean="0"/>
              <a:t>the Z register. </a:t>
            </a:r>
          </a:p>
          <a:p>
            <a:pPr marL="0" indent="274320">
              <a:spcBef>
                <a:spcPts val="0"/>
              </a:spcBef>
              <a:buNone/>
            </a:pPr>
            <a:endParaRPr lang="en-US" sz="2000" dirty="0" smtClean="0"/>
          </a:p>
        </p:txBody>
      </p:sp>
      <p:pic>
        <p:nvPicPr>
          <p:cNvPr id="1027" name="Picture 3"/>
          <p:cNvPicPr>
            <a:picLocks noChangeAspect="1" noChangeArrowheads="1"/>
          </p:cNvPicPr>
          <p:nvPr/>
        </p:nvPicPr>
        <p:blipFill>
          <a:blip r:embed="rId3"/>
          <a:srcRect/>
          <a:stretch>
            <a:fillRect/>
          </a:stretch>
        </p:blipFill>
        <p:spPr bwMode="auto">
          <a:xfrm>
            <a:off x="571472" y="3251264"/>
            <a:ext cx="7920000" cy="2749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657252" y="1447800"/>
            <a:ext cx="7772400" cy="4572000"/>
          </a:xfrm>
        </p:spPr>
        <p:txBody>
          <a:bodyPr>
            <a:noAutofit/>
          </a:bodyPr>
          <a:lstStyle/>
          <a:p>
            <a:pPr marL="0" indent="0" algn="just">
              <a:spcBef>
                <a:spcPts val="0"/>
              </a:spcBef>
              <a:buNone/>
            </a:pPr>
            <a:r>
              <a:rPr lang="en-US" sz="2800" b="1" dirty="0" smtClean="0"/>
              <a:t>CALL INSTRUCTIONS</a:t>
            </a:r>
          </a:p>
          <a:p>
            <a:pPr marL="0" indent="274320" algn="just">
              <a:spcBef>
                <a:spcPts val="0"/>
              </a:spcBef>
              <a:spcAft>
                <a:spcPts val="2400"/>
              </a:spcAft>
              <a:buNone/>
            </a:pPr>
            <a:r>
              <a:rPr lang="en-US" sz="2000" dirty="0" smtClean="0"/>
              <a:t>Another control transfer instruction is the CALL instruction, which is used to call a subroutine. Subroutines are often used to perform tasks that need to be performed frequently. This makes a program more structured in addition to saving memory space. In the AVR there are four instructions for the call subroutine:</a:t>
            </a:r>
          </a:p>
          <a:p>
            <a:pPr marL="0" indent="274320" algn="just">
              <a:lnSpc>
                <a:spcPct val="150000"/>
              </a:lnSpc>
              <a:spcBef>
                <a:spcPts val="0"/>
              </a:spcBef>
            </a:pPr>
            <a:r>
              <a:rPr lang="en-US" sz="2000" dirty="0" smtClean="0"/>
              <a:t> CALL (long call) </a:t>
            </a:r>
          </a:p>
          <a:p>
            <a:pPr marL="0" indent="274320" algn="just">
              <a:lnSpc>
                <a:spcPct val="150000"/>
              </a:lnSpc>
              <a:spcBef>
                <a:spcPts val="0"/>
              </a:spcBef>
            </a:pPr>
            <a:r>
              <a:rPr lang="en-US" sz="2000" dirty="0" smtClean="0"/>
              <a:t>RCALL (relative call), </a:t>
            </a:r>
          </a:p>
          <a:p>
            <a:pPr marL="0" indent="274320" algn="just">
              <a:lnSpc>
                <a:spcPct val="150000"/>
              </a:lnSpc>
              <a:spcBef>
                <a:spcPts val="0"/>
              </a:spcBef>
            </a:pPr>
            <a:r>
              <a:rPr lang="en-US" sz="2000" dirty="0" smtClean="0"/>
              <a:t>ICALL (indirect 4 to Z), and </a:t>
            </a:r>
          </a:p>
          <a:p>
            <a:pPr marL="0" indent="274320" algn="just">
              <a:lnSpc>
                <a:spcPct val="150000"/>
              </a:lnSpc>
              <a:spcBef>
                <a:spcPts val="0"/>
              </a:spcBef>
            </a:pPr>
            <a:r>
              <a:rPr lang="en-US" sz="2000" dirty="0" smtClean="0"/>
              <a:t>EICALL (extended indirect </a:t>
            </a:r>
            <a:r>
              <a:rPr lang="en-US" sz="2000" i="1" dirty="0" smtClean="0"/>
              <a:t>call to Z). </a:t>
            </a:r>
          </a:p>
          <a:p>
            <a:pPr marL="0" indent="274320" algn="just">
              <a:spcBef>
                <a:spcPts val="2400"/>
              </a:spcBef>
              <a:buNone/>
            </a:pPr>
            <a:r>
              <a:rPr lang="en-US" sz="2000" i="1" dirty="0" smtClean="0"/>
              <a:t>The choice of which one to use depends on the target </a:t>
            </a:r>
            <a:r>
              <a:rPr lang="en-US" sz="2000" dirty="0" smtClean="0"/>
              <a:t>address.</a:t>
            </a:r>
          </a:p>
          <a:p>
            <a:pPr marL="0" indent="274320">
              <a:spcBef>
                <a:spcPts val="0"/>
              </a:spcBef>
              <a:buNone/>
            </a:pP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657252" y="1447800"/>
            <a:ext cx="7772400" cy="4572000"/>
          </a:xfrm>
        </p:spPr>
        <p:txBody>
          <a:bodyPr>
            <a:noAutofit/>
          </a:bodyPr>
          <a:lstStyle/>
          <a:p>
            <a:pPr>
              <a:buNone/>
            </a:pPr>
            <a:r>
              <a:rPr lang="en-US" sz="2800" b="1" dirty="0" smtClean="0"/>
              <a:t>CALL</a:t>
            </a:r>
          </a:p>
          <a:p>
            <a:pPr marL="0" indent="274320" algn="just">
              <a:spcBef>
                <a:spcPts val="0"/>
              </a:spcBef>
              <a:buNone/>
            </a:pPr>
            <a:r>
              <a:rPr lang="en-US" sz="2000" dirty="0" smtClean="0"/>
              <a:t>In this 4-byte (32-bit) instruction, 10 bits are used for the opcode and the other 22 bits, k21-k0, are used for the address of the target subroutine, just as in the JMP instruction.</a:t>
            </a:r>
          </a:p>
        </p:txBody>
      </p:sp>
      <p:pic>
        <p:nvPicPr>
          <p:cNvPr id="2051" name="Picture 3"/>
          <p:cNvPicPr>
            <a:picLocks noChangeAspect="1" noChangeArrowheads="1"/>
          </p:cNvPicPr>
          <p:nvPr/>
        </p:nvPicPr>
        <p:blipFill>
          <a:blip r:embed="rId3"/>
          <a:srcRect/>
          <a:stretch>
            <a:fillRect/>
          </a:stretch>
        </p:blipFill>
        <p:spPr bwMode="auto">
          <a:xfrm>
            <a:off x="1000100" y="2781179"/>
            <a:ext cx="7200000" cy="33165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657252" y="1447800"/>
            <a:ext cx="7772400" cy="4572000"/>
          </a:xfrm>
        </p:spPr>
        <p:txBody>
          <a:bodyPr>
            <a:noAutofit/>
          </a:bodyPr>
          <a:lstStyle/>
          <a:p>
            <a:pPr>
              <a:buNone/>
            </a:pPr>
            <a:r>
              <a:rPr lang="en-US" sz="2800" b="1" dirty="0" smtClean="0"/>
              <a:t>How stacks are accessed in the AVR</a:t>
            </a:r>
          </a:p>
          <a:p>
            <a:pPr marL="0" indent="274320" algn="just">
              <a:spcBef>
                <a:spcPts val="0"/>
              </a:spcBef>
              <a:buNone/>
            </a:pPr>
            <a:r>
              <a:rPr lang="en-US" sz="2000" dirty="0" smtClean="0"/>
              <a:t>The stack is a section of RAM, there must be a register inside the CPU to point to it. The register used to access the stack is called the </a:t>
            </a:r>
            <a:r>
              <a:rPr lang="en-US" sz="2000" dirty="0" smtClean="0">
                <a:solidFill>
                  <a:srgbClr val="FF0000"/>
                </a:solidFill>
              </a:rPr>
              <a:t>SP</a:t>
            </a:r>
            <a:r>
              <a:rPr lang="en-US" sz="2000" dirty="0" smtClean="0"/>
              <a:t> (stack pointer) register.</a:t>
            </a:r>
          </a:p>
          <a:p>
            <a:pPr marL="0" indent="274320" algn="just">
              <a:spcBef>
                <a:spcPts val="0"/>
              </a:spcBef>
              <a:buNone/>
            </a:pPr>
            <a:r>
              <a:rPr lang="en-US" sz="2000" dirty="0" smtClean="0"/>
              <a:t>In </a:t>
            </a:r>
            <a:r>
              <a:rPr lang="en-US" sz="2000" dirty="0" smtClean="0">
                <a:solidFill>
                  <a:srgbClr val="FF0000"/>
                </a:solidFill>
              </a:rPr>
              <a:t>I/O memory space</a:t>
            </a:r>
            <a:r>
              <a:rPr lang="en-US" sz="2000" dirty="0" smtClean="0"/>
              <a:t>, there are two registers named </a:t>
            </a:r>
            <a:r>
              <a:rPr lang="en-US" sz="2000" dirty="0" smtClean="0">
                <a:solidFill>
                  <a:srgbClr val="FF0000"/>
                </a:solidFill>
              </a:rPr>
              <a:t>SPL</a:t>
            </a:r>
            <a:r>
              <a:rPr lang="en-US" sz="2000" dirty="0" smtClean="0"/>
              <a:t> (the low byte of the SP) and </a:t>
            </a:r>
            <a:r>
              <a:rPr lang="en-US" sz="2000" dirty="0" smtClean="0">
                <a:solidFill>
                  <a:srgbClr val="FF0000"/>
                </a:solidFill>
              </a:rPr>
              <a:t>SPH</a:t>
            </a:r>
            <a:r>
              <a:rPr lang="en-US" sz="2000" dirty="0" smtClean="0"/>
              <a:t> (the high byte of the SP). The SP is implemented as two registers.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The stack pointer in the AVRs with more than 256 bytes of memory the SP is made of two 8-bit registers (SPL and SPH), while in the AVRs with less than 256 bytes the SP is made of only SPL, as an 8-bit register can address 256 bytes of memory. </a:t>
            </a:r>
          </a:p>
        </p:txBody>
      </p:sp>
      <p:pic>
        <p:nvPicPr>
          <p:cNvPr id="3075" name="Picture 3"/>
          <p:cNvPicPr>
            <a:picLocks noChangeAspect="1" noChangeArrowheads="1"/>
          </p:cNvPicPr>
          <p:nvPr/>
        </p:nvPicPr>
        <p:blipFill>
          <a:blip r:embed="rId3"/>
          <a:srcRect/>
          <a:stretch>
            <a:fillRect/>
          </a:stretch>
        </p:blipFill>
        <p:spPr bwMode="auto">
          <a:xfrm>
            <a:off x="571472" y="3223312"/>
            <a:ext cx="7920000" cy="13486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657252" y="1447800"/>
            <a:ext cx="7772400" cy="4572000"/>
          </a:xfrm>
        </p:spPr>
        <p:txBody>
          <a:bodyPr>
            <a:noAutofit/>
          </a:bodyPr>
          <a:lstStyle/>
          <a:p>
            <a:pPr>
              <a:buNone/>
            </a:pPr>
            <a:r>
              <a:rPr lang="en-US" sz="2800" b="1" dirty="0" smtClean="0"/>
              <a:t>Pushing onto the stack</a:t>
            </a:r>
          </a:p>
          <a:p>
            <a:pPr marL="0" indent="274320" algn="just">
              <a:spcBef>
                <a:spcPts val="0"/>
              </a:spcBef>
              <a:buNone/>
            </a:pPr>
            <a:r>
              <a:rPr lang="en-US" sz="2000" dirty="0" smtClean="0"/>
              <a:t>As we push data onto the stack, the data are saved where the SP points to, and the SP is decremented by one.</a:t>
            </a:r>
          </a:p>
          <a:p>
            <a:pPr marL="0" indent="274320" algn="just">
              <a:spcBef>
                <a:spcPts val="0"/>
              </a:spcBef>
              <a:buNone/>
            </a:pPr>
            <a:r>
              <a:rPr lang="en-US" sz="2000" dirty="0" smtClean="0"/>
              <a:t>To push a register onto stack we use the </a:t>
            </a:r>
            <a:r>
              <a:rPr lang="en-US" sz="2000" dirty="0" smtClean="0">
                <a:solidFill>
                  <a:srgbClr val="FF0000"/>
                </a:solidFill>
              </a:rPr>
              <a:t>PUSH instruction</a:t>
            </a:r>
            <a:r>
              <a:rPr lang="en-US" sz="2000" dirty="0" smtClean="0"/>
              <a:t>.</a:t>
            </a:r>
          </a:p>
          <a:p>
            <a:pPr marL="0" indent="274320" algn="just">
              <a:spcBef>
                <a:spcPts val="3000"/>
              </a:spcBef>
              <a:spcAft>
                <a:spcPts val="3000"/>
              </a:spcAft>
              <a:buNone/>
            </a:pPr>
            <a:r>
              <a:rPr lang="en-US" sz="1400" b="1" dirty="0" smtClean="0">
                <a:latin typeface="Courier New" pitchFamily="49" charset="0"/>
                <a:cs typeface="Courier New" pitchFamily="49" charset="0"/>
              </a:rPr>
              <a:t>PUSH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can be any of the general purpose registers (R0-R31)</a:t>
            </a:r>
          </a:p>
          <a:p>
            <a:pPr marL="0" indent="274320" algn="just">
              <a:spcBef>
                <a:spcPts val="0"/>
              </a:spcBef>
              <a:buNone/>
            </a:pPr>
            <a:r>
              <a:rPr lang="en-US" sz="2000" dirty="0" smtClean="0"/>
              <a:t>For example, to store the value of R10 we can write the following instruction:</a:t>
            </a:r>
          </a:p>
          <a:p>
            <a:pPr marL="0" indent="274320" algn="just">
              <a:spcBef>
                <a:spcPts val="3000"/>
              </a:spcBef>
              <a:spcAft>
                <a:spcPts val="3000"/>
              </a:spcAft>
              <a:buNone/>
            </a:pPr>
            <a:r>
              <a:rPr lang="en-US" sz="1400" b="1" dirty="0" smtClean="0">
                <a:latin typeface="Courier New" pitchFamily="49" charset="0"/>
                <a:cs typeface="Courier New" pitchFamily="49" charset="0"/>
              </a:rPr>
              <a:t>PUSH R10    ;store R10 onto the stack, and decrement SP</a:t>
            </a:r>
          </a:p>
          <a:p>
            <a:pPr marL="0" indent="274320" algn="just">
              <a:spcBef>
                <a:spcPts val="3000"/>
              </a:spcBef>
              <a:spcAft>
                <a:spcPts val="3000"/>
              </a:spcAft>
              <a:buNone/>
            </a:pPr>
            <a:endParaRPr lang="en-US" sz="1400" b="1" dirty="0" smtClean="0">
              <a:latin typeface="Courier New" pitchFamily="49" charset="0"/>
              <a:cs typeface="Courier New" pitchFamily="49" charset="0"/>
            </a:endParaRPr>
          </a:p>
          <a:p>
            <a:pPr marL="0" indent="274320" algn="just">
              <a:spcBef>
                <a:spcPts val="0"/>
              </a:spcBef>
              <a:buNone/>
            </a:pPr>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657252" y="1447800"/>
            <a:ext cx="7772400" cy="4572000"/>
          </a:xfrm>
        </p:spPr>
        <p:txBody>
          <a:bodyPr>
            <a:noAutofit/>
          </a:bodyPr>
          <a:lstStyle/>
          <a:p>
            <a:pPr>
              <a:buNone/>
            </a:pPr>
            <a:r>
              <a:rPr lang="en-US" sz="2800" b="1" dirty="0" smtClean="0"/>
              <a:t>Popping from the stack</a:t>
            </a:r>
          </a:p>
          <a:p>
            <a:pPr marL="0" indent="274320" algn="just">
              <a:spcBef>
                <a:spcPts val="0"/>
              </a:spcBef>
              <a:buNone/>
            </a:pPr>
            <a:r>
              <a:rPr lang="en-US" sz="2000" dirty="0" smtClean="0"/>
              <a:t>When the POP instruction is executed, the SP is incremented and the top location of the stack is copied back to the register. That means the stack is LIFO (Last-In-First-Out) memory.</a:t>
            </a:r>
          </a:p>
          <a:p>
            <a:pPr>
              <a:buNone/>
            </a:pPr>
            <a:r>
              <a:rPr lang="en-US" sz="2000" dirty="0" smtClean="0"/>
              <a:t>To retrieve a byte of data from stack we can use </a:t>
            </a:r>
            <a:r>
              <a:rPr lang="en-US" sz="2000" dirty="0" smtClean="0">
                <a:solidFill>
                  <a:srgbClr val="FF0000"/>
                </a:solidFill>
              </a:rPr>
              <a:t>the POP instruction</a:t>
            </a:r>
          </a:p>
          <a:p>
            <a:pPr marL="0" indent="274320" algn="just">
              <a:spcBef>
                <a:spcPts val="3000"/>
              </a:spcBef>
              <a:spcAft>
                <a:spcPts val="3000"/>
              </a:spcAft>
              <a:buNone/>
            </a:pPr>
            <a:r>
              <a:rPr lang="en-US" sz="1400" b="1" dirty="0" smtClean="0">
                <a:latin typeface="Courier New" pitchFamily="49" charset="0"/>
                <a:cs typeface="Courier New" pitchFamily="49" charset="0"/>
              </a:rPr>
              <a:t>POP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can be any of the general purpose registers (RObR31)</a:t>
            </a:r>
          </a:p>
          <a:p>
            <a:pPr marL="0" indent="274320" algn="just">
              <a:spcBef>
                <a:spcPts val="0"/>
              </a:spcBef>
              <a:buNone/>
            </a:pPr>
            <a:r>
              <a:rPr lang="en-US" sz="2000" dirty="0" smtClean="0"/>
              <a:t>For example, the following instruction pops from the top of stack and copies to R10:</a:t>
            </a:r>
          </a:p>
          <a:p>
            <a:pPr marL="0" indent="274320" algn="just">
              <a:spcBef>
                <a:spcPts val="3000"/>
              </a:spcBef>
              <a:spcAft>
                <a:spcPts val="3000"/>
              </a:spcAft>
              <a:buNone/>
            </a:pPr>
            <a:r>
              <a:rPr lang="en-US" sz="1400" b="1" dirty="0" smtClean="0">
                <a:latin typeface="Courier New" pitchFamily="49" charset="0"/>
                <a:cs typeface="Courier New" pitchFamily="49" charset="0"/>
              </a:rPr>
              <a:t>POP	R16    ;</a:t>
            </a:r>
            <a:r>
              <a:rPr lang="en-US" sz="1400" b="1" dirty="0" err="1" smtClean="0">
                <a:latin typeface="Courier New" pitchFamily="49" charset="0"/>
                <a:cs typeface="Courier New" pitchFamily="49" charset="0"/>
              </a:rPr>
              <a:t>inrement</a:t>
            </a:r>
            <a:r>
              <a:rPr lang="en-US" sz="1400" b="1" dirty="0" smtClean="0">
                <a:latin typeface="Courier New" pitchFamily="49" charset="0"/>
                <a:cs typeface="Courier New" pitchFamily="49" charset="0"/>
              </a:rPr>
              <a:t> SP, and then load top of Stack to R16</a:t>
            </a:r>
          </a:p>
          <a:p>
            <a:pPr marL="0" indent="274320" algn="just">
              <a:spcBef>
                <a:spcPts val="0"/>
              </a:spcBef>
              <a:buNone/>
            </a:pPr>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4098" name="Picture 2"/>
          <p:cNvPicPr>
            <a:picLocks noGrp="1" noChangeAspect="1" noChangeArrowheads="1"/>
          </p:cNvPicPr>
          <p:nvPr>
            <p:ph sz="quarter" idx="1"/>
          </p:nvPr>
        </p:nvPicPr>
        <p:blipFill>
          <a:blip r:embed="rId3"/>
          <a:srcRect/>
          <a:stretch>
            <a:fillRect/>
          </a:stretch>
        </p:blipFill>
        <p:spPr bwMode="auto">
          <a:xfrm>
            <a:off x="1324907" y="1447800"/>
            <a:ext cx="6437035"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5122" name="Picture 2"/>
          <p:cNvPicPr>
            <a:picLocks noGrp="1" noChangeAspect="1" noChangeArrowheads="1"/>
          </p:cNvPicPr>
          <p:nvPr>
            <p:ph sz="quarter" idx="1"/>
          </p:nvPr>
        </p:nvPicPr>
        <p:blipFill>
          <a:blip r:embed="rId3"/>
          <a:srcRect/>
          <a:stretch>
            <a:fillRect/>
          </a:stretch>
        </p:blipFill>
        <p:spPr bwMode="auto">
          <a:xfrm>
            <a:off x="1046356" y="1447800"/>
            <a:ext cx="7508488"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rmAutofit/>
          </a:bodyPr>
          <a:lstStyle/>
          <a:p>
            <a:pPr>
              <a:buNone/>
            </a:pPr>
            <a:r>
              <a:rPr lang="en-US" sz="2800" b="1" dirty="0" smtClean="0"/>
              <a:t>Initializing the stack pointer</a:t>
            </a:r>
          </a:p>
          <a:p>
            <a:pPr marL="0" indent="274320" algn="just">
              <a:spcBef>
                <a:spcPts val="0"/>
              </a:spcBef>
              <a:buNone/>
            </a:pPr>
            <a:r>
              <a:rPr lang="en-US" sz="2000" dirty="0" smtClean="0"/>
              <a:t>When the AVR is powered up, the SP register contains the value 0. Therefore, we must initialize the SP at the beginning of the program so that it points to somewhere in the internal SRAM. So, it is common to initialize the SP to the  uppermost memory location.</a:t>
            </a:r>
          </a:p>
          <a:p>
            <a:pPr marL="0" indent="274320" algn="just">
              <a:spcBef>
                <a:spcPts val="0"/>
              </a:spcBef>
              <a:buNone/>
            </a:pPr>
            <a:r>
              <a:rPr lang="en-US" sz="2000" dirty="0" smtClean="0"/>
              <a:t>Different AVRs have different amounts of RAM. In the AVR assembler RAMEND represents the address of the last RAM location. So, if we want to initialize the SP so that it points to the last memory location, we can simply load RAMEND into the SP. </a:t>
            </a:r>
          </a:p>
          <a:p>
            <a:pPr marL="0" indent="274320" algn="just">
              <a:spcBef>
                <a:spcPts val="0"/>
              </a:spcBef>
              <a:buNone/>
            </a:pPr>
            <a:endParaRPr lang="en-US" sz="2000" dirty="0" smtClean="0"/>
          </a:p>
          <a:p>
            <a:pPr>
              <a:buNone/>
            </a:pPr>
            <a:r>
              <a:rPr lang="en-US" sz="1500" b="1" dirty="0" smtClean="0">
                <a:latin typeface="Courier New" pitchFamily="49" charset="0"/>
                <a:cs typeface="Courier New" pitchFamily="49" charset="0"/>
              </a:rPr>
              <a:t>		LDI R16, HIGH(RAMEND)		 ;load SPH</a:t>
            </a:r>
          </a:p>
          <a:p>
            <a:pPr>
              <a:buNone/>
            </a:pPr>
            <a:r>
              <a:rPr lang="en-US" sz="1500" b="1" dirty="0" smtClean="0">
                <a:latin typeface="Courier New" pitchFamily="49" charset="0"/>
                <a:cs typeface="Courier New" pitchFamily="49" charset="0"/>
              </a:rPr>
              <a:t>		OUT SPH, R16</a:t>
            </a:r>
          </a:p>
          <a:p>
            <a:pPr>
              <a:buNone/>
            </a:pPr>
            <a:r>
              <a:rPr lang="en-US" sz="1500" b="1" dirty="0" smtClean="0">
                <a:latin typeface="Courier New" pitchFamily="49" charset="0"/>
                <a:cs typeface="Courier New" pitchFamily="49" charset="0"/>
              </a:rPr>
              <a:t>		LDI R16, LOW(RAMEND)		 ;load SPL</a:t>
            </a:r>
          </a:p>
          <a:p>
            <a:pPr>
              <a:buNone/>
            </a:pPr>
            <a:r>
              <a:rPr lang="en-US" sz="1500" b="1" dirty="0" smtClean="0">
                <a:latin typeface="Courier New" pitchFamily="49" charset="0"/>
                <a:cs typeface="Courier New" pitchFamily="49" charset="0"/>
              </a:rPr>
              <a:t>		OUT SPL, R16</a:t>
            </a:r>
          </a:p>
          <a:p>
            <a:pPr marL="0" indent="274320" algn="just">
              <a:spcBef>
                <a:spcPts val="0"/>
              </a:spcBef>
              <a:buNone/>
            </a:pP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rmAutofit/>
          </a:bodyPr>
          <a:lstStyle/>
          <a:p>
            <a:pPr>
              <a:buNone/>
            </a:pPr>
            <a:r>
              <a:rPr lang="en-US" sz="2800" b="1" dirty="0" smtClean="0"/>
              <a:t>CALL instruction and the role of the stack</a:t>
            </a:r>
          </a:p>
          <a:p>
            <a:pPr marL="0" indent="274320" algn="just">
              <a:spcBef>
                <a:spcPts val="0"/>
              </a:spcBef>
              <a:buNone/>
            </a:pPr>
            <a:r>
              <a:rPr lang="en-US" sz="2000" dirty="0" smtClean="0"/>
              <a:t>When a subroutine is called, </a:t>
            </a:r>
          </a:p>
          <a:p>
            <a:pPr marL="273600" algn="just">
              <a:spcBef>
                <a:spcPts val="0"/>
              </a:spcBef>
            </a:pPr>
            <a:r>
              <a:rPr lang="en-US" sz="2000" dirty="0" smtClean="0"/>
              <a:t>the processor first saves the address of the instruction just below the CALL instruction on the stack,</a:t>
            </a:r>
          </a:p>
          <a:p>
            <a:pPr marL="273600" algn="just">
              <a:spcBef>
                <a:spcPts val="0"/>
              </a:spcBef>
            </a:pPr>
            <a:r>
              <a:rPr lang="en-US" sz="2000" dirty="0" smtClean="0"/>
              <a:t>And then transfers control to that subroutine.</a:t>
            </a:r>
          </a:p>
          <a:p>
            <a:pPr marL="273600" algn="just">
              <a:spcBef>
                <a:spcPts val="0"/>
              </a:spcBef>
            </a:pPr>
            <a:endParaRPr lang="en-US" sz="2000" dirty="0" smtClean="0"/>
          </a:p>
          <a:p>
            <a:pPr marL="0" indent="274320" algn="just">
              <a:spcBef>
                <a:spcPts val="0"/>
              </a:spcBef>
              <a:buNone/>
            </a:pPr>
            <a:r>
              <a:rPr lang="en-US" sz="2000" dirty="0" smtClean="0"/>
              <a:t>For the AVRs whose program counter </a:t>
            </a:r>
            <a:r>
              <a:rPr lang="en-US" sz="2000" dirty="0" smtClean="0">
                <a:solidFill>
                  <a:srgbClr val="FF0000"/>
                </a:solidFill>
              </a:rPr>
              <a:t>is not longer than 16 bits </a:t>
            </a:r>
            <a:r>
              <a:rPr lang="en-US" sz="2000" dirty="0" smtClean="0"/>
              <a:t>(e.g., ATmegal28, ATmega32), the value of </a:t>
            </a:r>
            <a:r>
              <a:rPr lang="en-US" sz="2000" dirty="0" smtClean="0">
                <a:solidFill>
                  <a:srgbClr val="FF0000"/>
                </a:solidFill>
              </a:rPr>
              <a:t>the program counter is broken into 2 bytes</a:t>
            </a:r>
            <a:r>
              <a:rPr lang="en-US" sz="2000" dirty="0" smtClean="0"/>
              <a:t>. The higher byte is pushed onto the stack first, and then the lower byte is pushed. </a:t>
            </a:r>
          </a:p>
          <a:p>
            <a:pPr marL="0" indent="274320" algn="just">
              <a:spcBef>
                <a:spcPts val="0"/>
              </a:spcBef>
              <a:buNone/>
            </a:pPr>
            <a:endParaRPr lang="en-US" sz="2000" dirty="0" smtClean="0"/>
          </a:p>
          <a:p>
            <a:pPr marL="0" indent="274320" algn="just">
              <a:spcBef>
                <a:spcPts val="0"/>
              </a:spcBef>
              <a:buNone/>
            </a:pPr>
            <a:r>
              <a:rPr lang="en-US" sz="2000" dirty="0" smtClean="0"/>
              <a:t>For the AVRs whose program counters are </a:t>
            </a:r>
            <a:r>
              <a:rPr lang="en-US" sz="2000" dirty="0" smtClean="0">
                <a:solidFill>
                  <a:srgbClr val="0066FF"/>
                </a:solidFill>
              </a:rPr>
              <a:t>longer than 16 bits </a:t>
            </a:r>
            <a:r>
              <a:rPr lang="en-US" sz="2000" dirty="0" smtClean="0"/>
              <a:t>but shorter than 24 bits, the value of the </a:t>
            </a:r>
            <a:r>
              <a:rPr lang="en-US" sz="2000" dirty="0" smtClean="0">
                <a:solidFill>
                  <a:srgbClr val="0066FF"/>
                </a:solidFill>
              </a:rPr>
              <a:t>program counter is broken up into 3 bytes. </a:t>
            </a:r>
            <a:r>
              <a:rPr lang="en-US" sz="2000" dirty="0" smtClean="0"/>
              <a:t>The highest byte is pushed first, then the middle byte is pushed, and finally the lowest byte is pushed.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6" name="Content Placeholder 5"/>
          <p:cNvSpPr>
            <a:spLocks noGrp="1"/>
          </p:cNvSpPr>
          <p:nvPr>
            <p:ph sz="quarter" idx="1"/>
          </p:nvPr>
        </p:nvSpPr>
        <p:spPr/>
        <p:txBody>
          <a:bodyPr>
            <a:normAutofit/>
          </a:bodyPr>
          <a:lstStyle/>
          <a:p>
            <a:pPr marL="0" indent="0" algn="just">
              <a:spcBef>
                <a:spcPts val="0"/>
              </a:spcBef>
              <a:buNone/>
            </a:pPr>
            <a:r>
              <a:rPr lang="en-US" sz="2800" b="1" dirty="0" smtClean="0"/>
              <a:t>Using BRNE instruction for looping</a:t>
            </a:r>
          </a:p>
          <a:p>
            <a:pPr marL="0" indent="274320" algn="just">
              <a:spcBef>
                <a:spcPts val="0"/>
              </a:spcBef>
              <a:spcAft>
                <a:spcPts val="2400"/>
              </a:spcAft>
              <a:buNone/>
            </a:pPr>
            <a:r>
              <a:rPr lang="en-US" sz="2000" dirty="0" smtClean="0"/>
              <a:t>A much better way is to use a loop. The BRNE (branch if not equal) instruction uses the zero flag in the status register. The BRNE instruction is used as follows:</a:t>
            </a:r>
          </a:p>
          <a:p>
            <a:pPr marL="0" indent="274320" algn="just">
              <a:spcBef>
                <a:spcPts val="0"/>
              </a:spcBef>
              <a:buNone/>
            </a:pPr>
            <a:r>
              <a:rPr lang="en-US" sz="1400" b="1" dirty="0" smtClean="0">
                <a:latin typeface="Courier New" pitchFamily="49" charset="0"/>
                <a:cs typeface="Courier New" pitchFamily="49" charset="0"/>
              </a:rPr>
              <a:t>BACK:		......... 	;start of the loop</a:t>
            </a:r>
          </a:p>
          <a:p>
            <a:pPr marL="0" indent="274320" algn="just">
              <a:spcBef>
                <a:spcPts val="0"/>
              </a:spcBef>
              <a:buNone/>
            </a:pPr>
            <a:r>
              <a:rPr lang="en-US" sz="1400" b="1" dirty="0" smtClean="0">
                <a:latin typeface="Courier New" pitchFamily="49" charset="0"/>
                <a:cs typeface="Courier New" pitchFamily="49" charset="0"/>
              </a:rPr>
              <a:t>		......... 	;body of the loop</a:t>
            </a:r>
          </a:p>
          <a:p>
            <a:pPr marL="0" indent="274320" algn="just">
              <a:spcBef>
                <a:spcPts val="0"/>
              </a:spcBef>
              <a:buNone/>
            </a:pPr>
            <a:r>
              <a:rPr lang="en-US" sz="1400" b="1" dirty="0" smtClean="0">
                <a:latin typeface="Courier New" pitchFamily="49" charset="0"/>
                <a:cs typeface="Courier New" pitchFamily="49" charset="0"/>
              </a:rPr>
              <a:t>		......... 	;body of the loop</a:t>
            </a:r>
          </a:p>
          <a:p>
            <a:pPr marL="0" indent="274320" algn="just">
              <a:spcBef>
                <a:spcPts val="0"/>
              </a:spcBef>
              <a:buNone/>
            </a:pPr>
            <a:r>
              <a:rPr lang="en-US" sz="1400" b="1" dirty="0" smtClean="0">
                <a:latin typeface="Courier New" pitchFamily="49" charset="0"/>
                <a:cs typeface="Courier New" pitchFamily="49" charset="0"/>
              </a:rPr>
              <a:t>		DEC </a:t>
            </a:r>
            <a:r>
              <a:rPr lang="en-US" sz="1400" b="1" dirty="0" err="1" smtClean="0">
                <a:latin typeface="Courier New" pitchFamily="49" charset="0"/>
                <a:cs typeface="Courier New" pitchFamily="49" charset="0"/>
              </a:rPr>
              <a:t>Rn</a:t>
            </a:r>
            <a:r>
              <a:rPr lang="en-US" sz="1400" b="1" dirty="0" smtClean="0">
                <a:latin typeface="Courier New" pitchFamily="49" charset="0"/>
                <a:cs typeface="Courier New" pitchFamily="49" charset="0"/>
              </a:rPr>
              <a:t> 		;decrement </a:t>
            </a:r>
            <a:r>
              <a:rPr lang="en-US" sz="1400" b="1" dirty="0" err="1" smtClean="0">
                <a:latin typeface="Courier New" pitchFamily="49" charset="0"/>
                <a:cs typeface="Courier New" pitchFamily="49" charset="0"/>
              </a:rPr>
              <a:t>Rn</a:t>
            </a:r>
            <a:r>
              <a:rPr lang="en-US" sz="1400" b="1" dirty="0" smtClean="0">
                <a:latin typeface="Courier New" pitchFamily="49" charset="0"/>
                <a:cs typeface="Courier New" pitchFamily="49" charset="0"/>
              </a:rPr>
              <a:t>, Z = 1 if </a:t>
            </a:r>
            <a:r>
              <a:rPr lang="en-US" sz="1400" b="1" dirty="0" err="1" smtClean="0">
                <a:latin typeface="Courier New" pitchFamily="49" charset="0"/>
                <a:cs typeface="Courier New" pitchFamily="49" charset="0"/>
              </a:rPr>
              <a:t>Rn</a:t>
            </a:r>
            <a:r>
              <a:rPr lang="en-US" sz="1400" b="1" dirty="0" smtClean="0">
                <a:latin typeface="Courier New" pitchFamily="49" charset="0"/>
                <a:cs typeface="Courier New" pitchFamily="49" charset="0"/>
              </a:rPr>
              <a:t> = 0</a:t>
            </a:r>
          </a:p>
          <a:p>
            <a:pPr marL="0" indent="274320" algn="just">
              <a:spcBef>
                <a:spcPts val="0"/>
              </a:spcBef>
              <a:buNone/>
            </a:pPr>
            <a:r>
              <a:rPr lang="en-US" sz="1400" b="1" dirty="0" smtClean="0">
                <a:latin typeface="Courier New" pitchFamily="49" charset="0"/>
                <a:cs typeface="Courier New" pitchFamily="49" charset="0"/>
              </a:rPr>
              <a:t>		BRNE BACK 	;branch to BACK if Z = 0 </a:t>
            </a:r>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rmAutofit/>
          </a:bodyPr>
          <a:lstStyle/>
          <a:p>
            <a:pPr>
              <a:buNone/>
            </a:pPr>
            <a:r>
              <a:rPr lang="en-US" sz="2800" b="1" dirty="0" smtClean="0"/>
              <a:t>RET instruction and the role of the stack</a:t>
            </a:r>
          </a:p>
          <a:p>
            <a:pPr marL="0" indent="274320" algn="just">
              <a:spcBef>
                <a:spcPts val="0"/>
              </a:spcBef>
              <a:buNone/>
            </a:pPr>
            <a:r>
              <a:rPr lang="en-US" sz="3200" dirty="0" smtClean="0"/>
              <a:t>When the RET instruction at the end of the subroutine is executed, the top location of the stack is copied back to the program counter and the stack pointer is incremented. so </a:t>
            </a:r>
            <a:r>
              <a:rPr lang="en-US" sz="3200" dirty="0" smtClean="0">
                <a:solidFill>
                  <a:srgbClr val="FF0000"/>
                </a:solidFill>
              </a:rPr>
              <a:t>when the execution of the function finishes and RET is executed</a:t>
            </a:r>
            <a:r>
              <a:rPr lang="en-US" sz="3200" dirty="0" smtClean="0"/>
              <a:t>, the address of the instruction below the CALL is loaded into the PC, and the instruction below the CALL instruction is executed.</a:t>
            </a:r>
          </a:p>
          <a:p>
            <a:pPr marL="0" indent="274320" algn="just">
              <a:spcBef>
                <a:spcPts val="0"/>
              </a:spcBef>
              <a:buNone/>
            </a:pPr>
            <a:endParaRPr lang="en-US"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914400" y="1447800"/>
            <a:ext cx="7772400" cy="1117104"/>
          </a:xfrm>
        </p:spPr>
        <p:txBody>
          <a:bodyPr>
            <a:normAutofit/>
          </a:bodyPr>
          <a:lstStyle/>
          <a:p>
            <a:pPr marL="0" indent="0" algn="just">
              <a:spcBef>
                <a:spcPts val="0"/>
              </a:spcBef>
              <a:buNone/>
            </a:pPr>
            <a:r>
              <a:rPr lang="en-US" sz="2000" b="1" dirty="0" smtClean="0"/>
              <a:t>Example 3-9</a:t>
            </a:r>
          </a:p>
          <a:p>
            <a:pPr marL="0" indent="274320" algn="just">
              <a:spcBef>
                <a:spcPts val="0"/>
              </a:spcBef>
              <a:buNone/>
            </a:pPr>
            <a:r>
              <a:rPr lang="en-US" sz="2000" dirty="0" smtClean="0"/>
              <a:t>Toggle all bits of Port B by sending to it the value 0x55 and 0xAA continuously. Put a time delay between each issuing of data to Port B.</a:t>
            </a:r>
            <a:endParaRPr lang="en-US" sz="20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92" y="2514600"/>
            <a:ext cx="4281416" cy="4114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9997" y="2514600"/>
            <a:ext cx="3329061" cy="41148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642910" y="1447800"/>
            <a:ext cx="7772400" cy="4572000"/>
          </a:xfrm>
        </p:spPr>
        <p:txBody>
          <a:bodyPr>
            <a:normAutofit/>
          </a:bodyPr>
          <a:lstStyle/>
          <a:p>
            <a:pPr marL="0" indent="0" algn="just">
              <a:spcBef>
                <a:spcPts val="0"/>
              </a:spcBef>
              <a:buNone/>
            </a:pPr>
            <a:r>
              <a:rPr lang="en-US" sz="2800" b="1" dirty="0" smtClean="0"/>
              <a:t>The upper limit of the stack</a:t>
            </a:r>
          </a:p>
          <a:p>
            <a:pPr marL="0" indent="274320" algn="just">
              <a:spcBef>
                <a:spcPts val="0"/>
              </a:spcBef>
              <a:buNone/>
            </a:pPr>
            <a:r>
              <a:rPr lang="en-US" sz="2000" dirty="0" smtClean="0"/>
              <a:t>As mentioned earlier, we can define the stack anywhere in the general purpose memory. So, in the AVR the stack can be as big as its RAM. Note that we must not define the stack in the register memory, nor in the I/O memory. So, the SP must be set to point above 0x60. </a:t>
            </a:r>
            <a:r>
              <a:rPr lang="en-US" sz="2000" dirty="0" smtClean="0">
                <a:solidFill>
                  <a:srgbClr val="0066FF"/>
                </a:solidFill>
              </a:rPr>
              <a:t>In AVR, the stack is used for calls and interrupts. </a:t>
            </a:r>
          </a:p>
        </p:txBody>
      </p:sp>
      <p:pic>
        <p:nvPicPr>
          <p:cNvPr id="7170" name="Picture 2"/>
          <p:cNvPicPr>
            <a:picLocks noChangeAspect="1" noChangeArrowheads="1"/>
          </p:cNvPicPr>
          <p:nvPr/>
        </p:nvPicPr>
        <p:blipFill>
          <a:blip r:embed="rId3"/>
          <a:srcRect/>
          <a:stretch>
            <a:fillRect/>
          </a:stretch>
        </p:blipFill>
        <p:spPr bwMode="auto">
          <a:xfrm>
            <a:off x="652528" y="3268032"/>
            <a:ext cx="7920000" cy="25898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194" name="Picture 2"/>
          <p:cNvPicPr>
            <a:picLocks noGrp="1" noChangeAspect="1" noChangeArrowheads="1"/>
          </p:cNvPicPr>
          <p:nvPr>
            <p:ph sz="quarter" idx="1"/>
          </p:nvPr>
        </p:nvPicPr>
        <p:blipFill>
          <a:blip r:embed="rId3"/>
          <a:srcRect/>
          <a:stretch>
            <a:fillRect/>
          </a:stretch>
        </p:blipFill>
        <p:spPr bwMode="auto">
          <a:xfrm>
            <a:off x="642938" y="1594313"/>
            <a:ext cx="7920000" cy="43602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9218" name="Picture 2"/>
          <p:cNvPicPr>
            <a:picLocks noGrp="1" noChangeAspect="1" noChangeArrowheads="1"/>
          </p:cNvPicPr>
          <p:nvPr>
            <p:ph sz="quarter" idx="1"/>
          </p:nvPr>
        </p:nvPicPr>
        <p:blipFill>
          <a:blip r:embed="rId3"/>
          <a:srcRect/>
          <a:stretch>
            <a:fillRect/>
          </a:stretch>
        </p:blipFill>
        <p:spPr bwMode="auto">
          <a:xfrm>
            <a:off x="642910" y="1447800"/>
            <a:ext cx="7920000" cy="522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914400" y="1447800"/>
            <a:ext cx="3225552" cy="4572000"/>
          </a:xfrm>
        </p:spPr>
        <p:txBody>
          <a:bodyPr>
            <a:normAutofit/>
          </a:bodyPr>
          <a:lstStyle/>
          <a:p>
            <a:pPr marL="0" indent="0">
              <a:spcBef>
                <a:spcPts val="0"/>
              </a:spcBef>
              <a:buNone/>
            </a:pPr>
            <a:r>
              <a:rPr lang="en-US" sz="2400" b="1" dirty="0" smtClean="0"/>
              <a:t>Calling many subroutines from the main program</a:t>
            </a:r>
          </a:p>
          <a:p>
            <a:pPr marL="0" indent="274320" algn="just">
              <a:spcBef>
                <a:spcPts val="0"/>
              </a:spcBef>
              <a:buNone/>
            </a:pPr>
            <a:r>
              <a:rPr lang="en-US" sz="2000" dirty="0" smtClean="0"/>
              <a:t>In Assembly language programming, it is common to have one main program and many subroutines that are called from the main program. It needs to be emphasized that in using CALL, the target address of the subroutine can be anywhere within the 4M (word) memory space of the AVR.</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1303240"/>
            <a:ext cx="3572566" cy="46943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5989304"/>
            <a:ext cx="4377307" cy="18289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lstStyle/>
          <a:p>
            <a:pPr>
              <a:buNone/>
            </a:pPr>
            <a:r>
              <a:rPr lang="en-US" sz="3600" b="1" dirty="0" smtClean="0"/>
              <a:t>RCALL (relative call)</a:t>
            </a:r>
          </a:p>
          <a:p>
            <a:pPr marL="0" indent="274320" algn="just">
              <a:spcBef>
                <a:spcPts val="0"/>
              </a:spcBef>
              <a:buNone/>
            </a:pPr>
            <a:r>
              <a:rPr lang="en-US" sz="2800" dirty="0" smtClean="0"/>
              <a:t>RCALL is a 2-byte instruction in contrast to CALL, which is 4 bytes</a:t>
            </a:r>
            <a:r>
              <a:rPr lang="en-US" sz="2800" dirty="0" smtClean="0"/>
              <a:t>.</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0">
              <a:buNone/>
            </a:pPr>
            <a:r>
              <a:rPr lang="en-US" sz="2800" dirty="0" smtClean="0"/>
              <a:t>Write a program to count up from 00 to 0xFF and send the count to Port B. Use one call subroutine for sending the data to Port B. and another one for time </a:t>
            </a:r>
            <a:r>
              <a:rPr lang="en-US" sz="2800" dirty="0" err="1" smtClean="0"/>
              <a:t>delay.Put</a:t>
            </a:r>
            <a:r>
              <a:rPr lang="en-US" sz="2800" dirty="0" smtClean="0"/>
              <a:t> a time delay between each issuing of data to Port B. </a:t>
            </a:r>
            <a:endParaRPr lang="en-US" sz="2800" dirty="0"/>
          </a:p>
        </p:txBody>
      </p:sp>
      <p:pic>
        <p:nvPicPr>
          <p:cNvPr id="11267" name="Picture 3"/>
          <p:cNvPicPr>
            <a:picLocks noChangeAspect="1" noChangeArrowheads="1"/>
          </p:cNvPicPr>
          <p:nvPr/>
        </p:nvPicPr>
        <p:blipFill>
          <a:blip r:embed="rId3"/>
          <a:srcRect/>
          <a:stretch>
            <a:fillRect/>
          </a:stretch>
        </p:blipFill>
        <p:spPr bwMode="auto">
          <a:xfrm>
            <a:off x="2428860" y="2998083"/>
            <a:ext cx="4320000" cy="50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55579" y="1434214"/>
            <a:ext cx="4404051" cy="3657600"/>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9630" y="1435524"/>
            <a:ext cx="3639095" cy="45720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3" name="Content Placeholder 2"/>
          <p:cNvSpPr>
            <a:spLocks noGrp="1"/>
          </p:cNvSpPr>
          <p:nvPr>
            <p:ph sz="quarter" idx="1"/>
          </p:nvPr>
        </p:nvSpPr>
        <p:spPr/>
        <p:txBody>
          <a:bodyPr/>
          <a:lstStyle/>
          <a:p>
            <a:pPr marL="0" indent="0">
              <a:buNone/>
            </a:pPr>
            <a:r>
              <a:rPr lang="en-US" dirty="0" smtClean="0"/>
              <a:t>Rewrite the main part of Example 3-9 as efficiently as you can.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04" y="1952004"/>
            <a:ext cx="4669900" cy="4114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4004" y="1953866"/>
            <a:ext cx="3536400" cy="32004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4338" name="Picture 2"/>
          <p:cNvPicPr>
            <a:picLocks noGrp="1" noChangeAspect="1" noChangeArrowheads="1"/>
          </p:cNvPicPr>
          <p:nvPr>
            <p:ph sz="quarter" idx="1"/>
          </p:nvPr>
        </p:nvPicPr>
        <p:blipFill>
          <a:blip r:embed="rId3"/>
          <a:srcRect/>
          <a:stretch>
            <a:fillRect/>
          </a:stretch>
        </p:blipFill>
        <p:spPr bwMode="auto">
          <a:xfrm>
            <a:off x="914400" y="2301366"/>
            <a:ext cx="7772400" cy="28648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6" name="Content Placeholder 5"/>
          <p:cNvSpPr>
            <a:spLocks noGrp="1"/>
          </p:cNvSpPr>
          <p:nvPr>
            <p:ph sz="quarter" idx="1"/>
          </p:nvPr>
        </p:nvSpPr>
        <p:spPr/>
        <p:txBody>
          <a:bodyPr>
            <a:normAutofit/>
          </a:bodyPr>
          <a:lstStyle/>
          <a:p>
            <a:pPr marL="0" indent="0" algn="just">
              <a:spcBef>
                <a:spcPts val="0"/>
              </a:spcBef>
              <a:buNone/>
            </a:pPr>
            <a:r>
              <a:rPr lang="en-US" sz="2800" b="1" dirty="0" smtClean="0"/>
              <a:t>Using BRNE instruction for looping</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027" name="Picture 3"/>
          <p:cNvPicPr>
            <a:picLocks noChangeAspect="1" noChangeArrowheads="1"/>
          </p:cNvPicPr>
          <p:nvPr/>
        </p:nvPicPr>
        <p:blipFill>
          <a:blip r:embed="rId3"/>
          <a:srcRect/>
          <a:stretch>
            <a:fillRect/>
          </a:stretch>
        </p:blipFill>
        <p:spPr bwMode="auto">
          <a:xfrm>
            <a:off x="571472" y="2071678"/>
            <a:ext cx="7920000" cy="4106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lstStyle/>
          <a:p>
            <a:pPr>
              <a:buNone/>
            </a:pPr>
            <a:r>
              <a:rPr lang="en-US" b="1" dirty="0" smtClean="0"/>
              <a:t>ICALL (indirect call)</a:t>
            </a:r>
          </a:p>
          <a:p>
            <a:pPr marL="0" indent="274320">
              <a:spcBef>
                <a:spcPts val="0"/>
              </a:spcBef>
              <a:buNone/>
            </a:pPr>
            <a:r>
              <a:rPr lang="en-US" sz="2000" dirty="0" smtClean="0"/>
              <a:t>In this 2-byte (16-bit) instruction, the Z register specifies the target address.</a:t>
            </a:r>
          </a:p>
          <a:p>
            <a:pPr>
              <a:buNone/>
            </a:pPr>
            <a:endParaRPr lang="en-US" dirty="0"/>
          </a:p>
        </p:txBody>
      </p:sp>
      <p:pic>
        <p:nvPicPr>
          <p:cNvPr id="15362" name="Picture 2"/>
          <p:cNvPicPr>
            <a:picLocks noChangeAspect="1" noChangeArrowheads="1"/>
          </p:cNvPicPr>
          <p:nvPr/>
        </p:nvPicPr>
        <p:blipFill>
          <a:blip r:embed="rId3"/>
          <a:srcRect/>
          <a:stretch>
            <a:fillRect/>
          </a:stretch>
        </p:blipFill>
        <p:spPr bwMode="auto">
          <a:xfrm>
            <a:off x="1000100" y="2663373"/>
            <a:ext cx="7200000" cy="2265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b="1" dirty="0" smtClean="0"/>
              <a:t> </a:t>
            </a:r>
            <a:r>
              <a:rPr lang="en-US" sz="2800" dirty="0" smtClean="0"/>
              <a:t>3.2: CALL INSTRUCTIONS AND STACK</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lstStyle/>
          <a:p>
            <a:pPr>
              <a:buNone/>
            </a:pPr>
            <a:r>
              <a:rPr lang="en-US" b="1" dirty="0" smtClean="0"/>
              <a:t>ICALL (indirect call)</a:t>
            </a:r>
          </a:p>
          <a:p>
            <a:pPr marL="0" indent="274320" algn="just">
              <a:spcBef>
                <a:spcPts val="0"/>
              </a:spcBef>
              <a:buNone/>
            </a:pPr>
            <a:r>
              <a:rPr lang="en-US" sz="2000" dirty="0" smtClean="0"/>
              <a:t>In the AVRs with more than 64K words of program memory, the EICALL (extended indirect call) instruction is available. The EICALL loads the Z register into the lower 16 bits of the PC and the EIND register into the upper 6 bits of the PC. Notice that EIND is a part of I/O memory. </a:t>
            </a:r>
          </a:p>
          <a:p>
            <a:pPr>
              <a:buNone/>
            </a:pPr>
            <a:endParaRPr lang="en-US" b="1" dirty="0" smtClean="0"/>
          </a:p>
          <a:p>
            <a:pPr>
              <a:buNone/>
            </a:pPr>
            <a:endParaRPr lang="en-US" dirty="0"/>
          </a:p>
        </p:txBody>
      </p:sp>
      <p:pic>
        <p:nvPicPr>
          <p:cNvPr id="16387" name="Picture 3"/>
          <p:cNvPicPr>
            <a:picLocks noChangeAspect="1" noChangeArrowheads="1"/>
          </p:cNvPicPr>
          <p:nvPr/>
        </p:nvPicPr>
        <p:blipFill>
          <a:blip r:embed="rId3"/>
          <a:srcRect/>
          <a:stretch>
            <a:fillRect/>
          </a:stretch>
        </p:blipFill>
        <p:spPr bwMode="auto">
          <a:xfrm>
            <a:off x="1214414" y="3336719"/>
            <a:ext cx="7200000" cy="23068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rmAutofit/>
          </a:bodyPr>
          <a:lstStyle/>
          <a:p>
            <a:pPr>
              <a:buNone/>
            </a:pPr>
            <a:r>
              <a:rPr lang="en-US" b="1" dirty="0" smtClean="0"/>
              <a:t>Delay calculation for the AVR</a:t>
            </a:r>
          </a:p>
          <a:p>
            <a:pPr marL="0" indent="274320" algn="just">
              <a:spcBef>
                <a:spcPts val="0"/>
              </a:spcBef>
              <a:buNone/>
            </a:pPr>
            <a:r>
              <a:rPr lang="en-US" sz="2000" dirty="0" smtClean="0"/>
              <a:t>In creating a time delay using Assembly language instructions, one must be mindful of two factors that can affect the accuracy of the delay:</a:t>
            </a:r>
          </a:p>
          <a:p>
            <a:pPr marL="457200" indent="-457200" algn="just">
              <a:buFont typeface="+mj-lt"/>
              <a:buAutoNum type="arabicPeriod"/>
            </a:pPr>
            <a:r>
              <a:rPr lang="en-US" sz="2000" dirty="0" smtClean="0"/>
              <a:t>The crystal frequency: The frequency of the crystal oscillator connected to the XTALl and XTAL2 input pins is one factor in the time delay calculation.</a:t>
            </a:r>
          </a:p>
          <a:p>
            <a:pPr marL="457200" indent="-457200" algn="just">
              <a:buFont typeface="+mj-lt"/>
              <a:buAutoNum type="arabicPeriod"/>
            </a:pPr>
            <a:r>
              <a:rPr lang="en-US" sz="2000" dirty="0" smtClean="0"/>
              <a:t>The AVR design: Advances in both IC technology and CPU design in the 1980s and 1990s have made the single instruction cycle a common feature of many microcontrollers. One might wonder how microprocessors such as AVR are able to execute an instruction in one cycle. There are three ways to do that:</a:t>
            </a:r>
          </a:p>
          <a:p>
            <a:pPr lvl="1"/>
            <a:r>
              <a:rPr lang="en-US" sz="1600" dirty="0" smtClean="0"/>
              <a:t>(a) Use Harvard architecture to get the maximum amount of code and data into the CPU, </a:t>
            </a:r>
          </a:p>
          <a:p>
            <a:pPr lvl="1"/>
            <a:r>
              <a:rPr lang="en-US" sz="1800" dirty="0" smtClean="0"/>
              <a:t>(b</a:t>
            </a:r>
            <a:r>
              <a:rPr lang="en-US" sz="1600" dirty="0" smtClean="0"/>
              <a:t>) use RISC architecture features such as fixed-size instructions, and finally </a:t>
            </a:r>
          </a:p>
          <a:p>
            <a:pPr lvl="1"/>
            <a:r>
              <a:rPr lang="en-US" sz="1600" dirty="0" smtClean="0"/>
              <a:t>(c) use pipelining to overlap fetching and execution of instructions.</a:t>
            </a:r>
          </a:p>
          <a:p>
            <a:pPr marL="457200" indent="-457200" algn="just">
              <a:buFont typeface="+mj-lt"/>
              <a:buAutoNum type="arabicPeriod"/>
            </a:pPr>
            <a:endParaRPr lang="en-US" sz="2000" dirty="0" smtClean="0"/>
          </a:p>
          <a:p>
            <a:pPr marL="457200" indent="-457200">
              <a:buFont typeface="+mj-lt"/>
              <a:buAutoNum type="arabicPeriod"/>
            </a:pPr>
            <a:endParaRPr lang="en-US" sz="2000" dirty="0" smtClean="0"/>
          </a:p>
          <a:p>
            <a:endParaRPr lang="en-US" sz="2000" dirty="0" smtClean="0"/>
          </a:p>
          <a:p>
            <a:endParaRPr lang="en-US" sz="2000" dirty="0" smtClean="0"/>
          </a:p>
          <a:p>
            <a:pPr marL="0" indent="274320" algn="just">
              <a:spcBef>
                <a:spcPts val="0"/>
              </a:spcBef>
              <a:buNone/>
            </a:pP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rmAutofit/>
          </a:bodyPr>
          <a:lstStyle/>
          <a:p>
            <a:pPr>
              <a:buNone/>
            </a:pPr>
            <a:r>
              <a:rPr lang="en-US" b="1" dirty="0" smtClean="0"/>
              <a:t>Pipelining</a:t>
            </a:r>
          </a:p>
          <a:p>
            <a:pPr marL="0" indent="457200" algn="just">
              <a:spcBef>
                <a:spcPts val="0"/>
              </a:spcBef>
              <a:buNone/>
            </a:pPr>
            <a:r>
              <a:rPr lang="en-US" sz="2000" dirty="0" smtClean="0"/>
              <a:t>In early microprocessors such as the 8085, the CPU could either fetch or execute at a given time. In other words, the CPU had to fetch an instruction from memory, then execute it; and then fetch the next instruction, execute it, and so on. The idea of pipelining in its simplest form is to allow the CPU to fetch and execute at the same time. </a:t>
            </a:r>
          </a:p>
          <a:p>
            <a:pPr marL="457200" indent="-457200">
              <a:buFont typeface="+mj-lt"/>
              <a:buAutoNum type="arabicPeriod"/>
            </a:pPr>
            <a:endParaRPr lang="en-US" sz="2000" dirty="0" smtClean="0"/>
          </a:p>
          <a:p>
            <a:endParaRPr lang="en-US" sz="2000" dirty="0" smtClean="0"/>
          </a:p>
          <a:p>
            <a:endParaRPr lang="en-US" sz="2000" dirty="0" smtClean="0"/>
          </a:p>
          <a:p>
            <a:pPr marL="0" indent="274320" algn="just">
              <a:spcBef>
                <a:spcPts val="0"/>
              </a:spcBef>
              <a:buNone/>
            </a:pPr>
            <a:endParaRPr lang="en-US" sz="2000" dirty="0" smtClean="0"/>
          </a:p>
          <a:p>
            <a:pPr>
              <a:buNone/>
            </a:pPr>
            <a:endParaRPr lang="en-US" dirty="0"/>
          </a:p>
        </p:txBody>
      </p:sp>
      <p:pic>
        <p:nvPicPr>
          <p:cNvPr id="1026" name="Picture 2"/>
          <p:cNvPicPr>
            <a:picLocks noChangeAspect="1" noChangeArrowheads="1"/>
          </p:cNvPicPr>
          <p:nvPr/>
        </p:nvPicPr>
        <p:blipFill>
          <a:blip r:embed="rId3"/>
          <a:srcRect/>
          <a:stretch>
            <a:fillRect/>
          </a:stretch>
        </p:blipFill>
        <p:spPr bwMode="auto">
          <a:xfrm>
            <a:off x="1235272" y="3599322"/>
            <a:ext cx="7200000" cy="25888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rmAutofit/>
          </a:bodyPr>
          <a:lstStyle/>
          <a:p>
            <a:pPr>
              <a:buNone/>
            </a:pPr>
            <a:r>
              <a:rPr lang="en-US" b="1" dirty="0" smtClean="0"/>
              <a:t>Pipelining</a:t>
            </a:r>
          </a:p>
          <a:p>
            <a:pPr marL="0" indent="274320" algn="just">
              <a:spcBef>
                <a:spcPts val="0"/>
              </a:spcBef>
              <a:buNone/>
            </a:pPr>
            <a:r>
              <a:rPr lang="en-US" sz="2000" dirty="0" smtClean="0"/>
              <a:t>We can use a pipeline to speed up execution of instructions. In pipelining, the process of executing instructions is split into small steps that are all executed in parallel. In this way, the execution of many instructions is overlapped. One limitation of pipelining is that the speed of execution is limited to the slowest stage of the pipeline. </a:t>
            </a:r>
          </a:p>
          <a:p>
            <a:pPr marL="0" indent="274320" algn="just">
              <a:spcBef>
                <a:spcPts val="0"/>
              </a:spcBef>
              <a:buNone/>
            </a:pPr>
            <a:endParaRPr lang="en-US" sz="2000" dirty="0" smtClean="0"/>
          </a:p>
          <a:p>
            <a:pPr marL="457200" indent="-457200">
              <a:buFont typeface="+mj-lt"/>
              <a:buAutoNum type="arabicPeriod"/>
            </a:pPr>
            <a:endParaRPr lang="en-US" sz="2000" dirty="0" smtClean="0"/>
          </a:p>
          <a:p>
            <a:endParaRPr lang="en-US" sz="2000" dirty="0" smtClean="0"/>
          </a:p>
          <a:p>
            <a:endParaRPr lang="en-US" sz="2000" dirty="0" smtClean="0"/>
          </a:p>
          <a:p>
            <a:pPr marL="0" indent="274320" algn="just">
              <a:spcBef>
                <a:spcPts val="0"/>
              </a:spcBef>
              <a:buNone/>
            </a:pP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914400" y="1375792"/>
            <a:ext cx="7772400" cy="4796408"/>
          </a:xfrm>
        </p:spPr>
        <p:txBody>
          <a:bodyPr>
            <a:normAutofit/>
          </a:bodyPr>
          <a:lstStyle/>
          <a:p>
            <a:pPr>
              <a:buNone/>
            </a:pPr>
            <a:r>
              <a:rPr lang="en-US" b="1" dirty="0" smtClean="0"/>
              <a:t>AVR multistage execution pipeline </a:t>
            </a:r>
          </a:p>
          <a:p>
            <a:pPr>
              <a:buNone/>
            </a:pPr>
            <a:endParaRPr lang="en-US" sz="800" b="1" dirty="0" smtClean="0"/>
          </a:p>
          <a:p>
            <a:pPr>
              <a:buNone/>
            </a:pPr>
            <a:endParaRPr lang="en-US" sz="1600" b="1" dirty="0" smtClean="0"/>
          </a:p>
          <a:p>
            <a:pPr>
              <a:buNone/>
            </a:pPr>
            <a:endParaRPr lang="en-US" b="1" dirty="0" smtClean="0"/>
          </a:p>
          <a:p>
            <a:pPr>
              <a:buNone/>
            </a:pPr>
            <a:endParaRPr lang="en-US" b="1" dirty="0" smtClean="0"/>
          </a:p>
          <a:p>
            <a:pPr marL="0" indent="274320">
              <a:spcBef>
                <a:spcPts val="0"/>
              </a:spcBef>
              <a:buNone/>
            </a:pPr>
            <a:endParaRPr lang="en-US" sz="2000" dirty="0" smtClean="0"/>
          </a:p>
          <a:p>
            <a:pPr marL="0" indent="274320">
              <a:spcBef>
                <a:spcPts val="0"/>
              </a:spcBef>
              <a:buNone/>
            </a:pPr>
            <a:r>
              <a:rPr lang="en-US" sz="2400" dirty="0" smtClean="0"/>
              <a:t>As shown in Figure 3-13, in the AVR, each instruction is executed in 3 stages: operand fetch, ALU operation execution, and result write back.</a:t>
            </a:r>
          </a:p>
          <a:p>
            <a:pPr marL="0" indent="274320" algn="just">
              <a:spcBef>
                <a:spcPts val="0"/>
              </a:spcBef>
              <a:buNone/>
            </a:pPr>
            <a:r>
              <a:rPr lang="en-US" sz="2400" dirty="0" smtClean="0"/>
              <a:t>In step 1, the operand is fetched. In step 2, the operation is performed; for example, the adding of the two numbers is done. In step 3, the result is written into the destination register. </a:t>
            </a:r>
            <a:endParaRPr lang="en-US" sz="2400" dirty="0"/>
          </a:p>
        </p:txBody>
      </p:sp>
      <p:pic>
        <p:nvPicPr>
          <p:cNvPr id="9" name="Picture 3"/>
          <p:cNvPicPr>
            <a:picLocks noChangeAspect="1" noChangeArrowheads="1"/>
          </p:cNvPicPr>
          <p:nvPr/>
        </p:nvPicPr>
        <p:blipFill>
          <a:blip r:embed="rId3"/>
          <a:srcRect/>
          <a:stretch>
            <a:fillRect/>
          </a:stretch>
        </p:blipFill>
        <p:spPr bwMode="auto">
          <a:xfrm>
            <a:off x="795404" y="1928802"/>
            <a:ext cx="7920000" cy="1474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rmAutofit/>
          </a:bodyPr>
          <a:lstStyle/>
          <a:p>
            <a:pPr>
              <a:buNone/>
            </a:pPr>
            <a:r>
              <a:rPr lang="en-US" b="1" dirty="0" smtClean="0"/>
              <a:t>AVR multistage execution pipeline </a:t>
            </a:r>
          </a:p>
          <a:p>
            <a:pPr marL="0" indent="274320" algn="just">
              <a:spcBef>
                <a:spcPts val="0"/>
              </a:spcBef>
              <a:buNone/>
            </a:pPr>
            <a:r>
              <a:rPr lang="en-US" sz="2100" dirty="0" smtClean="0"/>
              <a:t>In reality, one can construct the AVR pipeline for three instructions.</a:t>
            </a:r>
          </a:p>
          <a:p>
            <a:pPr marL="0" indent="274320" algn="just">
              <a:spcBef>
                <a:spcPts val="0"/>
              </a:spcBef>
              <a:buNone/>
            </a:pPr>
            <a:endParaRPr lang="en-US" sz="2100" dirty="0" smtClean="0"/>
          </a:p>
          <a:p>
            <a:endParaRPr lang="en-US" dirty="0" smtClean="0"/>
          </a:p>
          <a:p>
            <a:pPr>
              <a:buNone/>
            </a:pPr>
            <a:endParaRPr lang="en-US" dirty="0"/>
          </a:p>
        </p:txBody>
      </p:sp>
      <p:pic>
        <p:nvPicPr>
          <p:cNvPr id="3075" name="Picture 3"/>
          <p:cNvPicPr>
            <a:picLocks noChangeAspect="1" noChangeArrowheads="1"/>
          </p:cNvPicPr>
          <p:nvPr/>
        </p:nvPicPr>
        <p:blipFill>
          <a:blip r:embed="rId3"/>
          <a:srcRect/>
          <a:stretch>
            <a:fillRect/>
          </a:stretch>
        </p:blipFill>
        <p:spPr bwMode="auto">
          <a:xfrm>
            <a:off x="1071538" y="2638325"/>
            <a:ext cx="7200000" cy="3148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rmAutofit/>
          </a:bodyPr>
          <a:lstStyle/>
          <a:p>
            <a:pPr>
              <a:buNone/>
            </a:pPr>
            <a:r>
              <a:rPr lang="en-US" b="1" dirty="0" smtClean="0"/>
              <a:t>Instruction cycle time for the AVR</a:t>
            </a:r>
          </a:p>
          <a:p>
            <a:pPr marL="0" indent="274320" algn="just">
              <a:spcBef>
                <a:spcPts val="0"/>
              </a:spcBef>
              <a:buNone/>
            </a:pPr>
            <a:r>
              <a:rPr lang="en-US" sz="2000" dirty="0" smtClean="0"/>
              <a:t>It takes a certain amount of time for the CPU to execute an instruction. This time is referred to as </a:t>
            </a:r>
            <a:r>
              <a:rPr lang="en-US" sz="2000" i="1" dirty="0" smtClean="0"/>
              <a:t>machine cycles. </a:t>
            </a:r>
            <a:r>
              <a:rPr lang="en-US" sz="2000" dirty="0" smtClean="0"/>
              <a:t>Most instructions take no more than one or two machine cycles to execute. </a:t>
            </a:r>
          </a:p>
          <a:p>
            <a:pPr marL="0" indent="274320" algn="just">
              <a:spcBef>
                <a:spcPts val="0"/>
              </a:spcBef>
              <a:buNone/>
            </a:pPr>
            <a:r>
              <a:rPr lang="en-US" sz="2000" dirty="0" smtClean="0"/>
              <a:t>In the AVR, one machine cycle consists of one oscillator period, which means that with each oscillator clock, one machine cycle passes. Therefore, to calculate the machine cycle for the AVR, we take the inverse of the crystal frequency, as shown in Example 3-14.</a:t>
            </a:r>
          </a:p>
          <a:p>
            <a:pPr marL="0" indent="274320" algn="just">
              <a:spcBef>
                <a:spcPts val="0"/>
              </a:spcBef>
              <a:buNone/>
            </a:pPr>
            <a:endParaRPr lang="en-US" sz="2000" dirty="0" smtClean="0"/>
          </a:p>
          <a:p>
            <a:pPr marL="0" indent="274320" algn="just">
              <a:spcBef>
                <a:spcPts val="0"/>
              </a:spcBef>
              <a:buNone/>
            </a:pPr>
            <a:endParaRPr lang="en-US" sz="2100" dirty="0" smtClean="0"/>
          </a:p>
          <a:p>
            <a:endParaRPr lang="en-US" dirty="0" smtClean="0"/>
          </a:p>
          <a:p>
            <a:pPr>
              <a:buNone/>
            </a:pPr>
            <a:endParaRPr lang="en-US" dirty="0"/>
          </a:p>
        </p:txBody>
      </p:sp>
      <p:pic>
        <p:nvPicPr>
          <p:cNvPr id="4099" name="Picture 3"/>
          <p:cNvPicPr>
            <a:picLocks noChangeAspect="1" noChangeArrowheads="1"/>
          </p:cNvPicPr>
          <p:nvPr/>
        </p:nvPicPr>
        <p:blipFill>
          <a:blip r:embed="rId3"/>
          <a:srcRect/>
          <a:stretch>
            <a:fillRect/>
          </a:stretch>
        </p:blipFill>
        <p:spPr bwMode="auto">
          <a:xfrm>
            <a:off x="1743768" y="3939836"/>
            <a:ext cx="5400000" cy="22038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rmAutofit/>
          </a:bodyPr>
          <a:lstStyle/>
          <a:p>
            <a:pPr>
              <a:buNone/>
            </a:pPr>
            <a:r>
              <a:rPr lang="en-US" b="1" dirty="0" smtClean="0"/>
              <a:t>Branch penalty</a:t>
            </a:r>
          </a:p>
          <a:p>
            <a:pPr marL="0" indent="274320" algn="just">
              <a:spcBef>
                <a:spcPts val="0"/>
              </a:spcBef>
              <a:buNone/>
            </a:pPr>
            <a:r>
              <a:rPr lang="en-US" sz="2000" dirty="0" smtClean="0"/>
              <a:t>For the concept of pipelining to work, we need a buffer or queue in which an instruction is </a:t>
            </a:r>
            <a:r>
              <a:rPr lang="en-US" sz="2000" dirty="0" err="1" smtClean="0"/>
              <a:t>prefetched</a:t>
            </a:r>
            <a:r>
              <a:rPr lang="en-US" sz="2000" dirty="0" smtClean="0"/>
              <a:t> and ready to be executed. In some circumstances, the CPU must flush out the queue. For example, when a branch instruction is executed, the CPU starts to fetch codes from the new memory location, and the code in the queue that was fetched previously is discarded. In this case, the execution unit must wait until the fetch unit fetches the new instruction. This is called a </a:t>
            </a:r>
            <a:r>
              <a:rPr lang="en-US" sz="2000" i="1" dirty="0" smtClean="0"/>
              <a:t>branch penalty.</a:t>
            </a:r>
          </a:p>
          <a:p>
            <a:pPr marL="0" indent="274320" algn="just">
              <a:spcBef>
                <a:spcPts val="0"/>
              </a:spcBef>
              <a:buNone/>
            </a:pPr>
            <a:r>
              <a:rPr lang="en-US" sz="2000" dirty="0" smtClean="0">
                <a:solidFill>
                  <a:srgbClr val="FF0000"/>
                </a:solidFill>
              </a:rPr>
              <a:t>The penalty is an extra instruction cycle.</a:t>
            </a:r>
          </a:p>
          <a:p>
            <a:pPr marL="0" indent="274320" algn="just">
              <a:spcBef>
                <a:spcPts val="0"/>
              </a:spcBef>
              <a:buNone/>
            </a:pPr>
            <a:r>
              <a:rPr lang="en-US" sz="2000" dirty="0" smtClean="0"/>
              <a:t> </a:t>
            </a:r>
            <a:r>
              <a:rPr lang="en-US" sz="2000" dirty="0" smtClean="0">
                <a:solidFill>
                  <a:srgbClr val="0066FF"/>
                </a:solidFill>
              </a:rPr>
              <a:t>This means that while the vast majority of AVR instructions take only one machine cycle,</a:t>
            </a:r>
            <a:r>
              <a:rPr lang="en-US" sz="2000" dirty="0" smtClean="0">
                <a:solidFill>
                  <a:srgbClr val="FF0000"/>
                </a:solidFill>
              </a:rPr>
              <a:t> some instructions take two, three, or four machine cycles</a:t>
            </a:r>
            <a:r>
              <a:rPr lang="en-US" sz="2000" dirty="0" smtClean="0"/>
              <a:t>. These are JMP, CALL, RET, and all the conditional branch instructions such as BRNE, BRLO, and so on.</a:t>
            </a:r>
          </a:p>
          <a:p>
            <a:pPr marL="0" indent="274320" algn="just">
              <a:spcBef>
                <a:spcPts val="0"/>
              </a:spcBef>
              <a:buNone/>
            </a:pPr>
            <a:endParaRPr lang="en-US" sz="2000" i="1" dirty="0" smtClean="0"/>
          </a:p>
          <a:p>
            <a:pPr marL="0" indent="274320" algn="just">
              <a:spcBef>
                <a:spcPts val="0"/>
              </a:spcBef>
              <a:buNone/>
            </a:pPr>
            <a:endParaRPr lang="en-US" sz="2100"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5122" name="Picture 2"/>
          <p:cNvPicPr>
            <a:picLocks noGrp="1" noChangeAspect="1" noChangeArrowheads="1"/>
          </p:cNvPicPr>
          <p:nvPr>
            <p:ph sz="quarter" idx="1"/>
          </p:nvPr>
        </p:nvPicPr>
        <p:blipFill>
          <a:blip r:embed="rId3"/>
          <a:srcRect/>
          <a:stretch>
            <a:fillRect/>
          </a:stretch>
        </p:blipFill>
        <p:spPr bwMode="auto">
          <a:xfrm>
            <a:off x="2030452" y="1447800"/>
            <a:ext cx="5540296"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6" name="Content Placeholder 5"/>
          <p:cNvSpPr>
            <a:spLocks noGrp="1"/>
          </p:cNvSpPr>
          <p:nvPr>
            <p:ph sz="quarter" idx="1"/>
          </p:nvPr>
        </p:nvSpPr>
        <p:spPr/>
        <p:txBody>
          <a:bodyPr>
            <a:normAutofit/>
          </a:bodyPr>
          <a:lstStyle/>
          <a:p>
            <a:pPr marL="0" indent="0" algn="just">
              <a:spcBef>
                <a:spcPts val="0"/>
              </a:spcBef>
              <a:buNone/>
            </a:pPr>
            <a:r>
              <a:rPr lang="en-US" sz="2800" b="1" dirty="0" smtClean="0"/>
              <a:t>Using BRNE instruction for looping</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2050" name="Picture 2"/>
          <p:cNvPicPr>
            <a:picLocks noChangeAspect="1" noChangeArrowheads="1"/>
          </p:cNvPicPr>
          <p:nvPr/>
        </p:nvPicPr>
        <p:blipFill>
          <a:blip r:embed="rId3"/>
          <a:srcRect/>
          <a:stretch>
            <a:fillRect/>
          </a:stretch>
        </p:blipFill>
        <p:spPr bwMode="auto">
          <a:xfrm>
            <a:off x="943900" y="785794"/>
            <a:ext cx="7200000" cy="59132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6146" name="Picture 2"/>
          <p:cNvPicPr>
            <a:picLocks noGrp="1" noChangeAspect="1" noChangeArrowheads="1"/>
          </p:cNvPicPr>
          <p:nvPr>
            <p:ph sz="quarter" idx="1"/>
          </p:nvPr>
        </p:nvPicPr>
        <p:blipFill>
          <a:blip r:embed="rId3"/>
          <a:srcRect/>
          <a:stretch>
            <a:fillRect/>
          </a:stretch>
        </p:blipFill>
        <p:spPr bwMode="auto">
          <a:xfrm>
            <a:off x="1537193" y="1447800"/>
            <a:ext cx="6526813"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lstStyle/>
          <a:p>
            <a:pPr>
              <a:buNone/>
            </a:pPr>
            <a:r>
              <a:rPr lang="en-US" b="1" dirty="0" smtClean="0"/>
              <a:t>Delay calculation for AVR</a:t>
            </a:r>
          </a:p>
          <a:p>
            <a:pPr marL="0" indent="274320" algn="just">
              <a:spcBef>
                <a:spcPts val="0"/>
              </a:spcBef>
              <a:buNone/>
            </a:pPr>
            <a:r>
              <a:rPr lang="en-US" sz="2000" dirty="0" smtClean="0"/>
              <a:t>As seen in the last section, a delay subroutine consists of two parts: </a:t>
            </a:r>
          </a:p>
          <a:p>
            <a:pPr marL="457200" indent="-457200" algn="just">
              <a:spcBef>
                <a:spcPts val="0"/>
              </a:spcBef>
              <a:buAutoNum type="arabicParenBoth"/>
            </a:pPr>
            <a:r>
              <a:rPr lang="en-US" sz="2000" b="1" dirty="0" smtClean="0"/>
              <a:t>setting </a:t>
            </a:r>
            <a:r>
              <a:rPr lang="en-US" sz="2000" dirty="0" smtClean="0"/>
              <a:t>a counter, and </a:t>
            </a:r>
          </a:p>
          <a:p>
            <a:pPr marL="457200" indent="-457200" algn="just">
              <a:spcBef>
                <a:spcPts val="0"/>
              </a:spcBef>
              <a:buAutoNum type="arabicParenBoth"/>
            </a:pPr>
            <a:r>
              <a:rPr lang="en-US" sz="2000" b="1" dirty="0" smtClean="0"/>
              <a:t>a loop. </a:t>
            </a:r>
          </a:p>
          <a:p>
            <a:pPr marL="457200" indent="-457200" algn="just">
              <a:spcBef>
                <a:spcPts val="0"/>
              </a:spcBef>
              <a:buAutoNum type="arabicParenBoth"/>
            </a:pPr>
            <a:endParaRPr lang="en-US" sz="2000" b="1" dirty="0"/>
          </a:p>
          <a:p>
            <a:pPr marL="0" indent="0" algn="just">
              <a:spcBef>
                <a:spcPts val="0"/>
              </a:spcBef>
              <a:buNone/>
            </a:pPr>
            <a:r>
              <a:rPr lang="en-US" sz="2000" b="1" dirty="0" smtClean="0"/>
              <a:t>Most of the time delay is  performed by the body of </a:t>
            </a:r>
            <a:r>
              <a:rPr lang="en-US" sz="2000" dirty="0" smtClean="0"/>
              <a:t>the loop, as shown in Examples </a:t>
            </a:r>
            <a:r>
              <a:rPr lang="en-US" sz="2000" b="1" dirty="0" smtClean="0"/>
              <a:t>3-17 and 3-18.</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0" name="Picture 3"/>
          <p:cNvPicPr>
            <a:picLocks noGrp="1" noChangeAspect="1" noChangeArrowheads="1"/>
          </p:cNvPicPr>
          <p:nvPr>
            <p:ph sz="quarter" idx="1"/>
          </p:nvPr>
        </p:nvPicPr>
        <p:blipFill>
          <a:blip r:embed="rId3"/>
          <a:srcRect/>
          <a:stretch>
            <a:fillRect/>
          </a:stretch>
        </p:blipFill>
        <p:spPr bwMode="auto">
          <a:xfrm>
            <a:off x="1497103" y="1447800"/>
            <a:ext cx="6092643"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194" name="Picture 2"/>
          <p:cNvPicPr>
            <a:picLocks noGrp="1" noChangeAspect="1" noChangeArrowheads="1"/>
          </p:cNvPicPr>
          <p:nvPr>
            <p:ph sz="quarter" idx="1"/>
          </p:nvPr>
        </p:nvPicPr>
        <p:blipFill>
          <a:blip r:embed="rId3"/>
          <a:srcRect/>
          <a:stretch>
            <a:fillRect/>
          </a:stretch>
        </p:blipFill>
        <p:spPr bwMode="auto">
          <a:xfrm>
            <a:off x="914400" y="1821136"/>
            <a:ext cx="7772400" cy="38253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srcRect/>
          <a:stretch>
            <a:fillRect/>
          </a:stretch>
        </p:blipFill>
        <p:spPr bwMode="auto">
          <a:xfrm>
            <a:off x="1015338" y="2502244"/>
            <a:ext cx="7200000" cy="328421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lstStyle/>
          <a:p>
            <a:pPr>
              <a:buNone/>
            </a:pPr>
            <a:r>
              <a:rPr lang="nl-NL" b="1" dirty="0" smtClean="0"/>
              <a:t>Loop inside a loop delay</a:t>
            </a:r>
          </a:p>
          <a:p>
            <a:pPr marL="0" indent="274320">
              <a:spcBef>
                <a:spcPts val="0"/>
              </a:spcBef>
              <a:buNone/>
            </a:pPr>
            <a:r>
              <a:rPr lang="en-US" sz="2000" dirty="0" smtClean="0"/>
              <a:t>Another way to get a large delay is to use a loop inside a loop, which is also called a </a:t>
            </a:r>
            <a:r>
              <a:rPr lang="en-US" sz="2000" b="1" i="1" dirty="0" smtClean="0"/>
              <a:t>nested loop.</a:t>
            </a:r>
          </a:p>
          <a:p>
            <a:endParaRPr lang="en-US" dirty="0"/>
          </a:p>
        </p:txBody>
      </p:sp>
      <p:sp>
        <p:nvSpPr>
          <p:cNvPr id="10" name="TextBox 9"/>
          <p:cNvSpPr txBox="1"/>
          <p:nvPr/>
        </p:nvSpPr>
        <p:spPr>
          <a:xfrm>
            <a:off x="5500694" y="3906758"/>
            <a:ext cx="3071834" cy="2031325"/>
          </a:xfrm>
          <a:prstGeom prst="rect">
            <a:avLst/>
          </a:prstGeom>
          <a:noFill/>
        </p:spPr>
        <p:txBody>
          <a:bodyPr wrap="square" rtlCol="0">
            <a:spAutoFit/>
          </a:bodyPr>
          <a:lstStyle/>
          <a:p>
            <a:r>
              <a:rPr lang="en-US" dirty="0" smtClean="0"/>
              <a:t>(a) For the HERE loop, we have [(5 </a:t>
            </a:r>
            <a:r>
              <a:rPr lang="en-US" b="1" dirty="0" smtClean="0"/>
              <a:t>x 250) - 11 x 1 </a:t>
            </a:r>
            <a:r>
              <a:rPr lang="en-US" b="1" dirty="0" smtClean="0">
                <a:sym typeface="Symbol"/>
              </a:rPr>
              <a:t></a:t>
            </a:r>
            <a:r>
              <a:rPr lang="en-US" b="1" dirty="0" smtClean="0"/>
              <a:t>s = 1249 </a:t>
            </a:r>
            <a:r>
              <a:rPr lang="en-US" b="1" dirty="0" smtClean="0">
                <a:sym typeface="Symbol"/>
              </a:rPr>
              <a:t></a:t>
            </a:r>
            <a:r>
              <a:rPr lang="en-US" b="1" dirty="0" smtClean="0"/>
              <a:t>s. </a:t>
            </a:r>
            <a:r>
              <a:rPr lang="en-US" dirty="0" smtClean="0"/>
              <a:t> The AGAIN loop repeats the HERE loop 200 times; therefore, we have 200 </a:t>
            </a:r>
            <a:r>
              <a:rPr lang="en-US" b="1" dirty="0" smtClean="0"/>
              <a:t>x 1249 </a:t>
            </a:r>
            <a:r>
              <a:rPr lang="en-US" b="1" dirty="0" err="1" smtClean="0"/>
              <a:t>ps</a:t>
            </a:r>
            <a:r>
              <a:rPr lang="en-US" b="1" dirty="0" smtClean="0"/>
              <a:t> = 249,800 </a:t>
            </a:r>
            <a:r>
              <a:rPr lang="en-US" b="1" dirty="0" err="1" smtClean="0"/>
              <a:t>ps</a:t>
            </a:r>
            <a:r>
              <a:rPr lang="en-US" b="1" dirty="0" smtClean="0"/>
              <a:t>, if we do not include the overhead.</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914400" y="1447800"/>
            <a:ext cx="7772400" cy="409564"/>
          </a:xfrm>
        </p:spPr>
        <p:txBody>
          <a:bodyPr>
            <a:normAutofit/>
          </a:bodyPr>
          <a:lstStyle/>
          <a:p>
            <a:pPr>
              <a:buNone/>
            </a:pPr>
            <a:r>
              <a:rPr lang="en-US" sz="2000" dirty="0" smtClean="0"/>
              <a:t>However, the following instructions of the outer loop add to the delay:</a:t>
            </a:r>
          </a:p>
          <a:p>
            <a:endParaRPr lang="en-US" dirty="0"/>
          </a:p>
        </p:txBody>
      </p:sp>
      <p:sp>
        <p:nvSpPr>
          <p:cNvPr id="10" name="TextBox 9"/>
          <p:cNvSpPr txBox="1"/>
          <p:nvPr/>
        </p:nvSpPr>
        <p:spPr>
          <a:xfrm>
            <a:off x="714348" y="3500438"/>
            <a:ext cx="7858180" cy="3170099"/>
          </a:xfrm>
          <a:prstGeom prst="rect">
            <a:avLst/>
          </a:prstGeom>
          <a:noFill/>
        </p:spPr>
        <p:txBody>
          <a:bodyPr wrap="square" rtlCol="0">
            <a:spAutoFit/>
          </a:bodyPr>
          <a:lstStyle/>
          <a:p>
            <a:pPr algn="just"/>
            <a:r>
              <a:rPr lang="en-US" sz="2000" dirty="0" smtClean="0"/>
              <a:t>The above instructions at the beginning and end of the AGAIN loop add </a:t>
            </a:r>
          </a:p>
          <a:p>
            <a:pPr algn="ctr"/>
            <a:r>
              <a:rPr lang="en-US" sz="2000" dirty="0" smtClean="0"/>
              <a:t>[(4 x 200) – 11 </a:t>
            </a:r>
            <a:r>
              <a:rPr lang="en-US" sz="2000" b="1" dirty="0" smtClean="0"/>
              <a:t>x 1 </a:t>
            </a:r>
            <a:r>
              <a:rPr lang="en-US" sz="2000" b="1" dirty="0" smtClean="0">
                <a:sym typeface="Symbol"/>
              </a:rPr>
              <a:t></a:t>
            </a:r>
            <a:r>
              <a:rPr lang="en-US" sz="2000" b="1" dirty="0" smtClean="0"/>
              <a:t>s = 799 </a:t>
            </a:r>
            <a:r>
              <a:rPr lang="en-US" sz="2000" b="1" dirty="0" smtClean="0">
                <a:sym typeface="Symbol"/>
              </a:rPr>
              <a:t></a:t>
            </a:r>
            <a:r>
              <a:rPr lang="en-US" sz="2000" b="1" dirty="0" smtClean="0"/>
              <a:t>s </a:t>
            </a:r>
          </a:p>
          <a:p>
            <a:pPr algn="just"/>
            <a:r>
              <a:rPr lang="en-US" sz="2000" b="1" dirty="0" smtClean="0"/>
              <a:t>to the time delay.  As a result we have 249,800 + 799 = 250,599 </a:t>
            </a:r>
            <a:r>
              <a:rPr lang="en-US" sz="2000" b="1" dirty="0" smtClean="0">
                <a:sym typeface="Symbol"/>
              </a:rPr>
              <a:t></a:t>
            </a:r>
            <a:r>
              <a:rPr lang="en-US" sz="2000" b="1" dirty="0" smtClean="0"/>
              <a:t>s for </a:t>
            </a:r>
            <a:r>
              <a:rPr lang="en-US" sz="2000" dirty="0" smtClean="0"/>
              <a:t>the total time delay associated with the above DELAY subroutine. Notice that this calculation is an approximation because we have ignored the "LDI R16,020" instruction and the last instruction, RET, in the subroutine. </a:t>
            </a:r>
          </a:p>
          <a:p>
            <a:pPr algn="just"/>
            <a:r>
              <a:rPr lang="en-US" sz="2000" dirty="0" smtClean="0"/>
              <a:t>(b) there are 9 instructions in the above DELAY program and all the instructions are 2</a:t>
            </a:r>
            <a:r>
              <a:rPr lang="en-US" sz="2000" b="1" dirty="0" smtClean="0"/>
              <a:t> </a:t>
            </a:r>
            <a:r>
              <a:rPr lang="en-US" sz="2000" dirty="0" smtClean="0"/>
              <a:t>byte instructions. That means that the loop delay takes 22 bytes of ROM code space.</a:t>
            </a:r>
          </a:p>
          <a:p>
            <a:pPr algn="just"/>
            <a:endParaRPr lang="en-US" sz="2000" dirty="0" smtClean="0"/>
          </a:p>
        </p:txBody>
      </p:sp>
      <p:pic>
        <p:nvPicPr>
          <p:cNvPr id="10243" name="Picture 3"/>
          <p:cNvPicPr>
            <a:picLocks noChangeAspect="1" noChangeArrowheads="1"/>
          </p:cNvPicPr>
          <p:nvPr/>
        </p:nvPicPr>
        <p:blipFill>
          <a:blip r:embed="rId3"/>
          <a:srcRect/>
          <a:stretch>
            <a:fillRect/>
          </a:stretch>
        </p:blipFill>
        <p:spPr bwMode="auto">
          <a:xfrm>
            <a:off x="943900" y="2206180"/>
            <a:ext cx="7200000" cy="9370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1266" name="Picture 2"/>
          <p:cNvPicPr>
            <a:picLocks noGrp="1" noChangeAspect="1" noChangeArrowheads="1"/>
          </p:cNvPicPr>
          <p:nvPr>
            <p:ph sz="quarter" idx="1"/>
          </p:nvPr>
        </p:nvPicPr>
        <p:blipFill>
          <a:blip r:embed="rId3"/>
          <a:srcRect/>
          <a:stretch>
            <a:fillRect/>
          </a:stretch>
        </p:blipFill>
        <p:spPr bwMode="auto">
          <a:xfrm>
            <a:off x="1365968" y="1447800"/>
            <a:ext cx="6869263" cy="455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 3.3: AVR TIME DELAY AND INSTRUCTION PIPELINE</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2290" name="Picture 2"/>
          <p:cNvPicPr>
            <a:picLocks noGrp="1" noChangeAspect="1" noChangeArrowheads="1"/>
          </p:cNvPicPr>
          <p:nvPr>
            <p:ph sz="quarter" idx="1"/>
          </p:nvPr>
        </p:nvPicPr>
        <p:blipFill>
          <a:blip r:embed="rId3"/>
          <a:srcRect/>
          <a:stretch>
            <a:fillRect/>
          </a:stretch>
        </p:blipFill>
        <p:spPr bwMode="auto">
          <a:xfrm>
            <a:off x="914400" y="2507587"/>
            <a:ext cx="7772400" cy="2452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074" name="Picture 2"/>
          <p:cNvPicPr>
            <a:picLocks noGrp="1" noChangeAspect="1" noChangeArrowheads="1"/>
          </p:cNvPicPr>
          <p:nvPr>
            <p:ph sz="quarter" idx="1"/>
          </p:nvPr>
        </p:nvPicPr>
        <p:blipFill>
          <a:blip r:embed="rId3"/>
          <a:srcRect/>
          <a:stretch>
            <a:fillRect/>
          </a:stretch>
        </p:blipFill>
        <p:spPr bwMode="auto">
          <a:xfrm>
            <a:off x="914400" y="2466350"/>
            <a:ext cx="7772400" cy="25348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lstStyle/>
          <a:p>
            <a:pPr>
              <a:buNone/>
            </a:pPr>
            <a:r>
              <a:rPr lang="en-US" sz="2800" b="1" dirty="0" smtClean="0"/>
              <a:t>Loop inside a loop</a:t>
            </a:r>
          </a:p>
          <a:p>
            <a:pPr marL="0" indent="274320">
              <a:spcBef>
                <a:spcPts val="0"/>
              </a:spcBef>
              <a:buNone/>
            </a:pPr>
            <a:r>
              <a:rPr lang="en-US" sz="2000" dirty="0" smtClean="0"/>
              <a:t>What happens if we want to repeat an action more times than 255? To do that, we use a loop inside a loop, which is called a </a:t>
            </a:r>
            <a:r>
              <a:rPr lang="en-US" sz="2000" b="1" i="1" dirty="0" smtClean="0"/>
              <a:t>nested loop. In a nested loop, we use two registers to hold </a:t>
            </a:r>
            <a:r>
              <a:rPr lang="en-US" sz="2000" dirty="0" smtClean="0"/>
              <a:t>the count.</a:t>
            </a:r>
          </a:p>
          <a:p>
            <a:pPr>
              <a:buNone/>
            </a:pPr>
            <a:endParaRPr lang="en-US" sz="2800" b="1" dirty="0" smtClean="0"/>
          </a:p>
          <a:p>
            <a:endParaRPr lang="en-US" dirty="0"/>
          </a:p>
        </p:txBody>
      </p:sp>
      <p:pic>
        <p:nvPicPr>
          <p:cNvPr id="4099" name="Picture 3"/>
          <p:cNvPicPr>
            <a:picLocks noChangeAspect="1" noChangeArrowheads="1"/>
          </p:cNvPicPr>
          <p:nvPr/>
        </p:nvPicPr>
        <p:blipFill>
          <a:blip r:embed="rId3"/>
          <a:srcRect/>
          <a:stretch>
            <a:fillRect/>
          </a:stretch>
        </p:blipFill>
        <p:spPr bwMode="auto">
          <a:xfrm>
            <a:off x="642910" y="3071810"/>
            <a:ext cx="7920000" cy="25854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lstStyle/>
          <a:p>
            <a:pPr>
              <a:buNone/>
            </a:pPr>
            <a:r>
              <a:rPr lang="en-US" sz="2800" b="1" dirty="0" smtClean="0"/>
              <a:t>Loop inside a loop</a:t>
            </a:r>
          </a:p>
          <a:p>
            <a:pPr>
              <a:buNone/>
            </a:pPr>
            <a:endParaRPr lang="en-US" sz="2800" b="1" dirty="0" smtClean="0"/>
          </a:p>
          <a:p>
            <a:endParaRPr lang="en-US" dirty="0"/>
          </a:p>
        </p:txBody>
      </p:sp>
      <p:pic>
        <p:nvPicPr>
          <p:cNvPr id="5123" name="Picture 3"/>
          <p:cNvPicPr>
            <a:picLocks noChangeAspect="1" noChangeArrowheads="1"/>
          </p:cNvPicPr>
          <p:nvPr/>
        </p:nvPicPr>
        <p:blipFill>
          <a:blip r:embed="rId3"/>
          <a:srcRect/>
          <a:stretch>
            <a:fillRect/>
          </a:stretch>
        </p:blipFill>
        <p:spPr bwMode="auto">
          <a:xfrm>
            <a:off x="571472" y="1928802"/>
            <a:ext cx="7920000" cy="41940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BRANCH, CALL, AND TIME DELAY LOOP</a:t>
            </a:r>
            <a:r>
              <a:rPr lang="en-US" sz="2800" dirty="0" smtClean="0"/>
              <a:t/>
            </a:r>
            <a:br>
              <a:rPr lang="en-US" sz="2800" dirty="0" smtClean="0"/>
            </a:br>
            <a:r>
              <a:rPr lang="en-US" sz="2800" dirty="0" smtClean="0"/>
              <a:t>3.1 BRANCH INSTRUCTIONS AND LOOPING</a:t>
            </a:r>
          </a:p>
        </p:txBody>
      </p:sp>
      <p:sp>
        <p:nvSpPr>
          <p:cNvPr id="4" name="Date Placeholder 3"/>
          <p:cNvSpPr>
            <a:spLocks noGrp="1"/>
          </p:cNvSpPr>
          <p:nvPr>
            <p:ph type="dt" sz="half" idx="10"/>
          </p:nvPr>
        </p:nvSpPr>
        <p:spPr/>
        <p:txBody>
          <a:bodyPr/>
          <a:lstStyle/>
          <a:p>
            <a:fld id="{5A152802-DF90-4108-9543-B38A239795C5}" type="datetime1">
              <a:rPr lang="en-US" smtClean="0"/>
              <a:pPr/>
              <a:t>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a:xfrm>
            <a:off x="914400" y="1447800"/>
            <a:ext cx="3800476" cy="4572000"/>
          </a:xfrm>
        </p:spPr>
        <p:txBody>
          <a:bodyPr/>
          <a:lstStyle/>
          <a:p>
            <a:pPr>
              <a:buNone/>
            </a:pPr>
            <a:r>
              <a:rPr lang="en-US" sz="2800" b="1" dirty="0" smtClean="0"/>
              <a:t>Looping 100,000 times</a:t>
            </a:r>
          </a:p>
          <a:p>
            <a:pPr marL="0" indent="274320" algn="just">
              <a:spcBef>
                <a:spcPts val="0"/>
              </a:spcBef>
              <a:buNone/>
            </a:pPr>
            <a:r>
              <a:rPr lang="en-US" sz="2000" dirty="0" smtClean="0"/>
              <a:t>Because two registers give us a maximum value of 65,025, we can use three registers to get up to more than 16 million (2</a:t>
            </a:r>
            <a:r>
              <a:rPr lang="en-US" sz="2000" baseline="30000" dirty="0" smtClean="0"/>
              <a:t>24</a:t>
            </a:r>
            <a:r>
              <a:rPr lang="en-US" sz="2000" dirty="0" smtClean="0"/>
              <a:t> iterations. The following code repeats an action 100,000 times:</a:t>
            </a:r>
          </a:p>
          <a:p>
            <a:pPr>
              <a:buNone/>
            </a:pPr>
            <a:endParaRPr lang="en-US" sz="2800" b="1" dirty="0" smtClean="0"/>
          </a:p>
          <a:p>
            <a:endParaRPr lang="en-US" dirty="0"/>
          </a:p>
        </p:txBody>
      </p:sp>
      <p:pic>
        <p:nvPicPr>
          <p:cNvPr id="6147" name="Picture 3"/>
          <p:cNvPicPr>
            <a:picLocks noChangeAspect="1" noChangeArrowheads="1"/>
          </p:cNvPicPr>
          <p:nvPr/>
        </p:nvPicPr>
        <p:blipFill>
          <a:blip r:embed="rId3"/>
          <a:srcRect/>
          <a:stretch>
            <a:fillRect/>
          </a:stretch>
        </p:blipFill>
        <p:spPr bwMode="auto">
          <a:xfrm>
            <a:off x="4691089" y="1857364"/>
            <a:ext cx="3667125"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6816</TotalTime>
  <Words>5091</Words>
  <Application>Microsoft Office PowerPoint</Application>
  <PresentationFormat>On-screen Show (4:3)</PresentationFormat>
  <Paragraphs>499</Paragraphs>
  <Slides>57</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Calibri</vt:lpstr>
      <vt:lpstr>Courier New</vt:lpstr>
      <vt:lpstr>Franklin Gothic Book</vt:lpstr>
      <vt:lpstr>Perpetua</vt:lpstr>
      <vt:lpstr>Symbol</vt:lpstr>
      <vt:lpstr>Wingdings 2</vt:lpstr>
      <vt:lpstr>Equity</vt:lpstr>
      <vt:lpstr>AVR Microcontroller</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3.1 BRANCH INSTRUCTIONS AND LOOPING</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3.2: CALL INSTRUCTIONS AND STACK</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lpstr>BRANCH, CALL, AND TIME DELAY LOOP  3.3: AVR TIME DELAY AND INSTRUCTION PIPELINE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Microcontroller</dc:title>
  <dc:creator>mashhoun</dc:creator>
  <cp:lastModifiedBy>Mashhoun</cp:lastModifiedBy>
  <cp:revision>270</cp:revision>
  <dcterms:created xsi:type="dcterms:W3CDTF">2014-11-05T07:28:16Z</dcterms:created>
  <dcterms:modified xsi:type="dcterms:W3CDTF">2022-11-07T15:30:42Z</dcterms:modified>
</cp:coreProperties>
</file>