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sldIdLst>
    <p:sldId id="256" r:id="rId2"/>
    <p:sldId id="257" r:id="rId3"/>
    <p:sldId id="258" r:id="rId4"/>
    <p:sldId id="259" r:id="rId5"/>
    <p:sldId id="260" r:id="rId6"/>
    <p:sldId id="261" r:id="rId7"/>
    <p:sldId id="301" r:id="rId8"/>
    <p:sldId id="263" r:id="rId9"/>
    <p:sldId id="264" r:id="rId10"/>
    <p:sldId id="265" r:id="rId11"/>
    <p:sldId id="266" r:id="rId12"/>
    <p:sldId id="267" r:id="rId13"/>
    <p:sldId id="268" r:id="rId14"/>
    <p:sldId id="269" r:id="rId15"/>
    <p:sldId id="271" r:id="rId16"/>
    <p:sldId id="270" r:id="rId17"/>
    <p:sldId id="272" r:id="rId18"/>
    <p:sldId id="273" r:id="rId19"/>
    <p:sldId id="276" r:id="rId20"/>
    <p:sldId id="277" r:id="rId21"/>
    <p:sldId id="278" r:id="rId22"/>
    <p:sldId id="274" r:id="rId23"/>
    <p:sldId id="275" r:id="rId24"/>
    <p:sldId id="279" r:id="rId25"/>
    <p:sldId id="281" r:id="rId26"/>
    <p:sldId id="282" r:id="rId27"/>
    <p:sldId id="280" r:id="rId28"/>
    <p:sldId id="283" r:id="rId29"/>
    <p:sldId id="286" r:id="rId30"/>
    <p:sldId id="287" r:id="rId31"/>
    <p:sldId id="284" r:id="rId32"/>
    <p:sldId id="285" r:id="rId33"/>
    <p:sldId id="302" r:id="rId34"/>
    <p:sldId id="288" r:id="rId35"/>
    <p:sldId id="289" r:id="rId36"/>
    <p:sldId id="290" r:id="rId37"/>
    <p:sldId id="291" r:id="rId38"/>
    <p:sldId id="304" r:id="rId39"/>
    <p:sldId id="294" r:id="rId40"/>
    <p:sldId id="292" r:id="rId41"/>
    <p:sldId id="305" r:id="rId42"/>
    <p:sldId id="295" r:id="rId43"/>
    <p:sldId id="293" r:id="rId44"/>
    <p:sldId id="296" r:id="rId45"/>
    <p:sldId id="297" r:id="rId46"/>
    <p:sldId id="29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3" autoAdjust="0"/>
  </p:normalViewPr>
  <p:slideViewPr>
    <p:cSldViewPr>
      <p:cViewPr varScale="1">
        <p:scale>
          <a:sx n="64" d="100"/>
          <a:sy n="64" d="100"/>
        </p:scale>
        <p:origin x="154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11/10/2022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a:p>
        </p:txBody>
      </p:sp>
    </p:spTree>
    <p:extLst>
      <p:ext uri="{BB962C8B-B14F-4D97-AF65-F5344CB8AC3E}">
        <p14:creationId xmlns:p14="http://schemas.microsoft.com/office/powerpoint/2010/main" val="492300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a:t>
            </a:fld>
            <a:endParaRPr lang="en-US"/>
          </a:p>
        </p:txBody>
      </p:sp>
    </p:spTree>
    <p:extLst>
      <p:ext uri="{BB962C8B-B14F-4D97-AF65-F5344CB8AC3E}">
        <p14:creationId xmlns:p14="http://schemas.microsoft.com/office/powerpoint/2010/main" val="21217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11</a:t>
            </a:fld>
            <a:endParaRPr lang="en-US"/>
          </a:p>
        </p:txBody>
      </p:sp>
    </p:spTree>
    <p:extLst>
      <p:ext uri="{BB962C8B-B14F-4D97-AF65-F5344CB8AC3E}">
        <p14:creationId xmlns:p14="http://schemas.microsoft.com/office/powerpoint/2010/main" val="185839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12</a:t>
            </a:fld>
            <a:endParaRPr lang="en-US"/>
          </a:p>
        </p:txBody>
      </p:sp>
    </p:spTree>
    <p:extLst>
      <p:ext uri="{BB962C8B-B14F-4D97-AF65-F5344CB8AC3E}">
        <p14:creationId xmlns:p14="http://schemas.microsoft.com/office/powerpoint/2010/main" val="1277131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13</a:t>
            </a:fld>
            <a:endParaRPr lang="en-US"/>
          </a:p>
        </p:txBody>
      </p:sp>
    </p:spTree>
    <p:extLst>
      <p:ext uri="{BB962C8B-B14F-4D97-AF65-F5344CB8AC3E}">
        <p14:creationId xmlns:p14="http://schemas.microsoft.com/office/powerpoint/2010/main" val="4135252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0C212D-6C9B-4350-814E-CEEB67F7221D}" type="slidenum">
              <a:rPr lang="en-US" smtClean="0"/>
              <a:pPr/>
              <a:t>14</a:t>
            </a:fld>
            <a:endParaRPr lang="en-US"/>
          </a:p>
        </p:txBody>
      </p:sp>
    </p:spTree>
    <p:extLst>
      <p:ext uri="{BB962C8B-B14F-4D97-AF65-F5344CB8AC3E}">
        <p14:creationId xmlns:p14="http://schemas.microsoft.com/office/powerpoint/2010/main" val="2293925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15</a:t>
            </a:fld>
            <a:endParaRPr lang="en-US"/>
          </a:p>
        </p:txBody>
      </p:sp>
    </p:spTree>
    <p:extLst>
      <p:ext uri="{BB962C8B-B14F-4D97-AF65-F5344CB8AC3E}">
        <p14:creationId xmlns:p14="http://schemas.microsoft.com/office/powerpoint/2010/main" val="3990410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16</a:t>
            </a:fld>
            <a:endParaRPr lang="en-US"/>
          </a:p>
        </p:txBody>
      </p:sp>
    </p:spTree>
    <p:extLst>
      <p:ext uri="{BB962C8B-B14F-4D97-AF65-F5344CB8AC3E}">
        <p14:creationId xmlns:p14="http://schemas.microsoft.com/office/powerpoint/2010/main" val="1160589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17</a:t>
            </a:fld>
            <a:endParaRPr lang="en-US"/>
          </a:p>
        </p:txBody>
      </p:sp>
    </p:spTree>
    <p:extLst>
      <p:ext uri="{BB962C8B-B14F-4D97-AF65-F5344CB8AC3E}">
        <p14:creationId xmlns:p14="http://schemas.microsoft.com/office/powerpoint/2010/main" val="563002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18</a:t>
            </a:fld>
            <a:endParaRPr lang="en-US"/>
          </a:p>
        </p:txBody>
      </p:sp>
    </p:spTree>
    <p:extLst>
      <p:ext uri="{BB962C8B-B14F-4D97-AF65-F5344CB8AC3E}">
        <p14:creationId xmlns:p14="http://schemas.microsoft.com/office/powerpoint/2010/main" val="3225091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0C212D-6C9B-4350-814E-CEEB67F7221D}" type="slidenum">
              <a:rPr lang="en-US" smtClean="0"/>
              <a:pPr/>
              <a:t>19</a:t>
            </a:fld>
            <a:endParaRPr lang="en-US"/>
          </a:p>
        </p:txBody>
      </p:sp>
    </p:spTree>
    <p:extLst>
      <p:ext uri="{BB962C8B-B14F-4D97-AF65-F5344CB8AC3E}">
        <p14:creationId xmlns:p14="http://schemas.microsoft.com/office/powerpoint/2010/main" val="799377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0C212D-6C9B-4350-814E-CEEB67F7221D}" type="slidenum">
              <a:rPr lang="en-US" smtClean="0"/>
              <a:pPr/>
              <a:t>20</a:t>
            </a:fld>
            <a:endParaRPr lang="en-US"/>
          </a:p>
        </p:txBody>
      </p:sp>
    </p:spTree>
    <p:extLst>
      <p:ext uri="{BB962C8B-B14F-4D97-AF65-F5344CB8AC3E}">
        <p14:creationId xmlns:p14="http://schemas.microsoft.com/office/powerpoint/2010/main" val="4031847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a:t>
            </a:fld>
            <a:endParaRPr lang="en-US"/>
          </a:p>
        </p:txBody>
      </p:sp>
    </p:spTree>
    <p:extLst>
      <p:ext uri="{BB962C8B-B14F-4D97-AF65-F5344CB8AC3E}">
        <p14:creationId xmlns:p14="http://schemas.microsoft.com/office/powerpoint/2010/main" val="2215167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order to make all the bits of Port D an </a:t>
            </a:r>
            <a:r>
              <a:rPr lang="en-US" sz="1200" kern="1200" baseline="0" dirty="0" err="1" smtClean="0">
                <a:solidFill>
                  <a:schemeClr val="tx1"/>
                </a:solidFill>
                <a:latin typeface="+mn-lt"/>
                <a:ea typeface="+mn-ea"/>
                <a:cs typeface="+mn-cs"/>
              </a:rPr>
              <a:t>inout</a:t>
            </a:r>
            <a:r>
              <a:rPr lang="en-US" sz="1200" kern="1200" baseline="0" dirty="0" smtClean="0">
                <a:solidFill>
                  <a:schemeClr val="tx1"/>
                </a:solidFill>
                <a:latin typeface="+mn-lt"/>
                <a:ea typeface="+mn-ea"/>
                <a:cs typeface="+mn-cs"/>
              </a:rPr>
              <a:t>. DDRD must be cleared by,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writing 0 to all the bits. In the following code, Port D is configured first as an input port by writing all 0s to register DDRD, and then data is received from Port D and saved in a RAM location: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0C212D-6C9B-4350-814E-CEEB67F7221D}" type="slidenum">
              <a:rPr lang="en-US" smtClean="0"/>
              <a:pPr/>
              <a:t>21</a:t>
            </a:fld>
            <a:endParaRPr lang="en-US"/>
          </a:p>
        </p:txBody>
      </p:sp>
    </p:spTree>
    <p:extLst>
      <p:ext uri="{BB962C8B-B14F-4D97-AF65-F5344CB8AC3E}">
        <p14:creationId xmlns:p14="http://schemas.microsoft.com/office/powerpoint/2010/main" val="2210857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22</a:t>
            </a:fld>
            <a:endParaRPr lang="en-US"/>
          </a:p>
        </p:txBody>
      </p:sp>
    </p:spTree>
    <p:extLst>
      <p:ext uri="{BB962C8B-B14F-4D97-AF65-F5344CB8AC3E}">
        <p14:creationId xmlns:p14="http://schemas.microsoft.com/office/powerpoint/2010/main" val="766113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23</a:t>
            </a:fld>
            <a:endParaRPr lang="en-US"/>
          </a:p>
        </p:txBody>
      </p:sp>
    </p:spTree>
    <p:extLst>
      <p:ext uri="{BB962C8B-B14F-4D97-AF65-F5344CB8AC3E}">
        <p14:creationId xmlns:p14="http://schemas.microsoft.com/office/powerpoint/2010/main" val="281049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24</a:t>
            </a:fld>
            <a:endParaRPr lang="en-US"/>
          </a:p>
        </p:txBody>
      </p:sp>
    </p:spTree>
    <p:extLst>
      <p:ext uri="{BB962C8B-B14F-4D97-AF65-F5344CB8AC3E}">
        <p14:creationId xmlns:p14="http://schemas.microsoft.com/office/powerpoint/2010/main" val="1071826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25</a:t>
            </a:fld>
            <a:endParaRPr lang="en-US"/>
          </a:p>
        </p:txBody>
      </p:sp>
    </p:spTree>
    <p:extLst>
      <p:ext uri="{BB962C8B-B14F-4D97-AF65-F5344CB8AC3E}">
        <p14:creationId xmlns:p14="http://schemas.microsoft.com/office/powerpoint/2010/main" val="1510344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26</a:t>
            </a:fld>
            <a:endParaRPr lang="en-US"/>
          </a:p>
        </p:txBody>
      </p:sp>
    </p:spTree>
    <p:extLst>
      <p:ext uri="{BB962C8B-B14F-4D97-AF65-F5344CB8AC3E}">
        <p14:creationId xmlns:p14="http://schemas.microsoft.com/office/powerpoint/2010/main" val="3018551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27</a:t>
            </a:fld>
            <a:endParaRPr lang="en-US"/>
          </a:p>
        </p:txBody>
      </p:sp>
    </p:spTree>
    <p:extLst>
      <p:ext uri="{BB962C8B-B14F-4D97-AF65-F5344CB8AC3E}">
        <p14:creationId xmlns:p14="http://schemas.microsoft.com/office/powerpoint/2010/main" val="3493461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28</a:t>
            </a:fld>
            <a:endParaRPr lang="en-US"/>
          </a:p>
        </p:txBody>
      </p:sp>
    </p:spTree>
    <p:extLst>
      <p:ext uri="{BB962C8B-B14F-4D97-AF65-F5344CB8AC3E}">
        <p14:creationId xmlns:p14="http://schemas.microsoft.com/office/powerpoint/2010/main" val="731582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SBI DDRB, 2 ;bit = 1, make PB2 an output pin</a:t>
            </a:r>
          </a:p>
          <a:p>
            <a:r>
              <a:rPr lang="en-US" sz="1200" kern="1200" baseline="0" dirty="0" smtClean="0">
                <a:solidFill>
                  <a:schemeClr val="tx1"/>
                </a:solidFill>
                <a:latin typeface="+mn-lt"/>
                <a:ea typeface="+mn-ea"/>
                <a:cs typeface="+mn-cs"/>
              </a:rPr>
              <a:t>AGA1N:SBI PORTB, 2 ;bit set (PB2 = high)</a:t>
            </a:r>
          </a:p>
          <a:p>
            <a:r>
              <a:rPr lang="en-US" sz="1200" kern="1200" baseline="0" dirty="0" smtClean="0">
                <a:solidFill>
                  <a:schemeClr val="tx1"/>
                </a:solidFill>
                <a:latin typeface="+mn-lt"/>
                <a:ea typeface="+mn-ea"/>
                <a:cs typeface="+mn-cs"/>
              </a:rPr>
              <a:t>CALL DELAY</a:t>
            </a:r>
          </a:p>
          <a:p>
            <a:r>
              <a:rPr lang="en-US" sz="1200" kern="1200" baseline="0" dirty="0" smtClean="0">
                <a:solidFill>
                  <a:schemeClr val="tx1"/>
                </a:solidFill>
                <a:latin typeface="+mn-lt"/>
                <a:ea typeface="+mn-ea"/>
                <a:cs typeface="+mn-cs"/>
              </a:rPr>
              <a:t>CBI PORTB, 2 ;bit clear (PB2 = low)</a:t>
            </a:r>
          </a:p>
          <a:p>
            <a:r>
              <a:rPr lang="en-US" sz="1200" kern="1200" baseline="0" dirty="0" smtClean="0">
                <a:solidFill>
                  <a:schemeClr val="tx1"/>
                </a:solidFill>
                <a:latin typeface="+mn-lt"/>
                <a:ea typeface="+mn-ea"/>
                <a:cs typeface="+mn-cs"/>
              </a:rPr>
              <a:t>CALL DELAY</a:t>
            </a:r>
          </a:p>
          <a:p>
            <a:r>
              <a:rPr lang="en-US" sz="1200" kern="1200" baseline="0" dirty="0" smtClean="0">
                <a:solidFill>
                  <a:schemeClr val="tx1"/>
                </a:solidFill>
                <a:latin typeface="+mn-lt"/>
                <a:ea typeface="+mn-ea"/>
                <a:cs typeface="+mn-cs"/>
              </a:rPr>
              <a:t>RJMP AGAIN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0C212D-6C9B-4350-814E-CEEB67F7221D}" type="slidenum">
              <a:rPr lang="en-US" smtClean="0"/>
              <a:pPr/>
              <a:t>29</a:t>
            </a:fld>
            <a:endParaRPr lang="en-US"/>
          </a:p>
        </p:txBody>
      </p:sp>
    </p:spTree>
    <p:extLst>
      <p:ext uri="{BB962C8B-B14F-4D97-AF65-F5344CB8AC3E}">
        <p14:creationId xmlns:p14="http://schemas.microsoft.com/office/powerpoint/2010/main" val="3801386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30</a:t>
            </a:fld>
            <a:endParaRPr lang="en-US"/>
          </a:p>
        </p:txBody>
      </p:sp>
    </p:spTree>
    <p:extLst>
      <p:ext uri="{BB962C8B-B14F-4D97-AF65-F5344CB8AC3E}">
        <p14:creationId xmlns:p14="http://schemas.microsoft.com/office/powerpoint/2010/main" val="620023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a:t>
            </a:fld>
            <a:endParaRPr lang="en-US"/>
          </a:p>
        </p:txBody>
      </p:sp>
    </p:spTree>
    <p:extLst>
      <p:ext uri="{BB962C8B-B14F-4D97-AF65-F5344CB8AC3E}">
        <p14:creationId xmlns:p14="http://schemas.microsoft.com/office/powerpoint/2010/main" val="4370363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31</a:t>
            </a:fld>
            <a:endParaRPr lang="en-US"/>
          </a:p>
        </p:txBody>
      </p:sp>
    </p:spTree>
    <p:extLst>
      <p:ext uri="{BB962C8B-B14F-4D97-AF65-F5344CB8AC3E}">
        <p14:creationId xmlns:p14="http://schemas.microsoft.com/office/powerpoint/2010/main" val="1769149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32</a:t>
            </a:fld>
            <a:endParaRPr lang="en-US"/>
          </a:p>
        </p:txBody>
      </p:sp>
    </p:spTree>
    <p:extLst>
      <p:ext uri="{BB962C8B-B14F-4D97-AF65-F5344CB8AC3E}">
        <p14:creationId xmlns:p14="http://schemas.microsoft.com/office/powerpoint/2010/main" val="3959973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33</a:t>
            </a:fld>
            <a:endParaRPr lang="en-US"/>
          </a:p>
        </p:txBody>
      </p:sp>
    </p:spTree>
    <p:extLst>
      <p:ext uri="{BB962C8B-B14F-4D97-AF65-F5344CB8AC3E}">
        <p14:creationId xmlns:p14="http://schemas.microsoft.com/office/powerpoint/2010/main" val="1967312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34</a:t>
            </a:fld>
            <a:endParaRPr lang="en-US"/>
          </a:p>
        </p:txBody>
      </p:sp>
    </p:spTree>
    <p:extLst>
      <p:ext uri="{BB962C8B-B14F-4D97-AF65-F5344CB8AC3E}">
        <p14:creationId xmlns:p14="http://schemas.microsoft.com/office/powerpoint/2010/main" val="26906389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35</a:t>
            </a:fld>
            <a:endParaRPr lang="en-US"/>
          </a:p>
        </p:txBody>
      </p:sp>
    </p:spTree>
    <p:extLst>
      <p:ext uri="{BB962C8B-B14F-4D97-AF65-F5344CB8AC3E}">
        <p14:creationId xmlns:p14="http://schemas.microsoft.com/office/powerpoint/2010/main" val="1670561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36</a:t>
            </a:fld>
            <a:endParaRPr lang="en-US"/>
          </a:p>
        </p:txBody>
      </p:sp>
    </p:spTree>
    <p:extLst>
      <p:ext uri="{BB962C8B-B14F-4D97-AF65-F5344CB8AC3E}">
        <p14:creationId xmlns:p14="http://schemas.microsoft.com/office/powerpoint/2010/main" val="3868390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37</a:t>
            </a:fld>
            <a:endParaRPr lang="en-US"/>
          </a:p>
        </p:txBody>
      </p:sp>
    </p:spTree>
    <p:extLst>
      <p:ext uri="{BB962C8B-B14F-4D97-AF65-F5344CB8AC3E}">
        <p14:creationId xmlns:p14="http://schemas.microsoft.com/office/powerpoint/2010/main" val="721177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38</a:t>
            </a:fld>
            <a:endParaRPr lang="en-US"/>
          </a:p>
        </p:txBody>
      </p:sp>
    </p:spTree>
    <p:extLst>
      <p:ext uri="{BB962C8B-B14F-4D97-AF65-F5344CB8AC3E}">
        <p14:creationId xmlns:p14="http://schemas.microsoft.com/office/powerpoint/2010/main" val="11042962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39</a:t>
            </a:fld>
            <a:endParaRPr lang="en-US"/>
          </a:p>
        </p:txBody>
      </p:sp>
    </p:spTree>
    <p:extLst>
      <p:ext uri="{BB962C8B-B14F-4D97-AF65-F5344CB8AC3E}">
        <p14:creationId xmlns:p14="http://schemas.microsoft.com/office/powerpoint/2010/main" val="4194462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40</a:t>
            </a:fld>
            <a:endParaRPr lang="en-US"/>
          </a:p>
        </p:txBody>
      </p:sp>
    </p:spTree>
    <p:extLst>
      <p:ext uri="{BB962C8B-B14F-4D97-AF65-F5344CB8AC3E}">
        <p14:creationId xmlns:p14="http://schemas.microsoft.com/office/powerpoint/2010/main" val="381804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a:t>
            </a:fld>
            <a:endParaRPr lang="en-US"/>
          </a:p>
        </p:txBody>
      </p:sp>
    </p:spTree>
    <p:extLst>
      <p:ext uri="{BB962C8B-B14F-4D97-AF65-F5344CB8AC3E}">
        <p14:creationId xmlns:p14="http://schemas.microsoft.com/office/powerpoint/2010/main" val="30873164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41</a:t>
            </a:fld>
            <a:endParaRPr lang="en-US"/>
          </a:p>
        </p:txBody>
      </p:sp>
    </p:spTree>
    <p:extLst>
      <p:ext uri="{BB962C8B-B14F-4D97-AF65-F5344CB8AC3E}">
        <p14:creationId xmlns:p14="http://schemas.microsoft.com/office/powerpoint/2010/main" val="27826730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42</a:t>
            </a:fld>
            <a:endParaRPr lang="en-US"/>
          </a:p>
        </p:txBody>
      </p:sp>
    </p:spTree>
    <p:extLst>
      <p:ext uri="{BB962C8B-B14F-4D97-AF65-F5344CB8AC3E}">
        <p14:creationId xmlns:p14="http://schemas.microsoft.com/office/powerpoint/2010/main" val="2442902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43</a:t>
            </a:fld>
            <a:endParaRPr lang="en-US"/>
          </a:p>
        </p:txBody>
      </p:sp>
    </p:spTree>
    <p:extLst>
      <p:ext uri="{BB962C8B-B14F-4D97-AF65-F5344CB8AC3E}">
        <p14:creationId xmlns:p14="http://schemas.microsoft.com/office/powerpoint/2010/main" val="32507605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44</a:t>
            </a:fld>
            <a:endParaRPr lang="en-US"/>
          </a:p>
        </p:txBody>
      </p:sp>
    </p:spTree>
    <p:extLst>
      <p:ext uri="{BB962C8B-B14F-4D97-AF65-F5344CB8AC3E}">
        <p14:creationId xmlns:p14="http://schemas.microsoft.com/office/powerpoint/2010/main" val="40575305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45</a:t>
            </a:fld>
            <a:endParaRPr lang="en-US"/>
          </a:p>
        </p:txBody>
      </p:sp>
    </p:spTree>
    <p:extLst>
      <p:ext uri="{BB962C8B-B14F-4D97-AF65-F5344CB8AC3E}">
        <p14:creationId xmlns:p14="http://schemas.microsoft.com/office/powerpoint/2010/main" val="30718600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46</a:t>
            </a:fld>
            <a:endParaRPr lang="en-US"/>
          </a:p>
        </p:txBody>
      </p:sp>
    </p:spTree>
    <p:extLst>
      <p:ext uri="{BB962C8B-B14F-4D97-AF65-F5344CB8AC3E}">
        <p14:creationId xmlns:p14="http://schemas.microsoft.com/office/powerpoint/2010/main" val="16388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a:t>
            </a:fld>
            <a:endParaRPr lang="en-US"/>
          </a:p>
        </p:txBody>
      </p:sp>
    </p:spTree>
    <p:extLst>
      <p:ext uri="{BB962C8B-B14F-4D97-AF65-F5344CB8AC3E}">
        <p14:creationId xmlns:p14="http://schemas.microsoft.com/office/powerpoint/2010/main" val="368539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a:t>
            </a:fld>
            <a:endParaRPr lang="en-US"/>
          </a:p>
        </p:txBody>
      </p:sp>
    </p:spTree>
    <p:extLst>
      <p:ext uri="{BB962C8B-B14F-4D97-AF65-F5344CB8AC3E}">
        <p14:creationId xmlns:p14="http://schemas.microsoft.com/office/powerpoint/2010/main" val="94657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a:t>
            </a:fld>
            <a:endParaRPr lang="en-US"/>
          </a:p>
        </p:txBody>
      </p:sp>
    </p:spTree>
    <p:extLst>
      <p:ext uri="{BB962C8B-B14F-4D97-AF65-F5344CB8AC3E}">
        <p14:creationId xmlns:p14="http://schemas.microsoft.com/office/powerpoint/2010/main" val="2108119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a:t>
            </a:fld>
            <a:endParaRPr lang="en-US"/>
          </a:p>
        </p:txBody>
      </p:sp>
    </p:spTree>
    <p:extLst>
      <p:ext uri="{BB962C8B-B14F-4D97-AF65-F5344CB8AC3E}">
        <p14:creationId xmlns:p14="http://schemas.microsoft.com/office/powerpoint/2010/main" val="2899550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a:t>
            </a:fld>
            <a:endParaRPr lang="en-US"/>
          </a:p>
        </p:txBody>
      </p:sp>
    </p:spTree>
    <p:extLst>
      <p:ext uri="{BB962C8B-B14F-4D97-AF65-F5344CB8AC3E}">
        <p14:creationId xmlns:p14="http://schemas.microsoft.com/office/powerpoint/2010/main" val="334777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11/10/2022</a:t>
            </a:fld>
            <a:endParaRPr lang="en-US"/>
          </a:p>
        </p:txBody>
      </p:sp>
      <p:sp>
        <p:nvSpPr>
          <p:cNvPr id="17" name="Footer Placeholder 16"/>
          <p:cNvSpPr>
            <a:spLocks noGrp="1"/>
          </p:cNvSpPr>
          <p:nvPr>
            <p:ph type="ftr" sz="quarter" idx="11"/>
          </p:nvPr>
        </p:nvSpPr>
        <p:spPr/>
        <p:txBody>
          <a:bodyPr/>
          <a:lstStyle/>
          <a:p>
            <a:r>
              <a:rPr lang="en-US" smtClean="0"/>
              <a:t>mashhoun@iust.ac.ir                Iran Univ of Science &amp; Tech</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11/10/2022</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11/10/2022</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11/10/2022</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11/10/2022</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mashhoun@iust.ac.ir                Iran Univ of Science &amp; Tech</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11/10/2022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11/10/2022</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11/10/2022</a:t>
            </a:fld>
            <a:endParaRPr lang="en-US"/>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11/10/2022</a:t>
            </a:fld>
            <a:endParaRPr lang="en-US"/>
          </a:p>
        </p:txBody>
      </p:sp>
      <p:sp>
        <p:nvSpPr>
          <p:cNvPr id="3" name="Footer Placeholder 2"/>
          <p:cNvSpPr>
            <a:spLocks noGrp="1"/>
          </p:cNvSpPr>
          <p:nvPr>
            <p:ph type="ftr" sz="quarter" idx="11"/>
          </p:nvPr>
        </p:nvSpPr>
        <p:spPr/>
        <p:txBody>
          <a:bodyPr/>
          <a:lstStyle/>
          <a:p>
            <a:r>
              <a:rPr lang="en-US" smtClean="0"/>
              <a:t>mashhoun@iust.ac.ir                Iran Univ of Science &amp; Tech</a:t>
            </a:r>
            <a:endParaRPr lang="en-US"/>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11/10/2022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11/10/2022</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11/10/2022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mashhoun@iust.ac.ir                Iran Univ of Science &amp; Tech</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3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US" dirty="0" smtClean="0"/>
              <a:t>Microprocessor Course</a:t>
            </a:r>
          </a:p>
          <a:p>
            <a:r>
              <a:rPr lang="en-US" dirty="0" smtClean="0"/>
              <a:t>Chapter 4</a:t>
            </a:r>
          </a:p>
          <a:p>
            <a:r>
              <a:rPr lang="en-US" dirty="0" smtClean="0"/>
              <a:t>AVR I/O PORT PROGRAMMING</a:t>
            </a:r>
          </a:p>
          <a:p>
            <a:r>
              <a:rPr lang="en-US" dirty="0" err="1" smtClean="0"/>
              <a:t>Aban</a:t>
            </a:r>
            <a:r>
              <a:rPr lang="en-US" dirty="0" smtClean="0"/>
              <a:t> 1401</a:t>
            </a:r>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766754"/>
          </a:xfrm>
        </p:spPr>
        <p:txBody>
          <a:bodyPr>
            <a:normAutofit/>
          </a:bodyPr>
          <a:lstStyle/>
          <a:p>
            <a:pPr marL="0" indent="274320">
              <a:spcBef>
                <a:spcPts val="0"/>
              </a:spcBef>
              <a:buNone/>
            </a:pPr>
            <a:r>
              <a:rPr lang="en-US" sz="2000" dirty="0" smtClean="0"/>
              <a:t>The following code gets the data present at the pins of port C and sends it to port B indefinitely, after adding the value 5 to it:</a:t>
            </a:r>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195" name="Picture 3"/>
          <p:cNvPicPr>
            <a:picLocks noChangeAspect="1" noChangeArrowheads="1"/>
          </p:cNvPicPr>
          <p:nvPr/>
        </p:nvPicPr>
        <p:blipFill>
          <a:blip r:embed="rId3"/>
          <a:srcRect/>
          <a:stretch>
            <a:fillRect/>
          </a:stretch>
        </p:blipFill>
        <p:spPr bwMode="auto">
          <a:xfrm>
            <a:off x="928662" y="2356580"/>
            <a:ext cx="7200000" cy="2429742"/>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274320">
              <a:spcBef>
                <a:spcPts val="0"/>
              </a:spcBef>
              <a:buNone/>
            </a:pPr>
            <a:r>
              <a:rPr lang="en-US" sz="2000" dirty="0" smtClean="0"/>
              <a:t>If we want to make the pull-up resistors of port C active, we must put 1s into the PORTC register. The program becomes as follows:</a:t>
            </a:r>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420888"/>
            <a:ext cx="7315200" cy="223413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274320">
              <a:spcBef>
                <a:spcPts val="0"/>
              </a:spcBef>
              <a:buNone/>
            </a:pPr>
            <a:r>
              <a:rPr lang="en-US" sz="2000" dirty="0" smtClean="0"/>
              <a:t>The pins of the AVR microcontrollers can be in four different states according to the values of PORTx and DDRx, as shown in Figure 4-5.</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r>
              <a:rPr lang="en-US" sz="2000" dirty="0" smtClean="0"/>
              <a:t>This is one of powerful features of the AVR microcontroller, since most of the other microcontrollers' pins (e.g., 8051) have fewer states.</a:t>
            </a:r>
          </a:p>
          <a:p>
            <a:endParaRPr lang="en-US" sz="2000" dirty="0" smtClean="0"/>
          </a:p>
          <a:p>
            <a:pPr marL="0" indent="274320">
              <a:spcBef>
                <a:spcPts val="0"/>
              </a:spcBef>
              <a:buNone/>
            </a:pPr>
            <a:endParaRPr lang="en-US" sz="2000" dirty="0" smtClean="0"/>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10243" name="Picture 3"/>
          <p:cNvPicPr>
            <a:picLocks noChangeAspect="1" noChangeArrowheads="1"/>
          </p:cNvPicPr>
          <p:nvPr/>
        </p:nvPicPr>
        <p:blipFill>
          <a:blip r:embed="rId3"/>
          <a:srcRect/>
          <a:stretch>
            <a:fillRect/>
          </a:stretch>
        </p:blipFill>
        <p:spPr bwMode="auto">
          <a:xfrm>
            <a:off x="652528" y="2329556"/>
            <a:ext cx="7920000" cy="22424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0" algn="just">
              <a:spcBef>
                <a:spcPts val="0"/>
              </a:spcBef>
              <a:buNone/>
            </a:pPr>
            <a:r>
              <a:rPr lang="en-US" sz="2800" b="1" dirty="0" smtClean="0"/>
              <a:t>Port A</a:t>
            </a:r>
          </a:p>
          <a:p>
            <a:pPr marL="0" indent="274320" algn="just">
              <a:spcBef>
                <a:spcPts val="0"/>
              </a:spcBef>
              <a:buNone/>
            </a:pPr>
            <a:r>
              <a:rPr lang="en-US" sz="2000" dirty="0" smtClean="0"/>
              <a:t>Port A occupies a total of 8 pins (PA0-PA7). To use the pins of Port A as input or output ports, each bit of the DDRA register must be set to the proper value. For example, the following code will continuously send out to Port A the alternating values of 0x55 and 0xAA:</a:t>
            </a:r>
          </a:p>
          <a:p>
            <a:endParaRPr lang="en-US" sz="2800" dirty="0" smtClean="0"/>
          </a:p>
          <a:p>
            <a:pPr marL="0" indent="0" algn="just">
              <a:spcBef>
                <a:spcPts val="0"/>
              </a:spcBef>
              <a:buNone/>
            </a:pPr>
            <a:endParaRPr lang="en-US" sz="2800" b="1"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32" y="3284984"/>
            <a:ext cx="7315200" cy="255382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0" algn="just">
              <a:spcBef>
                <a:spcPts val="0"/>
              </a:spcBef>
              <a:buNone/>
            </a:pPr>
            <a:r>
              <a:rPr lang="en-US" sz="2800" b="1" dirty="0" smtClean="0"/>
              <a:t>Port A as input</a:t>
            </a:r>
          </a:p>
          <a:p>
            <a:pPr marL="0" indent="457200" algn="just">
              <a:spcBef>
                <a:spcPts val="0"/>
              </a:spcBef>
              <a:buNone/>
            </a:pPr>
            <a:r>
              <a:rPr lang="en-US" sz="2000" dirty="0" smtClean="0"/>
              <a:t>In order to make all the bits of Port A an input, DDRA must be cleared by writing 0 to all the bits. In the following code, Port A is configured first as an input port by writing all 0s to register DDRA, and then data is received from Port A and saved in a RAM location:</a:t>
            </a:r>
          </a:p>
          <a:p>
            <a:pPr marL="0" indent="0" algn="just">
              <a:spcBef>
                <a:spcPts val="0"/>
              </a:spcBef>
              <a:buNone/>
            </a:pP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184" y="3429000"/>
            <a:ext cx="7772400" cy="154918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0" algn="just">
              <a:spcBef>
                <a:spcPts val="0"/>
              </a:spcBef>
              <a:buNone/>
            </a:pPr>
            <a:r>
              <a:rPr lang="en-US" sz="2800" b="1" dirty="0" smtClean="0"/>
              <a:t>Port B</a:t>
            </a:r>
          </a:p>
          <a:p>
            <a:pPr marL="0" indent="274320" algn="just">
              <a:spcBef>
                <a:spcPts val="0"/>
              </a:spcBef>
              <a:buNone/>
            </a:pPr>
            <a:r>
              <a:rPr lang="en-US" sz="2000" dirty="0" smtClean="0"/>
              <a:t>Port B occupies a total of 8 pins (PB0-PB7). To use the pins of Port B as input or output ports, each bit of the DDRB register must be set to the proper value.</a:t>
            </a:r>
          </a:p>
          <a:p>
            <a:pPr marL="0" indent="274320" algn="just">
              <a:spcBef>
                <a:spcPts val="0"/>
              </a:spcBef>
              <a:buNone/>
            </a:pPr>
            <a:r>
              <a:rPr lang="en-US" sz="2000" dirty="0" smtClean="0"/>
              <a:t>For example, the following code will continuously send out the alternating values of 0x55 and 0xAA to Port B:</a:t>
            </a:r>
          </a:p>
          <a:p>
            <a:pPr marL="0" indent="274320" algn="just">
              <a:spcBef>
                <a:spcPts val="0"/>
              </a:spcBef>
              <a:buNone/>
            </a:pPr>
            <a:endParaRPr lang="en-US" sz="2000" dirty="0" smtClean="0"/>
          </a:p>
          <a:p>
            <a:endParaRPr lang="en-US" sz="2000" dirty="0" smtClean="0"/>
          </a:p>
          <a:p>
            <a:pPr marL="0" indent="274320" algn="just">
              <a:spcBef>
                <a:spcPts val="0"/>
              </a:spcBef>
              <a:buNone/>
            </a:pPr>
            <a:endParaRPr lang="en-US" sz="20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15</a:t>
            </a:fld>
            <a:endParaRPr lang="en-US"/>
          </a:p>
        </p:txBody>
      </p:sp>
      <p:sp>
        <p:nvSpPr>
          <p:cNvPr id="7" name="Footer Placeholder 6"/>
          <p:cNvSpPr>
            <a:spLocks noGrp="1"/>
          </p:cNvSpPr>
          <p:nvPr>
            <p:ph type="ftr" sz="quarter" idx="11"/>
          </p:nvPr>
        </p:nvSpPr>
        <p:spPr/>
        <p:txBody>
          <a:bodyPr/>
          <a:lstStyle/>
          <a:p>
            <a:r>
              <a:rPr lang="en-US" dirty="0" smtClean="0"/>
              <a:t>mashhoun@iust.ac.ir                Iran </a:t>
            </a:r>
            <a:r>
              <a:rPr lang="en-US" dirty="0" err="1" smtClean="0"/>
              <a:t>Univ</a:t>
            </a:r>
            <a:r>
              <a:rPr lang="en-US" dirty="0" smtClean="0"/>
              <a:t> of Science &amp; Tech</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38" y="3407477"/>
            <a:ext cx="7315200" cy="259805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0" algn="just">
              <a:spcBef>
                <a:spcPts val="0"/>
              </a:spcBef>
              <a:buNone/>
            </a:pPr>
            <a:r>
              <a:rPr lang="en-US" sz="2800" b="1" dirty="0" smtClean="0"/>
              <a:t>Port B as input</a:t>
            </a:r>
          </a:p>
          <a:p>
            <a:pPr marL="0" indent="274320">
              <a:spcBef>
                <a:spcPts val="0"/>
              </a:spcBef>
              <a:buNone/>
            </a:pPr>
            <a:r>
              <a:rPr lang="en-US" sz="2000" dirty="0" smtClean="0"/>
              <a:t>In order to make all the bits of Port B an input, DDRB must be cleared by writing 0 to all the bits. In the following code, Port B is configured first as an input port by writing all 0s to register DDRB, and then data is received from Port B and saved in some RAM location:</a:t>
            </a:r>
          </a:p>
          <a:p>
            <a:endParaRPr lang="en-US" sz="2800" dirty="0" smtClean="0"/>
          </a:p>
          <a:p>
            <a:pPr marL="0" indent="0" algn="just">
              <a:spcBef>
                <a:spcPts val="0"/>
              </a:spcBef>
              <a:buNone/>
            </a:pPr>
            <a:endParaRPr lang="en-US" sz="2800" b="1" dirty="0" smtClean="0"/>
          </a:p>
          <a:p>
            <a:pPr marL="0" indent="0" algn="just">
              <a:spcBef>
                <a:spcPts val="0"/>
              </a:spcBef>
              <a:buNone/>
            </a:pP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69" y="3501008"/>
            <a:ext cx="7772400" cy="151203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srcRect/>
          <a:stretch>
            <a:fillRect/>
          </a:stretch>
        </p:blipFill>
        <p:spPr bwMode="auto">
          <a:xfrm>
            <a:off x="943900" y="3009781"/>
            <a:ext cx="7200000" cy="3348177"/>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1000100" y="1428736"/>
            <a:ext cx="7429552" cy="5053034"/>
          </a:xfrm>
        </p:spPr>
        <p:txBody>
          <a:bodyPr>
            <a:normAutofit/>
          </a:bodyPr>
          <a:lstStyle/>
          <a:p>
            <a:pPr marL="0" indent="274320" algn="just">
              <a:spcBef>
                <a:spcPts val="0"/>
              </a:spcBef>
              <a:buNone/>
            </a:pPr>
            <a:r>
              <a:rPr lang="en-US" sz="2000" dirty="0" smtClean="0"/>
              <a:t>The AVR multiplexes an analog-to-digital converter through Port A to save I/O pins. The alternate functions of the pins for Port A are shown in Table 4-3. </a:t>
            </a:r>
          </a:p>
          <a:p>
            <a:pPr marL="0" indent="274320" algn="just">
              <a:spcBef>
                <a:spcPts val="0"/>
              </a:spcBef>
              <a:buNone/>
            </a:pPr>
            <a:r>
              <a:rPr lang="en-US" sz="2000" dirty="0" smtClean="0"/>
              <a:t>The AVR multiplexes some other functions through Port B to save pins. The alternate functions of the pins for Port B are shown in Table 4-4. </a:t>
            </a:r>
          </a:p>
          <a:p>
            <a:endParaRPr lang="en-US" sz="2000" dirty="0" smtClean="0"/>
          </a:p>
          <a:p>
            <a:pPr marL="0" indent="274320" algn="just">
              <a:spcBef>
                <a:spcPts val="0"/>
              </a:spcBef>
              <a:buNone/>
              <a:defRPr/>
            </a:pPr>
            <a:endParaRPr lang="en-US" sz="2000" dirty="0" smtClean="0"/>
          </a:p>
          <a:p>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17</a:t>
            </a:fld>
            <a:endParaRPr lang="en-US"/>
          </a:p>
        </p:txBody>
      </p:sp>
      <p:sp>
        <p:nvSpPr>
          <p:cNvPr id="7" name="Footer Placeholder 6"/>
          <p:cNvSpPr>
            <a:spLocks noGrp="1"/>
          </p:cNvSpPr>
          <p:nvPr>
            <p:ph type="ftr" sz="quarter" idx="11"/>
          </p:nvPr>
        </p:nvSpPr>
        <p:spPr/>
        <p:txBody>
          <a:bodyPr/>
          <a:lstStyle/>
          <a:p>
            <a:r>
              <a:rPr lang="en-US" dirty="0" smtClean="0"/>
              <a:t>mashhoun@iust.ac.ir                Iran </a:t>
            </a:r>
            <a:r>
              <a:rPr lang="en-US" dirty="0" err="1" smtClean="0"/>
              <a:t>Univ</a:t>
            </a:r>
            <a:r>
              <a:rPr lang="en-US" dirty="0" smtClean="0"/>
              <a:t> of Science &amp; Tech</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0" algn="just">
              <a:spcBef>
                <a:spcPts val="0"/>
              </a:spcBef>
              <a:buNone/>
            </a:pPr>
            <a:r>
              <a:rPr lang="en-US" sz="2800" b="1" dirty="0" smtClean="0"/>
              <a:t>Port C</a:t>
            </a:r>
          </a:p>
          <a:p>
            <a:pPr marL="0" indent="274320" algn="just">
              <a:spcBef>
                <a:spcPts val="0"/>
              </a:spcBef>
              <a:buNone/>
            </a:pPr>
            <a:r>
              <a:rPr lang="en-US" sz="2000" dirty="0" smtClean="0"/>
              <a:t>Port C occupies a total of 8 pins (PCO-PC7). To use the pins of Port C as input or output ports, each bit of the DDRC register must be set to the proper value. For example, the following code will continuously send out the alternating values of 0x55 and 0xAA to Port C:</a:t>
            </a:r>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169" y="3284984"/>
            <a:ext cx="7315200" cy="257926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a:buNone/>
            </a:pPr>
            <a:r>
              <a:rPr lang="en-US" sz="2800" b="1" dirty="0" smtClean="0"/>
              <a:t>Port C as input</a:t>
            </a:r>
          </a:p>
          <a:p>
            <a:pPr marL="0" indent="274320" algn="just">
              <a:spcBef>
                <a:spcPts val="0"/>
              </a:spcBef>
              <a:buNone/>
            </a:pPr>
            <a:r>
              <a:rPr lang="en-US" sz="2000" dirty="0" smtClean="0"/>
              <a:t>In order to make all the bits of Port C an input, DDRC must be cleared by writing 0 to all the bits. In the following code, Port C is configured first as an input port by writing all 0s to register DDRC, and then data is received from Port C and saved in a RAM location:</a:t>
            </a:r>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19</a:t>
            </a:fld>
            <a:endParaRPr lang="en-US"/>
          </a:p>
        </p:txBody>
      </p:sp>
      <p:sp>
        <p:nvSpPr>
          <p:cNvPr id="7" name="Footer Placeholder 6"/>
          <p:cNvSpPr>
            <a:spLocks noGrp="1"/>
          </p:cNvSpPr>
          <p:nvPr>
            <p:ph type="ftr" sz="quarter" idx="11"/>
          </p:nvPr>
        </p:nvSpPr>
        <p:spPr/>
        <p:txBody>
          <a:bodyPr/>
          <a:lstStyle/>
          <a:p>
            <a:r>
              <a:rPr lang="en-US" dirty="0" smtClean="0"/>
              <a:t>mashhoun@iust.ac.ir                Iran </a:t>
            </a:r>
            <a:r>
              <a:rPr lang="en-US" dirty="0" err="1" smtClean="0"/>
              <a:t>Univ</a:t>
            </a:r>
            <a:r>
              <a:rPr lang="en-US" dirty="0" smtClean="0"/>
              <a:t>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11" y="3501008"/>
            <a:ext cx="7772400" cy="147153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3961156" y="1514095"/>
            <a:ext cx="5040000" cy="4700987"/>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3086096" cy="4572000"/>
          </a:xfrm>
        </p:spPr>
        <p:txBody>
          <a:bodyPr>
            <a:normAutofit/>
          </a:bodyPr>
          <a:lstStyle/>
          <a:p>
            <a:pPr marL="0" indent="274320" algn="just">
              <a:spcBef>
                <a:spcPts val="0"/>
              </a:spcBef>
              <a:buNone/>
            </a:pPr>
            <a:r>
              <a:rPr lang="en-US" sz="2000" dirty="0" smtClean="0"/>
              <a:t>Examine Figure 4-1 for the ATmega32 40-pin chip. A total of 32 pins are set aside for the four ports </a:t>
            </a:r>
            <a:r>
              <a:rPr lang="en-US" sz="2000" dirty="0" smtClean="0">
                <a:solidFill>
                  <a:srgbClr val="FF0000"/>
                </a:solidFill>
              </a:rPr>
              <a:t>PORTA</a:t>
            </a:r>
            <a:r>
              <a:rPr lang="en-US" sz="2000" dirty="0" smtClean="0"/>
              <a:t>, </a:t>
            </a:r>
            <a:r>
              <a:rPr lang="en-US" sz="2000" dirty="0" smtClean="0">
                <a:solidFill>
                  <a:srgbClr val="FF0000"/>
                </a:solidFill>
              </a:rPr>
              <a:t>PORTB</a:t>
            </a:r>
            <a:r>
              <a:rPr lang="en-US" sz="2000" dirty="0" smtClean="0"/>
              <a:t>, </a:t>
            </a:r>
            <a:r>
              <a:rPr lang="en-US" sz="2000" dirty="0" smtClean="0">
                <a:solidFill>
                  <a:srgbClr val="FF0000"/>
                </a:solidFill>
              </a:rPr>
              <a:t>PORTC</a:t>
            </a:r>
            <a:r>
              <a:rPr lang="en-US" sz="2000" dirty="0" smtClean="0"/>
              <a:t>, and </a:t>
            </a:r>
            <a:r>
              <a:rPr lang="en-US" sz="2000" dirty="0" smtClean="0">
                <a:solidFill>
                  <a:srgbClr val="FF0000"/>
                </a:solidFill>
              </a:rPr>
              <a:t>PORTD</a:t>
            </a:r>
            <a:r>
              <a:rPr lang="en-US" sz="2000" dirty="0" smtClean="0"/>
              <a:t>. The rest of the pins are designated as VCC, GND, XTAL1, XTAL2, RESET, AREF, AGND, and AVCC. </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a:buNone/>
            </a:pPr>
            <a:r>
              <a:rPr lang="en-US" sz="2800" b="1" dirty="0" smtClean="0"/>
              <a:t>Port D</a:t>
            </a:r>
          </a:p>
          <a:p>
            <a:pPr marL="0" indent="274320" algn="just">
              <a:spcBef>
                <a:spcPts val="0"/>
              </a:spcBef>
              <a:buNone/>
            </a:pPr>
            <a:r>
              <a:rPr lang="en-US" sz="2000" dirty="0" smtClean="0"/>
              <a:t>Port D occupies a total of 8 pins (PD0-PD7). To use the pins of Port D as input or output ports, each bit of the DDRD register must be set to the proper value. For example, the following code will continuously send out to Port D the alternating values of 0x55 and 0xAA:</a:t>
            </a:r>
          </a:p>
          <a:p>
            <a:pPr marL="0" indent="274320" algn="just">
              <a:spcBef>
                <a:spcPts val="0"/>
              </a:spcBef>
              <a:buNone/>
            </a:pPr>
            <a:endParaRPr lang="en-US" sz="2000" dirty="0" smtClean="0"/>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20</a:t>
            </a:fld>
            <a:endParaRPr lang="en-US"/>
          </a:p>
        </p:txBody>
      </p:sp>
      <p:sp>
        <p:nvSpPr>
          <p:cNvPr id="7" name="Footer Placeholder 6"/>
          <p:cNvSpPr>
            <a:spLocks noGrp="1"/>
          </p:cNvSpPr>
          <p:nvPr>
            <p:ph type="ftr" sz="quarter" idx="11"/>
          </p:nvPr>
        </p:nvSpPr>
        <p:spPr/>
        <p:txBody>
          <a:bodyPr/>
          <a:lstStyle/>
          <a:p>
            <a:r>
              <a:rPr lang="en-US" dirty="0" smtClean="0"/>
              <a:t>mashhoun@iust.ac.ir                Iran </a:t>
            </a:r>
            <a:r>
              <a:rPr lang="en-US" dirty="0" err="1" smtClean="0"/>
              <a:t>Univ</a:t>
            </a:r>
            <a:r>
              <a:rPr lang="en-US" dirty="0" smtClean="0"/>
              <a:t>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40" y="3284984"/>
            <a:ext cx="7315200" cy="251504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a:buNone/>
            </a:pPr>
            <a:r>
              <a:rPr lang="en-US" sz="2800" b="1" dirty="0" smtClean="0"/>
              <a:t>Port D as input</a:t>
            </a:r>
          </a:p>
          <a:p>
            <a:pPr marL="0" indent="274320" algn="just">
              <a:spcBef>
                <a:spcPts val="0"/>
              </a:spcBef>
              <a:buNone/>
            </a:pPr>
            <a:r>
              <a:rPr lang="en-US" sz="2000" dirty="0" smtClean="0"/>
              <a:t>In order to make all the bits of Port D an input. DDRD must be cleared by,</a:t>
            </a:r>
            <a:r>
              <a:rPr lang="en-US" sz="2000" b="1" dirty="0" smtClean="0"/>
              <a:t> </a:t>
            </a:r>
            <a:r>
              <a:rPr lang="en-US" sz="2000" dirty="0" smtClean="0"/>
              <a:t>writing 0 to all the bits. In the following code, Port D is configured first as an input port by writing all 0s to register DDRD, and then data is received from Port D and saved in a RAM location:</a:t>
            </a:r>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21</a:t>
            </a:fld>
            <a:endParaRPr lang="en-US"/>
          </a:p>
        </p:txBody>
      </p:sp>
      <p:sp>
        <p:nvSpPr>
          <p:cNvPr id="7" name="Footer Placeholder 6"/>
          <p:cNvSpPr>
            <a:spLocks noGrp="1"/>
          </p:cNvSpPr>
          <p:nvPr>
            <p:ph type="ftr" sz="quarter" idx="11"/>
          </p:nvPr>
        </p:nvSpPr>
        <p:spPr/>
        <p:txBody>
          <a:bodyPr/>
          <a:lstStyle/>
          <a:p>
            <a:r>
              <a:rPr lang="en-US" dirty="0" smtClean="0"/>
              <a:t>mashhoun@iust.ac.ir                Iran </a:t>
            </a:r>
            <a:r>
              <a:rPr lang="en-US" dirty="0" err="1" smtClean="0"/>
              <a:t>Univ</a:t>
            </a:r>
            <a:r>
              <a:rPr lang="en-US" dirty="0" smtClean="0"/>
              <a:t>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69" y="3645024"/>
            <a:ext cx="7772400" cy="149114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0" algn="just">
              <a:spcBef>
                <a:spcPts val="0"/>
              </a:spcBef>
              <a:buNone/>
            </a:pPr>
            <a:r>
              <a:rPr lang="en-US" sz="2800" b="1" dirty="0" smtClean="0"/>
              <a:t>Dual role of Ports C and D</a:t>
            </a:r>
          </a:p>
          <a:p>
            <a:pPr marL="0" indent="274320" algn="just">
              <a:spcBef>
                <a:spcPts val="0"/>
              </a:spcBef>
              <a:buNone/>
            </a:pPr>
            <a:r>
              <a:rPr lang="en-US" sz="2000" dirty="0" smtClean="0"/>
              <a:t>The alternate functions of the pins for Port C are shown in Table 4-5. The  alternate functions of the pins for Port D are shown in Table 4-6. </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20482" name="Picture 2"/>
          <p:cNvPicPr>
            <a:picLocks noChangeAspect="1" noChangeArrowheads="1"/>
          </p:cNvPicPr>
          <p:nvPr/>
        </p:nvPicPr>
        <p:blipFill>
          <a:blip r:embed="rId3"/>
          <a:srcRect/>
          <a:stretch>
            <a:fillRect/>
          </a:stretch>
        </p:blipFill>
        <p:spPr bwMode="auto">
          <a:xfrm>
            <a:off x="1000100" y="2672762"/>
            <a:ext cx="7200000" cy="31851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3" name="Content Placeholder 2"/>
          <p:cNvSpPr>
            <a:spLocks noGrp="1"/>
          </p:cNvSpPr>
          <p:nvPr>
            <p:ph sz="quarter" idx="1"/>
          </p:nvPr>
        </p:nvSpPr>
        <p:spPr>
          <a:xfrm>
            <a:off x="914400" y="1447800"/>
            <a:ext cx="7772400" cy="1621160"/>
          </a:xfrm>
        </p:spPr>
        <p:txBody>
          <a:bodyPr/>
          <a:lstStyle/>
          <a:p>
            <a:pPr marL="0" indent="0">
              <a:buNone/>
            </a:pPr>
            <a:r>
              <a:rPr lang="en-US" sz="2400" dirty="0">
                <a:solidFill>
                  <a:srgbClr val="FF0000"/>
                </a:solidFill>
              </a:rPr>
              <a:t>Example 4-1 </a:t>
            </a:r>
          </a:p>
          <a:p>
            <a:pPr marL="0" indent="0">
              <a:buNone/>
            </a:pPr>
            <a:r>
              <a:rPr lang="en-US" sz="2000" dirty="0"/>
              <a:t>Write a test program for the AVR chip to toggle all the bits of PORTB, PORTC, and PORTD every 1/4 of a second. Assume a crystal frequency of 1 </a:t>
            </a:r>
            <a:r>
              <a:rPr lang="en-US" sz="2000" dirty="0" err="1"/>
              <a:t>MHz.</a:t>
            </a:r>
            <a:r>
              <a:rPr lang="en-US" sz="2000" dirty="0"/>
              <a:t> </a:t>
            </a:r>
          </a:p>
          <a:p>
            <a:pPr marL="0" indent="0">
              <a:buNone/>
            </a:pPr>
            <a:r>
              <a:rPr lang="en-US" sz="2400" dirty="0">
                <a:solidFill>
                  <a:srgbClr val="0070C0"/>
                </a:solidFill>
              </a:rPr>
              <a:t>Solution: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3" y="2922118"/>
            <a:ext cx="7315200" cy="374538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26613" y="1484784"/>
            <a:ext cx="7315200" cy="1984744"/>
          </a:xfrm>
        </p:spPr>
      </p:pic>
      <p:sp>
        <p:nvSpPr>
          <p:cNvPr id="8" name="Rectangle 7"/>
          <p:cNvSpPr/>
          <p:nvPr/>
        </p:nvSpPr>
        <p:spPr>
          <a:xfrm>
            <a:off x="914400" y="3868636"/>
            <a:ext cx="7632848" cy="1924629"/>
          </a:xfrm>
          <a:prstGeom prst="rect">
            <a:avLst/>
          </a:prstGeom>
        </p:spPr>
        <p:txBody>
          <a:bodyPr wrap="square">
            <a:spAutoFit/>
          </a:bodyPr>
          <a:lstStyle/>
          <a:p>
            <a:pPr>
              <a:lnSpc>
                <a:spcPct val="85000"/>
              </a:lnSpc>
              <a:spcBef>
                <a:spcPts val="1620"/>
              </a:spcBef>
            </a:pPr>
            <a:r>
              <a:rPr lang="en-US" sz="2400" dirty="0">
                <a:solidFill>
                  <a:srgbClr val="FF0000"/>
                </a:solidFill>
                <a:latin typeface="Times New Roman" panose="02020603050405020304" pitchFamily="18" charset="0"/>
                <a:ea typeface="Calibri" panose="020F0502020204030204" pitchFamily="34" charset="0"/>
                <a:cs typeface="Arial" panose="020B0604020202020204" pitchFamily="34" charset="0"/>
              </a:rPr>
              <a:t>Calculations:</a:t>
            </a:r>
            <a:endParaRPr lang="en-US" sz="2400" dirty="0">
              <a:solidFill>
                <a:srgbClr val="FF0000"/>
              </a:solidFill>
              <a:latin typeface="Calibri" panose="020F0502020204030204" pitchFamily="34" charset="0"/>
              <a:ea typeface="Calibri" panose="020F0502020204030204" pitchFamily="34" charset="0"/>
              <a:cs typeface="Arial" panose="020B0604020202020204" pitchFamily="34" charset="0"/>
            </a:endParaRPr>
          </a:p>
          <a:p>
            <a:pPr>
              <a:spcBef>
                <a:spcPts val="1800"/>
              </a:spcBef>
            </a:pPr>
            <a:r>
              <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rPr>
              <a:t>1 / 1 MHz = 1 </a:t>
            </a:r>
            <a:r>
              <a:rPr lang="en-US" dirty="0" smtClean="0">
                <a:solidFill>
                  <a:srgbClr val="000000"/>
                </a:solidFill>
                <a:latin typeface="Times New Roman" panose="02020603050405020304" pitchFamily="18" charset="0"/>
                <a:ea typeface="Calibri" panose="020F0502020204030204" pitchFamily="34" charset="0"/>
                <a:cs typeface="Arial" panose="020B0604020202020204" pitchFamily="34" charset="0"/>
              </a:rPr>
              <a:t>µS</a:t>
            </a:r>
            <a:endParaRPr lang="en-US" sz="1200" dirty="0">
              <a:latin typeface="Calibri" panose="020F0502020204030204" pitchFamily="34" charset="0"/>
              <a:ea typeface="Calibri" panose="020F0502020204030204" pitchFamily="34" charset="0"/>
              <a:cs typeface="Arial" panose="020B0604020202020204" pitchFamily="34" charset="0"/>
            </a:endParaRPr>
          </a:p>
          <a:p>
            <a:r>
              <a:rPr lang="en-US" spc="-35" dirty="0">
                <a:solidFill>
                  <a:srgbClr val="000000"/>
                </a:solidFill>
                <a:latin typeface="Times New Roman" panose="02020603050405020304" pitchFamily="18" charset="0"/>
                <a:ea typeface="Calibri" panose="020F0502020204030204" pitchFamily="34" charset="0"/>
                <a:cs typeface="Arial" panose="020B0604020202020204" pitchFamily="34" charset="0"/>
              </a:rPr>
              <a:t>Delay = 200 </a:t>
            </a:r>
            <a:r>
              <a:rPr lang="en-US" spc="-35" dirty="0" smtClean="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en-US" spc="-35" dirty="0">
                <a:solidFill>
                  <a:srgbClr val="000000"/>
                </a:solidFill>
                <a:latin typeface="Times New Roman" panose="02020603050405020304" pitchFamily="18" charset="0"/>
                <a:ea typeface="Calibri" panose="020F0502020204030204" pitchFamily="34" charset="0"/>
                <a:cs typeface="Arial" panose="020B0604020202020204" pitchFamily="34" charset="0"/>
              </a:rPr>
              <a:t>250 </a:t>
            </a:r>
            <a:r>
              <a:rPr lang="en-US" spc="-35" dirty="0" smtClean="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en-US" spc="-35" dirty="0">
                <a:solidFill>
                  <a:srgbClr val="000000"/>
                </a:solidFill>
                <a:latin typeface="Times New Roman" panose="02020603050405020304" pitchFamily="18" charset="0"/>
                <a:ea typeface="Calibri" panose="020F0502020204030204" pitchFamily="34" charset="0"/>
                <a:cs typeface="Arial" panose="020B0604020202020204" pitchFamily="34" charset="0"/>
              </a:rPr>
              <a:t>5 MC </a:t>
            </a:r>
            <a:r>
              <a:rPr lang="en-US" spc="-35" dirty="0" smtClean="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en-US" spc="-35" dirty="0">
                <a:solidFill>
                  <a:srgbClr val="000000"/>
                </a:solidFill>
                <a:latin typeface="Times New Roman" panose="02020603050405020304" pitchFamily="18" charset="0"/>
                <a:ea typeface="Calibri" panose="020F0502020204030204" pitchFamily="34" charset="0"/>
                <a:cs typeface="Arial" panose="020B0604020202020204" pitchFamily="34" charset="0"/>
              </a:rPr>
              <a:t>1 </a:t>
            </a:r>
            <a:r>
              <a:rPr lang="en-US" spc="-35" dirty="0" smtClean="0">
                <a:solidFill>
                  <a:srgbClr val="000000"/>
                </a:solidFill>
                <a:latin typeface="Times New Roman" panose="02020603050405020304" pitchFamily="18" charset="0"/>
                <a:ea typeface="Calibri" panose="020F0502020204030204" pitchFamily="34" charset="0"/>
                <a:cs typeface="Arial" panose="020B0604020202020204" pitchFamily="34" charset="0"/>
              </a:rPr>
              <a:t>µs = </a:t>
            </a:r>
            <a:r>
              <a:rPr lang="en-US" spc="-35" dirty="0">
                <a:solidFill>
                  <a:srgbClr val="000000"/>
                </a:solidFill>
                <a:latin typeface="Times New Roman" panose="02020603050405020304" pitchFamily="18" charset="0"/>
                <a:ea typeface="Calibri" panose="020F0502020204030204" pitchFamily="34" charset="0"/>
                <a:cs typeface="Arial" panose="020B0604020202020204" pitchFamily="34" charset="0"/>
              </a:rPr>
              <a:t>250,000 µs </a:t>
            </a:r>
            <a:r>
              <a:rPr lang="en-US" spc="-35" dirty="0" smtClean="0">
                <a:solidFill>
                  <a:srgbClr val="000000"/>
                </a:solidFill>
                <a:latin typeface="Times New Roman" panose="02020603050405020304" pitchFamily="18" charset="0"/>
                <a:ea typeface="Calibri" panose="020F0502020204030204" pitchFamily="34" charset="0"/>
                <a:cs typeface="Arial" panose="020B0604020202020204" pitchFamily="34" charset="0"/>
              </a:rPr>
              <a:t>(</a:t>
            </a:r>
            <a:r>
              <a:rPr lang="en-US" spc="-35" dirty="0">
                <a:solidFill>
                  <a:srgbClr val="000000"/>
                </a:solidFill>
                <a:latin typeface="Times New Roman" panose="02020603050405020304" pitchFamily="18" charset="0"/>
                <a:ea typeface="Calibri" panose="020F0502020204030204" pitchFamily="34" charset="0"/>
                <a:cs typeface="Arial" panose="020B0604020202020204" pitchFamily="34" charset="0"/>
              </a:rPr>
              <a:t>If we include the overhead, we will </a:t>
            </a:r>
            <a:r>
              <a:rPr lang="en-US" spc="-15" dirty="0">
                <a:solidFill>
                  <a:srgbClr val="000000"/>
                </a:solidFill>
                <a:latin typeface="Times New Roman" panose="02020603050405020304" pitchFamily="18" charset="0"/>
                <a:ea typeface="Calibri" panose="020F0502020204030204" pitchFamily="34" charset="0"/>
                <a:cs typeface="Arial" panose="020B0604020202020204" pitchFamily="34" charset="0"/>
              </a:rPr>
              <a:t>have 250,608 in. See Example 3-18 in the previous chapter.)</a:t>
            </a:r>
            <a:endParaRPr lang="en-US" sz="1200" dirty="0">
              <a:latin typeface="Calibri" panose="020F0502020204030204" pitchFamily="34" charset="0"/>
              <a:ea typeface="Calibri" panose="020F0502020204030204" pitchFamily="34" charset="0"/>
              <a:cs typeface="Arial" panose="020B0604020202020204" pitchFamily="34" charset="0"/>
            </a:endParaRPr>
          </a:p>
          <a:p>
            <a:pPr>
              <a:spcBef>
                <a:spcPts val="1440"/>
              </a:spcBef>
            </a:pPr>
            <a:r>
              <a:rPr lang="en-US" spc="-20" dirty="0">
                <a:solidFill>
                  <a:srgbClr val="000000"/>
                </a:solidFill>
                <a:latin typeface="Times New Roman" panose="02020603050405020304" pitchFamily="18" charset="0"/>
                <a:ea typeface="Calibri" panose="020F0502020204030204" pitchFamily="34" charset="0"/>
                <a:cs typeface="Arial" panose="020B0604020202020204" pitchFamily="34" charset="0"/>
              </a:rPr>
              <a:t>Use the AVR Studio simulator to verify the delay size.</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0" algn="just">
              <a:spcBef>
                <a:spcPts val="0"/>
              </a:spcBef>
              <a:buNone/>
            </a:pPr>
            <a:r>
              <a:rPr lang="en-US" sz="2800" b="1" dirty="0" smtClean="0"/>
              <a:t>I/O ports and bit-addressability</a:t>
            </a:r>
          </a:p>
          <a:p>
            <a:pPr marL="0" indent="274320" algn="just">
              <a:spcBef>
                <a:spcPts val="0"/>
              </a:spcBef>
              <a:buNone/>
            </a:pPr>
            <a:r>
              <a:rPr lang="en-US" sz="2000" dirty="0" smtClean="0"/>
              <a:t>Sometimes we need to access only 1 or 2 bits of the port instead of the entire 8 bits. A powerful feature of AVR I/O ports is their capability to access individual bits of the port without altering the rest of the bits in that port.  Table 4-7 lists the single-bit instructions for the AVR. </a:t>
            </a:r>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25</a:t>
            </a:fld>
            <a:endParaRPr lang="en-US"/>
          </a:p>
        </p:txBody>
      </p:sp>
      <p:sp>
        <p:nvSpPr>
          <p:cNvPr id="7" name="Footer Placeholder 6"/>
          <p:cNvSpPr>
            <a:spLocks noGrp="1"/>
          </p:cNvSpPr>
          <p:nvPr>
            <p:ph type="ftr" sz="quarter" idx="11"/>
          </p:nvPr>
        </p:nvSpPr>
        <p:spPr/>
        <p:txBody>
          <a:bodyPr/>
          <a:lstStyle/>
          <a:p>
            <a:r>
              <a:rPr lang="en-US" dirty="0" smtClean="0"/>
              <a:t>mashhoun@iust.ac.ir                Iran </a:t>
            </a:r>
            <a:r>
              <a:rPr lang="en-US" dirty="0" err="1" smtClean="0"/>
              <a:t>Univ</a:t>
            </a:r>
            <a:r>
              <a:rPr lang="en-US" dirty="0" smtClean="0"/>
              <a:t> of Science &amp; Tech</a:t>
            </a:r>
            <a:endParaRPr lang="en-US" dirty="0"/>
          </a:p>
        </p:txBody>
      </p:sp>
      <p:pic>
        <p:nvPicPr>
          <p:cNvPr id="23554" name="Picture 2"/>
          <p:cNvPicPr>
            <a:picLocks noChangeAspect="1" noChangeArrowheads="1"/>
          </p:cNvPicPr>
          <p:nvPr/>
        </p:nvPicPr>
        <p:blipFill>
          <a:blip r:embed="rId3"/>
          <a:srcRect/>
          <a:stretch>
            <a:fillRect/>
          </a:stretch>
        </p:blipFill>
        <p:spPr bwMode="auto">
          <a:xfrm>
            <a:off x="943900" y="3538033"/>
            <a:ext cx="7200000" cy="15340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274320" algn="just">
              <a:spcBef>
                <a:spcPts val="0"/>
              </a:spcBef>
              <a:buNone/>
            </a:pPr>
            <a:r>
              <a:rPr lang="en-US" sz="2000" dirty="0" smtClean="0"/>
              <a:t>Although the instructions in Table 4-7 can be used for any of the lower 32 I/O registers, I/O port operations use them most often. We will see the use of these instructions throughout future chapters. Table 4-8 shows the lower 32 I/O registers</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24578" name="Picture 2"/>
          <p:cNvPicPr>
            <a:picLocks noChangeAspect="1" noChangeArrowheads="1"/>
          </p:cNvPicPr>
          <p:nvPr/>
        </p:nvPicPr>
        <p:blipFill>
          <a:blip r:embed="rId3"/>
          <a:srcRect/>
          <a:stretch>
            <a:fillRect/>
          </a:stretch>
        </p:blipFill>
        <p:spPr bwMode="auto">
          <a:xfrm>
            <a:off x="928662" y="2786058"/>
            <a:ext cx="7200000" cy="326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0" algn="just">
              <a:spcBef>
                <a:spcPts val="0"/>
              </a:spcBef>
              <a:buNone/>
            </a:pPr>
            <a:r>
              <a:rPr lang="en-US" sz="2800" b="1" dirty="0" smtClean="0"/>
              <a:t>SBI (set bit in I/O register)</a:t>
            </a:r>
          </a:p>
          <a:p>
            <a:pPr marL="0" indent="274320" algn="just">
              <a:spcBef>
                <a:spcPts val="0"/>
              </a:spcBef>
              <a:buNone/>
            </a:pPr>
            <a:r>
              <a:rPr lang="en-US" sz="2000" dirty="0" smtClean="0"/>
              <a:t>To set HIGH a single bit of a given I/O register, we use the following syntax:</a:t>
            </a:r>
          </a:p>
          <a:p>
            <a:pPr marL="0" indent="274320" algn="just">
              <a:spcBef>
                <a:spcPts val="2400"/>
              </a:spcBef>
              <a:spcAft>
                <a:spcPts val="2400"/>
              </a:spcAft>
              <a:buNone/>
            </a:pPr>
            <a:r>
              <a:rPr lang="en-US" sz="1800" b="1" dirty="0" smtClean="0">
                <a:latin typeface="Courier New" pitchFamily="49" charset="0"/>
                <a:cs typeface="Courier New" pitchFamily="49" charset="0"/>
              </a:rPr>
              <a:t>	SBI   </a:t>
            </a:r>
            <a:r>
              <a:rPr lang="en-US" sz="1800" b="1" dirty="0" err="1" smtClean="0">
                <a:latin typeface="Courier New" pitchFamily="49" charset="0"/>
                <a:cs typeface="Courier New" pitchFamily="49" charset="0"/>
              </a:rPr>
              <a:t>ioReg,bit</a:t>
            </a:r>
            <a:r>
              <a:rPr lang="en-US" sz="1800" b="1" dirty="0" smtClean="0">
                <a:latin typeface="Courier New" pitchFamily="49" charset="0"/>
                <a:cs typeface="Courier New" pitchFamily="49" charset="0"/>
              </a:rPr>
              <a:t> num</a:t>
            </a:r>
          </a:p>
          <a:p>
            <a:pPr marL="0" indent="274320" algn="just">
              <a:spcBef>
                <a:spcPts val="0"/>
              </a:spcBef>
              <a:buNone/>
            </a:pPr>
            <a:r>
              <a:rPr lang="en-US" sz="2000" dirty="0" smtClean="0"/>
              <a:t>where </a:t>
            </a:r>
            <a:r>
              <a:rPr lang="en-US" sz="2000" dirty="0" err="1" smtClean="0"/>
              <a:t>ioReg</a:t>
            </a:r>
            <a:r>
              <a:rPr lang="en-US" sz="2000" dirty="0" smtClean="0"/>
              <a:t> can be the lower 32 I/O registers (addresses 0 to 31) and </a:t>
            </a:r>
            <a:r>
              <a:rPr lang="en-US" sz="2000" dirty="0" err="1" smtClean="0"/>
              <a:t>bit_num</a:t>
            </a:r>
            <a:r>
              <a:rPr lang="en-US" sz="2000" dirty="0" smtClean="0"/>
              <a:t> is the desired bit number from 0 to 7. Although the bit-oriented instructions can be used for manipulation of bits D0-D7 of the lower 32 I/O registers, they are mostly used for I/O ports. For example the following instruction sets HIGH bit 5 of Port B:</a:t>
            </a:r>
          </a:p>
          <a:p>
            <a:pPr marL="0" indent="274320" algn="just">
              <a:spcBef>
                <a:spcPts val="2400"/>
              </a:spcBef>
              <a:spcAft>
                <a:spcPts val="2400"/>
              </a:spcAft>
              <a:buNone/>
            </a:pPr>
            <a:r>
              <a:rPr lang="en-US" sz="1800" b="1" dirty="0" smtClean="0">
                <a:latin typeface="Courier New" pitchFamily="49" charset="0"/>
                <a:cs typeface="Courier New" pitchFamily="49" charset="0"/>
              </a:rPr>
              <a:t>	SBI   PORTB,5</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274320" algn="just">
              <a:spcBef>
                <a:spcPts val="0"/>
              </a:spcBef>
              <a:buNone/>
            </a:pPr>
            <a:r>
              <a:rPr lang="en-US" sz="1800" dirty="0" smtClean="0"/>
              <a:t>In Figure 4-6, you see the SBI instruction format.</a:t>
            </a:r>
          </a:p>
          <a:p>
            <a:pPr marL="0" indent="274320" algn="just">
              <a:spcBef>
                <a:spcPts val="0"/>
              </a:spcBef>
              <a:buNone/>
            </a:pPr>
            <a:endParaRPr lang="en-US" sz="1800" b="1" dirty="0" smtClean="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25602" name="Picture 2"/>
          <p:cNvPicPr>
            <a:picLocks noChangeAspect="1" noChangeArrowheads="1"/>
          </p:cNvPicPr>
          <p:nvPr/>
        </p:nvPicPr>
        <p:blipFill>
          <a:blip r:embed="rId3"/>
          <a:srcRect/>
          <a:stretch>
            <a:fillRect/>
          </a:stretch>
        </p:blipFill>
        <p:spPr bwMode="auto">
          <a:xfrm>
            <a:off x="1000100" y="2165088"/>
            <a:ext cx="7200000" cy="20497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0">
              <a:spcBef>
                <a:spcPts val="0"/>
              </a:spcBef>
              <a:buNone/>
            </a:pPr>
            <a:r>
              <a:rPr lang="en-US" sz="2800" b="1" dirty="0" smtClean="0"/>
              <a:t>CBI (Clear Bit in I/O register)</a:t>
            </a:r>
          </a:p>
          <a:p>
            <a:pPr marL="0" indent="274320" algn="just">
              <a:spcBef>
                <a:spcPts val="0"/>
              </a:spcBef>
              <a:buNone/>
            </a:pPr>
            <a:r>
              <a:rPr lang="en-US" sz="2000" dirty="0" smtClean="0"/>
              <a:t>To clear a single bit of a given I/O register, we use the following syntax:</a:t>
            </a:r>
          </a:p>
          <a:p>
            <a:pPr marL="0" indent="274320" algn="just">
              <a:spcBef>
                <a:spcPts val="2400"/>
              </a:spcBef>
              <a:spcAft>
                <a:spcPts val="2400"/>
              </a:spcAft>
              <a:buNone/>
            </a:pPr>
            <a:r>
              <a:rPr lang="en-US" sz="1800" b="1" dirty="0" smtClean="0">
                <a:latin typeface="Courier New" pitchFamily="49" charset="0"/>
                <a:cs typeface="Courier New" pitchFamily="49" charset="0"/>
              </a:rPr>
              <a:t>	CBI   </a:t>
            </a:r>
            <a:r>
              <a:rPr lang="en-US" sz="1800" b="1" dirty="0" err="1" smtClean="0">
                <a:latin typeface="Courier New" pitchFamily="49" charset="0"/>
                <a:cs typeface="Courier New" pitchFamily="49" charset="0"/>
              </a:rPr>
              <a:t>ioReg,bit</a:t>
            </a:r>
            <a:r>
              <a:rPr lang="en-US" sz="1800" b="1" dirty="0" smtClean="0">
                <a:latin typeface="Courier New" pitchFamily="49" charset="0"/>
                <a:cs typeface="Courier New" pitchFamily="49" charset="0"/>
              </a:rPr>
              <a:t> num</a:t>
            </a:r>
          </a:p>
          <a:p>
            <a:pPr marL="0" indent="274320" algn="just">
              <a:spcBef>
                <a:spcPts val="0"/>
              </a:spcBef>
              <a:buNone/>
            </a:pPr>
            <a:r>
              <a:rPr lang="en-US" sz="2000" dirty="0" smtClean="0"/>
              <a:t>For example the following instruction toggles pin PB2 continuously:</a:t>
            </a:r>
          </a:p>
          <a:p>
            <a:pPr marL="0" indent="274320" algn="just">
              <a:spcBef>
                <a:spcPts val="2400"/>
              </a:spcBef>
              <a:buNone/>
            </a:pPr>
            <a:r>
              <a:rPr lang="en-US" sz="1800" b="1" dirty="0" smtClean="0">
                <a:latin typeface="Courier New" pitchFamily="49" charset="0"/>
                <a:cs typeface="Courier New" pitchFamily="49" charset="0"/>
              </a:rPr>
              <a:t>	  </a:t>
            </a:r>
            <a:r>
              <a:rPr lang="en-US" sz="1700" b="1" dirty="0" smtClean="0">
                <a:latin typeface="Courier New" pitchFamily="49" charset="0"/>
                <a:cs typeface="Courier New" pitchFamily="49" charset="0"/>
              </a:rPr>
              <a:t>SBI  DDRB,2		;bit =1,make PB2 an output</a:t>
            </a:r>
          </a:p>
          <a:p>
            <a:pPr marL="0" indent="274320" algn="just">
              <a:spcBef>
                <a:spcPts val="0"/>
              </a:spcBef>
              <a:buNone/>
            </a:pPr>
            <a:r>
              <a:rPr lang="en-US" sz="1700" b="1" dirty="0" smtClean="0">
                <a:latin typeface="Courier New" pitchFamily="49" charset="0"/>
                <a:cs typeface="Courier New" pitchFamily="49" charset="0"/>
              </a:rPr>
              <a:t>AGAIN: SBI  PORTB,2	;bit set (PB2=high)</a:t>
            </a:r>
          </a:p>
          <a:p>
            <a:pPr marL="0" indent="274320" algn="just">
              <a:spcBef>
                <a:spcPts val="0"/>
              </a:spcBef>
              <a:buNone/>
            </a:pPr>
            <a:r>
              <a:rPr lang="en-US" sz="1700" b="1" dirty="0" smtClean="0">
                <a:latin typeface="Courier New" pitchFamily="49" charset="0"/>
                <a:cs typeface="Courier New" pitchFamily="49" charset="0"/>
              </a:rPr>
              <a:t>	  call	delay	</a:t>
            </a:r>
          </a:p>
          <a:p>
            <a:pPr marL="0" indent="274320" algn="just">
              <a:spcBef>
                <a:spcPts val="0"/>
              </a:spcBef>
              <a:buNone/>
            </a:pPr>
            <a:r>
              <a:rPr lang="en-US" sz="1700" b="1" dirty="0" smtClean="0">
                <a:latin typeface="Courier New" pitchFamily="49" charset="0"/>
                <a:cs typeface="Courier New" pitchFamily="49" charset="0"/>
              </a:rPr>
              <a:t>	  CBI	PORTB,2		;bit clear (PB2=low)</a:t>
            </a:r>
          </a:p>
          <a:p>
            <a:pPr marL="0" indent="274320" algn="just">
              <a:spcBef>
                <a:spcPts val="0"/>
              </a:spcBef>
              <a:buNone/>
            </a:pPr>
            <a:r>
              <a:rPr lang="en-US" sz="1700" b="1" dirty="0" smtClean="0">
                <a:latin typeface="Courier New" pitchFamily="49" charset="0"/>
                <a:cs typeface="Courier New" pitchFamily="49" charset="0"/>
              </a:rPr>
              <a:t>	  call delay</a:t>
            </a:r>
          </a:p>
          <a:p>
            <a:pPr marL="0" indent="274320" algn="just">
              <a:spcBef>
                <a:spcPts val="0"/>
              </a:spcBef>
              <a:buNone/>
            </a:pPr>
            <a:r>
              <a:rPr lang="en-US" sz="1700" b="1" dirty="0" smtClean="0">
                <a:latin typeface="Courier New" pitchFamily="49" charset="0"/>
                <a:cs typeface="Courier New" pitchFamily="49" charset="0"/>
              </a:rPr>
              <a:t>	  RJMP	AGAIN</a:t>
            </a:r>
          </a:p>
          <a:p>
            <a:pPr marL="0" indent="274320" algn="just">
              <a:spcBef>
                <a:spcPts val="2400"/>
              </a:spcBef>
              <a:spcAft>
                <a:spcPts val="2400"/>
              </a:spcAft>
              <a:buNone/>
            </a:pPr>
            <a:r>
              <a:rPr lang="en-US" sz="1700" b="1" dirty="0" smtClean="0">
                <a:latin typeface="Courier New" pitchFamily="49" charset="0"/>
                <a:cs typeface="Courier New" pitchFamily="49" charset="0"/>
              </a:rPr>
              <a:t>	</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fontScale="92500" lnSpcReduction="10000"/>
          </a:bodyPr>
          <a:lstStyle/>
          <a:p>
            <a:pPr>
              <a:buNone/>
            </a:pPr>
            <a:r>
              <a:rPr lang="en-US" sz="2800" b="1" dirty="0" smtClean="0"/>
              <a:t>I/O port pins and their functions</a:t>
            </a:r>
          </a:p>
          <a:p>
            <a:pPr marL="0" indent="274320" algn="just">
              <a:spcBef>
                <a:spcPts val="0"/>
              </a:spcBef>
              <a:buNone/>
            </a:pPr>
            <a:r>
              <a:rPr lang="en-US" sz="2200" dirty="0" smtClean="0"/>
              <a:t>The number of ports in the AVR family varies depending on the number of pins on the chip. </a:t>
            </a:r>
          </a:p>
          <a:p>
            <a:pPr marL="0" indent="274320" algn="just">
              <a:spcBef>
                <a:spcPts val="0"/>
              </a:spcBef>
            </a:pPr>
            <a:r>
              <a:rPr lang="en-US" sz="2200" dirty="0" smtClean="0"/>
              <a:t>The 8-pin AVR has port B only, </a:t>
            </a:r>
          </a:p>
          <a:p>
            <a:pPr marL="0" indent="274320" algn="just">
              <a:spcBef>
                <a:spcPts val="0"/>
              </a:spcBef>
            </a:pPr>
            <a:r>
              <a:rPr lang="en-US" sz="2200" dirty="0" smtClean="0"/>
              <a:t>while the 64-pin version has ports A through F, </a:t>
            </a:r>
          </a:p>
          <a:p>
            <a:pPr marL="0" indent="274320" algn="just">
              <a:spcBef>
                <a:spcPts val="0"/>
              </a:spcBef>
            </a:pPr>
            <a:r>
              <a:rPr lang="en-US" sz="2200" dirty="0" smtClean="0"/>
              <a:t>and the 100-pin AVR has ports A through L, as shown in Table 4-1. </a:t>
            </a:r>
          </a:p>
          <a:p>
            <a:pPr marL="0" indent="274320" algn="just">
              <a:spcBef>
                <a:spcPts val="0"/>
              </a:spcBef>
            </a:pPr>
            <a:r>
              <a:rPr lang="en-US" sz="2200" dirty="0" smtClean="0"/>
              <a:t>The 40-pin AVR has four ports. </a:t>
            </a:r>
          </a:p>
          <a:p>
            <a:pPr marL="0" indent="274320" algn="just">
              <a:spcBef>
                <a:spcPts val="0"/>
              </a:spcBef>
              <a:buNone/>
            </a:pPr>
            <a:r>
              <a:rPr lang="en-US" sz="2200" dirty="0" smtClean="0"/>
              <a:t>They are PORTA, PORTB, PORTC, and PORTD. </a:t>
            </a:r>
          </a:p>
          <a:p>
            <a:pPr marL="0" indent="274320" algn="ctr">
              <a:spcBef>
                <a:spcPts val="0"/>
              </a:spcBef>
              <a:buNone/>
            </a:pPr>
            <a:r>
              <a:rPr lang="en-US" sz="3000" dirty="0" smtClean="0">
                <a:solidFill>
                  <a:srgbClr val="FF0000"/>
                </a:solidFill>
                <a:latin typeface="Aharoni" pitchFamily="2" charset="-79"/>
                <a:cs typeface="Aharoni" pitchFamily="2" charset="-79"/>
              </a:rPr>
              <a:t>To use any of these ports as an input or output port, it must be programmed. </a:t>
            </a:r>
          </a:p>
          <a:p>
            <a:pPr marL="0" indent="0" algn="ctr">
              <a:spcBef>
                <a:spcPts val="0"/>
              </a:spcBef>
              <a:buNone/>
            </a:pPr>
            <a:r>
              <a:rPr lang="en-US" sz="3000" dirty="0" smtClean="0">
                <a:solidFill>
                  <a:srgbClr val="0066FF"/>
                </a:solidFill>
                <a:latin typeface="Aharoni" pitchFamily="2" charset="-79"/>
                <a:cs typeface="Aharoni" pitchFamily="2" charset="-79"/>
              </a:rPr>
              <a:t>In addition to being used for simple I/O, each port has some other functions such as ADC, timers, interrupts, and serial communication pins.</a:t>
            </a:r>
          </a:p>
          <a:p>
            <a:pPr marL="0" indent="274320" algn="just">
              <a:spcBef>
                <a:spcPts val="0"/>
              </a:spcBef>
              <a:buNone/>
            </a:pPr>
            <a:endParaRPr lang="en-US" sz="2000" dirty="0" smtClean="0"/>
          </a:p>
          <a:p>
            <a:pPr marL="0" indent="274320">
              <a:spcBef>
                <a:spcPts val="0"/>
              </a:spcBef>
              <a:buNone/>
            </a:pPr>
            <a:endParaRPr lang="en-US" sz="2800" b="1"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274320" algn="just">
              <a:spcBef>
                <a:spcPts val="0"/>
              </a:spcBef>
              <a:buNone/>
            </a:pPr>
            <a:r>
              <a:rPr lang="en-US" sz="1800" dirty="0" smtClean="0"/>
              <a:t>In Figure 4-7, you see the CBI instruction format.</a:t>
            </a:r>
          </a:p>
          <a:p>
            <a:pPr marL="0" indent="274320" algn="just">
              <a:spcBef>
                <a:spcPts val="0"/>
              </a:spcBef>
              <a:buNone/>
            </a:pPr>
            <a:endParaRPr lang="en-US" sz="1800" b="1" dirty="0" smtClean="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26626" name="Picture 2"/>
          <p:cNvPicPr>
            <a:picLocks noChangeAspect="1" noChangeArrowheads="1"/>
          </p:cNvPicPr>
          <p:nvPr/>
        </p:nvPicPr>
        <p:blipFill>
          <a:blip r:embed="rId3"/>
          <a:srcRect/>
          <a:stretch>
            <a:fillRect/>
          </a:stretch>
        </p:blipFill>
        <p:spPr bwMode="auto">
          <a:xfrm>
            <a:off x="1000100" y="2274764"/>
            <a:ext cx="7200000" cy="22258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274320">
              <a:spcBef>
                <a:spcPts val="0"/>
              </a:spcBef>
              <a:buNone/>
            </a:pPr>
            <a:r>
              <a:rPr lang="en-US" sz="1800" dirty="0" smtClean="0"/>
              <a:t>Notice that PB2 is the third bit of Port B (the first bit is PB0, the second bit is PB1, etc). This is shown in Table 4-9.</a:t>
            </a:r>
          </a:p>
          <a:p>
            <a:endParaRPr lang="en-US" sz="1800" dirty="0" smtClean="0"/>
          </a:p>
          <a:p>
            <a:pPr marL="0" indent="274320" algn="just">
              <a:spcBef>
                <a:spcPts val="0"/>
              </a:spcBef>
              <a:buNone/>
            </a:pPr>
            <a:endParaRPr lang="en-US" sz="1800" b="1" dirty="0" smtClean="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27650" name="Picture 2"/>
          <p:cNvPicPr>
            <a:picLocks noChangeAspect="1" noChangeArrowheads="1"/>
          </p:cNvPicPr>
          <p:nvPr/>
        </p:nvPicPr>
        <p:blipFill>
          <a:blip r:embed="rId3"/>
          <a:srcRect/>
          <a:stretch>
            <a:fillRect/>
          </a:stretch>
        </p:blipFill>
        <p:spPr bwMode="auto">
          <a:xfrm>
            <a:off x="872462" y="2374743"/>
            <a:ext cx="7200000" cy="25544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28675" name="Picture 3"/>
          <p:cNvPicPr>
            <a:picLocks noChangeAspect="1" noChangeArrowheads="1"/>
          </p:cNvPicPr>
          <p:nvPr/>
        </p:nvPicPr>
        <p:blipFill>
          <a:blip r:embed="rId3"/>
          <a:srcRect/>
          <a:stretch>
            <a:fillRect/>
          </a:stretch>
        </p:blipFill>
        <p:spPr bwMode="auto">
          <a:xfrm>
            <a:off x="1571604" y="1357298"/>
            <a:ext cx="5760000" cy="4911960"/>
          </a:xfrm>
          <a:prstGeom prst="rect">
            <a:avLst/>
          </a:prstGeom>
          <a:noFill/>
          <a:ln w="9525">
            <a:noFill/>
            <a:miter lim="800000"/>
            <a:headEnd/>
            <a:tailEnd/>
          </a:ln>
          <a:effectLst/>
        </p:spPr>
      </p:pic>
      <p:pic>
        <p:nvPicPr>
          <p:cNvPr id="28674" name="Picture 2"/>
          <p:cNvPicPr>
            <a:picLocks noGrp="1" noChangeAspect="1" noChangeArrowheads="1"/>
          </p:cNvPicPr>
          <p:nvPr>
            <p:ph sz="quarter" idx="1"/>
          </p:nvPr>
        </p:nvPicPr>
        <p:blipFill>
          <a:blip r:embed="rId4"/>
          <a:srcRect/>
          <a:stretch>
            <a:fillRect/>
          </a:stretch>
        </p:blipFill>
        <p:spPr bwMode="auto">
          <a:xfrm>
            <a:off x="4714876" y="4462991"/>
            <a:ext cx="1800000" cy="18235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6" name="Content Placeholder 5"/>
          <p:cNvSpPr>
            <a:spLocks noGrp="1"/>
          </p:cNvSpPr>
          <p:nvPr>
            <p:ph sz="quarter" idx="1"/>
          </p:nvPr>
        </p:nvSpPr>
        <p:spPr>
          <a:xfrm>
            <a:off x="827584" y="1417638"/>
            <a:ext cx="2088232" cy="4171602"/>
          </a:xfrm>
        </p:spPr>
        <p:txBody>
          <a:bodyPr>
            <a:normAutofit/>
          </a:bodyPr>
          <a:lstStyle/>
          <a:p>
            <a:pPr marL="0" indent="0">
              <a:buNone/>
            </a:pPr>
            <a:r>
              <a:rPr lang="en-US" sz="2400" dirty="0">
                <a:solidFill>
                  <a:srgbClr val="FF0000"/>
                </a:solidFill>
              </a:rPr>
              <a:t>Example 4-2 </a:t>
            </a:r>
          </a:p>
          <a:p>
            <a:pPr marL="0" indent="0" algn="just">
              <a:buNone/>
            </a:pPr>
            <a:r>
              <a:rPr lang="en-US" sz="2000" dirty="0"/>
              <a:t>An LED is connected to each pin of Port D. Write a program to turn on each LED from pin DO to pin D7. Call a delay subroutine before turning on the next LED. </a:t>
            </a:r>
          </a:p>
          <a:p>
            <a:pPr marL="0" indent="0">
              <a:buNone/>
            </a:pPr>
            <a:r>
              <a:rPr lang="en-US" sz="2400" dirty="0">
                <a:solidFill>
                  <a:srgbClr val="0070C0"/>
                </a:solidFill>
              </a:rPr>
              <a:t>Solution: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1628800"/>
            <a:ext cx="5505450" cy="35052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050" y="3573016"/>
            <a:ext cx="2286000" cy="2251661"/>
          </a:xfrm>
          <a:prstGeom prst="rect">
            <a:avLst/>
          </a:prstGeom>
        </p:spPr>
      </p:pic>
    </p:spTree>
    <p:extLst>
      <p:ext uri="{BB962C8B-B14F-4D97-AF65-F5344CB8AC3E}">
        <p14:creationId xmlns:p14="http://schemas.microsoft.com/office/powerpoint/2010/main" val="3026267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3" name="Content Placeholder 2"/>
          <p:cNvSpPr>
            <a:spLocks noGrp="1"/>
          </p:cNvSpPr>
          <p:nvPr>
            <p:ph sz="quarter" idx="1"/>
          </p:nvPr>
        </p:nvSpPr>
        <p:spPr>
          <a:xfrm>
            <a:off x="755576" y="1417638"/>
            <a:ext cx="7772400" cy="2587426"/>
          </a:xfrm>
        </p:spPr>
        <p:txBody>
          <a:bodyPr/>
          <a:lstStyle/>
          <a:p>
            <a:pPr marL="0" indent="0">
              <a:buNone/>
            </a:pPr>
            <a:r>
              <a:rPr lang="en-US" sz="2400" dirty="0">
                <a:solidFill>
                  <a:srgbClr val="FF0000"/>
                </a:solidFill>
              </a:rPr>
              <a:t>Example 4-3 </a:t>
            </a:r>
          </a:p>
          <a:p>
            <a:pPr marL="0" indent="0" algn="just">
              <a:buNone/>
            </a:pPr>
            <a:r>
              <a:rPr lang="en-US" sz="2000" dirty="0"/>
              <a:t>Write the following programs: (a) Create a square wave of 50% duty cycle on bit 0 of Port C. (b) Create a square wave of 66% duty cycle on bit 3 of Port C. </a:t>
            </a:r>
          </a:p>
          <a:p>
            <a:pPr marL="0" indent="0">
              <a:buNone/>
            </a:pPr>
            <a:r>
              <a:rPr lang="en-US" sz="2400" dirty="0">
                <a:solidFill>
                  <a:srgbClr val="0066FF"/>
                </a:solidFill>
              </a:rPr>
              <a:t>Solution: </a:t>
            </a:r>
          </a:p>
          <a:p>
            <a:pPr marL="0" indent="0" algn="just">
              <a:buNone/>
            </a:pPr>
            <a:r>
              <a:rPr lang="en-US" sz="2000" dirty="0"/>
              <a:t>(a) The 50% duty cycle means that the "on" and "off" states (or the high and low </a:t>
            </a:r>
            <a:r>
              <a:rPr lang="en-US" sz="2000" dirty="0" smtClean="0"/>
              <a:t>portions </a:t>
            </a:r>
            <a:r>
              <a:rPr lang="en-US" sz="2000" dirty="0"/>
              <a:t>of the pulse) have the same length. Therefore, we toggle PCO with a time delay between each state. </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176" y="4042572"/>
            <a:ext cx="7315200" cy="22109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072" y="3666728"/>
            <a:ext cx="3603048" cy="110956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3" name="Content Placeholder 2"/>
          <p:cNvSpPr>
            <a:spLocks noGrp="1"/>
          </p:cNvSpPr>
          <p:nvPr>
            <p:ph sz="quarter" idx="1"/>
          </p:nvPr>
        </p:nvSpPr>
        <p:spPr/>
        <p:txBody>
          <a:bodyPr>
            <a:normAutofit/>
          </a:bodyPr>
          <a:lstStyle/>
          <a:p>
            <a:pPr marL="0" indent="0">
              <a:buNone/>
            </a:pPr>
            <a:r>
              <a:rPr lang="en-US" sz="2000" dirty="0"/>
              <a:t>(b) A 66% duty cycle means that the "on" state is twice the "off" state.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195732"/>
            <a:ext cx="7315200" cy="15380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4248857"/>
            <a:ext cx="5651482" cy="125588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6" name="Content Placeholder 5"/>
          <p:cNvSpPr>
            <a:spLocks noGrp="1"/>
          </p:cNvSpPr>
          <p:nvPr>
            <p:ph sz="quarter" idx="1"/>
          </p:nvPr>
        </p:nvSpPr>
        <p:spPr>
          <a:xfrm>
            <a:off x="914400" y="1447800"/>
            <a:ext cx="7300938" cy="1195382"/>
          </a:xfrm>
        </p:spPr>
        <p:txBody>
          <a:bodyPr>
            <a:normAutofit/>
          </a:bodyPr>
          <a:lstStyle/>
          <a:p>
            <a:pPr marL="0" indent="0" algn="just">
              <a:spcBef>
                <a:spcPts val="0"/>
              </a:spcBef>
              <a:buNone/>
            </a:pPr>
            <a:r>
              <a:rPr lang="en-US" sz="2800" b="1" dirty="0" smtClean="0"/>
              <a:t>SBIS (Skip if Bit in I/O register Set)</a:t>
            </a:r>
          </a:p>
          <a:p>
            <a:pPr marL="0" indent="274320" algn="just">
              <a:spcBef>
                <a:spcPts val="0"/>
              </a:spcBef>
              <a:buNone/>
            </a:pPr>
            <a:r>
              <a:rPr lang="en-US" sz="1800" dirty="0" smtClean="0"/>
              <a:t>To monitor the status of a single bit for HIGH, we use the SBIS instruction. This instruction tests the bit and skips the next instruction if it is HIGH.</a:t>
            </a:r>
          </a:p>
          <a:p>
            <a:pPr marL="0" indent="274320" algn="just">
              <a:spcBef>
                <a:spcPts val="0"/>
              </a:spcBef>
              <a:buNone/>
            </a:pPr>
            <a:endParaRPr lang="en-US" sz="1800" dirty="0" smtClean="0"/>
          </a:p>
          <a:p>
            <a:endParaRPr lang="en-US" sz="1800" dirty="0" smtClean="0"/>
          </a:p>
          <a:p>
            <a:pPr marL="0" indent="274320" algn="just">
              <a:spcBef>
                <a:spcPts val="0"/>
              </a:spcBef>
              <a:buNone/>
            </a:pPr>
            <a:endParaRPr lang="en-US" sz="1800" b="1" dirty="0" smtClean="0"/>
          </a:p>
          <a:p>
            <a:pPr marL="0" indent="274320" algn="just">
              <a:spcBef>
                <a:spcPts val="0"/>
              </a:spcBef>
              <a:buNone/>
            </a:pPr>
            <a:endParaRPr lang="en-US" sz="1800" b="1" dirty="0" smtClean="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1747" name="Picture 3"/>
          <p:cNvPicPr>
            <a:picLocks noChangeAspect="1" noChangeArrowheads="1"/>
          </p:cNvPicPr>
          <p:nvPr/>
        </p:nvPicPr>
        <p:blipFill>
          <a:blip r:embed="rId3"/>
          <a:srcRect/>
          <a:stretch>
            <a:fillRect/>
          </a:stretch>
        </p:blipFill>
        <p:spPr bwMode="auto">
          <a:xfrm>
            <a:off x="1015338" y="2857496"/>
            <a:ext cx="7200000" cy="17806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3" name="Content Placeholder 2"/>
          <p:cNvSpPr>
            <a:spLocks noGrp="1"/>
          </p:cNvSpPr>
          <p:nvPr>
            <p:ph sz="quarter" idx="1"/>
          </p:nvPr>
        </p:nvSpPr>
        <p:spPr>
          <a:xfrm>
            <a:off x="914400" y="1447800"/>
            <a:ext cx="7772400" cy="1765176"/>
          </a:xfrm>
        </p:spPr>
        <p:txBody>
          <a:bodyPr>
            <a:normAutofit/>
          </a:bodyPr>
          <a:lstStyle/>
          <a:p>
            <a:pPr marL="0" indent="0">
              <a:spcBef>
                <a:spcPts val="0"/>
              </a:spcBef>
              <a:buNone/>
            </a:pPr>
            <a:r>
              <a:rPr lang="en-US" sz="2400" dirty="0">
                <a:solidFill>
                  <a:srgbClr val="FF0000"/>
                </a:solidFill>
              </a:rPr>
              <a:t>Example 4-4 </a:t>
            </a:r>
          </a:p>
          <a:p>
            <a:pPr marL="0" indent="0">
              <a:spcBef>
                <a:spcPts val="0"/>
              </a:spcBef>
              <a:buNone/>
            </a:pPr>
            <a:r>
              <a:rPr lang="en-US" sz="2000" dirty="0"/>
              <a:t>Write a program to perform the following: (a) Keep monitoring the PB2 bit until it becomes HIGH; (b) When PB2 becomes HIGH, write the value $45 to Port C, and also send a HIGH-to-LOW pulse to PD3. </a:t>
            </a:r>
          </a:p>
          <a:p>
            <a:pPr marL="0" indent="0">
              <a:spcBef>
                <a:spcPts val="0"/>
              </a:spcBef>
              <a:buNone/>
            </a:pPr>
            <a:r>
              <a:rPr lang="en-US" sz="2400" dirty="0">
                <a:solidFill>
                  <a:srgbClr val="0066FF"/>
                </a:solidFill>
              </a:rPr>
              <a:t>Solution: </a:t>
            </a:r>
          </a:p>
          <a:p>
            <a:pPr marL="0" indent="0">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08" y="3068960"/>
            <a:ext cx="7315200" cy="2664823"/>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3" name="Content Placeholder 2"/>
          <p:cNvSpPr>
            <a:spLocks noGrp="1"/>
          </p:cNvSpPr>
          <p:nvPr>
            <p:ph sz="quarter" idx="1"/>
          </p:nvPr>
        </p:nvSpPr>
        <p:spPr>
          <a:xfrm>
            <a:off x="914400" y="1447800"/>
            <a:ext cx="7772400" cy="4357464"/>
          </a:xfrm>
        </p:spPr>
        <p:txBody>
          <a:bodyPr>
            <a:noAutofit/>
          </a:bodyPr>
          <a:lstStyle/>
          <a:p>
            <a:pPr marL="0" indent="0" algn="just">
              <a:spcBef>
                <a:spcPts val="0"/>
              </a:spcBef>
              <a:buNone/>
            </a:pPr>
            <a:r>
              <a:rPr lang="en-US" sz="4000" dirty="0"/>
              <a:t>In this program, "</a:t>
            </a:r>
            <a:r>
              <a:rPr lang="en-US" sz="4000" dirty="0" smtClean="0"/>
              <a:t>SBIS </a:t>
            </a:r>
            <a:r>
              <a:rPr lang="en-US" sz="4000" dirty="0"/>
              <a:t>PINB, 2" instruction stays in the loop as long as PB2 is LOW. When PB2 becomes HIGH, it skips the branch instruction to get out of the loop, and writes the value $45 to Port C. It also sends a HIGH-to-LOW pulse to PD3. </a:t>
            </a:r>
          </a:p>
        </p:txBody>
      </p:sp>
    </p:spTree>
    <p:extLst>
      <p:ext uri="{BB962C8B-B14F-4D97-AF65-F5344CB8AC3E}">
        <p14:creationId xmlns:p14="http://schemas.microsoft.com/office/powerpoint/2010/main" val="3817795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6" name="Content Placeholder 5"/>
          <p:cNvSpPr>
            <a:spLocks noGrp="1"/>
          </p:cNvSpPr>
          <p:nvPr>
            <p:ph sz="quarter" idx="1"/>
          </p:nvPr>
        </p:nvSpPr>
        <p:spPr>
          <a:xfrm>
            <a:off x="914400" y="1447800"/>
            <a:ext cx="7300938" cy="1195382"/>
          </a:xfrm>
        </p:spPr>
        <p:txBody>
          <a:bodyPr>
            <a:normAutofit/>
          </a:bodyPr>
          <a:lstStyle/>
          <a:p>
            <a:pPr marL="0" indent="0" algn="just">
              <a:spcBef>
                <a:spcPts val="0"/>
              </a:spcBef>
              <a:buNone/>
            </a:pPr>
            <a:r>
              <a:rPr lang="en-US" sz="2800" b="1" dirty="0" smtClean="0"/>
              <a:t>SBIC (Skip if Bit in I/O register Cleared)</a:t>
            </a:r>
          </a:p>
          <a:p>
            <a:pPr marL="0" indent="274320" algn="just">
              <a:spcBef>
                <a:spcPts val="0"/>
              </a:spcBef>
              <a:buNone/>
            </a:pPr>
            <a:r>
              <a:rPr lang="en-US" sz="1800" dirty="0" smtClean="0"/>
              <a:t>To monitor the status of a single bit for LOW, we use the SBIC instruction. This instruction tests the bit and skips the instruction right below it if  the bit is LOW.</a:t>
            </a:r>
          </a:p>
          <a:p>
            <a:endParaRPr lang="en-US" sz="1800" dirty="0" smtClean="0"/>
          </a:p>
          <a:p>
            <a:pPr marL="0" indent="274320" algn="just">
              <a:spcBef>
                <a:spcPts val="0"/>
              </a:spcBef>
              <a:buNone/>
            </a:pPr>
            <a:endParaRPr lang="en-US" sz="1800" dirty="0" smtClean="0"/>
          </a:p>
          <a:p>
            <a:endParaRPr lang="en-US" sz="1800" dirty="0" smtClean="0"/>
          </a:p>
          <a:p>
            <a:pPr marL="0" indent="274320" algn="just">
              <a:spcBef>
                <a:spcPts val="0"/>
              </a:spcBef>
              <a:buNone/>
            </a:pPr>
            <a:endParaRPr lang="en-US" sz="1800" b="1" dirty="0" smtClean="0"/>
          </a:p>
          <a:p>
            <a:pPr marL="0" indent="274320" algn="just">
              <a:spcBef>
                <a:spcPts val="0"/>
              </a:spcBef>
              <a:buNone/>
            </a:pPr>
            <a:endParaRPr lang="en-US" sz="1800" b="1" dirty="0" smtClean="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3794" name="Picture 2"/>
          <p:cNvPicPr>
            <a:picLocks noChangeAspect="1" noChangeArrowheads="1"/>
          </p:cNvPicPr>
          <p:nvPr/>
        </p:nvPicPr>
        <p:blipFill>
          <a:blip r:embed="rId3"/>
          <a:srcRect/>
          <a:stretch>
            <a:fillRect/>
          </a:stretch>
        </p:blipFill>
        <p:spPr bwMode="auto">
          <a:xfrm>
            <a:off x="943900" y="2775805"/>
            <a:ext cx="7200000" cy="20105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br>
              <a:rPr lang="en-US" sz="3200" b="1" dirty="0" smtClean="0"/>
            </a:br>
            <a:r>
              <a:rPr lang="en-US" sz="2800" dirty="0" smtClean="0"/>
              <a:t>4.1 I/O PORT PROGRAMMING IN AVR</a:t>
            </a:r>
          </a:p>
        </p:txBody>
      </p:sp>
      <p:sp>
        <p:nvSpPr>
          <p:cNvPr id="6" name="Content Placeholder 5"/>
          <p:cNvSpPr>
            <a:spLocks noGrp="1"/>
          </p:cNvSpPr>
          <p:nvPr>
            <p:ph sz="quarter" idx="1"/>
          </p:nvPr>
        </p:nvSpPr>
        <p:spPr>
          <a:xfrm>
            <a:off x="914400" y="5286388"/>
            <a:ext cx="7300938" cy="1214446"/>
          </a:xfrm>
        </p:spPr>
        <p:txBody>
          <a:bodyPr>
            <a:normAutofit/>
          </a:bodyPr>
          <a:lstStyle/>
          <a:p>
            <a:pPr marL="0" indent="274320" algn="just">
              <a:spcBef>
                <a:spcPts val="0"/>
              </a:spcBef>
              <a:buNone/>
            </a:pPr>
            <a:r>
              <a:rPr lang="en-US" sz="2000" dirty="0" smtClean="0"/>
              <a:t>Figure 4-1 shows alternate functions for the ATmega32 pins.</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2051" name="Picture 3"/>
          <p:cNvPicPr>
            <a:picLocks noChangeAspect="1" noChangeArrowheads="1"/>
          </p:cNvPicPr>
          <p:nvPr/>
        </p:nvPicPr>
        <p:blipFill>
          <a:blip r:embed="rId3"/>
          <a:srcRect/>
          <a:stretch>
            <a:fillRect/>
          </a:stretch>
        </p:blipFill>
        <p:spPr bwMode="auto">
          <a:xfrm>
            <a:off x="1000100" y="1428736"/>
            <a:ext cx="7200000" cy="3819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6" name="Content Placeholder 5"/>
          <p:cNvSpPr>
            <a:spLocks noGrp="1"/>
          </p:cNvSpPr>
          <p:nvPr>
            <p:ph sz="quarter" idx="1"/>
          </p:nvPr>
        </p:nvSpPr>
        <p:spPr>
          <a:xfrm>
            <a:off x="914400" y="1447800"/>
            <a:ext cx="7315200" cy="2577516"/>
          </a:xfrm>
        </p:spPr>
        <p:txBody>
          <a:bodyPr>
            <a:normAutofit fontScale="77500" lnSpcReduction="20000"/>
          </a:bodyPr>
          <a:lstStyle/>
          <a:p>
            <a:pPr marL="0" indent="0">
              <a:spcBef>
                <a:spcPts val="0"/>
              </a:spcBef>
              <a:buNone/>
            </a:pPr>
            <a:r>
              <a:rPr lang="en-US" sz="3800" dirty="0">
                <a:solidFill>
                  <a:srgbClr val="FF0000"/>
                </a:solidFill>
              </a:rPr>
              <a:t>Example 4-5 </a:t>
            </a:r>
          </a:p>
          <a:p>
            <a:pPr marL="0" indent="0" algn="just">
              <a:spcBef>
                <a:spcPts val="0"/>
              </a:spcBef>
              <a:buNone/>
            </a:pPr>
            <a:r>
              <a:rPr lang="en-US" sz="3500" dirty="0"/>
              <a:t>Assume that bit PB3 is an input and represents the condition of a door alarm. If it goes LOW, it means that the door is open. Monitor the bit continuously. Whenever it goes LOW, send a HIGH-to-LOW pulse to port PC5 to turn on a buzzer. </a:t>
            </a:r>
          </a:p>
          <a:p>
            <a:pPr marL="0" indent="0">
              <a:spcBef>
                <a:spcPts val="0"/>
              </a:spcBef>
              <a:buNone/>
            </a:pPr>
            <a:r>
              <a:rPr lang="en-US" sz="3800" dirty="0" smtClean="0">
                <a:solidFill>
                  <a:srgbClr val="0066FF"/>
                </a:solidFill>
              </a:rPr>
              <a:t>Solution</a:t>
            </a:r>
            <a:r>
              <a:rPr lang="en-US" sz="3800" dirty="0" smtClean="0"/>
              <a:t>:</a:t>
            </a:r>
            <a:endParaRPr lang="en-US" sz="38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89040"/>
            <a:ext cx="7315200" cy="216024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772816"/>
            <a:ext cx="7315200" cy="3652397"/>
          </a:xfrm>
          <a:prstGeom prst="rect">
            <a:avLst/>
          </a:prstGeom>
        </p:spPr>
      </p:pic>
    </p:spTree>
    <p:extLst>
      <p:ext uri="{BB962C8B-B14F-4D97-AF65-F5344CB8AC3E}">
        <p14:creationId xmlns:p14="http://schemas.microsoft.com/office/powerpoint/2010/main" val="34870393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3" name="Content Placeholder 2"/>
          <p:cNvSpPr>
            <a:spLocks noGrp="1"/>
          </p:cNvSpPr>
          <p:nvPr>
            <p:ph sz="quarter" idx="1"/>
          </p:nvPr>
        </p:nvSpPr>
        <p:spPr>
          <a:xfrm>
            <a:off x="914400" y="1447800"/>
            <a:ext cx="7772400" cy="1909192"/>
          </a:xfrm>
        </p:spPr>
        <p:txBody>
          <a:bodyPr/>
          <a:lstStyle/>
          <a:p>
            <a:pPr marL="0" indent="0">
              <a:buNone/>
            </a:pPr>
            <a:r>
              <a:rPr lang="en-US" sz="2400" dirty="0">
                <a:solidFill>
                  <a:srgbClr val="FF0000"/>
                </a:solidFill>
              </a:rPr>
              <a:t>Example 4-b </a:t>
            </a:r>
          </a:p>
          <a:p>
            <a:pPr marL="0" indent="0">
              <a:buNone/>
            </a:pPr>
            <a:r>
              <a:rPr lang="en-US" sz="2000" dirty="0"/>
              <a:t>A switch is connected to pin PB2. Write a program to check the status of SW and </a:t>
            </a:r>
            <a:r>
              <a:rPr lang="en-US" sz="2000" dirty="0" smtClean="0"/>
              <a:t>perform </a:t>
            </a:r>
            <a:r>
              <a:rPr lang="en-US" sz="2000" dirty="0"/>
              <a:t>the following: (a) If SW = 0, send the letter 'N' to PORTD. (b) If SW = 1, send the letter 'Y' to PORTD. </a:t>
            </a:r>
          </a:p>
          <a:p>
            <a:pPr marL="0" indent="0">
              <a:buNone/>
            </a:pPr>
            <a:r>
              <a:rPr lang="en-US" sz="2400" dirty="0" smtClean="0">
                <a:solidFill>
                  <a:srgbClr val="0066FF"/>
                </a:solidFill>
              </a:rPr>
              <a:t>Solution:</a:t>
            </a:r>
            <a:endParaRPr lang="en-US" sz="2400" dirty="0">
              <a:solidFill>
                <a:srgbClr val="0066FF"/>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22886"/>
            <a:ext cx="7315200" cy="2512666"/>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6866" name="Picture 2"/>
          <p:cNvPicPr>
            <a:picLocks noGrp="1" noChangeAspect="1" noChangeArrowheads="1"/>
          </p:cNvPicPr>
          <p:nvPr>
            <p:ph sz="quarter" idx="1"/>
          </p:nvPr>
        </p:nvPicPr>
        <p:blipFill>
          <a:blip r:embed="rId3"/>
          <a:srcRect/>
          <a:stretch>
            <a:fillRect/>
          </a:stretch>
        </p:blipFill>
        <p:spPr bwMode="auto">
          <a:xfrm>
            <a:off x="1771562" y="1447800"/>
            <a:ext cx="5586589" cy="5053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6" name="Content Placeholder 5"/>
          <p:cNvSpPr>
            <a:spLocks noGrp="1"/>
          </p:cNvSpPr>
          <p:nvPr>
            <p:ph sz="quarter" idx="1"/>
          </p:nvPr>
        </p:nvSpPr>
        <p:spPr>
          <a:xfrm>
            <a:off x="914400" y="1447800"/>
            <a:ext cx="7772400" cy="1261120"/>
          </a:xfrm>
        </p:spPr>
        <p:txBody>
          <a:bodyPr/>
          <a:lstStyle/>
          <a:p>
            <a:pPr marL="0" indent="0">
              <a:buNone/>
            </a:pPr>
            <a:r>
              <a:rPr lang="en-US" sz="2400" dirty="0">
                <a:solidFill>
                  <a:srgbClr val="FF0000"/>
                </a:solidFill>
              </a:rPr>
              <a:t>Example 4-7 </a:t>
            </a:r>
          </a:p>
          <a:p>
            <a:pPr marL="0" indent="0">
              <a:buNone/>
            </a:pPr>
            <a:r>
              <a:rPr lang="en-US" sz="2000" dirty="0"/>
              <a:t>Rewrite the program of Example 4-6, using the SBIC instruction instead of SBIS. </a:t>
            </a:r>
            <a:r>
              <a:rPr lang="en-US" sz="2400" dirty="0">
                <a:solidFill>
                  <a:srgbClr val="0066FF"/>
                </a:solidFill>
              </a:rPr>
              <a:t>Solution</a:t>
            </a:r>
            <a:r>
              <a:rPr lang="en-US" sz="2400" dirty="0" smtClean="0">
                <a:solidFill>
                  <a:srgbClr val="0066FF"/>
                </a:solidFill>
              </a:rPr>
              <a:t>:</a:t>
            </a:r>
            <a:endParaRPr lang="en-US" sz="2400" dirty="0">
              <a:solidFill>
                <a:srgbClr val="0066FF"/>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739082"/>
            <a:ext cx="7315200" cy="292608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8914" name="Picture 2"/>
          <p:cNvPicPr>
            <a:picLocks noGrp="1" noChangeAspect="1" noChangeArrowheads="1"/>
          </p:cNvPicPr>
          <p:nvPr>
            <p:ph sz="quarter" idx="1"/>
          </p:nvPr>
        </p:nvPicPr>
        <p:blipFill>
          <a:blip r:embed="rId3"/>
          <a:srcRect/>
          <a:stretch>
            <a:fillRect/>
          </a:stretch>
        </p:blipFill>
        <p:spPr bwMode="auto">
          <a:xfrm>
            <a:off x="1949586" y="1447800"/>
            <a:ext cx="5230540" cy="5053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4.2: I/O BIT MANIPULATION PROGRAMMING</a:t>
            </a:r>
          </a:p>
        </p:txBody>
      </p:sp>
      <p:sp>
        <p:nvSpPr>
          <p:cNvPr id="6" name="Content Placeholder 5"/>
          <p:cNvSpPr>
            <a:spLocks noGrp="1"/>
          </p:cNvSpPr>
          <p:nvPr>
            <p:ph sz="quarter" idx="1"/>
          </p:nvPr>
        </p:nvSpPr>
        <p:spPr>
          <a:xfrm>
            <a:off x="914400" y="1447800"/>
            <a:ext cx="7300938" cy="2413248"/>
          </a:xfrm>
        </p:spPr>
        <p:txBody>
          <a:bodyPr>
            <a:normAutofit/>
          </a:bodyPr>
          <a:lstStyle/>
          <a:p>
            <a:pPr marL="0" indent="0" algn="just">
              <a:spcBef>
                <a:spcPts val="0"/>
              </a:spcBef>
              <a:buNone/>
            </a:pPr>
            <a:r>
              <a:rPr lang="en-US" sz="2800" b="1" dirty="0" smtClean="0"/>
              <a:t>Reading a single bit</a:t>
            </a:r>
          </a:p>
          <a:p>
            <a:pPr marL="0" indent="274320" algn="just">
              <a:spcBef>
                <a:spcPts val="0"/>
              </a:spcBef>
              <a:buNone/>
            </a:pPr>
            <a:r>
              <a:rPr lang="en-US" sz="1800" dirty="0" smtClean="0"/>
              <a:t>We can also use the bit test instructions to read the status of a single bit and send it to another bit or save it. This is shown in Examples 4-8 and </a:t>
            </a:r>
            <a:r>
              <a:rPr lang="en-US" sz="1800" b="1" dirty="0" smtClean="0"/>
              <a:t>4-9.</a:t>
            </a:r>
          </a:p>
          <a:p>
            <a:pPr marL="0" indent="0" algn="just">
              <a:spcBef>
                <a:spcPts val="0"/>
              </a:spcBef>
              <a:buNone/>
            </a:pPr>
            <a:r>
              <a:rPr lang="en-US" sz="2400" b="1" dirty="0">
                <a:solidFill>
                  <a:srgbClr val="FF0000"/>
                </a:solidFill>
              </a:rPr>
              <a:t>Example 4-8 </a:t>
            </a:r>
          </a:p>
          <a:p>
            <a:pPr marL="0" indent="274320" algn="just">
              <a:spcBef>
                <a:spcPts val="0"/>
              </a:spcBef>
              <a:buNone/>
            </a:pPr>
            <a:r>
              <a:rPr lang="en-US" sz="2000" dirty="0"/>
              <a:t>A switch is connected to pin </a:t>
            </a:r>
            <a:r>
              <a:rPr lang="en-US" sz="2000" dirty="0" smtClean="0"/>
              <a:t>PB0 </a:t>
            </a:r>
            <a:r>
              <a:rPr lang="en-US" sz="2000" dirty="0"/>
              <a:t>and an LED to pin PB7. Write a program to get the status of SW and send it to the LED. </a:t>
            </a:r>
          </a:p>
          <a:p>
            <a:pPr marL="0" indent="0" algn="just">
              <a:spcBef>
                <a:spcPts val="0"/>
              </a:spcBef>
              <a:buNone/>
            </a:pPr>
            <a:r>
              <a:rPr lang="en-US" sz="2400" b="1" dirty="0">
                <a:solidFill>
                  <a:srgbClr val="0066FF"/>
                </a:solidFill>
              </a:rPr>
              <a:t>Solution: </a:t>
            </a:r>
            <a:endParaRPr lang="en-US" sz="2400" b="1" dirty="0" smtClean="0">
              <a:solidFill>
                <a:srgbClr val="0066FF"/>
              </a:solidFill>
            </a:endParaRPr>
          </a:p>
          <a:p>
            <a:pPr marL="0" indent="274320" algn="just">
              <a:spcBef>
                <a:spcPts val="0"/>
              </a:spcBef>
              <a:buNone/>
            </a:pPr>
            <a:endParaRPr lang="en-US" sz="1800" b="1" dirty="0" smtClean="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336" y="3855462"/>
            <a:ext cx="7403688" cy="2286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8343" y="3114796"/>
            <a:ext cx="2572735" cy="16338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3871914" cy="5053034"/>
          </a:xfrm>
        </p:spPr>
        <p:txBody>
          <a:bodyPr>
            <a:normAutofit/>
          </a:bodyPr>
          <a:lstStyle/>
          <a:p>
            <a:pPr marL="0" indent="274320" algn="just">
              <a:spcBef>
                <a:spcPts val="0"/>
              </a:spcBef>
              <a:buNone/>
            </a:pPr>
            <a:r>
              <a:rPr lang="en-US" sz="2000" dirty="0" smtClean="0"/>
              <a:t>For example, for Port  B we have PORTB, DDRB, and PINB. Notice that </a:t>
            </a:r>
            <a:r>
              <a:rPr lang="en-US" sz="2000" dirty="0" smtClean="0">
                <a:solidFill>
                  <a:srgbClr val="FF0000"/>
                </a:solidFill>
              </a:rPr>
              <a:t>DDR</a:t>
            </a:r>
            <a:r>
              <a:rPr lang="en-US" sz="2000" dirty="0" smtClean="0"/>
              <a:t> stands for </a:t>
            </a:r>
            <a:r>
              <a:rPr lang="en-US" sz="2000" dirty="0" smtClean="0">
                <a:solidFill>
                  <a:srgbClr val="FF0000"/>
                </a:solidFill>
              </a:rPr>
              <a:t>D</a:t>
            </a:r>
            <a:r>
              <a:rPr lang="en-US" sz="2000" dirty="0" smtClean="0"/>
              <a:t>ata </a:t>
            </a:r>
            <a:r>
              <a:rPr lang="en-US" sz="2000" dirty="0" smtClean="0">
                <a:solidFill>
                  <a:srgbClr val="FF0000"/>
                </a:solidFill>
              </a:rPr>
              <a:t>D</a:t>
            </a:r>
            <a:r>
              <a:rPr lang="en-US" sz="2000" dirty="0" smtClean="0"/>
              <a:t>irection </a:t>
            </a:r>
            <a:r>
              <a:rPr lang="en-US" sz="2000" dirty="0" smtClean="0">
                <a:solidFill>
                  <a:srgbClr val="FF0000"/>
                </a:solidFill>
              </a:rPr>
              <a:t>R</a:t>
            </a:r>
            <a:r>
              <a:rPr lang="en-US" sz="2000" dirty="0" smtClean="0"/>
              <a:t>egister, and </a:t>
            </a:r>
            <a:r>
              <a:rPr lang="en-US" sz="2000" dirty="0" smtClean="0">
                <a:solidFill>
                  <a:srgbClr val="FF0000"/>
                </a:solidFill>
              </a:rPr>
              <a:t>PIN</a:t>
            </a:r>
            <a:r>
              <a:rPr lang="en-US" sz="2000" dirty="0" smtClean="0"/>
              <a:t> stands for </a:t>
            </a:r>
            <a:r>
              <a:rPr lang="en-US" sz="2000" dirty="0" smtClean="0">
                <a:solidFill>
                  <a:srgbClr val="FF0000"/>
                </a:solidFill>
              </a:rPr>
              <a:t>P</a:t>
            </a:r>
            <a:r>
              <a:rPr lang="en-US" sz="2000" dirty="0" smtClean="0"/>
              <a:t>ort </a:t>
            </a:r>
            <a:r>
              <a:rPr lang="en-US" sz="2000" dirty="0" err="1" smtClean="0">
                <a:solidFill>
                  <a:srgbClr val="FF0000"/>
                </a:solidFill>
              </a:rPr>
              <a:t>IN</a:t>
            </a:r>
            <a:r>
              <a:rPr lang="en-US" sz="2000" dirty="0" err="1" smtClean="0"/>
              <a:t>put</a:t>
            </a:r>
            <a:r>
              <a:rPr lang="en-US" sz="2000" dirty="0" smtClean="0"/>
              <a:t> pins. Also notice that each of the I/O registers is 8 bits wide, and each port has a maximum of 8 pins; therefore PORTD each bit of the I/O registers affects one of the direction pins</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075" name="Picture 3"/>
          <p:cNvPicPr>
            <a:picLocks noChangeAspect="1" noChangeArrowheads="1"/>
          </p:cNvPicPr>
          <p:nvPr/>
        </p:nvPicPr>
        <p:blipFill>
          <a:blip r:embed="rId3"/>
          <a:srcRect/>
          <a:stretch>
            <a:fillRect/>
          </a:stretch>
        </p:blipFill>
        <p:spPr bwMode="auto">
          <a:xfrm>
            <a:off x="4686776" y="1403583"/>
            <a:ext cx="3600000" cy="4882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0" algn="just">
              <a:spcBef>
                <a:spcPts val="0"/>
              </a:spcBef>
              <a:buNone/>
            </a:pPr>
            <a:r>
              <a:rPr lang="en-US" sz="2800" b="1" dirty="0" smtClean="0"/>
              <a:t>DDRx register role in outputting data</a:t>
            </a:r>
          </a:p>
          <a:p>
            <a:pPr marL="0" indent="457200" algn="just">
              <a:spcBef>
                <a:spcPts val="0"/>
              </a:spcBef>
              <a:buNone/>
            </a:pPr>
            <a:r>
              <a:rPr lang="en-US" sz="2000" dirty="0" smtClean="0"/>
              <a:t>The DDRx I/O register is used solely for the purpose of making a given port an input or output port. For example, to make a port an output, we write 1s to the DDRx register. In other words, to output data to all of the pins of the Port B, we must first put 0b11111111 into the DDRB register.</a:t>
            </a:r>
          </a:p>
          <a:p>
            <a:pPr marL="0" indent="0" algn="just">
              <a:spcBef>
                <a:spcPts val="0"/>
              </a:spcBef>
              <a:buNone/>
            </a:pPr>
            <a:endParaRPr lang="en-US" sz="2000" b="1"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4099" name="Picture 3"/>
          <p:cNvPicPr>
            <a:picLocks noChangeAspect="1" noChangeArrowheads="1"/>
          </p:cNvPicPr>
          <p:nvPr/>
        </p:nvPicPr>
        <p:blipFill>
          <a:blip r:embed="rId3"/>
          <a:srcRect/>
          <a:stretch>
            <a:fillRect/>
          </a:stretch>
        </p:blipFill>
        <p:spPr bwMode="auto">
          <a:xfrm>
            <a:off x="943900" y="3428654"/>
            <a:ext cx="7200000" cy="28578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274320" algn="just">
              <a:spcBef>
                <a:spcPts val="0"/>
              </a:spcBef>
              <a:buNone/>
            </a:pPr>
            <a:r>
              <a:rPr lang="en-US" sz="2000" dirty="0" smtClean="0"/>
              <a:t>The following code will toggle all 8 bits of Port B forever with some time delay between “on” and “off” states: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It must be noted that unless we set the DDRx bits to one, the data will not go from the port register to the pins of the AVR. This means that if we remove the first two lines of the above code, the 0x55 and 0xAA values will not get to the pins. They will be sitting in the I/O register of Port B inside the CPU.</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348880"/>
            <a:ext cx="7315200" cy="1874035"/>
          </a:xfrm>
          <a:prstGeom prst="rect">
            <a:avLst/>
          </a:prstGeom>
        </p:spPr>
      </p:pic>
    </p:spTree>
    <p:extLst>
      <p:ext uri="{BB962C8B-B14F-4D97-AF65-F5344CB8AC3E}">
        <p14:creationId xmlns:p14="http://schemas.microsoft.com/office/powerpoint/2010/main" val="2564882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srcRect/>
          <a:stretch>
            <a:fillRect/>
          </a:stretch>
        </p:blipFill>
        <p:spPr bwMode="auto">
          <a:xfrm>
            <a:off x="1015338" y="3143248"/>
            <a:ext cx="7200000" cy="3194959"/>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5053034"/>
          </a:xfrm>
        </p:spPr>
        <p:txBody>
          <a:bodyPr>
            <a:normAutofit/>
          </a:bodyPr>
          <a:lstStyle/>
          <a:p>
            <a:pPr marL="0" indent="0" algn="just">
              <a:spcBef>
                <a:spcPts val="0"/>
              </a:spcBef>
              <a:buNone/>
            </a:pPr>
            <a:r>
              <a:rPr lang="en-US" sz="2800" b="1" dirty="0" smtClean="0"/>
              <a:t>DDR register role in inputting data</a:t>
            </a:r>
          </a:p>
          <a:p>
            <a:pPr marL="0" indent="274320" algn="just">
              <a:spcBef>
                <a:spcPts val="0"/>
              </a:spcBef>
              <a:buNone/>
            </a:pPr>
            <a:r>
              <a:rPr lang="en-US" sz="2000" dirty="0" smtClean="0"/>
              <a:t>To make a port an input port, we must first put 0s into the DDRx register for that port, and then bring in (read) the data present at the pins. </a:t>
            </a:r>
          </a:p>
          <a:p>
            <a:pPr marL="0" indent="274320" algn="just">
              <a:spcBef>
                <a:spcPts val="0"/>
              </a:spcBef>
              <a:buNone/>
            </a:pPr>
            <a:r>
              <a:rPr lang="en-US" sz="2000" dirty="0" smtClean="0"/>
              <a:t>Notice that upon reset, all ports have the value 0x00 in their DDR registers. This means that all ports are configured as input.</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10" name="Rectangle 9"/>
          <p:cNvSpPr/>
          <p:nvPr/>
        </p:nvSpPr>
        <p:spPr>
          <a:xfrm>
            <a:off x="1071538" y="3214686"/>
            <a:ext cx="2571768" cy="2857520"/>
          </a:xfrm>
          <a:prstGeom prst="rect">
            <a:avLst/>
          </a:prstGeom>
          <a:solidFill>
            <a:srgbClr val="0066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43306" y="3214686"/>
            <a:ext cx="4572032" cy="2857520"/>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 </a:t>
            </a:r>
            <a:r>
              <a:rPr lang="en-US" sz="2800" dirty="0" smtClean="0"/>
              <a:t/>
            </a:r>
            <a:br>
              <a:rPr lang="en-US" sz="2800" dirty="0" smtClean="0"/>
            </a:br>
            <a:r>
              <a:rPr lang="en-US" sz="2800" dirty="0" smtClean="0"/>
              <a:t>4.1 I/O PORT PROGRAMMING IN AVR</a:t>
            </a:r>
          </a:p>
        </p:txBody>
      </p:sp>
      <p:sp>
        <p:nvSpPr>
          <p:cNvPr id="6" name="Content Placeholder 5"/>
          <p:cNvSpPr>
            <a:spLocks noGrp="1"/>
          </p:cNvSpPr>
          <p:nvPr>
            <p:ph sz="quarter" idx="1"/>
          </p:nvPr>
        </p:nvSpPr>
        <p:spPr>
          <a:xfrm>
            <a:off x="914400" y="1447800"/>
            <a:ext cx="7300938" cy="1838324"/>
          </a:xfrm>
        </p:spPr>
        <p:txBody>
          <a:bodyPr>
            <a:normAutofit/>
          </a:bodyPr>
          <a:lstStyle/>
          <a:p>
            <a:pPr marL="0" indent="0" algn="just">
              <a:spcBef>
                <a:spcPts val="0"/>
              </a:spcBef>
              <a:buNone/>
            </a:pPr>
            <a:r>
              <a:rPr lang="en-US" sz="2800" b="1" dirty="0" smtClean="0"/>
              <a:t>PIN register role in inputting data</a:t>
            </a:r>
          </a:p>
          <a:p>
            <a:pPr marL="0" indent="274320" algn="just">
              <a:spcBef>
                <a:spcPts val="0"/>
              </a:spcBef>
              <a:buNone/>
            </a:pPr>
            <a:r>
              <a:rPr lang="en-US" sz="2000" dirty="0" smtClean="0"/>
              <a:t>To read the data present at the pins, we should read the PIN register. It must be noted that to bring data into CPU from pins we read the contents of the </a:t>
            </a:r>
            <a:r>
              <a:rPr lang="en-US" sz="2000" dirty="0" err="1" smtClean="0"/>
              <a:t>PINx</a:t>
            </a:r>
            <a:r>
              <a:rPr lang="en-US" sz="2000" dirty="0" smtClean="0"/>
              <a:t> register, whereas to send data out to pins we use the PORTx register.</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11/10/2022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7171" name="Picture 3"/>
          <p:cNvPicPr>
            <a:picLocks noChangeAspect="1" noChangeArrowheads="1"/>
          </p:cNvPicPr>
          <p:nvPr/>
        </p:nvPicPr>
        <p:blipFill>
          <a:blip r:embed="rId3"/>
          <a:srcRect/>
          <a:stretch>
            <a:fillRect/>
          </a:stretch>
        </p:blipFill>
        <p:spPr bwMode="auto">
          <a:xfrm>
            <a:off x="4543900" y="2958643"/>
            <a:ext cx="3600000" cy="2827811"/>
          </a:xfrm>
          <a:prstGeom prst="rect">
            <a:avLst/>
          </a:prstGeom>
          <a:noFill/>
          <a:ln w="9525">
            <a:noFill/>
            <a:miter lim="800000"/>
            <a:headEnd/>
            <a:tailEnd/>
          </a:ln>
          <a:effectLst/>
        </p:spPr>
      </p:pic>
      <p:sp>
        <p:nvSpPr>
          <p:cNvPr id="9" name="Rectangle 8"/>
          <p:cNvSpPr/>
          <p:nvPr/>
        </p:nvSpPr>
        <p:spPr>
          <a:xfrm>
            <a:off x="4572000" y="3000372"/>
            <a:ext cx="1214446" cy="2571768"/>
          </a:xfrm>
          <a:prstGeom prst="rect">
            <a:avLst/>
          </a:prstGeom>
          <a:solidFill>
            <a:srgbClr val="0066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86446" y="3000372"/>
            <a:ext cx="2286016" cy="2571768"/>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57224" y="3286124"/>
            <a:ext cx="3643338" cy="2831544"/>
          </a:xfrm>
          <a:prstGeom prst="rect">
            <a:avLst/>
          </a:prstGeom>
          <a:noFill/>
        </p:spPr>
        <p:txBody>
          <a:bodyPr wrap="square" rtlCol="0">
            <a:spAutoFit/>
          </a:bodyPr>
          <a:lstStyle/>
          <a:p>
            <a:pPr algn="just"/>
            <a:r>
              <a:rPr lang="en-US" sz="2000" dirty="0" smtClean="0"/>
              <a:t>There is a pull-up resistor for each of the AVR pins. If we put 1s into bits of the PORTx register, the </a:t>
            </a:r>
            <a:r>
              <a:rPr lang="en-US" sz="2000" dirty="0" err="1" smtClean="0"/>
              <a:t>pullup</a:t>
            </a:r>
            <a:r>
              <a:rPr lang="en-US" sz="2000" dirty="0" smtClean="0"/>
              <a:t> resistors are activated. In cases in which nothing is connected to the pin or the connected devices have high impedance, the resistor pulls up the pin.</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7440</TotalTime>
  <Words>2935</Words>
  <Application>Microsoft Office PowerPoint</Application>
  <PresentationFormat>On-screen Show (4:3)</PresentationFormat>
  <Paragraphs>374</Paragraphs>
  <Slides>46</Slides>
  <Notes>45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Aharoni</vt:lpstr>
      <vt:lpstr>Arial</vt:lpstr>
      <vt:lpstr>Calibri</vt:lpstr>
      <vt:lpstr>Courier New</vt:lpstr>
      <vt:lpstr>Franklin Gothic Book</vt:lpstr>
      <vt:lpstr>Perpetua</vt:lpstr>
      <vt:lpstr>Times New Roman</vt:lpstr>
      <vt:lpstr>Wingdings 2</vt:lpstr>
      <vt:lpstr>Equity</vt:lpstr>
      <vt:lpstr>AVR Microcontroller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4.1 I/O PORT PROGRAMMING IN AVR</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lpstr>AVR I/O PORT PROGRAMMING  4.2: I/O BIT MANIPULATION PROGRAMMING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I/O PORT PROGRAMMING</dc:title>
  <dc:subject> AVR I/O PORT PROGRAMMING</dc:subject>
  <dc:creator>mashhoun</dc:creator>
  <cp:keywords>AVR Microcontroller</cp:keywords>
  <cp:lastModifiedBy>Mashhoun</cp:lastModifiedBy>
  <cp:revision>318</cp:revision>
  <dcterms:created xsi:type="dcterms:W3CDTF">2014-11-05T07:28:16Z</dcterms:created>
  <dcterms:modified xsi:type="dcterms:W3CDTF">2022-11-10T10:42:00Z</dcterms:modified>
  <cp:category>AVR Microcontroller</cp:category>
</cp:coreProperties>
</file>