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4"/>
  </p:notesMasterIdLst>
  <p:sldIdLst>
    <p:sldId id="256" r:id="rId2"/>
    <p:sldId id="257" r:id="rId3"/>
    <p:sldId id="258" r:id="rId4"/>
    <p:sldId id="259" r:id="rId5"/>
    <p:sldId id="260" r:id="rId6"/>
    <p:sldId id="261" r:id="rId7"/>
    <p:sldId id="262" r:id="rId8"/>
    <p:sldId id="263" r:id="rId9"/>
    <p:sldId id="265" r:id="rId10"/>
    <p:sldId id="264" r:id="rId11"/>
    <p:sldId id="267" r:id="rId12"/>
    <p:sldId id="266"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86" r:id="rId32"/>
    <p:sldId id="287" r:id="rId33"/>
    <p:sldId id="288" r:id="rId34"/>
    <p:sldId id="289" r:id="rId35"/>
    <p:sldId id="292" r:id="rId36"/>
    <p:sldId id="290" r:id="rId37"/>
    <p:sldId id="294" r:id="rId38"/>
    <p:sldId id="291" r:id="rId39"/>
    <p:sldId id="293" r:id="rId40"/>
    <p:sldId id="295" r:id="rId41"/>
    <p:sldId id="296" r:id="rId42"/>
    <p:sldId id="297" r:id="rId43"/>
    <p:sldId id="300" r:id="rId44"/>
    <p:sldId id="298" r:id="rId45"/>
    <p:sldId id="299" r:id="rId46"/>
    <p:sldId id="302" r:id="rId47"/>
    <p:sldId id="301" r:id="rId48"/>
    <p:sldId id="303" r:id="rId49"/>
    <p:sldId id="304" r:id="rId50"/>
    <p:sldId id="305" r:id="rId51"/>
    <p:sldId id="306" r:id="rId52"/>
    <p:sldId id="307" r:id="rId53"/>
    <p:sldId id="309" r:id="rId54"/>
    <p:sldId id="308" r:id="rId55"/>
    <p:sldId id="311" r:id="rId56"/>
    <p:sldId id="310" r:id="rId57"/>
    <p:sldId id="313" r:id="rId58"/>
    <p:sldId id="312"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33" autoAdjust="0"/>
  </p:normalViewPr>
  <p:slideViewPr>
    <p:cSldViewPr>
      <p:cViewPr varScale="1">
        <p:scale>
          <a:sx n="64" d="100"/>
          <a:sy n="64" d="100"/>
        </p:scale>
        <p:origin x="154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75DD6A-5774-4E49-92F9-EA007744B114}" type="datetimeFigureOut">
              <a:rPr lang="en-US" smtClean="0"/>
              <a:pPr/>
              <a:t>11/13/2022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C212D-6C9B-4350-814E-CEEB67F7221D}" type="slidenum">
              <a:rPr lang="en-US" smtClean="0"/>
              <a:pPr/>
              <a:t>‹#›</a:t>
            </a:fld>
            <a:endParaRPr lang="en-US"/>
          </a:p>
        </p:txBody>
      </p:sp>
    </p:spTree>
    <p:extLst>
      <p:ext uri="{BB962C8B-B14F-4D97-AF65-F5344CB8AC3E}">
        <p14:creationId xmlns:p14="http://schemas.microsoft.com/office/powerpoint/2010/main" val="2926355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Notice that none of the AVR addition instructions support direct memory access; that is, we cannot add a memory location to another memory location or register.</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a:t>
            </a:fld>
            <a:endParaRPr lang="en-US"/>
          </a:p>
        </p:txBody>
      </p:sp>
    </p:spTree>
    <p:extLst>
      <p:ext uri="{BB962C8B-B14F-4D97-AF65-F5344CB8AC3E}">
        <p14:creationId xmlns:p14="http://schemas.microsoft.com/office/powerpoint/2010/main" val="3358557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11</a:t>
            </a:fld>
            <a:endParaRPr lang="en-US"/>
          </a:p>
        </p:txBody>
      </p:sp>
    </p:spTree>
    <p:extLst>
      <p:ext uri="{BB962C8B-B14F-4D97-AF65-F5344CB8AC3E}">
        <p14:creationId xmlns:p14="http://schemas.microsoft.com/office/powerpoint/2010/main" val="1182693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12</a:t>
            </a:fld>
            <a:endParaRPr lang="en-US"/>
          </a:p>
        </p:txBody>
      </p:sp>
    </p:spTree>
    <p:extLst>
      <p:ext uri="{BB962C8B-B14F-4D97-AF65-F5344CB8AC3E}">
        <p14:creationId xmlns:p14="http://schemas.microsoft.com/office/powerpoint/2010/main" val="1978518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13</a:t>
            </a:fld>
            <a:endParaRPr lang="en-US"/>
          </a:p>
        </p:txBody>
      </p:sp>
    </p:spTree>
    <p:extLst>
      <p:ext uri="{BB962C8B-B14F-4D97-AF65-F5344CB8AC3E}">
        <p14:creationId xmlns:p14="http://schemas.microsoft.com/office/powerpoint/2010/main" val="900438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14</a:t>
            </a:fld>
            <a:endParaRPr lang="en-US"/>
          </a:p>
        </p:txBody>
      </p:sp>
    </p:spTree>
    <p:extLst>
      <p:ext uri="{BB962C8B-B14F-4D97-AF65-F5344CB8AC3E}">
        <p14:creationId xmlns:p14="http://schemas.microsoft.com/office/powerpoint/2010/main" val="1596796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AVR has no instruction for divide operation. We can write a program to perform division by repeated subtraction. In dividing a byte by a byte, the numerator is placed in a register and the denominator is subtracted from it repeatedly. The quotient is the number of times we subtracted and the remainder is in the register upon completion.</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15</a:t>
            </a:fld>
            <a:endParaRPr lang="en-US"/>
          </a:p>
        </p:txBody>
      </p:sp>
    </p:spTree>
    <p:extLst>
      <p:ext uri="{BB962C8B-B14F-4D97-AF65-F5344CB8AC3E}">
        <p14:creationId xmlns:p14="http://schemas.microsoft.com/office/powerpoint/2010/main" val="3755220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16</a:t>
            </a:fld>
            <a:endParaRPr lang="en-US"/>
          </a:p>
        </p:txBody>
      </p:sp>
    </p:spTree>
    <p:extLst>
      <p:ext uri="{BB962C8B-B14F-4D97-AF65-F5344CB8AC3E}">
        <p14:creationId xmlns:p14="http://schemas.microsoft.com/office/powerpoint/2010/main" val="802205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17</a:t>
            </a:fld>
            <a:endParaRPr lang="en-US"/>
          </a:p>
        </p:txBody>
      </p:sp>
    </p:spTree>
    <p:extLst>
      <p:ext uri="{BB962C8B-B14F-4D97-AF65-F5344CB8AC3E}">
        <p14:creationId xmlns:p14="http://schemas.microsoft.com/office/powerpoint/2010/main" val="2803651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18</a:t>
            </a:fld>
            <a:endParaRPr lang="en-US"/>
          </a:p>
        </p:txBody>
      </p:sp>
    </p:spTree>
    <p:extLst>
      <p:ext uri="{BB962C8B-B14F-4D97-AF65-F5344CB8AC3E}">
        <p14:creationId xmlns:p14="http://schemas.microsoft.com/office/powerpoint/2010/main" val="2234445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19</a:t>
            </a:fld>
            <a:endParaRPr lang="en-US"/>
          </a:p>
        </p:txBody>
      </p:sp>
    </p:spTree>
    <p:extLst>
      <p:ext uri="{BB962C8B-B14F-4D97-AF65-F5344CB8AC3E}">
        <p14:creationId xmlns:p14="http://schemas.microsoft.com/office/powerpoint/2010/main" val="1405763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20</a:t>
            </a:fld>
            <a:endParaRPr lang="en-US"/>
          </a:p>
        </p:txBody>
      </p:sp>
    </p:spTree>
    <p:extLst>
      <p:ext uri="{BB962C8B-B14F-4D97-AF65-F5344CB8AC3E}">
        <p14:creationId xmlns:p14="http://schemas.microsoft.com/office/powerpoint/2010/main" val="2298603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a:t>
            </a:fld>
            <a:endParaRPr lang="en-US"/>
          </a:p>
        </p:txBody>
      </p:sp>
    </p:spTree>
    <p:extLst>
      <p:ext uri="{BB962C8B-B14F-4D97-AF65-F5344CB8AC3E}">
        <p14:creationId xmlns:p14="http://schemas.microsoft.com/office/powerpoint/2010/main" val="3463263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21</a:t>
            </a:fld>
            <a:endParaRPr lang="en-US"/>
          </a:p>
        </p:txBody>
      </p:sp>
    </p:spTree>
    <p:extLst>
      <p:ext uri="{BB962C8B-B14F-4D97-AF65-F5344CB8AC3E}">
        <p14:creationId xmlns:p14="http://schemas.microsoft.com/office/powerpoint/2010/main" val="415417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22</a:t>
            </a:fld>
            <a:endParaRPr lang="en-US"/>
          </a:p>
        </p:txBody>
      </p:sp>
    </p:spTree>
    <p:extLst>
      <p:ext uri="{BB962C8B-B14F-4D97-AF65-F5344CB8AC3E}">
        <p14:creationId xmlns:p14="http://schemas.microsoft.com/office/powerpoint/2010/main" val="2177589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23</a:t>
            </a:fld>
            <a:endParaRPr lang="en-US"/>
          </a:p>
        </p:txBody>
      </p:sp>
    </p:spTree>
    <p:extLst>
      <p:ext uri="{BB962C8B-B14F-4D97-AF65-F5344CB8AC3E}">
        <p14:creationId xmlns:p14="http://schemas.microsoft.com/office/powerpoint/2010/main" val="7517044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24</a:t>
            </a:fld>
            <a:endParaRPr lang="en-US"/>
          </a:p>
        </p:txBody>
      </p:sp>
    </p:spTree>
    <p:extLst>
      <p:ext uri="{BB962C8B-B14F-4D97-AF65-F5344CB8AC3E}">
        <p14:creationId xmlns:p14="http://schemas.microsoft.com/office/powerpoint/2010/main" val="990085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Example 5-13, +96 was added to +70 and the result, according to the CPU, was -90. Why? The reason is that the result was larger than what RO could contain. Like all other 8-bit registers, RO could only contain values less than or equal to +127. The designers of the CPU created the overflow flag specifically for the purpose of informing the programmer that the result of the signed number operation is erroneous. The N flag is D7 of the result. If N = 0, the sum is positive (+) and if N = 1, then the sum is negative.</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25</a:t>
            </a:fld>
            <a:endParaRPr lang="en-US"/>
          </a:p>
        </p:txBody>
      </p:sp>
    </p:spTree>
    <p:extLst>
      <p:ext uri="{BB962C8B-B14F-4D97-AF65-F5344CB8AC3E}">
        <p14:creationId xmlns:p14="http://schemas.microsoft.com/office/powerpoint/2010/main" val="666036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26</a:t>
            </a:fld>
            <a:endParaRPr lang="en-US"/>
          </a:p>
        </p:txBody>
      </p:sp>
    </p:spTree>
    <p:extLst>
      <p:ext uri="{BB962C8B-B14F-4D97-AF65-F5344CB8AC3E}">
        <p14:creationId xmlns:p14="http://schemas.microsoft.com/office/powerpoint/2010/main" val="651373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27</a:t>
            </a:fld>
            <a:endParaRPr lang="en-US"/>
          </a:p>
        </p:txBody>
      </p:sp>
    </p:spTree>
    <p:extLst>
      <p:ext uri="{BB962C8B-B14F-4D97-AF65-F5344CB8AC3E}">
        <p14:creationId xmlns:p14="http://schemas.microsoft.com/office/powerpoint/2010/main" val="334718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28</a:t>
            </a:fld>
            <a:endParaRPr lang="en-US"/>
          </a:p>
        </p:txBody>
      </p:sp>
    </p:spTree>
    <p:extLst>
      <p:ext uri="{BB962C8B-B14F-4D97-AF65-F5344CB8AC3E}">
        <p14:creationId xmlns:p14="http://schemas.microsoft.com/office/powerpoint/2010/main" val="1157079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29</a:t>
            </a:fld>
            <a:endParaRPr lang="en-US"/>
          </a:p>
        </p:txBody>
      </p:sp>
    </p:spTree>
    <p:extLst>
      <p:ext uri="{BB962C8B-B14F-4D97-AF65-F5344CB8AC3E}">
        <p14:creationId xmlns:p14="http://schemas.microsoft.com/office/powerpoint/2010/main" val="6611694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30</a:t>
            </a:fld>
            <a:endParaRPr lang="en-US"/>
          </a:p>
        </p:txBody>
      </p:sp>
    </p:spTree>
    <p:extLst>
      <p:ext uri="{BB962C8B-B14F-4D97-AF65-F5344CB8AC3E}">
        <p14:creationId xmlns:p14="http://schemas.microsoft.com/office/powerpoint/2010/main" val="2469140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a:t>
            </a:fld>
            <a:endParaRPr lang="en-US"/>
          </a:p>
        </p:txBody>
      </p:sp>
    </p:spTree>
    <p:extLst>
      <p:ext uri="{BB962C8B-B14F-4D97-AF65-F5344CB8AC3E}">
        <p14:creationId xmlns:p14="http://schemas.microsoft.com/office/powerpoint/2010/main" val="4619397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31</a:t>
            </a:fld>
            <a:endParaRPr lang="en-US"/>
          </a:p>
        </p:txBody>
      </p:sp>
    </p:spTree>
    <p:extLst>
      <p:ext uri="{BB962C8B-B14F-4D97-AF65-F5344CB8AC3E}">
        <p14:creationId xmlns:p14="http://schemas.microsoft.com/office/powerpoint/2010/main" val="30198854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32</a:t>
            </a:fld>
            <a:endParaRPr lang="en-US"/>
          </a:p>
        </p:txBody>
      </p:sp>
    </p:spTree>
    <p:extLst>
      <p:ext uri="{BB962C8B-B14F-4D97-AF65-F5344CB8AC3E}">
        <p14:creationId xmlns:p14="http://schemas.microsoft.com/office/powerpoint/2010/main" val="4044767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latin typeface="+mn-lt"/>
                <a:ea typeface="+mn-ea"/>
                <a:cs typeface="+mn-cs"/>
              </a:rPr>
              <a:t>The AND instruction is often used to mask (set to 0) certain bits of an operand.</a:t>
            </a:r>
          </a:p>
          <a:p>
            <a:pPr marL="0" marR="0" indent="0" algn="l" defTabSz="914400" rtl="0" eaLnBrk="1" fontAlgn="auto" latinLnBrk="0" hangingPunct="1">
              <a:lnSpc>
                <a:spcPct val="100000"/>
              </a:lnSpc>
              <a:spcBef>
                <a:spcPts val="0"/>
              </a:spcBef>
              <a:spcAft>
                <a:spcPts val="0"/>
              </a:spcAft>
              <a:buClrTx/>
              <a:buSzTx/>
              <a:buFontTx/>
              <a:buNone/>
              <a:tabLst/>
              <a:defRPr/>
            </a:pPr>
            <a:endParaRPr lang="pt-BR" sz="1200" b="0" kern="1200" baseline="0" dirty="0" smtClean="0">
              <a:solidFill>
                <a:schemeClr val="tx1"/>
              </a:solidFill>
              <a:latin typeface="Courier New" pitchFamily="49" charset="0"/>
              <a:ea typeface="+mn-ea"/>
              <a:cs typeface="Courier New" pitchFamily="49" charset="0"/>
            </a:endParaRPr>
          </a:p>
          <a:p>
            <a:endParaRPr lang="en-US" b="0"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33</a:t>
            </a:fld>
            <a:endParaRPr lang="en-US"/>
          </a:p>
        </p:txBody>
      </p:sp>
    </p:spTree>
    <p:extLst>
      <p:ext uri="{BB962C8B-B14F-4D97-AF65-F5344CB8AC3E}">
        <p14:creationId xmlns:p14="http://schemas.microsoft.com/office/powerpoint/2010/main" val="20514760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34</a:t>
            </a:fld>
            <a:endParaRPr lang="en-US"/>
          </a:p>
        </p:txBody>
      </p:sp>
    </p:spTree>
    <p:extLst>
      <p:ext uri="{BB962C8B-B14F-4D97-AF65-F5344CB8AC3E}">
        <p14:creationId xmlns:p14="http://schemas.microsoft.com/office/powerpoint/2010/main" val="3561421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OR instruction can be used to set certain bits of an operand to 1.</a:t>
            </a:r>
          </a:p>
          <a:p>
            <a:endParaRPr lang="en-US" b="0"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35</a:t>
            </a:fld>
            <a:endParaRPr lang="en-US"/>
          </a:p>
        </p:txBody>
      </p:sp>
    </p:spTree>
    <p:extLst>
      <p:ext uri="{BB962C8B-B14F-4D97-AF65-F5344CB8AC3E}">
        <p14:creationId xmlns:p14="http://schemas.microsoft.com/office/powerpoint/2010/main" val="5818151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36</a:t>
            </a:fld>
            <a:endParaRPr lang="en-US"/>
          </a:p>
        </p:txBody>
      </p:sp>
    </p:spTree>
    <p:extLst>
      <p:ext uri="{BB962C8B-B14F-4D97-AF65-F5344CB8AC3E}">
        <p14:creationId xmlns:p14="http://schemas.microsoft.com/office/powerpoint/2010/main" val="31290067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This instruction will perform a logical EX-OR on the two operands and place the result in the left-hand operand. The EX-OR instruction will affect the Z, S, and N flags. N is D7 of the result and Z = 1 if the result is zero.</a:t>
            </a:r>
          </a:p>
          <a:p>
            <a:endParaRPr lang="en-US" b="0"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37</a:t>
            </a:fld>
            <a:endParaRPr lang="en-US"/>
          </a:p>
        </p:txBody>
      </p:sp>
    </p:spTree>
    <p:extLst>
      <p:ext uri="{BB962C8B-B14F-4D97-AF65-F5344CB8AC3E}">
        <p14:creationId xmlns:p14="http://schemas.microsoft.com/office/powerpoint/2010/main" val="34017642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38</a:t>
            </a:fld>
            <a:endParaRPr lang="en-US"/>
          </a:p>
        </p:txBody>
      </p:sp>
    </p:spTree>
    <p:extLst>
      <p:ext uri="{BB962C8B-B14F-4D97-AF65-F5344CB8AC3E}">
        <p14:creationId xmlns:p14="http://schemas.microsoft.com/office/powerpoint/2010/main" val="5426096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If both registers have the same value, 00 is placed in R0 and the Z flag is set </a:t>
            </a:r>
            <a:r>
              <a:rPr lang="en-US" sz="1200" i="1" kern="1200" baseline="0" dirty="0" smtClean="0">
                <a:solidFill>
                  <a:schemeClr val="tx1"/>
                </a:solidFill>
                <a:latin typeface="+mn-lt"/>
                <a:ea typeface="+mn-ea"/>
                <a:cs typeface="+mn-cs"/>
              </a:rPr>
              <a:t>(Z = 1). Then, we can use the BREQ or BRNE instruction to make a decision </a:t>
            </a:r>
            <a:r>
              <a:rPr lang="en-US" sz="1200" kern="1200" baseline="0" dirty="0" smtClean="0">
                <a:solidFill>
                  <a:schemeClr val="tx1"/>
                </a:solidFill>
                <a:latin typeface="+mn-lt"/>
                <a:ea typeface="+mn-ea"/>
                <a:cs typeface="+mn-cs"/>
              </a:rPr>
              <a:t>based on the result.</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39</a:t>
            </a:fld>
            <a:endParaRPr lang="en-US"/>
          </a:p>
        </p:txBody>
      </p:sp>
    </p:spTree>
    <p:extLst>
      <p:ext uri="{BB962C8B-B14F-4D97-AF65-F5344CB8AC3E}">
        <p14:creationId xmlns:p14="http://schemas.microsoft.com/office/powerpoint/2010/main" val="39105794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40</a:t>
            </a:fld>
            <a:endParaRPr lang="en-US"/>
          </a:p>
        </p:txBody>
      </p:sp>
    </p:spTree>
    <p:extLst>
      <p:ext uri="{BB962C8B-B14F-4D97-AF65-F5344CB8AC3E}">
        <p14:creationId xmlns:p14="http://schemas.microsoft.com/office/powerpoint/2010/main" val="1257004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a:t>
            </a:fld>
            <a:endParaRPr lang="en-US"/>
          </a:p>
        </p:txBody>
      </p:sp>
    </p:spTree>
    <p:extLst>
      <p:ext uri="{BB962C8B-B14F-4D97-AF65-F5344CB8AC3E}">
        <p14:creationId xmlns:p14="http://schemas.microsoft.com/office/powerpoint/2010/main" val="7533201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41</a:t>
            </a:fld>
            <a:endParaRPr lang="en-US"/>
          </a:p>
        </p:txBody>
      </p:sp>
    </p:spTree>
    <p:extLst>
      <p:ext uri="{BB962C8B-B14F-4D97-AF65-F5344CB8AC3E}">
        <p14:creationId xmlns:p14="http://schemas.microsoft.com/office/powerpoint/2010/main" val="2704567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42</a:t>
            </a:fld>
            <a:endParaRPr lang="en-US"/>
          </a:p>
        </p:txBody>
      </p:sp>
    </p:spTree>
    <p:extLst>
      <p:ext uri="{BB962C8B-B14F-4D97-AF65-F5344CB8AC3E}">
        <p14:creationId xmlns:p14="http://schemas.microsoft.com/office/powerpoint/2010/main" val="9689035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43</a:t>
            </a:fld>
            <a:endParaRPr lang="en-US"/>
          </a:p>
        </p:txBody>
      </p:sp>
    </p:spTree>
    <p:extLst>
      <p:ext uri="{BB962C8B-B14F-4D97-AF65-F5344CB8AC3E}">
        <p14:creationId xmlns:p14="http://schemas.microsoft.com/office/powerpoint/2010/main" val="39467115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AVR has some conditional branch instructions that can be used after the CP instruction to make decisions based on the result of the CP instruction. </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44</a:t>
            </a:fld>
            <a:endParaRPr lang="en-US"/>
          </a:p>
        </p:txBody>
      </p:sp>
    </p:spTree>
    <p:extLst>
      <p:ext uri="{BB962C8B-B14F-4D97-AF65-F5344CB8AC3E}">
        <p14:creationId xmlns:p14="http://schemas.microsoft.com/office/powerpoint/2010/main" val="11298667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45</a:t>
            </a:fld>
            <a:endParaRPr lang="en-US"/>
          </a:p>
        </p:txBody>
      </p:sp>
    </p:spTree>
    <p:extLst>
      <p:ext uri="{BB962C8B-B14F-4D97-AF65-F5344CB8AC3E}">
        <p14:creationId xmlns:p14="http://schemas.microsoft.com/office/powerpoint/2010/main" val="12419352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46</a:t>
            </a:fld>
            <a:endParaRPr lang="en-US"/>
          </a:p>
        </p:txBody>
      </p:sp>
    </p:spTree>
    <p:extLst>
      <p:ext uri="{BB962C8B-B14F-4D97-AF65-F5344CB8AC3E}">
        <p14:creationId xmlns:p14="http://schemas.microsoft.com/office/powerpoint/2010/main" val="3257070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47</a:t>
            </a:fld>
            <a:endParaRPr lang="en-US"/>
          </a:p>
        </p:txBody>
      </p:sp>
    </p:spTree>
    <p:extLst>
      <p:ext uri="{BB962C8B-B14F-4D97-AF65-F5344CB8AC3E}">
        <p14:creationId xmlns:p14="http://schemas.microsoft.com/office/powerpoint/2010/main" val="21224156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48</a:t>
            </a:fld>
            <a:endParaRPr lang="en-US"/>
          </a:p>
        </p:txBody>
      </p:sp>
    </p:spTree>
    <p:extLst>
      <p:ext uri="{BB962C8B-B14F-4D97-AF65-F5344CB8AC3E}">
        <p14:creationId xmlns:p14="http://schemas.microsoft.com/office/powerpoint/2010/main" val="32446589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49</a:t>
            </a:fld>
            <a:endParaRPr lang="en-US"/>
          </a:p>
        </p:txBody>
      </p:sp>
    </p:spTree>
    <p:extLst>
      <p:ext uri="{BB962C8B-B14F-4D97-AF65-F5344CB8AC3E}">
        <p14:creationId xmlns:p14="http://schemas.microsoft.com/office/powerpoint/2010/main" val="20055637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50</a:t>
            </a:fld>
            <a:endParaRPr lang="en-US"/>
          </a:p>
        </p:txBody>
      </p:sp>
    </p:spTree>
    <p:extLst>
      <p:ext uri="{BB962C8B-B14F-4D97-AF65-F5344CB8AC3E}">
        <p14:creationId xmlns:p14="http://schemas.microsoft.com/office/powerpoint/2010/main" val="1770217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a:t>
            </a:fld>
            <a:endParaRPr lang="en-US"/>
          </a:p>
        </p:txBody>
      </p:sp>
    </p:spTree>
    <p:extLst>
      <p:ext uri="{BB962C8B-B14F-4D97-AF65-F5344CB8AC3E}">
        <p14:creationId xmlns:p14="http://schemas.microsoft.com/office/powerpoint/2010/main" val="11783927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51</a:t>
            </a:fld>
            <a:endParaRPr lang="en-US"/>
          </a:p>
        </p:txBody>
      </p:sp>
    </p:spTree>
    <p:extLst>
      <p:ext uri="{BB962C8B-B14F-4D97-AF65-F5344CB8AC3E}">
        <p14:creationId xmlns:p14="http://schemas.microsoft.com/office/powerpoint/2010/main" val="38181786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52</a:t>
            </a:fld>
            <a:endParaRPr lang="en-US"/>
          </a:p>
        </p:txBody>
      </p:sp>
    </p:spTree>
    <p:extLst>
      <p:ext uri="{BB962C8B-B14F-4D97-AF65-F5344CB8AC3E}">
        <p14:creationId xmlns:p14="http://schemas.microsoft.com/office/powerpoint/2010/main" val="41405107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the ROR, as bits are rotated from left to right, the carry flag enters the MSB, and the LSB exits to the carry flag. In other words, in ROR the C is moved to the MSB, and the LSB is moved to the C. In reality, the carry flag acts as if it is part of the register, making it a 9-bit register.</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53</a:t>
            </a:fld>
            <a:endParaRPr lang="en-US"/>
          </a:p>
        </p:txBody>
      </p:sp>
    </p:spTree>
    <p:extLst>
      <p:ext uri="{BB962C8B-B14F-4D97-AF65-F5344CB8AC3E}">
        <p14:creationId xmlns:p14="http://schemas.microsoft.com/office/powerpoint/2010/main" val="26309377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54</a:t>
            </a:fld>
            <a:endParaRPr lang="en-US"/>
          </a:p>
        </p:txBody>
      </p:sp>
    </p:spTree>
    <p:extLst>
      <p:ext uri="{BB962C8B-B14F-4D97-AF65-F5344CB8AC3E}">
        <p14:creationId xmlns:p14="http://schemas.microsoft.com/office/powerpoint/2010/main" val="18980627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55</a:t>
            </a:fld>
            <a:endParaRPr lang="en-US"/>
          </a:p>
        </p:txBody>
      </p:sp>
    </p:spTree>
    <p:extLst>
      <p:ext uri="{BB962C8B-B14F-4D97-AF65-F5344CB8AC3E}">
        <p14:creationId xmlns:p14="http://schemas.microsoft.com/office/powerpoint/2010/main" val="33460017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56</a:t>
            </a:fld>
            <a:endParaRPr lang="en-US"/>
          </a:p>
        </p:txBody>
      </p:sp>
    </p:spTree>
    <p:extLst>
      <p:ext uri="{BB962C8B-B14F-4D97-AF65-F5344CB8AC3E}">
        <p14:creationId xmlns:p14="http://schemas.microsoft.com/office/powerpoint/2010/main" val="18729771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57</a:t>
            </a:fld>
            <a:endParaRPr lang="en-US"/>
          </a:p>
        </p:txBody>
      </p:sp>
    </p:spTree>
    <p:extLst>
      <p:ext uri="{BB962C8B-B14F-4D97-AF65-F5344CB8AC3E}">
        <p14:creationId xmlns:p14="http://schemas.microsoft.com/office/powerpoint/2010/main" val="35471812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58</a:t>
            </a:fld>
            <a:endParaRPr lang="en-US"/>
          </a:p>
        </p:txBody>
      </p:sp>
    </p:spTree>
    <p:extLst>
      <p:ext uri="{BB962C8B-B14F-4D97-AF65-F5344CB8AC3E}">
        <p14:creationId xmlns:p14="http://schemas.microsoft.com/office/powerpoint/2010/main" val="31131046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59</a:t>
            </a:fld>
            <a:endParaRPr lang="en-US"/>
          </a:p>
        </p:txBody>
      </p:sp>
    </p:spTree>
    <p:extLst>
      <p:ext uri="{BB962C8B-B14F-4D97-AF65-F5344CB8AC3E}">
        <p14:creationId xmlns:p14="http://schemas.microsoft.com/office/powerpoint/2010/main" val="22579246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60</a:t>
            </a:fld>
            <a:endParaRPr lang="en-US"/>
          </a:p>
        </p:txBody>
      </p:sp>
    </p:spTree>
    <p:extLst>
      <p:ext uri="{BB962C8B-B14F-4D97-AF65-F5344CB8AC3E}">
        <p14:creationId xmlns:p14="http://schemas.microsoft.com/office/powerpoint/2010/main" val="3634045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a:t>
            </a:fld>
            <a:endParaRPr lang="en-US"/>
          </a:p>
        </p:txBody>
      </p:sp>
    </p:spTree>
    <p:extLst>
      <p:ext uri="{BB962C8B-B14F-4D97-AF65-F5344CB8AC3E}">
        <p14:creationId xmlns:p14="http://schemas.microsoft.com/office/powerpoint/2010/main" val="41612268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remainder of the division.</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61</a:t>
            </a:fld>
            <a:endParaRPr lang="en-US"/>
          </a:p>
        </p:txBody>
      </p:sp>
    </p:spTree>
    <p:extLst>
      <p:ext uri="{BB962C8B-B14F-4D97-AF65-F5344CB8AC3E}">
        <p14:creationId xmlns:p14="http://schemas.microsoft.com/office/powerpoint/2010/main" val="27752446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62</a:t>
            </a:fld>
            <a:endParaRPr lang="en-US"/>
          </a:p>
        </p:txBody>
      </p:sp>
    </p:spTree>
    <p:extLst>
      <p:ext uri="{BB962C8B-B14F-4D97-AF65-F5344CB8AC3E}">
        <p14:creationId xmlns:p14="http://schemas.microsoft.com/office/powerpoint/2010/main" val="4022200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63</a:t>
            </a:fld>
            <a:endParaRPr lang="en-US"/>
          </a:p>
        </p:txBody>
      </p:sp>
    </p:spTree>
    <p:extLst>
      <p:ext uri="{BB962C8B-B14F-4D97-AF65-F5344CB8AC3E}">
        <p14:creationId xmlns:p14="http://schemas.microsoft.com/office/powerpoint/2010/main" val="4787572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64</a:t>
            </a:fld>
            <a:endParaRPr lang="en-US"/>
          </a:p>
        </p:txBody>
      </p:sp>
    </p:spTree>
    <p:extLst>
      <p:ext uri="{BB962C8B-B14F-4D97-AF65-F5344CB8AC3E}">
        <p14:creationId xmlns:p14="http://schemas.microsoft.com/office/powerpoint/2010/main" val="40084305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65</a:t>
            </a:fld>
            <a:endParaRPr lang="en-US"/>
          </a:p>
        </p:txBody>
      </p:sp>
    </p:spTree>
    <p:extLst>
      <p:ext uri="{BB962C8B-B14F-4D97-AF65-F5344CB8AC3E}">
        <p14:creationId xmlns:p14="http://schemas.microsoft.com/office/powerpoint/2010/main" val="28144040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66</a:t>
            </a:fld>
            <a:endParaRPr lang="en-US"/>
          </a:p>
        </p:txBody>
      </p:sp>
    </p:spTree>
    <p:extLst>
      <p:ext uri="{BB962C8B-B14F-4D97-AF65-F5344CB8AC3E}">
        <p14:creationId xmlns:p14="http://schemas.microsoft.com/office/powerpoint/2010/main" val="15440029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67</a:t>
            </a:fld>
            <a:endParaRPr lang="en-US"/>
          </a:p>
        </p:txBody>
      </p:sp>
    </p:spTree>
    <p:extLst>
      <p:ext uri="{BB962C8B-B14F-4D97-AF65-F5344CB8AC3E}">
        <p14:creationId xmlns:p14="http://schemas.microsoft.com/office/powerpoint/2010/main" val="245090632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packed BCD, a single byte has two BCD numbers in it: one in the lower 4 bits, and one in the upper 4 bits. For example, "0101 1001" is packed BCD for 59H. Only 1 byte of memory is needed to store the packed BCD operands. Thus, one reason to use packed BCD is that it is twice as efficient in storing data.</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68</a:t>
            </a:fld>
            <a:endParaRPr lang="en-US"/>
          </a:p>
        </p:txBody>
      </p:sp>
    </p:spTree>
    <p:extLst>
      <p:ext uri="{BB962C8B-B14F-4D97-AF65-F5344CB8AC3E}">
        <p14:creationId xmlns:p14="http://schemas.microsoft.com/office/powerpoint/2010/main" val="59582712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69</a:t>
            </a:fld>
            <a:endParaRPr lang="en-US"/>
          </a:p>
        </p:txBody>
      </p:sp>
    </p:spTree>
    <p:extLst>
      <p:ext uri="{BB962C8B-B14F-4D97-AF65-F5344CB8AC3E}">
        <p14:creationId xmlns:p14="http://schemas.microsoft.com/office/powerpoint/2010/main" val="9612728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70</a:t>
            </a:fld>
            <a:endParaRPr lang="en-US"/>
          </a:p>
        </p:txBody>
      </p:sp>
    </p:spTree>
    <p:extLst>
      <p:ext uri="{BB962C8B-B14F-4D97-AF65-F5344CB8AC3E}">
        <p14:creationId xmlns:p14="http://schemas.microsoft.com/office/powerpoint/2010/main" val="1839120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a:t>
            </a:fld>
            <a:endParaRPr lang="en-US"/>
          </a:p>
        </p:txBody>
      </p:sp>
    </p:spTree>
    <p:extLst>
      <p:ext uri="{BB962C8B-B14F-4D97-AF65-F5344CB8AC3E}">
        <p14:creationId xmlns:p14="http://schemas.microsoft.com/office/powerpoint/2010/main" val="26298787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71</a:t>
            </a:fld>
            <a:endParaRPr lang="en-US"/>
          </a:p>
        </p:txBody>
      </p:sp>
    </p:spTree>
    <p:extLst>
      <p:ext uri="{BB962C8B-B14F-4D97-AF65-F5344CB8AC3E}">
        <p14:creationId xmlns:p14="http://schemas.microsoft.com/office/powerpoint/2010/main" val="209626479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72</a:t>
            </a:fld>
            <a:endParaRPr lang="en-US"/>
          </a:p>
        </p:txBody>
      </p:sp>
    </p:spTree>
    <p:extLst>
      <p:ext uri="{BB962C8B-B14F-4D97-AF65-F5344CB8AC3E}">
        <p14:creationId xmlns:p14="http://schemas.microsoft.com/office/powerpoint/2010/main" val="304521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a:t>
            </a:fld>
            <a:endParaRPr lang="en-US"/>
          </a:p>
        </p:txBody>
      </p:sp>
    </p:spTree>
    <p:extLst>
      <p:ext uri="{BB962C8B-B14F-4D97-AF65-F5344CB8AC3E}">
        <p14:creationId xmlns:p14="http://schemas.microsoft.com/office/powerpoint/2010/main" val="3658154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a:t>
            </a:fld>
            <a:endParaRPr lang="en-US"/>
          </a:p>
        </p:txBody>
      </p:sp>
    </p:spTree>
    <p:extLst>
      <p:ext uri="{BB962C8B-B14F-4D97-AF65-F5344CB8AC3E}">
        <p14:creationId xmlns:p14="http://schemas.microsoft.com/office/powerpoint/2010/main" val="4089882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330EC39-932F-4807-A02A-8010F2FFD845}" type="datetime1">
              <a:rPr lang="en-US" smtClean="0"/>
              <a:pPr/>
              <a:t>11/13/2022</a:t>
            </a:fld>
            <a:endParaRPr lang="en-US"/>
          </a:p>
        </p:txBody>
      </p:sp>
      <p:sp>
        <p:nvSpPr>
          <p:cNvPr id="17" name="Footer Placeholder 16"/>
          <p:cNvSpPr>
            <a:spLocks noGrp="1"/>
          </p:cNvSpPr>
          <p:nvPr>
            <p:ph type="ftr" sz="quarter" idx="11"/>
          </p:nvPr>
        </p:nvSpPr>
        <p:spPr/>
        <p:txBody>
          <a:bodyPr/>
          <a:lstStyle/>
          <a:p>
            <a:r>
              <a:rPr lang="en-US" dirty="0" smtClean="0"/>
              <a:t>mashhoun@iust.ac.ir                Iran Univ of Science &amp; Tech</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B2D966A-DDA2-4D5C-AB7E-451347EB0CD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C957FA-E2E3-4D62-9200-813771E0D68F}" type="datetime1">
              <a:rPr lang="en-US" smtClean="0"/>
              <a:pPr/>
              <a:t>11/13/2022</a:t>
            </a:fld>
            <a:endParaRPr lang="en-US"/>
          </a:p>
        </p:txBody>
      </p:sp>
      <p:sp>
        <p:nvSpPr>
          <p:cNvPr id="5" name="Footer Placeholder 4"/>
          <p:cNvSpPr>
            <a:spLocks noGrp="1"/>
          </p:cNvSpPr>
          <p:nvPr>
            <p:ph type="ftr" sz="quarter" idx="11"/>
          </p:nvPr>
        </p:nvSpPr>
        <p:spPr/>
        <p:txBody>
          <a:bodyPr/>
          <a:lstStyle/>
          <a:p>
            <a:r>
              <a:rPr lang="en-US" dirty="0" smtClean="0"/>
              <a:t>mashhoun@iust.ac.ir                Iran Univ of Science &amp; Tech</a:t>
            </a:r>
            <a:endParaRPr lang="en-US" dirty="0"/>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ECC0D6-D658-4AFC-B9D9-931FB4F26D60}" type="datetime1">
              <a:rPr lang="en-US" smtClean="0"/>
              <a:pPr/>
              <a:t>11/13/2022</a:t>
            </a:fld>
            <a:endParaRPr lang="en-US"/>
          </a:p>
        </p:txBody>
      </p:sp>
      <p:sp>
        <p:nvSpPr>
          <p:cNvPr id="5" name="Footer Placeholder 4"/>
          <p:cNvSpPr>
            <a:spLocks noGrp="1"/>
          </p:cNvSpPr>
          <p:nvPr>
            <p:ph type="ftr" sz="quarter" idx="11"/>
          </p:nvPr>
        </p:nvSpPr>
        <p:spPr/>
        <p:txBody>
          <a:bodyPr/>
          <a:lstStyle/>
          <a:p>
            <a:r>
              <a:rPr lang="en-US" dirty="0" smtClean="0"/>
              <a:t>mashhoun@iust.ac.ir                Iran Univ of Science &amp; Tech</a:t>
            </a:r>
            <a:endParaRPr lang="en-US" dirty="0"/>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B31949D-004A-43A2-893B-C3066D9AC3E3}" type="datetime1">
              <a:rPr lang="en-US" smtClean="0"/>
              <a:pPr/>
              <a:t>11/13/2022</a:t>
            </a:fld>
            <a:endParaRPr lang="en-US"/>
          </a:p>
        </p:txBody>
      </p:sp>
      <p:sp>
        <p:nvSpPr>
          <p:cNvPr id="5" name="Footer Placeholder 4"/>
          <p:cNvSpPr>
            <a:spLocks noGrp="1"/>
          </p:cNvSpPr>
          <p:nvPr>
            <p:ph type="ftr" sz="quarter" idx="11"/>
          </p:nvPr>
        </p:nvSpPr>
        <p:spPr/>
        <p:txBody>
          <a:bodyPr/>
          <a:lstStyle/>
          <a:p>
            <a:r>
              <a:rPr lang="en-US" dirty="0" smtClean="0"/>
              <a:t>mashhoun@iust.ac.ir                Iran Univ of Science &amp; Tech</a:t>
            </a:r>
            <a:endParaRPr lang="en-US" dirty="0"/>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08416F-AA27-4391-BAAB-6D70CC81C459}" type="datetime1">
              <a:rPr lang="en-US" smtClean="0"/>
              <a:pPr/>
              <a:t>11/13/2022</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dirty="0" smtClean="0"/>
              <a:t>mashhoun@iust.ac.ir                Iran Univ of Science &amp; Tech</a:t>
            </a:r>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69399E-A629-4DB2-BF98-59641DFD792B}" type="datetime1">
              <a:rPr lang="en-US" smtClean="0"/>
              <a:pPr/>
              <a:t>11/13/2022</a:t>
            </a:fld>
            <a:endParaRPr lang="en-US"/>
          </a:p>
        </p:txBody>
      </p:sp>
      <p:sp>
        <p:nvSpPr>
          <p:cNvPr id="6" name="Footer Placeholder 5"/>
          <p:cNvSpPr>
            <a:spLocks noGrp="1"/>
          </p:cNvSpPr>
          <p:nvPr>
            <p:ph type="ftr" sz="quarter" idx="11"/>
          </p:nvPr>
        </p:nvSpPr>
        <p:spPr/>
        <p:txBody>
          <a:bodyPr/>
          <a:lstStyle/>
          <a:p>
            <a:r>
              <a:rPr lang="en-US" dirty="0" smtClean="0"/>
              <a:t>mashhoun@iust.ac.ir                Iran Univ of Science &amp; Tech</a:t>
            </a:r>
            <a:endParaRPr lang="en-US" dirty="0"/>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710E0D4-E650-4C5A-8506-1FE3C30E8CD4}" type="datetime1">
              <a:rPr lang="en-US" smtClean="0"/>
              <a:pPr/>
              <a:t>11/13/2022</a:t>
            </a:fld>
            <a:endParaRPr lang="en-US"/>
          </a:p>
        </p:txBody>
      </p:sp>
      <p:sp>
        <p:nvSpPr>
          <p:cNvPr id="8" name="Footer Placeholder 7"/>
          <p:cNvSpPr>
            <a:spLocks noGrp="1"/>
          </p:cNvSpPr>
          <p:nvPr>
            <p:ph type="ftr" sz="quarter" idx="11"/>
          </p:nvPr>
        </p:nvSpPr>
        <p:spPr/>
        <p:txBody>
          <a:bodyPr/>
          <a:lstStyle/>
          <a:p>
            <a:r>
              <a:rPr lang="en-US" dirty="0" smtClean="0"/>
              <a:t>mashhoun@iust.ac.ir                Iran Univ of Science &amp; Tech</a:t>
            </a:r>
            <a:endParaRPr lang="en-US" dirty="0"/>
          </a:p>
        </p:txBody>
      </p:sp>
      <p:sp>
        <p:nvSpPr>
          <p:cNvPr id="9" name="Slide Number Placeholder 8"/>
          <p:cNvSpPr>
            <a:spLocks noGrp="1"/>
          </p:cNvSpPr>
          <p:nvPr>
            <p:ph type="sldNum" sz="quarter" idx="12"/>
          </p:nvPr>
        </p:nvSpPr>
        <p:spPr/>
        <p:txBody>
          <a:bodyPr/>
          <a:lstStyle/>
          <a:p>
            <a:fld id="{4B2D966A-DDA2-4D5C-AB7E-451347EB0CD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2ABC8D-5A6B-4F98-84A1-0CC519664CB1}" type="datetime1">
              <a:rPr lang="en-US" smtClean="0"/>
              <a:pPr/>
              <a:t>11/13/2022</a:t>
            </a:fld>
            <a:endParaRPr lang="en-US"/>
          </a:p>
        </p:txBody>
      </p:sp>
      <p:sp>
        <p:nvSpPr>
          <p:cNvPr id="4" name="Footer Placeholder 3"/>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578FF-25E1-4A7D-857E-B64F5C173CAE}" type="datetime1">
              <a:rPr lang="en-US" smtClean="0"/>
              <a:pPr/>
              <a:t>11/13/2022</a:t>
            </a:fld>
            <a:endParaRPr lang="en-US"/>
          </a:p>
        </p:txBody>
      </p:sp>
      <p:sp>
        <p:nvSpPr>
          <p:cNvPr id="3" name="Footer Placeholder 2"/>
          <p:cNvSpPr>
            <a:spLocks noGrp="1"/>
          </p:cNvSpPr>
          <p:nvPr>
            <p:ph type="ftr" sz="quarter" idx="11"/>
          </p:nvPr>
        </p:nvSpPr>
        <p:spPr/>
        <p:txBody>
          <a:bodyPr/>
          <a:lstStyle/>
          <a:p>
            <a:r>
              <a:rPr lang="en-US" dirty="0" smtClean="0"/>
              <a:t>mashhoun@iust.ac.ir                Iran Univ of Science &amp; Tech</a:t>
            </a:r>
            <a:endParaRPr lang="en-US" dirty="0"/>
          </a:p>
        </p:txBody>
      </p:sp>
      <p:sp>
        <p:nvSpPr>
          <p:cNvPr id="4" name="Slide Number Placeholder 3"/>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BD7395-C28C-4FAF-B3F5-961A640BC1EB}" type="datetime1">
              <a:rPr lang="en-US" smtClean="0"/>
              <a:pPr/>
              <a:t>11/13/2022</a:t>
            </a:fld>
            <a:endParaRPr lang="en-US"/>
          </a:p>
        </p:txBody>
      </p:sp>
      <p:sp>
        <p:nvSpPr>
          <p:cNvPr id="6" name="Footer Placeholder 5"/>
          <p:cNvSpPr>
            <a:spLocks noGrp="1"/>
          </p:cNvSpPr>
          <p:nvPr>
            <p:ph type="ftr" sz="quarter" idx="11"/>
          </p:nvPr>
        </p:nvSpPr>
        <p:spPr/>
        <p:txBody>
          <a:bodyPr/>
          <a:lstStyle/>
          <a:p>
            <a:r>
              <a:rPr lang="en-US" dirty="0" smtClean="0"/>
              <a:t>mashhoun@iust.ac.ir                Iran Univ of Science &amp; Tech</a:t>
            </a:r>
            <a:endParaRPr lang="en-US" dirty="0"/>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FB0A6D-ABFB-4EC5-93FB-EE647036665A}" type="datetime1">
              <a:rPr lang="en-US" smtClean="0"/>
              <a:pPr/>
              <a:t>11/13/2022</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dirty="0" smtClean="0"/>
              <a:t>mashhoun@iust.ac.ir                Iran Univ of Science &amp; Tech</a:t>
            </a:r>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03059C5-FE81-4A1D-BBA9-7A976A293696}" type="datetime1">
              <a:rPr lang="en-US" smtClean="0"/>
              <a:pPr/>
              <a:t>11/13/2022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dirty="0" smtClean="0"/>
              <a:t>mashhoun@iust.ac.ir                Iran Univ of Science &amp; Tech</a:t>
            </a:r>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B2D966A-DDA2-4D5C-AB7E-451347EB0C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6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6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3200400"/>
            <a:ext cx="7786742" cy="1600200"/>
          </a:xfrm>
        </p:spPr>
        <p:txBody>
          <a:bodyPr>
            <a:normAutofit fontScale="92500" lnSpcReduction="20000"/>
          </a:bodyPr>
          <a:lstStyle/>
          <a:p>
            <a:r>
              <a:rPr lang="en-US" dirty="0" smtClean="0"/>
              <a:t>Microprocessor Course</a:t>
            </a:r>
          </a:p>
          <a:p>
            <a:r>
              <a:rPr lang="en-US" dirty="0" smtClean="0"/>
              <a:t>Chapter 5</a:t>
            </a:r>
          </a:p>
          <a:p>
            <a:r>
              <a:rPr lang="en-US" dirty="0" smtClean="0"/>
              <a:t>ARITHMATIC,LOGIC INSTRUCTIONS AND PROGRAMS</a:t>
            </a:r>
          </a:p>
          <a:p>
            <a:r>
              <a:rPr lang="en-US" dirty="0" smtClean="0"/>
              <a:t>Aban 1401</a:t>
            </a:r>
            <a:endParaRPr lang="en-US" dirty="0"/>
          </a:p>
        </p:txBody>
      </p:sp>
      <p:sp>
        <p:nvSpPr>
          <p:cNvPr id="2" name="Title 1"/>
          <p:cNvSpPr>
            <a:spLocks noGrp="1"/>
          </p:cNvSpPr>
          <p:nvPr>
            <p:ph type="ctrTitle"/>
          </p:nvPr>
        </p:nvSpPr>
        <p:spPr/>
        <p:txBody>
          <a:bodyPr/>
          <a:lstStyle/>
          <a:p>
            <a:r>
              <a:rPr lang="en-US" dirty="0" smtClean="0"/>
              <a:t>AVR Microcontroller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5.1 ARITHMATIC INSTRUCTIONS</a:t>
            </a:r>
          </a:p>
        </p:txBody>
      </p:sp>
      <p:sp>
        <p:nvSpPr>
          <p:cNvPr id="6" name="Content Placeholder 5"/>
          <p:cNvSpPr>
            <a:spLocks noGrp="1"/>
          </p:cNvSpPr>
          <p:nvPr>
            <p:ph sz="quarter" idx="1"/>
          </p:nvPr>
        </p:nvSpPr>
        <p:spPr>
          <a:xfrm>
            <a:off x="914400" y="1447800"/>
            <a:ext cx="7229500" cy="4572000"/>
          </a:xfrm>
        </p:spPr>
        <p:txBody>
          <a:bodyPr>
            <a:normAutofit/>
          </a:bodyPr>
          <a:lstStyle/>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10</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TextBox 7"/>
          <p:cNvSpPr txBox="1"/>
          <p:nvPr/>
        </p:nvSpPr>
        <p:spPr>
          <a:xfrm>
            <a:off x="857224" y="1500174"/>
            <a:ext cx="7643866" cy="369332"/>
          </a:xfrm>
          <a:prstGeom prst="rect">
            <a:avLst/>
          </a:prstGeom>
          <a:noFill/>
        </p:spPr>
        <p:txBody>
          <a:bodyPr wrap="square" rtlCol="0">
            <a:spAutoFit/>
          </a:bodyPr>
          <a:lstStyle/>
          <a:p>
            <a:r>
              <a:rPr lang="en-US" dirty="0" smtClean="0"/>
              <a:t>First line of page 178</a:t>
            </a:r>
            <a:endParaRPr lang="en-US" dirty="0"/>
          </a:p>
        </p:txBody>
      </p:sp>
      <p:pic>
        <p:nvPicPr>
          <p:cNvPr id="7170" name="Picture 2"/>
          <p:cNvPicPr>
            <a:picLocks noChangeAspect="1" noChangeArrowheads="1"/>
          </p:cNvPicPr>
          <p:nvPr/>
        </p:nvPicPr>
        <p:blipFill>
          <a:blip r:embed="rId3"/>
          <a:srcRect/>
          <a:stretch>
            <a:fillRect/>
          </a:stretch>
        </p:blipFill>
        <p:spPr bwMode="auto">
          <a:xfrm>
            <a:off x="581090" y="1571612"/>
            <a:ext cx="7920000" cy="44480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5.1 ARITHMATIC INSTRUCTIONS</a:t>
            </a:r>
          </a:p>
        </p:txBody>
      </p:sp>
      <p:sp>
        <p:nvSpPr>
          <p:cNvPr id="6" name="Content Placeholder 5"/>
          <p:cNvSpPr>
            <a:spLocks noGrp="1"/>
          </p:cNvSpPr>
          <p:nvPr>
            <p:ph sz="quarter" idx="1"/>
          </p:nvPr>
        </p:nvSpPr>
        <p:spPr>
          <a:xfrm>
            <a:off x="914400" y="1447800"/>
            <a:ext cx="7229500" cy="4572000"/>
          </a:xfrm>
        </p:spPr>
        <p:txBody>
          <a:bodyPr>
            <a:normAutofit/>
          </a:bodyPr>
          <a:lstStyle/>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11</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8194" name="Picture 2"/>
          <p:cNvPicPr>
            <a:picLocks noChangeAspect="1" noChangeArrowheads="1"/>
          </p:cNvPicPr>
          <p:nvPr/>
        </p:nvPicPr>
        <p:blipFill>
          <a:blip r:embed="rId3"/>
          <a:srcRect/>
          <a:stretch>
            <a:fillRect/>
          </a:stretch>
        </p:blipFill>
        <p:spPr bwMode="auto">
          <a:xfrm>
            <a:off x="642910" y="1491955"/>
            <a:ext cx="7920000" cy="45088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5.1 ARITHMATIC INSTRUCTIONS</a:t>
            </a:r>
          </a:p>
        </p:txBody>
      </p:sp>
      <p:sp>
        <p:nvSpPr>
          <p:cNvPr id="6" name="Content Placeholder 5"/>
          <p:cNvSpPr>
            <a:spLocks noGrp="1"/>
          </p:cNvSpPr>
          <p:nvPr>
            <p:ph sz="quarter" idx="1"/>
          </p:nvPr>
        </p:nvSpPr>
        <p:spPr>
          <a:xfrm>
            <a:off x="914400" y="1447800"/>
            <a:ext cx="7229500" cy="4572000"/>
          </a:xfrm>
        </p:spPr>
        <p:txBody>
          <a:bodyPr>
            <a:normAutofit/>
          </a:bodyPr>
          <a:lstStyle/>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12</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Rectangle 7"/>
          <p:cNvSpPr/>
          <p:nvPr/>
        </p:nvSpPr>
        <p:spPr>
          <a:xfrm>
            <a:off x="785786" y="1500174"/>
            <a:ext cx="7643866" cy="1569660"/>
          </a:xfrm>
          <a:prstGeom prst="rect">
            <a:avLst/>
          </a:prstGeom>
        </p:spPr>
        <p:txBody>
          <a:bodyPr wrap="square">
            <a:spAutoFit/>
          </a:bodyPr>
          <a:lstStyle/>
          <a:p>
            <a:r>
              <a:rPr lang="en-US" sz="1600" b="1" dirty="0" smtClean="0">
                <a:latin typeface="Courier New" pitchFamily="49" charset="0"/>
                <a:cs typeface="Courier New" pitchFamily="49" charset="0"/>
              </a:rPr>
              <a:t>SBC (Rd </a:t>
            </a: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Rd - </a:t>
            </a:r>
            <a:r>
              <a:rPr lang="en-US" sz="1600" b="1" dirty="0" err="1" smtClean="0">
                <a:latin typeface="Courier New" pitchFamily="49" charset="0"/>
                <a:cs typeface="Courier New" pitchFamily="49" charset="0"/>
              </a:rPr>
              <a:t>Rr</a:t>
            </a:r>
            <a:r>
              <a:rPr lang="en-US" sz="1600" b="1" dirty="0" smtClean="0">
                <a:latin typeface="Courier New" pitchFamily="49" charset="0"/>
                <a:cs typeface="Courier New" pitchFamily="49" charset="0"/>
              </a:rPr>
              <a:t> - C) subtract with borrow (denoted by C)</a:t>
            </a:r>
          </a:p>
          <a:p>
            <a:endParaRPr lang="en-US" sz="800" dirty="0" smtClean="0"/>
          </a:p>
          <a:p>
            <a:pPr indent="457200" algn="just"/>
            <a:r>
              <a:rPr lang="en-US" dirty="0" smtClean="0"/>
              <a:t>This instruction is used for multibyte numbers and will take care of the borrow of the lower byte. If the borrow flag is set to one (C = 1) prior to executing the SBC instruction, this operation also subtracts 1 from the result.</a:t>
            </a:r>
          </a:p>
          <a:p>
            <a:pPr indent="457200" algn="just"/>
            <a:endParaRPr lang="en-US" dirty="0" smtClean="0"/>
          </a:p>
        </p:txBody>
      </p:sp>
      <p:pic>
        <p:nvPicPr>
          <p:cNvPr id="9" name="Picture 8" descr="New Picture (3_1).png"/>
          <p:cNvPicPr>
            <a:picLocks noChangeAspect="1"/>
          </p:cNvPicPr>
          <p:nvPr/>
        </p:nvPicPr>
        <p:blipFill>
          <a:blip r:embed="rId3"/>
          <a:stretch>
            <a:fillRect/>
          </a:stretch>
        </p:blipFill>
        <p:spPr>
          <a:xfrm>
            <a:off x="965292" y="2714620"/>
            <a:ext cx="7213415" cy="878049"/>
          </a:xfrm>
          <a:prstGeom prst="rect">
            <a:avLst/>
          </a:prstGeom>
        </p:spPr>
      </p:pic>
      <p:pic>
        <p:nvPicPr>
          <p:cNvPr id="10" name="Picture 9" descr="New Picture (3).png"/>
          <p:cNvPicPr>
            <a:picLocks noChangeAspect="1"/>
          </p:cNvPicPr>
          <p:nvPr/>
        </p:nvPicPr>
        <p:blipFill>
          <a:blip r:embed="rId4"/>
          <a:stretch>
            <a:fillRect/>
          </a:stretch>
        </p:blipFill>
        <p:spPr>
          <a:xfrm>
            <a:off x="965292" y="3571876"/>
            <a:ext cx="7213415" cy="1774390"/>
          </a:xfrm>
          <a:prstGeom prst="rect">
            <a:avLst/>
          </a:prstGeom>
        </p:spPr>
      </p:pic>
      <p:pic>
        <p:nvPicPr>
          <p:cNvPr id="13" name="Picture 12" descr="New Picture (13).bmp"/>
          <p:cNvPicPr>
            <a:picLocks noChangeAspect="1"/>
          </p:cNvPicPr>
          <p:nvPr/>
        </p:nvPicPr>
        <p:blipFill>
          <a:blip r:embed="rId5"/>
          <a:stretch>
            <a:fillRect/>
          </a:stretch>
        </p:blipFill>
        <p:spPr>
          <a:xfrm>
            <a:off x="1000100" y="5357826"/>
            <a:ext cx="7200000" cy="67032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5.1 ARITHMATIC INSTRUCTIONS</a:t>
            </a:r>
          </a:p>
        </p:txBody>
      </p:sp>
      <p:sp>
        <p:nvSpPr>
          <p:cNvPr id="6" name="Content Placeholder 5"/>
          <p:cNvSpPr>
            <a:spLocks noGrp="1"/>
          </p:cNvSpPr>
          <p:nvPr>
            <p:ph sz="quarter" idx="1"/>
          </p:nvPr>
        </p:nvSpPr>
        <p:spPr>
          <a:xfrm>
            <a:off x="1000100" y="1428736"/>
            <a:ext cx="7229500" cy="1500198"/>
          </a:xfrm>
        </p:spPr>
        <p:txBody>
          <a:bodyPr>
            <a:normAutofit/>
          </a:bodyPr>
          <a:lstStyle/>
          <a:p>
            <a:pPr>
              <a:buNone/>
            </a:pPr>
            <a:r>
              <a:rPr lang="en-US" sz="2800" b="1" dirty="0" smtClean="0"/>
              <a:t>Multiplication of unsigned numbers</a:t>
            </a:r>
          </a:p>
          <a:p>
            <a:pPr marL="0" indent="274320" algn="just">
              <a:spcBef>
                <a:spcPts val="0"/>
              </a:spcBef>
              <a:buNone/>
            </a:pPr>
            <a:r>
              <a:rPr lang="en-US" sz="2000" dirty="0" smtClean="0"/>
              <a:t>The AVR has several instructions dedicated to multiplication. Here we will discuss the MUL instruction. Other instructions are similar to MUL but are used for signed numbers.</a:t>
            </a:r>
          </a:p>
          <a:p>
            <a:pPr marL="0" indent="274320" algn="just">
              <a:spcBef>
                <a:spcPts val="0"/>
              </a:spcBef>
              <a:buNone/>
            </a:pPr>
            <a:endParaRPr lang="en-US" sz="2000" dirty="0" smtClean="0"/>
          </a:p>
          <a:p>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13</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0243" name="Picture 3"/>
          <p:cNvPicPr>
            <a:picLocks noChangeAspect="1" noChangeArrowheads="1"/>
          </p:cNvPicPr>
          <p:nvPr/>
        </p:nvPicPr>
        <p:blipFill>
          <a:blip r:embed="rId3"/>
          <a:srcRect/>
          <a:stretch>
            <a:fillRect/>
          </a:stretch>
        </p:blipFill>
        <p:spPr bwMode="auto">
          <a:xfrm>
            <a:off x="1015338" y="2820899"/>
            <a:ext cx="7200000" cy="1965423"/>
          </a:xfrm>
          <a:prstGeom prst="rect">
            <a:avLst/>
          </a:prstGeom>
          <a:solidFill>
            <a:schemeClr val="accent1">
              <a:alpha val="50000"/>
            </a:schemeClr>
          </a:solidFill>
          <a:ln w="9525">
            <a:noFill/>
            <a:miter lim="800000"/>
            <a:headEnd/>
            <a:tailEnd/>
          </a:ln>
          <a:effectLst/>
        </p:spPr>
      </p:pic>
      <p:sp>
        <p:nvSpPr>
          <p:cNvPr id="12" name="Content Placeholder 5"/>
          <p:cNvSpPr txBox="1">
            <a:spLocks/>
          </p:cNvSpPr>
          <p:nvPr/>
        </p:nvSpPr>
        <p:spPr>
          <a:xfrm>
            <a:off x="1000100" y="4857760"/>
            <a:ext cx="7229500" cy="1143008"/>
          </a:xfrm>
          <a:prstGeom prst="rect">
            <a:avLst/>
          </a:prstGeom>
        </p:spPr>
        <p:txBody>
          <a:bodyPr vert="horz">
            <a:normAutofit/>
          </a:bodyPr>
          <a:lstStyle/>
          <a:p>
            <a:pPr algn="just"/>
            <a:r>
              <a:rPr lang="en-US" sz="2000" dirty="0" smtClean="0"/>
              <a:t>MUL is a byte-by-byte multiply instruction. In byte-by-byte multiplication, operands must be in registers. After multiplication, the 16-bit unsigned product is placed in R1 (high byte) and R0 (low byte). </a:t>
            </a:r>
          </a:p>
          <a:p>
            <a:endParaRPr lang="en-US" sz="2000" dirty="0" smtClean="0"/>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12"/>
          <p:cNvSpPr/>
          <p:nvPr/>
        </p:nvSpPr>
        <p:spPr>
          <a:xfrm>
            <a:off x="1000100" y="2857496"/>
            <a:ext cx="7215238" cy="2000264"/>
          </a:xfrm>
          <a:prstGeom prst="rect">
            <a:avLst/>
          </a:prstGeom>
          <a:solidFill>
            <a:srgbClr val="0066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5.1 ARITHMATIC INSTRUCTIONS</a:t>
            </a:r>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14</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1266" name="Picture 2"/>
          <p:cNvPicPr>
            <a:picLocks noGrp="1" noChangeAspect="1" noChangeArrowheads="1"/>
          </p:cNvPicPr>
          <p:nvPr>
            <p:ph sz="quarter" idx="1"/>
          </p:nvPr>
        </p:nvPicPr>
        <p:blipFill>
          <a:blip r:embed="rId3"/>
          <a:srcRect/>
          <a:stretch>
            <a:fillRect/>
          </a:stretch>
        </p:blipFill>
        <p:spPr bwMode="auto">
          <a:xfrm>
            <a:off x="914400" y="2693262"/>
            <a:ext cx="7229475" cy="2081075"/>
          </a:xfrm>
          <a:prstGeom prst="rect">
            <a:avLst/>
          </a:prstGeom>
          <a:noFill/>
          <a:ln w="9525">
            <a:noFill/>
            <a:miter lim="800000"/>
            <a:headEnd/>
            <a:tailEnd/>
          </a:ln>
          <a:effectLst/>
        </p:spPr>
      </p:pic>
      <p:sp>
        <p:nvSpPr>
          <p:cNvPr id="3" name="TextBox 2"/>
          <p:cNvSpPr txBox="1"/>
          <p:nvPr/>
        </p:nvSpPr>
        <p:spPr>
          <a:xfrm>
            <a:off x="1259632" y="4774337"/>
            <a:ext cx="4392488" cy="923330"/>
          </a:xfrm>
          <a:prstGeom prst="rect">
            <a:avLst/>
          </a:prstGeom>
          <a:noFill/>
        </p:spPr>
        <p:txBody>
          <a:bodyPr wrap="square" rtlCol="0">
            <a:spAutoFit/>
          </a:bodyPr>
          <a:lstStyle/>
          <a:p>
            <a:r>
              <a:rPr lang="en-US" dirty="0" smtClean="0"/>
              <a:t>0x25 = 37</a:t>
            </a:r>
          </a:p>
          <a:p>
            <a:r>
              <a:rPr lang="en-US" dirty="0" smtClean="0"/>
              <a:t>0x65 = 1010</a:t>
            </a:r>
          </a:p>
          <a:p>
            <a:r>
              <a:rPr lang="en-US" dirty="0" smtClean="0"/>
              <a:t>37 * 101 = 3737  = 0x0E99</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5.1 ARITHMATIC INSTRUCTIONS</a:t>
            </a:r>
          </a:p>
        </p:txBody>
      </p:sp>
      <p:sp>
        <p:nvSpPr>
          <p:cNvPr id="6" name="Content Placeholder 5"/>
          <p:cNvSpPr>
            <a:spLocks noGrp="1"/>
          </p:cNvSpPr>
          <p:nvPr>
            <p:ph sz="quarter" idx="1"/>
          </p:nvPr>
        </p:nvSpPr>
        <p:spPr>
          <a:xfrm>
            <a:off x="1000100" y="1571612"/>
            <a:ext cx="7229500" cy="4572000"/>
          </a:xfrm>
        </p:spPr>
        <p:txBody>
          <a:bodyPr>
            <a:normAutofit/>
          </a:bodyPr>
          <a:lstStyle/>
          <a:p>
            <a:pPr>
              <a:buNone/>
            </a:pPr>
            <a:r>
              <a:rPr lang="en-US" sz="2800" b="1" dirty="0" smtClean="0"/>
              <a:t>Division of unsigned numbers</a:t>
            </a:r>
          </a:p>
          <a:p>
            <a:pPr marL="0" indent="274320" algn="just">
              <a:spcBef>
                <a:spcPts val="0"/>
              </a:spcBef>
              <a:buNone/>
            </a:pPr>
            <a:r>
              <a:rPr lang="en-US" sz="2000" b="1" dirty="0" smtClean="0">
                <a:solidFill>
                  <a:srgbClr val="0066FF"/>
                </a:solidFill>
              </a:rPr>
              <a:t>AVR has no instruction for divide operation</a:t>
            </a:r>
            <a:r>
              <a:rPr lang="en-US" sz="2000" dirty="0" smtClean="0"/>
              <a:t>. We can write a program to perform division by repeated subtraction. </a:t>
            </a:r>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15</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2290" name="Picture 2"/>
          <p:cNvPicPr>
            <a:picLocks noChangeAspect="1" noChangeArrowheads="1"/>
          </p:cNvPicPr>
          <p:nvPr/>
        </p:nvPicPr>
        <p:blipFill>
          <a:blip r:embed="rId3"/>
          <a:srcRect/>
          <a:stretch>
            <a:fillRect/>
          </a:stretch>
        </p:blipFill>
        <p:spPr bwMode="auto">
          <a:xfrm>
            <a:off x="1000100" y="2643182"/>
            <a:ext cx="7200000" cy="4003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5.1 ARITHMATIC INSTRUCTIONS</a:t>
            </a:r>
          </a:p>
        </p:txBody>
      </p:sp>
      <p:sp>
        <p:nvSpPr>
          <p:cNvPr id="6" name="Content Placeholder 5"/>
          <p:cNvSpPr>
            <a:spLocks noGrp="1"/>
          </p:cNvSpPr>
          <p:nvPr>
            <p:ph sz="quarter" idx="1"/>
          </p:nvPr>
        </p:nvSpPr>
        <p:spPr>
          <a:xfrm>
            <a:off x="914400" y="1447800"/>
            <a:ext cx="7229500" cy="1981200"/>
          </a:xfrm>
        </p:spPr>
        <p:txBody>
          <a:bodyPr>
            <a:normAutofit/>
          </a:bodyPr>
          <a:lstStyle/>
          <a:p>
            <a:pPr>
              <a:buNone/>
            </a:pPr>
            <a:r>
              <a:rPr lang="en-US" sz="2400" b="1" dirty="0" smtClean="0"/>
              <a:t>An application for division</a:t>
            </a:r>
          </a:p>
          <a:p>
            <a:pPr marL="0" indent="274320" algn="just">
              <a:spcBef>
                <a:spcPts val="0"/>
              </a:spcBef>
              <a:buNone/>
            </a:pPr>
            <a:r>
              <a:rPr lang="en-US" sz="2000" dirty="0" smtClean="0"/>
              <a:t>Sometimes a sensor is connected to an ADC (analog-to-digital converter) and the ADC represents some quantity such as temperature or pressure. The 8-bit ADC provides data in hex in the range of 00-FFH. This hex data must be converted to decimal. We do that by dividing it by 10 repeatedly, saving the remainders,</a:t>
            </a:r>
          </a:p>
          <a:p>
            <a:pPr marL="0" indent="274320" algn="just">
              <a:spcBef>
                <a:spcPts val="0"/>
              </a:spcBef>
              <a:buNone/>
            </a:pPr>
            <a:endParaRPr lang="en-US" sz="2000" dirty="0" smtClean="0"/>
          </a:p>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16</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11" name="Content Placeholder 5"/>
          <p:cNvSpPr txBox="1">
            <a:spLocks/>
          </p:cNvSpPr>
          <p:nvPr/>
        </p:nvSpPr>
        <p:spPr>
          <a:xfrm>
            <a:off x="894511" y="3473996"/>
            <a:ext cx="3503912" cy="2736304"/>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just">
              <a:spcBef>
                <a:spcPts val="0"/>
              </a:spcBef>
              <a:buFont typeface="Wingdings 2"/>
              <a:buNone/>
            </a:pPr>
            <a:r>
              <a:rPr lang="en-US" sz="2400" dirty="0" smtClean="0">
                <a:solidFill>
                  <a:srgbClr val="FF0000"/>
                </a:solidFill>
              </a:rPr>
              <a:t>Example 5-8 </a:t>
            </a:r>
          </a:p>
          <a:p>
            <a:pPr marL="0" indent="274320" algn="just">
              <a:spcBef>
                <a:spcPts val="0"/>
              </a:spcBef>
              <a:buFont typeface="Wingdings 2"/>
              <a:buNone/>
            </a:pPr>
            <a:r>
              <a:rPr lang="en-US" sz="2000" dirty="0" smtClean="0"/>
              <a:t>Assume that the data memory location 0x315 has value FD (hex). Write a program to convert it to decimal. Save the digits in locations 0x322, 0x323, and 0x324, where the least-significant digit is in location 0x322. </a:t>
            </a:r>
          </a:p>
          <a:p>
            <a:pPr marL="0" indent="274320" algn="just">
              <a:spcBef>
                <a:spcPts val="0"/>
              </a:spcBef>
              <a:buFont typeface="Wingdings 2"/>
              <a:buNone/>
            </a:pPr>
            <a:endParaRPr lang="en-US" sz="2000" dirty="0" smtClean="0"/>
          </a:p>
          <a:p>
            <a:endParaRPr lang="en-US" sz="2000" dirty="0" smtClean="0"/>
          </a:p>
          <a:p>
            <a:pPr algn="just"/>
            <a:endParaRPr lang="en-US" sz="2000" dirty="0" smtClean="0"/>
          </a:p>
          <a:p>
            <a:pPr marL="0" indent="274320" algn="just">
              <a:spcBef>
                <a:spcPts val="0"/>
              </a:spcBef>
              <a:buFont typeface="Wingdings 2"/>
              <a:buNone/>
            </a:pPr>
            <a:endParaRPr lang="en-US" sz="2000" dirty="0" smtClean="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8423" y="3673172"/>
            <a:ext cx="4572000" cy="205273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5.1 ARITHMATIC INSTRUCTIONS</a:t>
            </a:r>
          </a:p>
        </p:txBody>
      </p:sp>
      <p:sp>
        <p:nvSpPr>
          <p:cNvPr id="6" name="Content Placeholder 5"/>
          <p:cNvSpPr>
            <a:spLocks noGrp="1"/>
          </p:cNvSpPr>
          <p:nvPr>
            <p:ph sz="quarter" idx="1"/>
          </p:nvPr>
        </p:nvSpPr>
        <p:spPr>
          <a:xfrm>
            <a:off x="914400" y="1447800"/>
            <a:ext cx="7229500" cy="4572000"/>
          </a:xfrm>
        </p:spPr>
        <p:txBody>
          <a:bodyPr>
            <a:normAutofit/>
          </a:bodyPr>
          <a:lstStyle/>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17</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391" y="1304806"/>
            <a:ext cx="7315200" cy="499927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5.1 ARITHMATIC INSTRUCTIONS</a:t>
            </a:r>
          </a:p>
        </p:txBody>
      </p:sp>
      <p:sp>
        <p:nvSpPr>
          <p:cNvPr id="6" name="Content Placeholder 5"/>
          <p:cNvSpPr>
            <a:spLocks noGrp="1"/>
          </p:cNvSpPr>
          <p:nvPr>
            <p:ph sz="quarter" idx="1"/>
          </p:nvPr>
        </p:nvSpPr>
        <p:spPr>
          <a:xfrm>
            <a:off x="914400" y="1447800"/>
            <a:ext cx="7229500" cy="4572000"/>
          </a:xfrm>
        </p:spPr>
        <p:txBody>
          <a:bodyPr>
            <a:normAutofit/>
          </a:bodyPr>
          <a:lstStyle/>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18</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4338" name="Picture 2"/>
          <p:cNvPicPr>
            <a:picLocks noChangeAspect="1" noChangeArrowheads="1"/>
          </p:cNvPicPr>
          <p:nvPr/>
        </p:nvPicPr>
        <p:blipFill>
          <a:blip r:embed="rId3"/>
          <a:srcRect/>
          <a:stretch>
            <a:fillRect/>
          </a:stretch>
        </p:blipFill>
        <p:spPr bwMode="auto">
          <a:xfrm>
            <a:off x="943900" y="1601006"/>
            <a:ext cx="7200000" cy="43283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5.2: SIGNED NUMBER CONCEPTS AND ….</a:t>
            </a:r>
          </a:p>
        </p:txBody>
      </p:sp>
      <p:sp>
        <p:nvSpPr>
          <p:cNvPr id="6" name="Content Placeholder 5"/>
          <p:cNvSpPr>
            <a:spLocks noGrp="1"/>
          </p:cNvSpPr>
          <p:nvPr>
            <p:ph sz="quarter" idx="1"/>
          </p:nvPr>
        </p:nvSpPr>
        <p:spPr>
          <a:xfrm>
            <a:off x="914400" y="1447800"/>
            <a:ext cx="7586690" cy="4767282"/>
          </a:xfrm>
        </p:spPr>
        <p:txBody>
          <a:bodyPr>
            <a:normAutofit/>
          </a:bodyPr>
          <a:lstStyle/>
          <a:p>
            <a:pPr>
              <a:buNone/>
            </a:pPr>
            <a:r>
              <a:rPr lang="en-US" sz="2000" b="1" dirty="0" smtClean="0"/>
              <a:t>5.2  SIGNED NUMBER CONCEPTS AND ARITHMETIC OPERATIONS</a:t>
            </a:r>
          </a:p>
          <a:p>
            <a:pPr marL="0" indent="274320" algn="just">
              <a:spcBef>
                <a:spcPts val="0"/>
              </a:spcBef>
              <a:buNone/>
            </a:pPr>
            <a:r>
              <a:rPr lang="en-US" sz="2000" dirty="0" smtClean="0"/>
              <a:t>All data items used so far have been unsigned numbers. Many applications require signed data. In this section the concept of signed numbers is discussed along with related instructions. </a:t>
            </a:r>
          </a:p>
          <a:p>
            <a:pPr marL="0" indent="0" algn="just">
              <a:spcBef>
                <a:spcPts val="0"/>
              </a:spcBef>
              <a:buNone/>
            </a:pPr>
            <a:endParaRPr lang="en-US" sz="2000" b="1" dirty="0" smtClean="0"/>
          </a:p>
          <a:p>
            <a:pPr marL="0" indent="0" algn="just">
              <a:spcBef>
                <a:spcPts val="0"/>
              </a:spcBef>
              <a:buNone/>
            </a:pPr>
            <a:r>
              <a:rPr lang="en-US" sz="2000" b="1" dirty="0" smtClean="0"/>
              <a:t>Concept of signed numbers in computers</a:t>
            </a:r>
          </a:p>
          <a:p>
            <a:pPr marL="0" indent="274320" algn="just">
              <a:spcBef>
                <a:spcPts val="0"/>
              </a:spcBef>
              <a:buNone/>
            </a:pPr>
            <a:r>
              <a:rPr lang="en-US" sz="2000" dirty="0" smtClean="0"/>
              <a:t>In everyday life, numbers are used that could be positive or negative. To do that, computer scientists have devised the following arrangement for the representation of signed positive and negative numbers: The most significant bit (MSB) is set aside for the sign (+ or -), while the rest of the bits are used for the magnitude. The sign is represented by 0 for positive (+) numbers and 1 for negative (-) numbers. </a:t>
            </a:r>
          </a:p>
          <a:p>
            <a:endParaRPr lang="en-US" sz="2000" dirty="0" smtClean="0"/>
          </a:p>
          <a:p>
            <a:pPr marL="0" indent="274320" algn="just">
              <a:spcBef>
                <a:spcPts val="0"/>
              </a:spcBef>
              <a:buNone/>
            </a:pPr>
            <a:endParaRPr lang="en-US" sz="2000" dirty="0" smtClean="0"/>
          </a:p>
          <a:p>
            <a:endParaRPr lang="en-US" sz="2000" dirty="0" smtClean="0"/>
          </a:p>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19</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5.1 ARITHMATIC INSTRUCTIONS</a:t>
            </a:r>
          </a:p>
        </p:txBody>
      </p:sp>
      <p:sp>
        <p:nvSpPr>
          <p:cNvPr id="6" name="Content Placeholder 5"/>
          <p:cNvSpPr>
            <a:spLocks noGrp="1"/>
          </p:cNvSpPr>
          <p:nvPr>
            <p:ph sz="quarter" idx="1"/>
          </p:nvPr>
        </p:nvSpPr>
        <p:spPr>
          <a:xfrm>
            <a:off x="914400" y="1447800"/>
            <a:ext cx="7229500" cy="4572000"/>
          </a:xfrm>
        </p:spPr>
        <p:txBody>
          <a:bodyPr>
            <a:normAutofit/>
          </a:bodyPr>
          <a:lstStyle/>
          <a:p>
            <a:pPr marL="0" indent="274320" algn="just">
              <a:spcBef>
                <a:spcPts val="0"/>
              </a:spcBef>
              <a:buNone/>
            </a:pPr>
            <a:r>
              <a:rPr lang="en-US" sz="2000" dirty="0" smtClean="0"/>
              <a:t>Unsigned numbers are defined as data in which all the bits are used to represent data and no bits are set aside for the positive or negative sign. This means that the operand can be between 00 and FFH (0 to 255 decimal) for 8-bit data.</a:t>
            </a:r>
          </a:p>
          <a:p>
            <a:pPr marL="0" indent="0">
              <a:spcBef>
                <a:spcPts val="2400"/>
              </a:spcBef>
              <a:buNone/>
            </a:pPr>
            <a:r>
              <a:rPr lang="en-US" sz="2800" b="1" dirty="0" smtClean="0"/>
              <a:t>Addition of unsigned numbers</a:t>
            </a:r>
          </a:p>
          <a:p>
            <a:pPr marL="0" indent="274320">
              <a:spcBef>
                <a:spcPts val="0"/>
              </a:spcBef>
              <a:buNone/>
            </a:pPr>
            <a:r>
              <a:rPr lang="en-US" sz="2000" dirty="0" smtClean="0"/>
              <a:t>In the AVR, the add operation has two general purpose registers as inputs and the result will be stored in the first (left) register. One form of the ADD instruction in the AVR is:</a:t>
            </a:r>
          </a:p>
          <a:p>
            <a:pPr marL="0" indent="274320">
              <a:spcBef>
                <a:spcPts val="2400"/>
              </a:spcBef>
              <a:spcAft>
                <a:spcPts val="2400"/>
              </a:spcAft>
              <a:buNone/>
            </a:pPr>
            <a:r>
              <a:rPr lang="en-US" sz="1800" b="1" dirty="0" smtClean="0">
                <a:latin typeface="Courier New" pitchFamily="49" charset="0"/>
                <a:cs typeface="Courier New" pitchFamily="49" charset="0"/>
              </a:rPr>
              <a:t>	ADD </a:t>
            </a:r>
            <a:r>
              <a:rPr lang="en-US" sz="1800" b="1" dirty="0" err="1" smtClean="0">
                <a:latin typeface="Courier New" pitchFamily="49" charset="0"/>
                <a:cs typeface="Courier New" pitchFamily="49" charset="0"/>
              </a:rPr>
              <a:t>Rd,Rr</a:t>
            </a:r>
            <a:r>
              <a:rPr lang="en-US" sz="1800" b="1" dirty="0" smtClean="0">
                <a:latin typeface="Courier New" pitchFamily="49" charset="0"/>
                <a:cs typeface="Courier New" pitchFamily="49" charset="0"/>
              </a:rPr>
              <a:t> 	;Rd = Rd + </a:t>
            </a:r>
            <a:r>
              <a:rPr lang="en-US" sz="1800" b="1" dirty="0" err="1" smtClean="0">
                <a:latin typeface="Courier New" pitchFamily="49" charset="0"/>
                <a:cs typeface="Courier New" pitchFamily="49" charset="0"/>
              </a:rPr>
              <a:t>Rr</a:t>
            </a:r>
            <a:endParaRPr lang="en-US" sz="1800" b="1" dirty="0" smtClean="0">
              <a:latin typeface="Courier New" pitchFamily="49" charset="0"/>
              <a:cs typeface="Courier New" pitchFamily="49" charset="0"/>
            </a:endParaRPr>
          </a:p>
          <a:p>
            <a:pPr marL="0" indent="274320" algn="just">
              <a:spcBef>
                <a:spcPts val="0"/>
              </a:spcBef>
              <a:buNone/>
            </a:pPr>
            <a:r>
              <a:rPr lang="en-US" sz="2000" dirty="0" smtClean="0"/>
              <a:t>It could change any of the Z, C, N, V, H or S bits of the status register, depending on the operands involved.</a:t>
            </a:r>
          </a:p>
          <a:p>
            <a:pPr marL="0" indent="274320">
              <a:spcBef>
                <a:spcPts val="0"/>
              </a:spcBef>
              <a:buNone/>
            </a:pPr>
            <a:endParaRPr lang="en-US" sz="2000" dirty="0" smtClean="0"/>
          </a:p>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5.2: SIGNED NUMBER CONCEPTS AND ….</a:t>
            </a:r>
          </a:p>
        </p:txBody>
      </p:sp>
      <p:sp>
        <p:nvSpPr>
          <p:cNvPr id="6" name="Content Placeholder 5"/>
          <p:cNvSpPr>
            <a:spLocks noGrp="1"/>
          </p:cNvSpPr>
          <p:nvPr>
            <p:ph sz="quarter" idx="1"/>
          </p:nvPr>
        </p:nvSpPr>
        <p:spPr>
          <a:xfrm>
            <a:off x="914400" y="1447800"/>
            <a:ext cx="7229500" cy="1981200"/>
          </a:xfrm>
        </p:spPr>
        <p:txBody>
          <a:bodyPr>
            <a:normAutofit/>
          </a:bodyPr>
          <a:lstStyle/>
          <a:p>
            <a:pPr>
              <a:buNone/>
            </a:pPr>
            <a:r>
              <a:rPr lang="en-US" sz="2800" b="1" dirty="0" smtClean="0"/>
              <a:t>Signed bit operands</a:t>
            </a:r>
          </a:p>
          <a:p>
            <a:pPr>
              <a:buNone/>
            </a:pPr>
            <a:r>
              <a:rPr lang="en-US" sz="2800" b="1" dirty="0" smtClean="0"/>
              <a:t>Positive numbers</a:t>
            </a:r>
          </a:p>
          <a:p>
            <a:pPr marL="0" indent="274320" algn="just">
              <a:spcBef>
                <a:spcPts val="0"/>
              </a:spcBef>
              <a:buNone/>
            </a:pPr>
            <a:r>
              <a:rPr lang="en-US" sz="2000" dirty="0" smtClean="0"/>
              <a:t>The range of positive numbers that can be represented by the format shown is 0 to +127. If a positive number is larger than +127, a 16-bit operand must be used.</a:t>
            </a:r>
          </a:p>
          <a:p>
            <a:pPr marL="0" indent="274320" algn="just">
              <a:spcBef>
                <a:spcPts val="0"/>
              </a:spcBef>
              <a:buNone/>
            </a:pPr>
            <a:endParaRPr lang="en-US" sz="2000" dirty="0" smtClean="0"/>
          </a:p>
          <a:p>
            <a:pPr>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a:buNone/>
            </a:pPr>
            <a:endParaRPr lang="en-US" sz="2800" b="1"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20</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5362" name="Picture 2"/>
          <p:cNvPicPr>
            <a:picLocks noChangeAspect="1" noChangeArrowheads="1"/>
          </p:cNvPicPr>
          <p:nvPr/>
        </p:nvPicPr>
        <p:blipFill>
          <a:blip r:embed="rId3"/>
          <a:srcRect/>
          <a:stretch>
            <a:fillRect/>
          </a:stretch>
        </p:blipFill>
        <p:spPr bwMode="auto">
          <a:xfrm>
            <a:off x="5429256" y="1357298"/>
            <a:ext cx="2212982" cy="1080000"/>
          </a:xfrm>
          <a:prstGeom prst="rect">
            <a:avLst/>
          </a:prstGeom>
          <a:noFill/>
          <a:ln w="9525">
            <a:noFill/>
            <a:miter lim="800000"/>
            <a:headEnd/>
            <a:tailEnd/>
          </a:ln>
          <a:effectLst/>
        </p:spPr>
      </p:pic>
      <p:sp>
        <p:nvSpPr>
          <p:cNvPr id="8" name="Content Placeholder 5"/>
          <p:cNvSpPr txBox="1">
            <a:spLocks/>
          </p:cNvSpPr>
          <p:nvPr/>
        </p:nvSpPr>
        <p:spPr>
          <a:xfrm>
            <a:off x="985838" y="3376626"/>
            <a:ext cx="7229500" cy="2981332"/>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Negative numbers</a:t>
            </a: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For negative numbers, D7 is 1; however. Although the assembler does the conversion, it is still important to understand how the conversion works. To convert to negative number representation (2's complement), follow these steps: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1. Write the magnitude of the number in 8-bit binary (no sign).</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2. Invert each bit.</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3. Add 1 to it.</a:t>
            </a: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5.2: SIGNED NUMBER CONCEPTS AND ….</a:t>
            </a:r>
          </a:p>
        </p:txBody>
      </p:sp>
      <p:sp>
        <p:nvSpPr>
          <p:cNvPr id="6" name="Content Placeholder 5"/>
          <p:cNvSpPr>
            <a:spLocks noGrp="1"/>
          </p:cNvSpPr>
          <p:nvPr>
            <p:ph sz="quarter" idx="1"/>
          </p:nvPr>
        </p:nvSpPr>
        <p:spPr>
          <a:xfrm>
            <a:off x="914400" y="1447800"/>
            <a:ext cx="7229500" cy="4572000"/>
          </a:xfrm>
        </p:spPr>
        <p:txBody>
          <a:bodyPr>
            <a:normAutofit/>
          </a:bodyPr>
          <a:lstStyle/>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21</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6386" name="Picture 2"/>
          <p:cNvPicPr>
            <a:picLocks noChangeAspect="1" noChangeArrowheads="1"/>
          </p:cNvPicPr>
          <p:nvPr/>
        </p:nvPicPr>
        <p:blipFill>
          <a:blip r:embed="rId3"/>
          <a:srcRect/>
          <a:stretch>
            <a:fillRect/>
          </a:stretch>
        </p:blipFill>
        <p:spPr bwMode="auto">
          <a:xfrm>
            <a:off x="581090" y="1575931"/>
            <a:ext cx="7920000" cy="39962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5.2: SIGNED NUMBER CONCEPTS AND ….</a:t>
            </a:r>
          </a:p>
        </p:txBody>
      </p:sp>
      <p:sp>
        <p:nvSpPr>
          <p:cNvPr id="6" name="Content Placeholder 5"/>
          <p:cNvSpPr>
            <a:spLocks noGrp="1"/>
          </p:cNvSpPr>
          <p:nvPr>
            <p:ph sz="quarter" idx="1"/>
          </p:nvPr>
        </p:nvSpPr>
        <p:spPr>
          <a:xfrm>
            <a:off x="914400" y="1447800"/>
            <a:ext cx="7229500" cy="4572000"/>
          </a:xfrm>
        </p:spPr>
        <p:txBody>
          <a:bodyPr>
            <a:normAutofit/>
          </a:bodyPr>
          <a:lstStyle/>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22</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7410" name="Picture 2"/>
          <p:cNvPicPr>
            <a:picLocks noChangeAspect="1" noChangeArrowheads="1"/>
          </p:cNvPicPr>
          <p:nvPr/>
        </p:nvPicPr>
        <p:blipFill>
          <a:blip r:embed="rId3"/>
          <a:srcRect/>
          <a:stretch>
            <a:fillRect/>
          </a:stretch>
        </p:blipFill>
        <p:spPr bwMode="auto">
          <a:xfrm>
            <a:off x="581090" y="1560762"/>
            <a:ext cx="7920000" cy="40828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5.2: SIGNED NUMBER CONCEPTS AND ….</a:t>
            </a:r>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23</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8434" name="Picture 2"/>
          <p:cNvPicPr>
            <a:picLocks noGrp="1" noChangeAspect="1" noChangeArrowheads="1"/>
          </p:cNvPicPr>
          <p:nvPr>
            <p:ph sz="quarter" idx="1"/>
          </p:nvPr>
        </p:nvPicPr>
        <p:blipFill>
          <a:blip r:embed="rId3"/>
          <a:srcRect/>
          <a:stretch>
            <a:fillRect/>
          </a:stretch>
        </p:blipFill>
        <p:spPr bwMode="auto">
          <a:xfrm>
            <a:off x="571472" y="1714488"/>
            <a:ext cx="7920000" cy="43211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5.2: SIGNED NUMBER CONCEPTS AND ….</a:t>
            </a:r>
          </a:p>
        </p:txBody>
      </p:sp>
      <p:sp>
        <p:nvSpPr>
          <p:cNvPr id="6" name="Content Placeholder 5"/>
          <p:cNvSpPr>
            <a:spLocks noGrp="1"/>
          </p:cNvSpPr>
          <p:nvPr>
            <p:ph sz="quarter" idx="1"/>
          </p:nvPr>
        </p:nvSpPr>
        <p:spPr>
          <a:xfrm>
            <a:off x="914400" y="1447800"/>
            <a:ext cx="7229500" cy="4572000"/>
          </a:xfrm>
        </p:spPr>
        <p:txBody>
          <a:bodyPr>
            <a:normAutofit/>
          </a:bodyPr>
          <a:lstStyle/>
          <a:p>
            <a:pPr marL="0" indent="274320" algn="just">
              <a:spcBef>
                <a:spcPts val="0"/>
              </a:spcBef>
              <a:buNone/>
            </a:pPr>
            <a:r>
              <a:rPr lang="en-US" sz="2000" dirty="0" smtClean="0"/>
              <a:t>From the examples above, it is clear that the range of byte-sized negative numbers is -1 to -128. The following lists byte-sized signed number ranges:</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24</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9459" name="Picture 3"/>
          <p:cNvPicPr>
            <a:picLocks noChangeAspect="1" noChangeArrowheads="1"/>
          </p:cNvPicPr>
          <p:nvPr/>
        </p:nvPicPr>
        <p:blipFill>
          <a:blip r:embed="rId3"/>
          <a:srcRect/>
          <a:stretch>
            <a:fillRect/>
          </a:stretch>
        </p:blipFill>
        <p:spPr bwMode="auto">
          <a:xfrm>
            <a:off x="1833563" y="2143116"/>
            <a:ext cx="5476875" cy="3819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5.2: SIGNED NUMBER CONCEPTS AND ….</a:t>
            </a:r>
          </a:p>
        </p:txBody>
      </p:sp>
      <p:sp>
        <p:nvSpPr>
          <p:cNvPr id="6" name="Content Placeholder 5"/>
          <p:cNvSpPr>
            <a:spLocks noGrp="1"/>
          </p:cNvSpPr>
          <p:nvPr>
            <p:ph sz="quarter" idx="1"/>
          </p:nvPr>
        </p:nvSpPr>
        <p:spPr>
          <a:xfrm>
            <a:off x="928662" y="1428736"/>
            <a:ext cx="7229500" cy="1428760"/>
          </a:xfrm>
        </p:spPr>
        <p:txBody>
          <a:bodyPr>
            <a:normAutofit/>
          </a:bodyPr>
          <a:lstStyle/>
          <a:p>
            <a:pPr marL="0" indent="0" algn="just">
              <a:spcBef>
                <a:spcPts val="0"/>
              </a:spcBef>
              <a:buNone/>
            </a:pPr>
            <a:r>
              <a:rPr lang="en-US" b="1" dirty="0" smtClean="0"/>
              <a:t>Overflow problem in signed number operations</a:t>
            </a:r>
          </a:p>
          <a:p>
            <a:pPr marL="0" indent="274320" algn="just">
              <a:spcBef>
                <a:spcPts val="0"/>
              </a:spcBef>
              <a:buNone/>
            </a:pPr>
            <a:r>
              <a:rPr lang="en-US" sz="2000" dirty="0" smtClean="0"/>
              <a:t>What is an overflow? If the result of an operation on signed numbers is too large for the register, an overflow has occurred and the programmer must be notified.</a:t>
            </a:r>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25</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20482" name="Picture 2"/>
          <p:cNvPicPr>
            <a:picLocks noChangeAspect="1" noChangeArrowheads="1"/>
          </p:cNvPicPr>
          <p:nvPr/>
        </p:nvPicPr>
        <p:blipFill>
          <a:blip r:embed="rId3"/>
          <a:srcRect/>
          <a:stretch>
            <a:fillRect/>
          </a:stretch>
        </p:blipFill>
        <p:spPr bwMode="auto">
          <a:xfrm>
            <a:off x="1598082" y="2768537"/>
            <a:ext cx="5760000" cy="33036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5.2: SIGNED NUMBER CONCEPTS AND ….</a:t>
            </a:r>
          </a:p>
        </p:txBody>
      </p:sp>
      <p:sp>
        <p:nvSpPr>
          <p:cNvPr id="6" name="Content Placeholder 5"/>
          <p:cNvSpPr>
            <a:spLocks noGrp="1"/>
          </p:cNvSpPr>
          <p:nvPr>
            <p:ph sz="quarter" idx="1"/>
          </p:nvPr>
        </p:nvSpPr>
        <p:spPr>
          <a:xfrm>
            <a:off x="914400" y="1447800"/>
            <a:ext cx="7229500" cy="1909762"/>
          </a:xfrm>
        </p:spPr>
        <p:txBody>
          <a:bodyPr>
            <a:normAutofit/>
          </a:bodyPr>
          <a:lstStyle/>
          <a:p>
            <a:pPr>
              <a:buNone/>
            </a:pPr>
            <a:r>
              <a:rPr lang="en-US" sz="2800" b="1" dirty="0" smtClean="0"/>
              <a:t>When is the V flag set?</a:t>
            </a:r>
          </a:p>
          <a:p>
            <a:pPr marL="0" indent="274320">
              <a:spcBef>
                <a:spcPts val="0"/>
              </a:spcBef>
              <a:buNone/>
            </a:pPr>
            <a:r>
              <a:rPr lang="en-US" sz="2000" dirty="0" smtClean="0"/>
              <a:t>In 8-bit signed number operations, V is set to 1 if either of the following two conditions occurs:</a:t>
            </a:r>
          </a:p>
          <a:p>
            <a:pPr>
              <a:buNone/>
            </a:pPr>
            <a:r>
              <a:rPr lang="en-US" sz="2000" dirty="0" smtClean="0"/>
              <a:t>1. There is a carry from </a:t>
            </a:r>
            <a:r>
              <a:rPr lang="en-US" sz="2000" b="1" dirty="0" smtClean="0"/>
              <a:t>D6 to D7 but no carry out of D7 (C = 0).</a:t>
            </a:r>
          </a:p>
          <a:p>
            <a:pPr>
              <a:buNone/>
            </a:pPr>
            <a:r>
              <a:rPr lang="en-US" sz="2000" dirty="0" smtClean="0"/>
              <a:t>2. There is a carry from </a:t>
            </a:r>
            <a:r>
              <a:rPr lang="en-US" sz="2000" b="1" dirty="0" smtClean="0"/>
              <a:t>D7 out (C = 1) but no carry from D6 to D7.</a:t>
            </a:r>
          </a:p>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26</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21507" name="Picture 3"/>
          <p:cNvPicPr>
            <a:picLocks noChangeAspect="1" noChangeArrowheads="1"/>
          </p:cNvPicPr>
          <p:nvPr/>
        </p:nvPicPr>
        <p:blipFill>
          <a:blip r:embed="rId3"/>
          <a:srcRect/>
          <a:stretch>
            <a:fillRect/>
          </a:stretch>
        </p:blipFill>
        <p:spPr bwMode="auto">
          <a:xfrm>
            <a:off x="1669520" y="3313669"/>
            <a:ext cx="5760000" cy="2829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5.2: SIGNED NUMBER CONCEPTS AND ….</a:t>
            </a:r>
          </a:p>
        </p:txBody>
      </p:sp>
      <p:sp>
        <p:nvSpPr>
          <p:cNvPr id="6" name="Content Placeholder 5"/>
          <p:cNvSpPr>
            <a:spLocks noGrp="1"/>
          </p:cNvSpPr>
          <p:nvPr>
            <p:ph sz="quarter" idx="1"/>
          </p:nvPr>
        </p:nvSpPr>
        <p:spPr>
          <a:xfrm>
            <a:off x="914400" y="1447800"/>
            <a:ext cx="7229500" cy="4572000"/>
          </a:xfrm>
        </p:spPr>
        <p:txBody>
          <a:bodyPr>
            <a:normAutofit/>
          </a:bodyPr>
          <a:lstStyle/>
          <a:p>
            <a:pPr>
              <a:buNone/>
            </a:pPr>
            <a:r>
              <a:rPr lang="en-US" sz="2800" b="1" dirty="0" smtClean="0"/>
              <a:t>Further considerations on the V flag</a:t>
            </a:r>
          </a:p>
          <a:p>
            <a:pPr marL="0" indent="274320" algn="just">
              <a:spcBef>
                <a:spcPts val="0"/>
              </a:spcBef>
              <a:buNone/>
            </a:pPr>
            <a:r>
              <a:rPr lang="en-US" sz="2000" dirty="0" smtClean="0"/>
              <a:t>In the ADD instruction, there are two different conditions. Either the operands have the same sign or the signs of the operands are different. </a:t>
            </a:r>
          </a:p>
          <a:p>
            <a:pPr marL="0" indent="274320" algn="just">
              <a:spcBef>
                <a:spcPts val="0"/>
              </a:spcBef>
            </a:pPr>
            <a:r>
              <a:rPr lang="en-US" sz="2000" dirty="0" smtClean="0"/>
              <a:t>When we ADD two numbers with different signs, the absolute value of the result is smaller than the operands before executing the ADD instruction. So overflow definitely cannot happen after two operands with different signs are added. </a:t>
            </a:r>
          </a:p>
          <a:p>
            <a:pPr marL="0" indent="274320" algn="just">
              <a:spcBef>
                <a:spcPts val="0"/>
              </a:spcBef>
            </a:pPr>
            <a:r>
              <a:rPr lang="en-US" sz="2000" b="1" dirty="0" smtClean="0">
                <a:solidFill>
                  <a:srgbClr val="FF0000"/>
                </a:solidFill>
              </a:rPr>
              <a:t>Overflow is possible only when we ADD two operands with the same sign. </a:t>
            </a:r>
            <a:r>
              <a:rPr lang="en-US" sz="2000" dirty="0" smtClean="0"/>
              <a:t>In this case the absolute value of the result is larger than the operands before executing the ADD instruction. So it is possible that the result will be too large for the register and cause overflow. If we add two numbers with the same sign and the result sign is different, we know that overflow has occurred. That is exactly the way that the CPU knows when to set the V flag. In the AVR the equation of the V flag is as follows:</a:t>
            </a:r>
          </a:p>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27</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5.2: SIGNED NUMBER CONCEPTS AND ….</a:t>
            </a:r>
          </a:p>
        </p:txBody>
      </p:sp>
      <p:sp>
        <p:nvSpPr>
          <p:cNvPr id="6" name="Content Placeholder 5"/>
          <p:cNvSpPr>
            <a:spLocks noGrp="1"/>
          </p:cNvSpPr>
          <p:nvPr>
            <p:ph sz="quarter" idx="1"/>
          </p:nvPr>
        </p:nvSpPr>
        <p:spPr>
          <a:xfrm>
            <a:off x="914400" y="1447800"/>
            <a:ext cx="7229500" cy="838192"/>
          </a:xfrm>
        </p:spPr>
        <p:txBody>
          <a:bodyPr>
            <a:normAutofit/>
          </a:bodyPr>
          <a:lstStyle/>
          <a:p>
            <a:pPr>
              <a:buNone/>
            </a:pPr>
            <a:r>
              <a:rPr lang="en-US" sz="2800" b="1" dirty="0" smtClean="0"/>
              <a:t>Further considerations on the V flag</a:t>
            </a:r>
          </a:p>
          <a:p>
            <a:pPr marL="0" indent="274320" algn="just">
              <a:spcBef>
                <a:spcPts val="0"/>
              </a:spcBef>
              <a:buNone/>
            </a:pPr>
            <a:r>
              <a:rPr lang="en-US" sz="2000" dirty="0" smtClean="0"/>
              <a:t>In the AVR the equation of the V flag is as follows:</a:t>
            </a:r>
          </a:p>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28</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22531" name="Picture 3"/>
          <p:cNvPicPr>
            <a:picLocks noChangeAspect="1" noChangeArrowheads="1"/>
          </p:cNvPicPr>
          <p:nvPr/>
        </p:nvPicPr>
        <p:blipFill>
          <a:blip r:embed="rId3"/>
          <a:srcRect/>
          <a:stretch>
            <a:fillRect/>
          </a:stretch>
        </p:blipFill>
        <p:spPr bwMode="auto">
          <a:xfrm>
            <a:off x="1995488" y="2357430"/>
            <a:ext cx="5153025" cy="619125"/>
          </a:xfrm>
          <a:prstGeom prst="rect">
            <a:avLst/>
          </a:prstGeom>
          <a:noFill/>
          <a:ln w="9525">
            <a:noFill/>
            <a:miter lim="800000"/>
            <a:headEnd/>
            <a:tailEnd/>
          </a:ln>
          <a:effectLst/>
        </p:spPr>
      </p:pic>
      <p:sp>
        <p:nvSpPr>
          <p:cNvPr id="9" name="Content Placeholder 5"/>
          <p:cNvSpPr txBox="1">
            <a:spLocks/>
          </p:cNvSpPr>
          <p:nvPr/>
        </p:nvSpPr>
        <p:spPr>
          <a:xfrm>
            <a:off x="928662" y="2876560"/>
            <a:ext cx="7229500" cy="838192"/>
          </a:xfrm>
          <a:prstGeom prst="rect">
            <a:avLst/>
          </a:prstGeom>
        </p:spPr>
        <p:txBody>
          <a:bodyPr vert="horz">
            <a:normAutofit/>
          </a:bodyPr>
          <a:lstStyle/>
          <a:p>
            <a:pPr>
              <a:defRPr/>
            </a:pPr>
            <a:r>
              <a:rPr lang="en-US" sz="2200" dirty="0" smtClean="0"/>
              <a:t>where Rd7 and Rr7 are the 7th bit of the operands and R7 is the 7th bit of </a:t>
            </a:r>
            <a:r>
              <a:rPr lang="en-US" sz="2400" dirty="0" smtClean="0"/>
              <a:t>the result.</a:t>
            </a:r>
          </a:p>
          <a:p>
            <a:pPr>
              <a:defRPr/>
            </a:pPr>
            <a:endParaRPr lang="en-US" sz="2200" dirty="0" smtClean="0"/>
          </a:p>
          <a:p>
            <a:endParaRPr lang="en-US" sz="2800" dirty="0" smtClean="0"/>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5.2: SIGNED NUMBER CONCEPTS AND ….</a:t>
            </a:r>
          </a:p>
        </p:txBody>
      </p:sp>
      <p:sp>
        <p:nvSpPr>
          <p:cNvPr id="6" name="Content Placeholder 5"/>
          <p:cNvSpPr>
            <a:spLocks noGrp="1"/>
          </p:cNvSpPr>
          <p:nvPr>
            <p:ph sz="quarter" idx="1"/>
          </p:nvPr>
        </p:nvSpPr>
        <p:spPr>
          <a:xfrm>
            <a:off x="914400" y="1447800"/>
            <a:ext cx="7229500" cy="4572000"/>
          </a:xfrm>
        </p:spPr>
        <p:txBody>
          <a:bodyPr>
            <a:normAutofit/>
          </a:bodyPr>
          <a:lstStyle/>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29</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23554" name="Picture 2"/>
          <p:cNvPicPr>
            <a:picLocks noChangeAspect="1" noChangeArrowheads="1"/>
          </p:cNvPicPr>
          <p:nvPr/>
        </p:nvPicPr>
        <p:blipFill>
          <a:blip r:embed="rId3"/>
          <a:srcRect/>
          <a:stretch>
            <a:fillRect/>
          </a:stretch>
        </p:blipFill>
        <p:spPr bwMode="auto">
          <a:xfrm>
            <a:off x="581090" y="1571612"/>
            <a:ext cx="7920000" cy="38466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5.1 ARITHMATIC INSTRUCTIONS</a:t>
            </a:r>
          </a:p>
        </p:txBody>
      </p:sp>
      <p:sp>
        <p:nvSpPr>
          <p:cNvPr id="6" name="Content Placeholder 5"/>
          <p:cNvSpPr>
            <a:spLocks noGrp="1"/>
          </p:cNvSpPr>
          <p:nvPr>
            <p:ph sz="quarter" idx="1"/>
          </p:nvPr>
        </p:nvSpPr>
        <p:spPr>
          <a:xfrm>
            <a:off x="914400" y="1447800"/>
            <a:ext cx="7229500" cy="4572000"/>
          </a:xfrm>
        </p:spPr>
        <p:txBody>
          <a:bodyPr>
            <a:normAutofit/>
          </a:bodyPr>
          <a:lstStyle/>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026" name="Picture 2"/>
          <p:cNvPicPr>
            <a:picLocks noChangeAspect="1" noChangeArrowheads="1"/>
          </p:cNvPicPr>
          <p:nvPr/>
        </p:nvPicPr>
        <p:blipFill>
          <a:blip r:embed="rId3"/>
          <a:srcRect/>
          <a:stretch>
            <a:fillRect/>
          </a:stretch>
        </p:blipFill>
        <p:spPr bwMode="auto">
          <a:xfrm>
            <a:off x="581090" y="1571612"/>
            <a:ext cx="7920000" cy="42226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5.2: SIGNED NUMBER CONCEPTS AND ….</a:t>
            </a:r>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30</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24578" name="Picture 2"/>
          <p:cNvPicPr>
            <a:picLocks noGrp="1" noChangeAspect="1" noChangeArrowheads="1"/>
          </p:cNvPicPr>
          <p:nvPr>
            <p:ph sz="quarter" idx="1"/>
          </p:nvPr>
        </p:nvPicPr>
        <p:blipFill>
          <a:blip r:embed="rId3"/>
          <a:srcRect/>
          <a:stretch>
            <a:fillRect/>
          </a:stretch>
        </p:blipFill>
        <p:spPr bwMode="auto">
          <a:xfrm>
            <a:off x="642910" y="1571612"/>
            <a:ext cx="7920000" cy="44748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5.2: SIGNED NUMBER CONCEPTS AND ….</a:t>
            </a:r>
          </a:p>
        </p:txBody>
      </p:sp>
      <p:sp>
        <p:nvSpPr>
          <p:cNvPr id="6" name="Content Placeholder 5"/>
          <p:cNvSpPr>
            <a:spLocks noGrp="1"/>
          </p:cNvSpPr>
          <p:nvPr>
            <p:ph sz="quarter" idx="1"/>
          </p:nvPr>
        </p:nvSpPr>
        <p:spPr>
          <a:xfrm>
            <a:off x="914400" y="1447800"/>
            <a:ext cx="7229500" cy="4572000"/>
          </a:xfrm>
        </p:spPr>
        <p:txBody>
          <a:bodyPr>
            <a:normAutofit/>
          </a:bodyPr>
          <a:lstStyle/>
          <a:p>
            <a:endParaRPr lang="en-US" sz="2000" dirty="0" smtClean="0"/>
          </a:p>
          <a:p>
            <a:pPr marL="0" indent="274320" algn="just">
              <a:spcBef>
                <a:spcPts val="0"/>
              </a:spcBef>
              <a:buNone/>
            </a:pPr>
            <a:r>
              <a:rPr lang="en-US" sz="2000" dirty="0" smtClean="0"/>
              <a:t>From Examples 5-14 to 5-16, we conclude that in any signed number addition, </a:t>
            </a:r>
            <a:r>
              <a:rPr lang="en-US" sz="2000" dirty="0" smtClean="0">
                <a:solidFill>
                  <a:srgbClr val="FF0000"/>
                </a:solidFill>
              </a:rPr>
              <a:t>V indicates whether the result is valid or not</a:t>
            </a:r>
            <a:r>
              <a:rPr lang="en-US" sz="2000" dirty="0" smtClean="0"/>
              <a:t>. If </a:t>
            </a:r>
            <a:r>
              <a:rPr lang="en-US" sz="2000" dirty="0" smtClean="0">
                <a:solidFill>
                  <a:srgbClr val="FF0000"/>
                </a:solidFill>
              </a:rPr>
              <a:t>V = 1, the result is erroneous</a:t>
            </a:r>
            <a:r>
              <a:rPr lang="en-US" sz="2000" dirty="0" smtClean="0"/>
              <a:t>; if </a:t>
            </a:r>
            <a:r>
              <a:rPr lang="en-US" sz="2000" dirty="0" smtClean="0">
                <a:solidFill>
                  <a:srgbClr val="0066FF"/>
                </a:solidFill>
              </a:rPr>
              <a:t>V = 0</a:t>
            </a:r>
            <a:r>
              <a:rPr lang="en-US" sz="2000" dirty="0" smtClean="0"/>
              <a:t>, </a:t>
            </a:r>
            <a:r>
              <a:rPr lang="en-US" sz="2000" dirty="0" smtClean="0">
                <a:solidFill>
                  <a:srgbClr val="0066FF"/>
                </a:solidFill>
              </a:rPr>
              <a:t>the result is valid</a:t>
            </a:r>
            <a:r>
              <a:rPr lang="en-US" sz="2000" dirty="0" smtClean="0"/>
              <a:t>. </a:t>
            </a:r>
            <a:endParaRPr lang="en-US" sz="2000" dirty="0" smtClean="0"/>
          </a:p>
          <a:p>
            <a:pPr marL="0" indent="274320" algn="just">
              <a:spcBef>
                <a:spcPts val="0"/>
              </a:spcBef>
              <a:buNone/>
            </a:pPr>
            <a:r>
              <a:rPr lang="en-US" sz="2000" b="1" dirty="0" smtClean="0">
                <a:solidFill>
                  <a:srgbClr val="0066FF"/>
                </a:solidFill>
              </a:rPr>
              <a:t>We </a:t>
            </a:r>
            <a:r>
              <a:rPr lang="en-US" sz="2000" b="1" dirty="0" smtClean="0">
                <a:solidFill>
                  <a:srgbClr val="0066FF"/>
                </a:solidFill>
              </a:rPr>
              <a:t>can state emphatically that in unsigned number addition, the programmer must monitor the status of C (carry flag), and in signed number addition, the V (overflow) flag must be monitored.</a:t>
            </a:r>
            <a:r>
              <a:rPr lang="en-US" sz="2000" dirty="0" smtClean="0"/>
              <a:t> </a:t>
            </a:r>
          </a:p>
          <a:p>
            <a:pPr marL="0" indent="274320" algn="just">
              <a:spcBef>
                <a:spcPts val="0"/>
              </a:spcBef>
              <a:buNone/>
            </a:pPr>
            <a:r>
              <a:rPr lang="en-US" sz="2000" dirty="0" smtClean="0"/>
              <a:t>In the AVR, instructions such as BRCS and BRCC allow the program to branch right after the addition of unsigned numbers according to the value of C flag. </a:t>
            </a:r>
          </a:p>
          <a:p>
            <a:pPr marL="0" indent="274320" algn="just">
              <a:spcBef>
                <a:spcPts val="0"/>
              </a:spcBef>
              <a:buNone/>
            </a:pPr>
            <a:r>
              <a:rPr lang="en-US" sz="2000" dirty="0" smtClean="0"/>
              <a:t>There are also the BRVC and the BRVS instructions for the V flag that allow us to correct the signed number error. We also have two branch instructions for the N flag (negative), BRPL and BRMI.</a:t>
            </a:r>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31</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5.2: SIGNED NUMBER CONCEPTS AND ….</a:t>
            </a:r>
          </a:p>
        </p:txBody>
      </p:sp>
      <p:sp>
        <p:nvSpPr>
          <p:cNvPr id="6" name="Content Placeholder 5"/>
          <p:cNvSpPr>
            <a:spLocks noGrp="1"/>
          </p:cNvSpPr>
          <p:nvPr>
            <p:ph sz="quarter" idx="1"/>
          </p:nvPr>
        </p:nvSpPr>
        <p:spPr>
          <a:xfrm>
            <a:off x="914400" y="1447800"/>
            <a:ext cx="7229500" cy="4572000"/>
          </a:xfrm>
        </p:spPr>
        <p:txBody>
          <a:bodyPr>
            <a:normAutofit/>
          </a:bodyPr>
          <a:lstStyle/>
          <a:p>
            <a:pPr algn="just">
              <a:buNone/>
            </a:pPr>
            <a:r>
              <a:rPr lang="en-US" b="1" dirty="0" smtClean="0"/>
              <a:t>What is the difference between the N and S flags?</a:t>
            </a:r>
          </a:p>
          <a:p>
            <a:pPr marL="0" indent="274320">
              <a:spcBef>
                <a:spcPts val="0"/>
              </a:spcBef>
              <a:buNone/>
            </a:pPr>
            <a:r>
              <a:rPr lang="en-US" sz="2000" dirty="0" smtClean="0"/>
              <a:t>In signed numbers the N flag represents the D7 bit of the result. It is called the Negative flag.</a:t>
            </a:r>
          </a:p>
          <a:p>
            <a:pPr marL="0" indent="274320" algn="just">
              <a:spcBef>
                <a:spcPts val="0"/>
              </a:spcBef>
              <a:buNone/>
            </a:pPr>
            <a:r>
              <a:rPr lang="en-US" sz="2000" dirty="0" smtClean="0"/>
              <a:t>In operations on signed numbers, overflow is possible. </a:t>
            </a:r>
            <a:r>
              <a:rPr lang="en-US" sz="2000" dirty="0" smtClean="0">
                <a:solidFill>
                  <a:srgbClr val="FF0000"/>
                </a:solidFill>
              </a:rPr>
              <a:t>Overflow</a:t>
            </a:r>
            <a:r>
              <a:rPr lang="en-US" sz="2000" dirty="0" smtClean="0"/>
              <a:t> corrupts the result and </a:t>
            </a:r>
            <a:r>
              <a:rPr lang="en-US" sz="2000" dirty="0" smtClean="0">
                <a:solidFill>
                  <a:srgbClr val="FF0000"/>
                </a:solidFill>
              </a:rPr>
              <a:t>negates the sign bit</a:t>
            </a:r>
            <a:r>
              <a:rPr lang="en-US" sz="2000" dirty="0" smtClean="0"/>
              <a:t>. So if you ADD two positive numbers, in case of overflow, the N flag would be 1 showing that the result is negative! The S flag helps you to know the sign of the real result. It checks the V flag in addition to the D7 bit. </a:t>
            </a:r>
          </a:p>
          <a:p>
            <a:pPr marL="0" indent="274320" algn="just">
              <a:spcBef>
                <a:spcPts val="0"/>
              </a:spcBef>
              <a:buNone/>
            </a:pPr>
            <a:endParaRPr lang="en-US" sz="2000" dirty="0" smtClean="0"/>
          </a:p>
          <a:p>
            <a:pPr marL="0" algn="just">
              <a:spcBef>
                <a:spcPts val="0"/>
              </a:spcBef>
            </a:pPr>
            <a:r>
              <a:rPr lang="en-US" sz="2000" dirty="0" smtClean="0"/>
              <a:t>If V = 0, it shows that overflow has not occurred and the S flag will be the same as D7 to show the sign of the result. </a:t>
            </a:r>
          </a:p>
          <a:p>
            <a:pPr marL="0" algn="just">
              <a:spcBef>
                <a:spcPts val="0"/>
              </a:spcBef>
            </a:pPr>
            <a:r>
              <a:rPr lang="en-US" sz="2000" dirty="0" smtClean="0"/>
              <a:t>If V = 1, it shows that overflow has occurred and the S flag will be opposite to the D7 to show the sign of the real (not the corrupted) result.</a:t>
            </a:r>
          </a:p>
          <a:p>
            <a:pPr marL="0" indent="274320">
              <a:spcBef>
                <a:spcPts val="0"/>
              </a:spcBef>
              <a:buNone/>
            </a:pPr>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32</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3"/>
          <p:cNvPicPr>
            <a:picLocks noChangeAspect="1" noChangeArrowheads="1"/>
          </p:cNvPicPr>
          <p:nvPr/>
        </p:nvPicPr>
        <p:blipFill>
          <a:blip r:embed="rId3"/>
          <a:srcRect/>
          <a:stretch>
            <a:fillRect/>
          </a:stretch>
        </p:blipFill>
        <p:spPr bwMode="auto">
          <a:xfrm>
            <a:off x="6049718" y="2214554"/>
            <a:ext cx="2880000" cy="3309738"/>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5.3: LOGIC AND COMPARE INSTRUCTIONS</a:t>
            </a:r>
          </a:p>
        </p:txBody>
      </p:sp>
      <p:sp>
        <p:nvSpPr>
          <p:cNvPr id="6" name="Content Placeholder 5"/>
          <p:cNvSpPr>
            <a:spLocks noGrp="1"/>
          </p:cNvSpPr>
          <p:nvPr>
            <p:ph sz="quarter" idx="1"/>
          </p:nvPr>
        </p:nvSpPr>
        <p:spPr>
          <a:xfrm>
            <a:off x="914400" y="1447800"/>
            <a:ext cx="5157798" cy="4572000"/>
          </a:xfrm>
        </p:spPr>
        <p:txBody>
          <a:bodyPr>
            <a:normAutofit/>
          </a:bodyPr>
          <a:lstStyle/>
          <a:p>
            <a:pPr algn="just">
              <a:buNone/>
            </a:pPr>
            <a:r>
              <a:rPr lang="en-US" sz="2800" b="1" dirty="0" smtClean="0"/>
              <a:t>AND</a:t>
            </a:r>
          </a:p>
          <a:p>
            <a:pPr algn="just">
              <a:spcBef>
                <a:spcPts val="2400"/>
              </a:spcBef>
              <a:spcAft>
                <a:spcPts val="2400"/>
              </a:spcAft>
              <a:buNone/>
            </a:pPr>
            <a:r>
              <a:rPr lang="pt-BR" sz="2000" b="1" dirty="0" smtClean="0">
                <a:latin typeface="Courier New" pitchFamily="49" charset="0"/>
                <a:cs typeface="Courier New" pitchFamily="49" charset="0"/>
              </a:rPr>
              <a:t>		</a:t>
            </a:r>
            <a:r>
              <a:rPr lang="pt-BR" sz="1800" b="1" dirty="0" smtClean="0">
                <a:latin typeface="Courier New" pitchFamily="49" charset="0"/>
                <a:cs typeface="Courier New" pitchFamily="49" charset="0"/>
              </a:rPr>
              <a:t>AND Rd,Rr 	;Rd = Rd AND Rr</a:t>
            </a:r>
            <a:endParaRPr lang="en-US" sz="1800" dirty="0" smtClean="0"/>
          </a:p>
          <a:p>
            <a:pPr marL="0" indent="274320" algn="just">
              <a:lnSpc>
                <a:spcPct val="150000"/>
              </a:lnSpc>
              <a:spcBef>
                <a:spcPts val="0"/>
              </a:spcBef>
              <a:buNone/>
            </a:pPr>
            <a:r>
              <a:rPr lang="en-US" sz="2000" dirty="0" smtClean="0"/>
              <a:t>This instruction will perform a logical AND  on the two operands and place the result in the left-hand operand. There is also the “</a:t>
            </a:r>
            <a:r>
              <a:rPr lang="en-US" sz="1800" b="1" dirty="0" smtClean="0">
                <a:latin typeface="Courier New" pitchFamily="49" charset="0"/>
                <a:cs typeface="Courier New" pitchFamily="49" charset="0"/>
              </a:rPr>
              <a:t>ANDI </a:t>
            </a:r>
            <a:r>
              <a:rPr lang="en-US" sz="1800" b="1" dirty="0" err="1" smtClean="0">
                <a:latin typeface="Courier New" pitchFamily="49" charset="0"/>
                <a:cs typeface="Courier New" pitchFamily="49" charset="0"/>
              </a:rPr>
              <a:t>Rd,k</a:t>
            </a:r>
            <a:r>
              <a:rPr lang="en-US" sz="2000" dirty="0" smtClean="0"/>
              <a:t>” instruction in which the right-hand operand can be a constant value. The AND instruction will affect the Z, S, and N flags. </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33</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5.3: LOGIC AND COMPARE INSTRUCTIONS</a:t>
            </a:r>
          </a:p>
        </p:txBody>
      </p:sp>
      <p:sp>
        <p:nvSpPr>
          <p:cNvPr id="6" name="Content Placeholder 5"/>
          <p:cNvSpPr>
            <a:spLocks noGrp="1"/>
          </p:cNvSpPr>
          <p:nvPr>
            <p:ph sz="quarter" idx="1"/>
          </p:nvPr>
        </p:nvSpPr>
        <p:spPr>
          <a:xfrm>
            <a:off x="914400" y="1447800"/>
            <a:ext cx="7229500" cy="4572000"/>
          </a:xfrm>
        </p:spPr>
        <p:txBody>
          <a:bodyPr>
            <a:normAutofit/>
          </a:bodyPr>
          <a:lstStyle/>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34</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26626" name="Picture 2"/>
          <p:cNvPicPr>
            <a:picLocks noChangeAspect="1" noChangeArrowheads="1"/>
          </p:cNvPicPr>
          <p:nvPr/>
        </p:nvPicPr>
        <p:blipFill>
          <a:blip r:embed="rId3"/>
          <a:srcRect/>
          <a:stretch>
            <a:fillRect/>
          </a:stretch>
        </p:blipFill>
        <p:spPr bwMode="auto">
          <a:xfrm>
            <a:off x="642910" y="1809350"/>
            <a:ext cx="7920000" cy="32627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5.3: LOGIC AND COMPARE INSTRUCTIONS</a:t>
            </a:r>
          </a:p>
        </p:txBody>
      </p:sp>
      <p:sp>
        <p:nvSpPr>
          <p:cNvPr id="6" name="Content Placeholder 5"/>
          <p:cNvSpPr>
            <a:spLocks noGrp="1"/>
          </p:cNvSpPr>
          <p:nvPr>
            <p:ph sz="quarter" idx="1"/>
          </p:nvPr>
        </p:nvSpPr>
        <p:spPr>
          <a:xfrm>
            <a:off x="914400" y="1447800"/>
            <a:ext cx="5157798" cy="4572000"/>
          </a:xfrm>
        </p:spPr>
        <p:txBody>
          <a:bodyPr>
            <a:normAutofit/>
          </a:bodyPr>
          <a:lstStyle/>
          <a:p>
            <a:pPr algn="just">
              <a:buNone/>
            </a:pPr>
            <a:r>
              <a:rPr lang="en-US" sz="2800" b="1" dirty="0" smtClean="0"/>
              <a:t>OR</a:t>
            </a:r>
          </a:p>
          <a:p>
            <a:pPr algn="just">
              <a:spcBef>
                <a:spcPts val="2400"/>
              </a:spcBef>
              <a:spcAft>
                <a:spcPts val="2400"/>
              </a:spcAft>
              <a:buNone/>
            </a:pPr>
            <a:r>
              <a:rPr lang="pt-BR" sz="2000" b="1" dirty="0" smtClean="0">
                <a:latin typeface="Courier New" pitchFamily="49" charset="0"/>
                <a:cs typeface="Courier New" pitchFamily="49" charset="0"/>
              </a:rPr>
              <a:t>		</a:t>
            </a:r>
            <a:r>
              <a:rPr lang="pt-BR" sz="1800" b="1" dirty="0" smtClean="0">
                <a:latin typeface="Courier New" pitchFamily="49" charset="0"/>
                <a:cs typeface="Courier New" pitchFamily="49" charset="0"/>
              </a:rPr>
              <a:t>OR Rd,Rr 	;Rd = Rd OR Rr</a:t>
            </a:r>
            <a:endParaRPr lang="en-US" sz="1800" dirty="0" smtClean="0"/>
          </a:p>
          <a:p>
            <a:pPr marL="0" indent="274320" algn="just">
              <a:lnSpc>
                <a:spcPct val="150000"/>
              </a:lnSpc>
              <a:spcBef>
                <a:spcPts val="0"/>
              </a:spcBef>
              <a:buNone/>
            </a:pPr>
            <a:r>
              <a:rPr lang="en-US" sz="2000" dirty="0" smtClean="0"/>
              <a:t>This instruction will perform a logical OR on the two operands and place the result in the left-hand operand. There is also the “</a:t>
            </a:r>
            <a:r>
              <a:rPr lang="en-US" sz="1800" b="1" dirty="0" smtClean="0">
                <a:latin typeface="Courier New" pitchFamily="49" charset="0"/>
                <a:cs typeface="Courier New" pitchFamily="49" charset="0"/>
              </a:rPr>
              <a:t>ORI </a:t>
            </a:r>
            <a:r>
              <a:rPr lang="en-US" sz="1800" b="1" dirty="0" err="1" smtClean="0">
                <a:latin typeface="Courier New" pitchFamily="49" charset="0"/>
                <a:cs typeface="Courier New" pitchFamily="49" charset="0"/>
              </a:rPr>
              <a:t>Rd,k</a:t>
            </a:r>
            <a:r>
              <a:rPr lang="en-US" sz="2000" dirty="0" smtClean="0"/>
              <a:t>” instruction in which the right-hand operand can be a constant value. The OR instruction will affect the Z, S, and N flags. </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35</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27650" name="Picture 2"/>
          <p:cNvPicPr>
            <a:picLocks noChangeAspect="1" noChangeArrowheads="1"/>
          </p:cNvPicPr>
          <p:nvPr/>
        </p:nvPicPr>
        <p:blipFill>
          <a:blip r:embed="rId3"/>
          <a:srcRect/>
          <a:stretch>
            <a:fillRect/>
          </a:stretch>
        </p:blipFill>
        <p:spPr bwMode="auto">
          <a:xfrm>
            <a:off x="6072198" y="2220274"/>
            <a:ext cx="2880000" cy="32804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5.3: LOGIC AND COMPARE INSTRUCTIONS</a:t>
            </a:r>
          </a:p>
        </p:txBody>
      </p:sp>
      <p:sp>
        <p:nvSpPr>
          <p:cNvPr id="6" name="Content Placeholder 5"/>
          <p:cNvSpPr>
            <a:spLocks noGrp="1"/>
          </p:cNvSpPr>
          <p:nvPr>
            <p:ph sz="quarter" idx="1"/>
          </p:nvPr>
        </p:nvSpPr>
        <p:spPr>
          <a:xfrm>
            <a:off x="914400" y="1447800"/>
            <a:ext cx="7229500" cy="4572000"/>
          </a:xfrm>
        </p:spPr>
        <p:txBody>
          <a:bodyPr>
            <a:normAutofit/>
          </a:bodyPr>
          <a:lstStyle/>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36</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28674" name="Picture 2"/>
          <p:cNvPicPr>
            <a:picLocks noChangeAspect="1" noChangeArrowheads="1"/>
          </p:cNvPicPr>
          <p:nvPr/>
        </p:nvPicPr>
        <p:blipFill>
          <a:blip r:embed="rId3"/>
          <a:srcRect/>
          <a:stretch>
            <a:fillRect/>
          </a:stretch>
        </p:blipFill>
        <p:spPr bwMode="auto">
          <a:xfrm>
            <a:off x="1235272" y="857041"/>
            <a:ext cx="6480000" cy="54294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5.3: LOGIC AND COMPARE INSTRUCTIONS</a:t>
            </a:r>
          </a:p>
        </p:txBody>
      </p:sp>
      <p:sp>
        <p:nvSpPr>
          <p:cNvPr id="6" name="Content Placeholder 5"/>
          <p:cNvSpPr>
            <a:spLocks noGrp="1"/>
          </p:cNvSpPr>
          <p:nvPr>
            <p:ph sz="quarter" idx="1"/>
          </p:nvPr>
        </p:nvSpPr>
        <p:spPr>
          <a:xfrm>
            <a:off x="914400" y="1447800"/>
            <a:ext cx="5157798" cy="4572000"/>
          </a:xfrm>
        </p:spPr>
        <p:txBody>
          <a:bodyPr>
            <a:normAutofit/>
          </a:bodyPr>
          <a:lstStyle/>
          <a:p>
            <a:pPr algn="just">
              <a:spcBef>
                <a:spcPts val="2400"/>
              </a:spcBef>
              <a:spcAft>
                <a:spcPts val="2400"/>
              </a:spcAft>
              <a:buNone/>
            </a:pPr>
            <a:r>
              <a:rPr lang="pt-BR" sz="2000" b="1" dirty="0" smtClean="0">
                <a:latin typeface="Courier New" pitchFamily="49" charset="0"/>
                <a:cs typeface="Courier New" pitchFamily="49" charset="0"/>
              </a:rPr>
              <a:t>e</a:t>
            </a:r>
            <a:r>
              <a:rPr lang="pt-BR" sz="1800" b="1" dirty="0" smtClean="0">
                <a:latin typeface="Courier New" pitchFamily="49" charset="0"/>
                <a:cs typeface="Courier New" pitchFamily="49" charset="0"/>
              </a:rPr>
              <a:t>OR </a:t>
            </a:r>
            <a:r>
              <a:rPr lang="pt-BR" sz="1800" b="1" dirty="0" smtClean="0">
                <a:latin typeface="Courier New" pitchFamily="49" charset="0"/>
                <a:cs typeface="Courier New" pitchFamily="49" charset="0"/>
              </a:rPr>
              <a:t>Rd,Rr 	;Rd = Rd XOR Rr</a:t>
            </a:r>
            <a:endParaRPr lang="en-US" sz="1800" dirty="0" smtClean="0"/>
          </a:p>
          <a:p>
            <a:pPr marL="0" indent="274320" algn="just">
              <a:lnSpc>
                <a:spcPct val="150000"/>
              </a:lnSpc>
              <a:spcBef>
                <a:spcPts val="0"/>
              </a:spcBef>
              <a:buNone/>
            </a:pPr>
            <a:r>
              <a:rPr lang="en-US" sz="2000" dirty="0" smtClean="0"/>
              <a:t>This instruction will perform a logical EX-OR on the two operands and place the result in the left-hand operand. There is also the </a:t>
            </a:r>
            <a:r>
              <a:rPr lang="en-US" sz="2000" dirty="0" smtClean="0"/>
              <a:t>“</a:t>
            </a:r>
            <a:r>
              <a:rPr lang="en-US" sz="2000" b="1" dirty="0" err="1" smtClean="0"/>
              <a:t>e</a:t>
            </a:r>
            <a:r>
              <a:rPr lang="en-US" sz="1800" b="1" dirty="0" err="1" smtClean="0">
                <a:latin typeface="Courier New" pitchFamily="49" charset="0"/>
                <a:cs typeface="Courier New" pitchFamily="49" charset="0"/>
              </a:rPr>
              <a:t>OR</a:t>
            </a:r>
            <a:r>
              <a:rPr lang="en-US" sz="2000" dirty="0" smtClean="0"/>
              <a:t>” instruction will affect the Z, S, and N flags. </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37</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29698" name="Picture 2"/>
          <p:cNvPicPr>
            <a:picLocks noChangeAspect="1" noChangeArrowheads="1"/>
          </p:cNvPicPr>
          <p:nvPr/>
        </p:nvPicPr>
        <p:blipFill>
          <a:blip r:embed="rId3"/>
          <a:srcRect/>
          <a:stretch>
            <a:fillRect/>
          </a:stretch>
        </p:blipFill>
        <p:spPr bwMode="auto">
          <a:xfrm>
            <a:off x="6072198" y="2177541"/>
            <a:ext cx="2880000" cy="29659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5.3: LOGIC AND COMPARE INSTRUCTIONS</a:t>
            </a:r>
          </a:p>
        </p:txBody>
      </p:sp>
      <p:sp>
        <p:nvSpPr>
          <p:cNvPr id="6" name="Content Placeholder 5"/>
          <p:cNvSpPr>
            <a:spLocks noGrp="1"/>
          </p:cNvSpPr>
          <p:nvPr>
            <p:ph sz="quarter" idx="1"/>
          </p:nvPr>
        </p:nvSpPr>
        <p:spPr>
          <a:xfrm>
            <a:off x="914400" y="1447800"/>
            <a:ext cx="7229500" cy="4572000"/>
          </a:xfrm>
        </p:spPr>
        <p:txBody>
          <a:bodyPr>
            <a:normAutofit/>
          </a:bodyPr>
          <a:lstStyle/>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38</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0722" name="Picture 2"/>
          <p:cNvPicPr>
            <a:picLocks noChangeAspect="1" noChangeArrowheads="1"/>
          </p:cNvPicPr>
          <p:nvPr/>
        </p:nvPicPr>
        <p:blipFill>
          <a:blip r:embed="rId3"/>
          <a:srcRect/>
          <a:stretch>
            <a:fillRect/>
          </a:stretch>
        </p:blipFill>
        <p:spPr bwMode="auto">
          <a:xfrm>
            <a:off x="581090" y="2175154"/>
            <a:ext cx="7920000" cy="29683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5.3: LOGIC AND COMPARE INSTRUCTIONS</a:t>
            </a:r>
          </a:p>
        </p:txBody>
      </p:sp>
      <p:sp>
        <p:nvSpPr>
          <p:cNvPr id="6" name="Content Placeholder 5"/>
          <p:cNvSpPr>
            <a:spLocks noGrp="1"/>
          </p:cNvSpPr>
          <p:nvPr>
            <p:ph sz="quarter" idx="1"/>
          </p:nvPr>
        </p:nvSpPr>
        <p:spPr>
          <a:xfrm>
            <a:off x="914400" y="1447800"/>
            <a:ext cx="7229500" cy="4572000"/>
          </a:xfrm>
        </p:spPr>
        <p:txBody>
          <a:bodyPr>
            <a:normAutofit/>
          </a:bodyPr>
          <a:lstStyle/>
          <a:p>
            <a:pPr marL="0" indent="274320" algn="just">
              <a:spcBef>
                <a:spcPts val="0"/>
              </a:spcBef>
              <a:buNone/>
            </a:pPr>
            <a:r>
              <a:rPr lang="en-US" sz="2000" dirty="0" smtClean="0"/>
              <a:t>EX-OR can also be used to see if two registers have the same value. The "EOR R0,R1" instruction will EX-OR the R0 register and R1, and put the result in R0.</a:t>
            </a:r>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39</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1747" name="Picture 3"/>
          <p:cNvPicPr>
            <a:picLocks noChangeAspect="1" noChangeArrowheads="1"/>
          </p:cNvPicPr>
          <p:nvPr/>
        </p:nvPicPr>
        <p:blipFill>
          <a:blip r:embed="rId3"/>
          <a:srcRect/>
          <a:stretch>
            <a:fillRect/>
          </a:stretch>
        </p:blipFill>
        <p:spPr bwMode="auto">
          <a:xfrm>
            <a:off x="943900" y="2439253"/>
            <a:ext cx="7200000" cy="37043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5.1 ARITHMATIC INSTRUCTIONS</a:t>
            </a:r>
          </a:p>
        </p:txBody>
      </p:sp>
      <p:sp>
        <p:nvSpPr>
          <p:cNvPr id="6" name="Content Placeholder 5"/>
          <p:cNvSpPr>
            <a:spLocks noGrp="1"/>
          </p:cNvSpPr>
          <p:nvPr>
            <p:ph sz="quarter" idx="1"/>
          </p:nvPr>
        </p:nvSpPr>
        <p:spPr>
          <a:xfrm>
            <a:off x="914400" y="1447800"/>
            <a:ext cx="7229500" cy="4572000"/>
          </a:xfrm>
        </p:spPr>
        <p:txBody>
          <a:bodyPr>
            <a:normAutofit/>
          </a:bodyPr>
          <a:lstStyle/>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2050" name="Picture 2"/>
          <p:cNvPicPr>
            <a:picLocks noChangeAspect="1" noChangeArrowheads="1"/>
          </p:cNvPicPr>
          <p:nvPr/>
        </p:nvPicPr>
        <p:blipFill>
          <a:blip r:embed="rId3"/>
          <a:srcRect/>
          <a:stretch>
            <a:fillRect/>
          </a:stretch>
        </p:blipFill>
        <p:spPr bwMode="auto">
          <a:xfrm>
            <a:off x="642910" y="2136663"/>
            <a:ext cx="7920000" cy="30068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5.3: LOGIC AND COMPARE INSTRUCTIONS</a:t>
            </a:r>
          </a:p>
        </p:txBody>
      </p:sp>
      <p:sp>
        <p:nvSpPr>
          <p:cNvPr id="6" name="Content Placeholder 5"/>
          <p:cNvSpPr>
            <a:spLocks noGrp="1"/>
          </p:cNvSpPr>
          <p:nvPr>
            <p:ph sz="quarter" idx="1"/>
          </p:nvPr>
        </p:nvSpPr>
        <p:spPr>
          <a:xfrm>
            <a:off x="914400" y="1447800"/>
            <a:ext cx="7229500" cy="4572000"/>
          </a:xfrm>
        </p:spPr>
        <p:txBody>
          <a:bodyPr>
            <a:normAutofit/>
          </a:bodyPr>
          <a:lstStyle/>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40</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2770" name="Picture 2"/>
          <p:cNvPicPr>
            <a:picLocks noChangeAspect="1" noChangeArrowheads="1"/>
          </p:cNvPicPr>
          <p:nvPr/>
        </p:nvPicPr>
        <p:blipFill>
          <a:blip r:embed="rId3"/>
          <a:srcRect/>
          <a:stretch>
            <a:fillRect/>
          </a:stretch>
        </p:blipFill>
        <p:spPr bwMode="auto">
          <a:xfrm>
            <a:off x="581090" y="1371134"/>
            <a:ext cx="7920000" cy="47010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5.3: LOGIC AND COMPARE INSTRUCTIONS</a:t>
            </a:r>
          </a:p>
        </p:txBody>
      </p:sp>
      <p:sp>
        <p:nvSpPr>
          <p:cNvPr id="6" name="Content Placeholder 5"/>
          <p:cNvSpPr>
            <a:spLocks noGrp="1"/>
          </p:cNvSpPr>
          <p:nvPr>
            <p:ph sz="quarter" idx="1"/>
          </p:nvPr>
        </p:nvSpPr>
        <p:spPr>
          <a:xfrm>
            <a:off x="1000100" y="1500174"/>
            <a:ext cx="7229500" cy="4572000"/>
          </a:xfrm>
        </p:spPr>
        <p:txBody>
          <a:bodyPr>
            <a:normAutofit/>
          </a:bodyPr>
          <a:lstStyle/>
          <a:p>
            <a:pPr marL="0" indent="274320" algn="just">
              <a:spcBef>
                <a:spcPts val="0"/>
              </a:spcBef>
              <a:buNone/>
            </a:pPr>
            <a:r>
              <a:rPr lang="en-US" sz="2000" dirty="0" smtClean="0"/>
              <a:t>Another widely used application of EX-OR is to toggle the bits of an operand. The following code demonstrates how to use EX-OR to toggle the bits of an operand.</a:t>
            </a:r>
          </a:p>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41</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3795" name="Picture 3"/>
          <p:cNvPicPr>
            <a:picLocks noChangeAspect="1" noChangeArrowheads="1"/>
          </p:cNvPicPr>
          <p:nvPr/>
        </p:nvPicPr>
        <p:blipFill>
          <a:blip r:embed="rId3"/>
          <a:srcRect/>
          <a:stretch>
            <a:fillRect/>
          </a:stretch>
        </p:blipFill>
        <p:spPr bwMode="auto">
          <a:xfrm>
            <a:off x="869652" y="2995463"/>
            <a:ext cx="7560000" cy="12193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5.3: LOGIC AND COMPARE INSTRUCTIONS</a:t>
            </a:r>
          </a:p>
        </p:txBody>
      </p:sp>
      <p:sp>
        <p:nvSpPr>
          <p:cNvPr id="6" name="Content Placeholder 5"/>
          <p:cNvSpPr>
            <a:spLocks noGrp="1"/>
          </p:cNvSpPr>
          <p:nvPr>
            <p:ph sz="quarter" idx="1"/>
          </p:nvPr>
        </p:nvSpPr>
        <p:spPr>
          <a:xfrm>
            <a:off x="914400" y="1447800"/>
            <a:ext cx="7229500" cy="4572000"/>
          </a:xfrm>
        </p:spPr>
        <p:txBody>
          <a:bodyPr>
            <a:normAutofit/>
          </a:bodyPr>
          <a:lstStyle/>
          <a:p>
            <a:pPr algn="just">
              <a:buNone/>
            </a:pPr>
            <a:r>
              <a:rPr lang="en-US" sz="2800" b="1" dirty="0" smtClean="0"/>
              <a:t>COM (complement)</a:t>
            </a:r>
          </a:p>
          <a:p>
            <a:pPr marL="0" indent="274320" algn="just">
              <a:spcBef>
                <a:spcPts val="0"/>
              </a:spcBef>
              <a:buNone/>
            </a:pPr>
            <a:r>
              <a:rPr lang="en-US" sz="2000" dirty="0" smtClean="0"/>
              <a:t>This instruction complements the contents of a register. The complement action changes the 0s to 1s, and the 1s to 0s. This is also called 1’s complement.</a:t>
            </a:r>
          </a:p>
          <a:p>
            <a:pPr algn="just">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42</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4819" name="Picture 3"/>
          <p:cNvPicPr>
            <a:picLocks noChangeAspect="1" noChangeArrowheads="1"/>
          </p:cNvPicPr>
          <p:nvPr/>
        </p:nvPicPr>
        <p:blipFill>
          <a:blip r:embed="rId3"/>
          <a:srcRect/>
          <a:stretch>
            <a:fillRect/>
          </a:stretch>
        </p:blipFill>
        <p:spPr bwMode="auto">
          <a:xfrm>
            <a:off x="2881313" y="2790844"/>
            <a:ext cx="3381375"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5.3: LOGIC AND COMPARE INSTRUCTIONS</a:t>
            </a:r>
          </a:p>
        </p:txBody>
      </p:sp>
      <p:sp>
        <p:nvSpPr>
          <p:cNvPr id="6" name="Content Placeholder 5"/>
          <p:cNvSpPr>
            <a:spLocks noGrp="1"/>
          </p:cNvSpPr>
          <p:nvPr>
            <p:ph sz="quarter" idx="1"/>
          </p:nvPr>
        </p:nvSpPr>
        <p:spPr>
          <a:xfrm>
            <a:off x="914400" y="1447800"/>
            <a:ext cx="7229500" cy="4572000"/>
          </a:xfrm>
        </p:spPr>
        <p:txBody>
          <a:bodyPr>
            <a:normAutofit/>
          </a:bodyPr>
          <a:lstStyle/>
          <a:p>
            <a:pPr>
              <a:buNone/>
            </a:pPr>
            <a:r>
              <a:rPr lang="en-US" sz="2800" b="1" dirty="0" smtClean="0"/>
              <a:t>NEG (negate)</a:t>
            </a:r>
          </a:p>
          <a:p>
            <a:pPr>
              <a:buNone/>
            </a:pPr>
            <a:r>
              <a:rPr lang="en-US" sz="2000" dirty="0" smtClean="0"/>
              <a:t>This instruction takes the 2's complement of a register.</a:t>
            </a:r>
          </a:p>
          <a:p>
            <a:pPr algn="just">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43</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5842" name="Picture 2"/>
          <p:cNvPicPr>
            <a:picLocks noChangeAspect="1" noChangeArrowheads="1"/>
          </p:cNvPicPr>
          <p:nvPr/>
        </p:nvPicPr>
        <p:blipFill>
          <a:blip r:embed="rId3"/>
          <a:srcRect/>
          <a:stretch>
            <a:fillRect/>
          </a:stretch>
        </p:blipFill>
        <p:spPr bwMode="auto">
          <a:xfrm>
            <a:off x="642910" y="2660735"/>
            <a:ext cx="7920000" cy="19112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5.3: LOGIC AND COMPARE INSTRUCTIONS</a:t>
            </a:r>
          </a:p>
        </p:txBody>
      </p:sp>
      <p:sp>
        <p:nvSpPr>
          <p:cNvPr id="6" name="Content Placeholder 5"/>
          <p:cNvSpPr>
            <a:spLocks noGrp="1"/>
          </p:cNvSpPr>
          <p:nvPr>
            <p:ph sz="quarter" idx="1"/>
          </p:nvPr>
        </p:nvSpPr>
        <p:spPr>
          <a:xfrm>
            <a:off x="914400" y="1447800"/>
            <a:ext cx="7229500" cy="4572000"/>
          </a:xfrm>
        </p:spPr>
        <p:txBody>
          <a:bodyPr>
            <a:normAutofit/>
          </a:bodyPr>
          <a:lstStyle/>
          <a:p>
            <a:pPr algn="just">
              <a:buNone/>
            </a:pPr>
            <a:r>
              <a:rPr lang="en-US" sz="2800" b="1" dirty="0" smtClean="0"/>
              <a:t>Compare instructions</a:t>
            </a:r>
          </a:p>
          <a:p>
            <a:pPr algn="just">
              <a:spcBef>
                <a:spcPts val="2400"/>
              </a:spcBef>
              <a:spcAft>
                <a:spcPts val="2400"/>
              </a:spcAft>
              <a:buNone/>
            </a:pPr>
            <a:r>
              <a:rPr lang="en-US" sz="2000" dirty="0" smtClean="0"/>
              <a:t>		</a:t>
            </a:r>
            <a:r>
              <a:rPr lang="en-US" sz="2000" b="1" dirty="0" smtClean="0">
                <a:latin typeface="Courier New" pitchFamily="49" charset="0"/>
                <a:cs typeface="Courier New" pitchFamily="49" charset="0"/>
              </a:rPr>
              <a:t>CP	</a:t>
            </a:r>
            <a:r>
              <a:rPr lang="en-US" sz="2000" b="1" dirty="0" err="1" smtClean="0">
                <a:latin typeface="Courier New" pitchFamily="49" charset="0"/>
                <a:cs typeface="Courier New" pitchFamily="49" charset="0"/>
              </a:rPr>
              <a:t>Rd,Rr</a:t>
            </a:r>
            <a:endParaRPr lang="en-US" sz="2000" b="1" dirty="0" smtClean="0">
              <a:latin typeface="Courier New" pitchFamily="49" charset="0"/>
              <a:cs typeface="Courier New" pitchFamily="49" charset="0"/>
            </a:endParaRPr>
          </a:p>
          <a:p>
            <a:pPr marL="0" indent="274320" algn="just">
              <a:spcBef>
                <a:spcPts val="0"/>
              </a:spcBef>
              <a:buNone/>
            </a:pPr>
            <a:r>
              <a:rPr lang="en-US" sz="2000" dirty="0" smtClean="0"/>
              <a:t>The AVR has the CP instruction for the compare operation. The compare instruction is really a subtraction, except that the values of the operands do not change. There is also the “</a:t>
            </a:r>
            <a:r>
              <a:rPr lang="en-US" sz="1800" b="1" dirty="0" smtClean="0">
                <a:latin typeface="Courier New" pitchFamily="49" charset="0"/>
                <a:cs typeface="Courier New" pitchFamily="49" charset="0"/>
              </a:rPr>
              <a:t>CPI Rd, k</a:t>
            </a:r>
            <a:r>
              <a:rPr lang="en-US" sz="2000" dirty="0" smtClean="0"/>
              <a:t>” instruction in which the right-hand operand can be a constant value.</a:t>
            </a:r>
          </a:p>
          <a:p>
            <a:pPr marL="0" indent="274320" algn="just">
              <a:spcBef>
                <a:spcPts val="0"/>
              </a:spcBef>
              <a:buNone/>
            </a:pPr>
            <a:endParaRPr lang="en-US" sz="2000" dirty="0" smtClean="0"/>
          </a:p>
          <a:p>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44</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5.3: LOGIC AND COMPARE INSTRUCTIONS</a:t>
            </a:r>
          </a:p>
        </p:txBody>
      </p:sp>
      <p:sp>
        <p:nvSpPr>
          <p:cNvPr id="6" name="Content Placeholder 5"/>
          <p:cNvSpPr>
            <a:spLocks noGrp="1"/>
          </p:cNvSpPr>
          <p:nvPr>
            <p:ph sz="quarter" idx="1"/>
          </p:nvPr>
        </p:nvSpPr>
        <p:spPr>
          <a:xfrm>
            <a:off x="914400" y="1447800"/>
            <a:ext cx="7229500" cy="4572000"/>
          </a:xfrm>
        </p:spPr>
        <p:txBody>
          <a:bodyPr>
            <a:normAutofit/>
          </a:bodyPr>
          <a:lstStyle/>
          <a:p>
            <a:pPr algn="just">
              <a:buNone/>
            </a:pPr>
            <a:r>
              <a:rPr lang="en-US" sz="2800" b="1" dirty="0" smtClean="0"/>
              <a:t>Conditional branch instructions</a:t>
            </a:r>
          </a:p>
          <a:p>
            <a:pPr marL="0" indent="274320" algn="just">
              <a:spcBef>
                <a:spcPts val="0"/>
              </a:spcBef>
              <a:buNone/>
            </a:pPr>
            <a:r>
              <a:rPr lang="en-US" sz="2000" dirty="0" smtClean="0"/>
              <a:t>As we studied in Chapter 3, conditional branches alter the flow of control if a condition is true. In the AVR there are at least two conditional jumps for each flag of the status register. </a:t>
            </a:r>
          </a:p>
          <a:p>
            <a:pPr algn="just">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45</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6866" name="Picture 2"/>
          <p:cNvPicPr>
            <a:picLocks noChangeAspect="1" noChangeArrowheads="1"/>
          </p:cNvPicPr>
          <p:nvPr/>
        </p:nvPicPr>
        <p:blipFill>
          <a:blip r:embed="rId3"/>
          <a:srcRect/>
          <a:stretch>
            <a:fillRect/>
          </a:stretch>
        </p:blipFill>
        <p:spPr bwMode="auto">
          <a:xfrm>
            <a:off x="571472" y="3137392"/>
            <a:ext cx="7920000" cy="25996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5.3: LOGIC AND COMPARE INSTRUCTIONS</a:t>
            </a:r>
          </a:p>
        </p:txBody>
      </p:sp>
      <p:sp>
        <p:nvSpPr>
          <p:cNvPr id="6" name="Content Placeholder 5"/>
          <p:cNvSpPr>
            <a:spLocks noGrp="1"/>
          </p:cNvSpPr>
          <p:nvPr>
            <p:ph sz="quarter" idx="1"/>
          </p:nvPr>
        </p:nvSpPr>
        <p:spPr>
          <a:xfrm>
            <a:off x="914400" y="1447800"/>
            <a:ext cx="7229500" cy="4572000"/>
          </a:xfrm>
        </p:spPr>
        <p:txBody>
          <a:bodyPr>
            <a:normAutofit/>
          </a:bodyPr>
          <a:lstStyle/>
          <a:p>
            <a:pPr>
              <a:buNone/>
            </a:pPr>
            <a:r>
              <a:rPr lang="en-US" sz="3600" b="1" dirty="0" smtClean="0"/>
              <a:t>BREQ and BRNE instructions</a:t>
            </a:r>
          </a:p>
          <a:p>
            <a:pPr>
              <a:buNone/>
            </a:pPr>
            <a:endParaRPr lang="en-US" sz="2800" b="1" dirty="0" smtClean="0"/>
          </a:p>
          <a:p>
            <a:pPr>
              <a:buNone/>
            </a:pPr>
            <a:endParaRPr lang="en-US" sz="2800" b="1" dirty="0" smtClean="0"/>
          </a:p>
          <a:p>
            <a:pPr marL="0" indent="274320">
              <a:spcBef>
                <a:spcPts val="0"/>
              </a:spcBef>
              <a:buNone/>
            </a:pPr>
            <a:r>
              <a:rPr lang="en-US" sz="2000" dirty="0" smtClean="0"/>
              <a:t>The BREQ makes decisions based on the Z flag. If Z = 1 the BREQ instruction branches</a:t>
            </a:r>
          </a:p>
          <a:p>
            <a:pPr marL="0" indent="274320">
              <a:spcBef>
                <a:spcPts val="0"/>
              </a:spcBef>
              <a:buNone/>
            </a:pPr>
            <a:endParaRPr lang="en-US" sz="2000" dirty="0" smtClean="0"/>
          </a:p>
          <a:p>
            <a:pPr marL="0" indent="274320">
              <a:spcBef>
                <a:spcPts val="0"/>
              </a:spcBef>
              <a:buNone/>
            </a:pPr>
            <a:r>
              <a:rPr lang="en-US" sz="2000" dirty="0" smtClean="0"/>
              <a:t>The BRNE instruction, like the BREQ, makes decisions based on the Z flag, but it branches when Z = 0. </a:t>
            </a:r>
          </a:p>
          <a:p>
            <a:pPr marL="0" indent="274320">
              <a:spcBef>
                <a:spcPts val="0"/>
              </a:spcBef>
              <a:buNone/>
            </a:pPr>
            <a:endParaRPr lang="en-US" sz="2000" dirty="0" smtClean="0"/>
          </a:p>
          <a:p>
            <a:pPr marL="0" indent="274320">
              <a:spcBef>
                <a:spcPts val="0"/>
              </a:spcBef>
              <a:buNone/>
            </a:pPr>
            <a:r>
              <a:rPr lang="en-US" sz="2000" dirty="0" smtClean="0"/>
              <a:t>Notice that the BREQ and BRNE instructions can be used for both signed, and unsigned numbers.</a:t>
            </a:r>
          </a:p>
          <a:p>
            <a:endParaRPr lang="en-US" sz="2800" dirty="0" smtClean="0"/>
          </a:p>
          <a:p>
            <a:pPr>
              <a:buNone/>
            </a:pP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46</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7890" name="Picture 2"/>
          <p:cNvPicPr>
            <a:picLocks noChangeAspect="1" noChangeArrowheads="1"/>
          </p:cNvPicPr>
          <p:nvPr/>
        </p:nvPicPr>
        <p:blipFill>
          <a:blip r:embed="rId3"/>
          <a:srcRect/>
          <a:stretch>
            <a:fillRect/>
          </a:stretch>
        </p:blipFill>
        <p:spPr bwMode="auto">
          <a:xfrm>
            <a:off x="1614488" y="2024059"/>
            <a:ext cx="5915025" cy="904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5.3: LOGIC AND COMPARE INSTRUCTIONS</a:t>
            </a:r>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47</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8914" name="Picture 2"/>
          <p:cNvPicPr>
            <a:picLocks noGrp="1" noChangeAspect="1" noChangeArrowheads="1"/>
          </p:cNvPicPr>
          <p:nvPr>
            <p:ph sz="quarter" idx="1"/>
          </p:nvPr>
        </p:nvPicPr>
        <p:blipFill>
          <a:blip r:embed="rId3"/>
          <a:srcRect/>
          <a:stretch>
            <a:fillRect/>
          </a:stretch>
        </p:blipFill>
        <p:spPr bwMode="auto">
          <a:xfrm>
            <a:off x="914400" y="2135548"/>
            <a:ext cx="7229475" cy="31965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5.3: LOGIC AND COMPARE INSTRUCTIONS</a:t>
            </a:r>
          </a:p>
        </p:txBody>
      </p:sp>
      <p:sp>
        <p:nvSpPr>
          <p:cNvPr id="6" name="Content Placeholder 5"/>
          <p:cNvSpPr>
            <a:spLocks noGrp="1"/>
          </p:cNvSpPr>
          <p:nvPr>
            <p:ph sz="quarter" idx="1"/>
          </p:nvPr>
        </p:nvSpPr>
        <p:spPr>
          <a:xfrm>
            <a:off x="914400" y="1447800"/>
            <a:ext cx="7229500" cy="4572000"/>
          </a:xfrm>
        </p:spPr>
        <p:txBody>
          <a:bodyPr>
            <a:normAutofit/>
          </a:bodyPr>
          <a:lstStyle/>
          <a:p>
            <a:pPr>
              <a:buNone/>
            </a:pPr>
            <a:r>
              <a:rPr lang="en-US" sz="2800" b="1" dirty="0" smtClean="0"/>
              <a:t>BRSH and BRLO instructions</a:t>
            </a:r>
          </a:p>
          <a:p>
            <a:pPr>
              <a:buNone/>
            </a:pPr>
            <a:endParaRPr lang="en-US" sz="2800" b="1" dirty="0" smtClean="0"/>
          </a:p>
          <a:p>
            <a:pPr>
              <a:buNone/>
            </a:pPr>
            <a:endParaRPr lang="en-US" sz="2800" b="1" dirty="0" smtClean="0"/>
          </a:p>
          <a:p>
            <a:pPr algn="just">
              <a:buNone/>
            </a:pPr>
            <a:endParaRPr lang="en-US" sz="2000" dirty="0" smtClean="0"/>
          </a:p>
          <a:p>
            <a:pPr marL="0" indent="274320" algn="just">
              <a:spcBef>
                <a:spcPts val="0"/>
              </a:spcBef>
              <a:buNone/>
            </a:pPr>
            <a:r>
              <a:rPr lang="en-US" sz="2000" dirty="0" smtClean="0"/>
              <a:t>The BRSH makes decisions based on the C flag. If C = 0 the CPU will jump.</a:t>
            </a:r>
          </a:p>
          <a:p>
            <a:pPr marL="0" indent="274320" algn="just">
              <a:spcBef>
                <a:spcPts val="0"/>
              </a:spcBef>
              <a:buNone/>
            </a:pPr>
            <a:endParaRPr lang="en-US" sz="2000" dirty="0" smtClean="0"/>
          </a:p>
          <a:p>
            <a:pPr marL="0" indent="274320" algn="just">
              <a:spcBef>
                <a:spcPts val="0"/>
              </a:spcBef>
              <a:buNone/>
            </a:pPr>
            <a:r>
              <a:rPr lang="en-US" sz="2000" dirty="0" smtClean="0"/>
              <a:t>The BRLO instruction, like the BRSH, makes decisions based on the C flag, but it branches when C = 1.</a:t>
            </a:r>
          </a:p>
          <a:p>
            <a:pPr marL="0" indent="274320" algn="just">
              <a:spcBef>
                <a:spcPts val="0"/>
              </a:spcBef>
              <a:buNone/>
            </a:pPr>
            <a:endParaRPr lang="en-US" sz="2000" dirty="0" smtClean="0"/>
          </a:p>
          <a:p>
            <a:pPr algn="just">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48</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9939" name="Picture 3"/>
          <p:cNvPicPr>
            <a:picLocks noChangeAspect="1" noChangeArrowheads="1"/>
          </p:cNvPicPr>
          <p:nvPr/>
        </p:nvPicPr>
        <p:blipFill>
          <a:blip r:embed="rId3"/>
          <a:srcRect/>
          <a:stretch>
            <a:fillRect/>
          </a:stretch>
        </p:blipFill>
        <p:spPr bwMode="auto">
          <a:xfrm>
            <a:off x="1509713" y="2181224"/>
            <a:ext cx="6124575" cy="1104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5.3: LOGIC AND COMPARE INSTRUCTIONS</a:t>
            </a:r>
          </a:p>
        </p:txBody>
      </p:sp>
      <p:sp>
        <p:nvSpPr>
          <p:cNvPr id="6" name="Content Placeholder 5"/>
          <p:cNvSpPr>
            <a:spLocks noGrp="1"/>
          </p:cNvSpPr>
          <p:nvPr>
            <p:ph sz="quarter" idx="1"/>
          </p:nvPr>
        </p:nvSpPr>
        <p:spPr>
          <a:xfrm>
            <a:off x="914400" y="1447800"/>
            <a:ext cx="7229500" cy="4572000"/>
          </a:xfrm>
        </p:spPr>
        <p:txBody>
          <a:bodyPr>
            <a:normAutofit/>
          </a:bodyPr>
          <a:lstStyle/>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49</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40962" name="Picture 2"/>
          <p:cNvPicPr>
            <a:picLocks noChangeAspect="1" noChangeArrowheads="1"/>
          </p:cNvPicPr>
          <p:nvPr/>
        </p:nvPicPr>
        <p:blipFill>
          <a:blip r:embed="rId3"/>
          <a:srcRect/>
          <a:stretch>
            <a:fillRect/>
          </a:stretch>
        </p:blipFill>
        <p:spPr bwMode="auto">
          <a:xfrm>
            <a:off x="581090" y="1607362"/>
            <a:ext cx="7920000" cy="41790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srcRect/>
          <a:stretch>
            <a:fillRect/>
          </a:stretch>
        </p:blipFill>
        <p:spPr bwMode="auto">
          <a:xfrm>
            <a:off x="2714612" y="3276611"/>
            <a:ext cx="3486150" cy="1724025"/>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5.1 ARITHMATIC INSTRUCTIONS</a:t>
            </a:r>
          </a:p>
        </p:txBody>
      </p:sp>
      <p:sp>
        <p:nvSpPr>
          <p:cNvPr id="6" name="Content Placeholder 5"/>
          <p:cNvSpPr>
            <a:spLocks noGrp="1"/>
          </p:cNvSpPr>
          <p:nvPr>
            <p:ph sz="quarter" idx="1"/>
          </p:nvPr>
        </p:nvSpPr>
        <p:spPr>
          <a:xfrm>
            <a:off x="914400" y="1447800"/>
            <a:ext cx="7229500" cy="4572000"/>
          </a:xfrm>
        </p:spPr>
        <p:txBody>
          <a:bodyPr>
            <a:normAutofit/>
          </a:bodyPr>
          <a:lstStyle/>
          <a:p>
            <a:pPr algn="just">
              <a:buNone/>
            </a:pPr>
            <a:r>
              <a:rPr lang="en-US" sz="2800" b="1" dirty="0" smtClean="0"/>
              <a:t>ADC and addition of 16-bit numbers</a:t>
            </a:r>
          </a:p>
          <a:p>
            <a:pPr marL="0" indent="274320" algn="just">
              <a:spcBef>
                <a:spcPts val="0"/>
              </a:spcBef>
              <a:buNone/>
            </a:pPr>
            <a:r>
              <a:rPr lang="en-US" sz="2000" dirty="0" smtClean="0"/>
              <a:t>When adding two 16-bit data operands, we need to be concerned with the propagation of a carry from the lower byte to the higher byte. This is called multibyte addition to distinguish it from the addition of individual bytes. The instruction ADC (ADD with carry) is used on such occasions.</a:t>
            </a:r>
          </a:p>
          <a:p>
            <a:pPr marL="0" indent="274320" algn="just">
              <a:spcBef>
                <a:spcPts val="0"/>
              </a:spcBef>
              <a:buNone/>
            </a:pPr>
            <a:r>
              <a:rPr lang="en-US" sz="2000" dirty="0" smtClean="0"/>
              <a:t>For example, look at the addition of 3CE7H + 3B8DH, as shown next.</a:t>
            </a:r>
          </a:p>
          <a:p>
            <a:endParaRPr lang="en-US" sz="2000" dirty="0" smtClean="0"/>
          </a:p>
          <a:p>
            <a:pPr algn="just">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0" algn="just">
              <a:spcBef>
                <a:spcPts val="0"/>
              </a:spcBef>
              <a:buNone/>
            </a:pPr>
            <a:r>
              <a:rPr lang="en-US" sz="2000" dirty="0" smtClean="0"/>
              <a:t>When the first byte is added, there is a carry (E7 + 8D = 74, C = 1). The carry is propagated to the higher byte, which results in 3C + 3B + 1 = 78 (all in hex).</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5.3: LOGIC AND COMPARE INSTRUCTIONS</a:t>
            </a:r>
          </a:p>
        </p:txBody>
      </p:sp>
      <p:sp>
        <p:nvSpPr>
          <p:cNvPr id="6" name="Content Placeholder 5"/>
          <p:cNvSpPr>
            <a:spLocks noGrp="1"/>
          </p:cNvSpPr>
          <p:nvPr>
            <p:ph sz="quarter" idx="1"/>
          </p:nvPr>
        </p:nvSpPr>
        <p:spPr>
          <a:xfrm>
            <a:off x="914400" y="1447800"/>
            <a:ext cx="7229500" cy="4572000"/>
          </a:xfrm>
        </p:spPr>
        <p:txBody>
          <a:bodyPr>
            <a:normAutofit/>
          </a:bodyPr>
          <a:lstStyle/>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50</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41986" name="Picture 2"/>
          <p:cNvPicPr>
            <a:picLocks noChangeAspect="1" noChangeArrowheads="1"/>
          </p:cNvPicPr>
          <p:nvPr/>
        </p:nvPicPr>
        <p:blipFill>
          <a:blip r:embed="rId3"/>
          <a:srcRect/>
          <a:stretch>
            <a:fillRect/>
          </a:stretch>
        </p:blipFill>
        <p:spPr bwMode="auto">
          <a:xfrm>
            <a:off x="1455206" y="621892"/>
            <a:ext cx="5760000" cy="60218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5.3: LOGIC AND COMPARE INSTRUCTIONS</a:t>
            </a:r>
          </a:p>
        </p:txBody>
      </p:sp>
      <p:sp>
        <p:nvSpPr>
          <p:cNvPr id="6" name="Content Placeholder 5"/>
          <p:cNvSpPr>
            <a:spLocks noGrp="1"/>
          </p:cNvSpPr>
          <p:nvPr>
            <p:ph sz="quarter" idx="1"/>
          </p:nvPr>
        </p:nvSpPr>
        <p:spPr>
          <a:xfrm>
            <a:off x="914400" y="1447800"/>
            <a:ext cx="7229500" cy="4572000"/>
          </a:xfrm>
        </p:spPr>
        <p:txBody>
          <a:bodyPr>
            <a:normAutofit/>
          </a:bodyPr>
          <a:lstStyle/>
          <a:p>
            <a:pPr algn="just">
              <a:buNone/>
            </a:pPr>
            <a:r>
              <a:rPr lang="en-US" sz="2800" b="1" dirty="0" smtClean="0"/>
              <a:t>BRGE and BRLT instructions</a:t>
            </a:r>
          </a:p>
          <a:p>
            <a:pPr marL="0" indent="274320" algn="just">
              <a:spcBef>
                <a:spcPts val="0"/>
              </a:spcBef>
              <a:buNone/>
            </a:pPr>
            <a:r>
              <a:rPr lang="en-US" sz="2400" dirty="0" smtClean="0"/>
              <a:t>The BRGE makes decisions based on the S flag. If S = 0 (which, after the CP instruction for signed numbers, means that the left-hand operand of the CP instruction was greater than or equal to the right-hand operand) the BRGE instruction branches in a forward or backward direction relative to program counter. </a:t>
            </a:r>
          </a:p>
          <a:p>
            <a:pPr marL="0" indent="274320" algn="just">
              <a:spcBef>
                <a:spcPts val="0"/>
              </a:spcBef>
              <a:buNone/>
            </a:pPr>
            <a:r>
              <a:rPr lang="en-US" sz="2400" dirty="0" smtClean="0"/>
              <a:t>The BRLT is like the BRGE, but it branches when S = 1. </a:t>
            </a:r>
            <a:br>
              <a:rPr lang="en-US" sz="2400" dirty="0" smtClean="0"/>
            </a:br>
            <a:r>
              <a:rPr lang="en-US" sz="2400" b="1" dirty="0" smtClean="0">
                <a:solidFill>
                  <a:srgbClr val="FF0000"/>
                </a:solidFill>
              </a:rPr>
              <a:t>Notice that the BRGE, and the BRLT are used with signed numbers.</a:t>
            </a:r>
          </a:p>
          <a:p>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51</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5.3: LOGIC AND COMPARE INSTRUCTIONS</a:t>
            </a:r>
          </a:p>
        </p:txBody>
      </p:sp>
      <p:sp>
        <p:nvSpPr>
          <p:cNvPr id="6" name="Content Placeholder 5"/>
          <p:cNvSpPr>
            <a:spLocks noGrp="1"/>
          </p:cNvSpPr>
          <p:nvPr>
            <p:ph sz="quarter" idx="1"/>
          </p:nvPr>
        </p:nvSpPr>
        <p:spPr>
          <a:xfrm>
            <a:off x="914400" y="1447800"/>
            <a:ext cx="7229500" cy="4572000"/>
          </a:xfrm>
        </p:spPr>
        <p:txBody>
          <a:bodyPr>
            <a:normAutofit/>
          </a:bodyPr>
          <a:lstStyle/>
          <a:p>
            <a:pPr>
              <a:buNone/>
            </a:pPr>
            <a:r>
              <a:rPr lang="en-US" sz="2800" b="1" dirty="0" smtClean="0"/>
              <a:t>BRVS and BRVC instructions</a:t>
            </a:r>
          </a:p>
          <a:p>
            <a:pPr marL="0" indent="274320" algn="just">
              <a:spcBef>
                <a:spcPts val="0"/>
              </a:spcBef>
              <a:buNone/>
            </a:pPr>
            <a:r>
              <a:rPr lang="en-US" sz="2000" dirty="0" smtClean="0"/>
              <a:t>As we mentioned before, the V (overflow) flag must be monitored by the programmer to detect overflow and handle the error. The BRVC and BRVS instructions let you check the value of the V flag and change the flow of the program if overflow has occurred.</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52</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43010" name="Picture 2"/>
          <p:cNvPicPr>
            <a:picLocks noChangeAspect="1" noChangeArrowheads="1"/>
          </p:cNvPicPr>
          <p:nvPr/>
        </p:nvPicPr>
        <p:blipFill>
          <a:blip r:embed="rId3"/>
          <a:srcRect/>
          <a:stretch>
            <a:fillRect/>
          </a:stretch>
        </p:blipFill>
        <p:spPr bwMode="auto">
          <a:xfrm>
            <a:off x="1378148" y="3071810"/>
            <a:ext cx="6480000" cy="36161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972452" cy="1143000"/>
          </a:xfrm>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solidFill>
                  <a:schemeClr val="tx1"/>
                </a:solidFill>
              </a:rPr>
              <a:t> </a:t>
            </a:r>
            <a:r>
              <a:rPr lang="en-US" sz="2400" dirty="0" smtClean="0"/>
              <a:t>5.4: ROTATE AND SHIFT INSTRUCTIONS AND DATA SERIALIZATION</a:t>
            </a:r>
          </a:p>
        </p:txBody>
      </p:sp>
      <p:sp>
        <p:nvSpPr>
          <p:cNvPr id="6" name="Content Placeholder 5"/>
          <p:cNvSpPr>
            <a:spLocks noGrp="1"/>
          </p:cNvSpPr>
          <p:nvPr>
            <p:ph sz="quarter" idx="1"/>
          </p:nvPr>
        </p:nvSpPr>
        <p:spPr>
          <a:xfrm>
            <a:off x="914400" y="1447800"/>
            <a:ext cx="7229500" cy="1981200"/>
          </a:xfrm>
        </p:spPr>
        <p:txBody>
          <a:bodyPr>
            <a:normAutofit/>
          </a:bodyPr>
          <a:lstStyle/>
          <a:p>
            <a:pPr marL="0" indent="0" algn="just">
              <a:spcBef>
                <a:spcPts val="0"/>
              </a:spcBef>
              <a:buNone/>
            </a:pPr>
            <a:r>
              <a:rPr lang="en-US" sz="2800" b="1" dirty="0" smtClean="0"/>
              <a:t>Rotating through the carry</a:t>
            </a:r>
          </a:p>
          <a:p>
            <a:pPr marL="0" indent="274320" algn="just">
              <a:spcBef>
                <a:spcPts val="0"/>
              </a:spcBef>
              <a:buNone/>
            </a:pPr>
            <a:r>
              <a:rPr lang="en-US" sz="2000" dirty="0" smtClean="0"/>
              <a:t>There are two rotate instructions in the AVR. They involve the carry flag. </a:t>
            </a:r>
          </a:p>
          <a:p>
            <a:pPr marL="0" indent="0" algn="just">
              <a:spcBef>
                <a:spcPts val="2400"/>
              </a:spcBef>
              <a:buNone/>
            </a:pPr>
            <a:r>
              <a:rPr lang="en-US" sz="2400" b="1" i="1" dirty="0" smtClean="0"/>
              <a:t>ROR instruction</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53</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44034" name="Picture 2"/>
          <p:cNvPicPr>
            <a:picLocks noChangeAspect="1" noChangeArrowheads="1"/>
          </p:cNvPicPr>
          <p:nvPr/>
        </p:nvPicPr>
        <p:blipFill>
          <a:blip r:embed="rId3"/>
          <a:srcRect/>
          <a:stretch>
            <a:fillRect/>
          </a:stretch>
        </p:blipFill>
        <p:spPr bwMode="auto">
          <a:xfrm>
            <a:off x="1042988" y="3000372"/>
            <a:ext cx="7058025" cy="466725"/>
          </a:xfrm>
          <a:prstGeom prst="rect">
            <a:avLst/>
          </a:prstGeom>
          <a:noFill/>
          <a:ln w="9525">
            <a:noFill/>
            <a:miter lim="800000"/>
            <a:headEnd/>
            <a:tailEnd/>
          </a:ln>
          <a:effectLst/>
        </p:spPr>
      </p:pic>
      <p:pic>
        <p:nvPicPr>
          <p:cNvPr id="44035" name="Picture 3"/>
          <p:cNvPicPr>
            <a:picLocks noChangeAspect="1" noChangeArrowheads="1"/>
          </p:cNvPicPr>
          <p:nvPr/>
        </p:nvPicPr>
        <p:blipFill>
          <a:blip r:embed="rId4"/>
          <a:srcRect/>
          <a:stretch>
            <a:fillRect/>
          </a:stretch>
        </p:blipFill>
        <p:spPr bwMode="auto">
          <a:xfrm>
            <a:off x="4109652" y="3500451"/>
            <a:ext cx="4320000" cy="1430221"/>
          </a:xfrm>
          <a:prstGeom prst="rect">
            <a:avLst/>
          </a:prstGeom>
          <a:noFill/>
          <a:ln w="9525">
            <a:noFill/>
            <a:miter lim="800000"/>
            <a:headEnd/>
            <a:tailEnd/>
          </a:ln>
          <a:effectLst/>
        </p:spPr>
      </p:pic>
      <p:sp>
        <p:nvSpPr>
          <p:cNvPr id="9" name="Rectangle 8"/>
          <p:cNvSpPr/>
          <p:nvPr/>
        </p:nvSpPr>
        <p:spPr>
          <a:xfrm>
            <a:off x="857256" y="3532062"/>
            <a:ext cx="3214678" cy="2308324"/>
          </a:xfrm>
          <a:prstGeom prst="rect">
            <a:avLst/>
          </a:prstGeom>
        </p:spPr>
        <p:txBody>
          <a:bodyPr wrap="square">
            <a:spAutoFit/>
          </a:bodyPr>
          <a:lstStyle/>
          <a:p>
            <a:pPr algn="just"/>
            <a:r>
              <a:rPr lang="en-US" dirty="0" smtClean="0"/>
              <a:t>In the ROR, as bits are rotated from left to right, the carry flag enters the MSB, and the LSB exits to the carry flag. In other words, in ROR the C is moved to the MSB, and the LSB is moved to the C. In reality, the carry flag acts as if it is part of the register, making it a 9-bit register.</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972452" cy="1143000"/>
          </a:xfrm>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solidFill>
                  <a:schemeClr val="tx1"/>
                </a:solidFill>
              </a:rPr>
              <a:t> </a:t>
            </a:r>
            <a:r>
              <a:rPr lang="en-US" sz="2400" dirty="0" smtClean="0"/>
              <a:t>5.4: ROTATE AND SHIFT INSTRUCTIONS AND DATA SERIALIZATION</a:t>
            </a:r>
          </a:p>
        </p:txBody>
      </p:sp>
      <p:sp>
        <p:nvSpPr>
          <p:cNvPr id="6" name="Content Placeholder 5"/>
          <p:cNvSpPr>
            <a:spLocks noGrp="1"/>
          </p:cNvSpPr>
          <p:nvPr>
            <p:ph sz="quarter" idx="1"/>
          </p:nvPr>
        </p:nvSpPr>
        <p:spPr>
          <a:xfrm>
            <a:off x="914400" y="1447800"/>
            <a:ext cx="7229500" cy="4572000"/>
          </a:xfrm>
        </p:spPr>
        <p:txBody>
          <a:bodyPr>
            <a:normAutofit/>
          </a:bodyPr>
          <a:lstStyle/>
          <a:p>
            <a:pPr>
              <a:buNone/>
            </a:pPr>
            <a:r>
              <a:rPr lang="en-US" sz="2800" b="1" dirty="0" smtClean="0"/>
              <a:t>ROL instruction</a:t>
            </a:r>
          </a:p>
          <a:p>
            <a:pPr marL="0" indent="274320" algn="just">
              <a:spcBef>
                <a:spcPts val="0"/>
              </a:spcBef>
              <a:buNone/>
            </a:pPr>
            <a:r>
              <a:rPr lang="en-US" sz="2000" dirty="0" smtClean="0"/>
              <a:t>The other rotating instruction is ROL. In ROL, as bits are shifted from right to left, the carry flag enters the LSB, and the MSB exits to the carry flag. In other words, in ROL the C is moved to the LSB, and the MSB is moved to the C. Again, the carry flag acts as if it is part of the register, making it a 9-bit register.</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r>
              <a:rPr lang="en-US" sz="2000" dirty="0" smtClean="0"/>
              <a:t>Examine the following code.</a:t>
            </a:r>
          </a:p>
          <a:p>
            <a:pPr>
              <a:buNone/>
            </a:pP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54</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45059" name="Picture 3"/>
          <p:cNvPicPr>
            <a:picLocks noChangeAspect="1" noChangeArrowheads="1"/>
          </p:cNvPicPr>
          <p:nvPr/>
        </p:nvPicPr>
        <p:blipFill>
          <a:blip r:embed="rId3"/>
          <a:srcRect/>
          <a:stretch>
            <a:fillRect/>
          </a:stretch>
        </p:blipFill>
        <p:spPr bwMode="auto">
          <a:xfrm>
            <a:off x="5192462" y="3337491"/>
            <a:ext cx="2880000" cy="1020203"/>
          </a:xfrm>
          <a:prstGeom prst="rect">
            <a:avLst/>
          </a:prstGeom>
          <a:noFill/>
          <a:ln w="9525">
            <a:noFill/>
            <a:miter lim="800000"/>
            <a:headEnd/>
            <a:tailEnd/>
          </a:ln>
          <a:effectLst/>
        </p:spPr>
      </p:pic>
      <p:pic>
        <p:nvPicPr>
          <p:cNvPr id="45060" name="Picture 4"/>
          <p:cNvPicPr>
            <a:picLocks noChangeAspect="1" noChangeArrowheads="1"/>
          </p:cNvPicPr>
          <p:nvPr/>
        </p:nvPicPr>
        <p:blipFill>
          <a:blip r:embed="rId4"/>
          <a:srcRect/>
          <a:stretch>
            <a:fillRect/>
          </a:stretch>
        </p:blipFill>
        <p:spPr bwMode="auto">
          <a:xfrm>
            <a:off x="1020958" y="4286256"/>
            <a:ext cx="6480000" cy="19229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972452" cy="1143000"/>
          </a:xfrm>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solidFill>
                  <a:schemeClr val="tx1"/>
                </a:solidFill>
              </a:rPr>
              <a:t> </a:t>
            </a:r>
            <a:r>
              <a:rPr lang="en-US" sz="2400" dirty="0" smtClean="0"/>
              <a:t>5.4: ROTATE AND SHIFT INSTRUCTIONS AND DATA SERIALIZATION</a:t>
            </a:r>
          </a:p>
        </p:txBody>
      </p:sp>
      <p:sp>
        <p:nvSpPr>
          <p:cNvPr id="6" name="Content Placeholder 5"/>
          <p:cNvSpPr>
            <a:spLocks noGrp="1"/>
          </p:cNvSpPr>
          <p:nvPr>
            <p:ph sz="quarter" idx="1"/>
          </p:nvPr>
        </p:nvSpPr>
        <p:spPr>
          <a:xfrm>
            <a:off x="1000100" y="1428736"/>
            <a:ext cx="7229500" cy="4572000"/>
          </a:xfrm>
        </p:spPr>
        <p:txBody>
          <a:bodyPr>
            <a:normAutofit/>
          </a:bodyPr>
          <a:lstStyle/>
          <a:p>
            <a:pPr>
              <a:buNone/>
            </a:pPr>
            <a:r>
              <a:rPr lang="en-US" sz="2800" b="1" dirty="0" smtClean="0"/>
              <a:t>Serializing data</a:t>
            </a:r>
          </a:p>
          <a:p>
            <a:pPr>
              <a:buNone/>
            </a:pPr>
            <a:endParaRPr lang="en-US" sz="800" b="1" dirty="0" smtClean="0"/>
          </a:p>
          <a:p>
            <a:pPr marL="0" indent="274320" algn="just">
              <a:spcBef>
                <a:spcPts val="0"/>
              </a:spcBef>
              <a:buNone/>
            </a:pPr>
            <a:r>
              <a:rPr lang="en-US" sz="2000" dirty="0" smtClean="0"/>
              <a:t>Serializing data is a way of sending a byte of data one bit at a time through a single pin of the microcontroller. There are two ways to transfer a byte of data serially:</a:t>
            </a:r>
          </a:p>
          <a:p>
            <a:pPr marL="0" indent="274320" algn="just">
              <a:spcBef>
                <a:spcPts val="0"/>
              </a:spcBef>
              <a:buNone/>
            </a:pPr>
            <a:endParaRPr lang="en-US" sz="800" dirty="0" smtClean="0"/>
          </a:p>
          <a:p>
            <a:pPr marL="457200" indent="-457200" algn="just">
              <a:buFont typeface="+mj-lt"/>
              <a:buAutoNum type="arabicPeriod"/>
            </a:pPr>
            <a:r>
              <a:rPr lang="en-US" sz="2000" dirty="0" smtClean="0"/>
              <a:t>Using the serial port. In using the serial port, programmers have very limited control over the sequence of data transfer. </a:t>
            </a:r>
          </a:p>
          <a:p>
            <a:pPr marL="457200" indent="-457200" algn="just">
              <a:buFont typeface="+mj-lt"/>
              <a:buAutoNum type="arabicPeriod"/>
            </a:pPr>
            <a:endParaRPr lang="en-US" sz="800" dirty="0" smtClean="0"/>
          </a:p>
          <a:p>
            <a:pPr marL="457200" indent="-457200" algn="just">
              <a:buFont typeface="+mj-lt"/>
              <a:buAutoNum type="arabicPeriod"/>
            </a:pPr>
            <a:r>
              <a:rPr lang="en-US" sz="2000" dirty="0" smtClean="0"/>
              <a:t>The second method of serializing data is to transfer data one bit at a time and control the sequence of data and spaces between them. In many new generations of devices such as LCD, ADC, and ROM, the serial versions are becoming popular because they take up less space on a printed circuit board.</a:t>
            </a:r>
          </a:p>
          <a:p>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55</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972452" cy="1143000"/>
          </a:xfrm>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solidFill>
                  <a:schemeClr val="tx1"/>
                </a:solidFill>
              </a:rPr>
              <a:t> </a:t>
            </a:r>
            <a:r>
              <a:rPr lang="en-US" sz="2400" dirty="0" smtClean="0"/>
              <a:t>5.4: ROTATE AND SHIFT INSTRUCTIONS AND DATA SERIALIZATION</a:t>
            </a:r>
          </a:p>
        </p:txBody>
      </p:sp>
      <p:sp>
        <p:nvSpPr>
          <p:cNvPr id="6" name="Content Placeholder 5"/>
          <p:cNvSpPr>
            <a:spLocks noGrp="1"/>
          </p:cNvSpPr>
          <p:nvPr>
            <p:ph sz="quarter" idx="1"/>
          </p:nvPr>
        </p:nvSpPr>
        <p:spPr>
          <a:xfrm>
            <a:off x="914400" y="1447800"/>
            <a:ext cx="7443814" cy="552440"/>
          </a:xfrm>
        </p:spPr>
        <p:txBody>
          <a:bodyPr>
            <a:normAutofit/>
          </a:bodyPr>
          <a:lstStyle/>
          <a:p>
            <a:pPr>
              <a:buNone/>
            </a:pPr>
            <a:r>
              <a:rPr lang="en-US" sz="2800" b="1" dirty="0" smtClean="0"/>
              <a:t>Serializing a byte of data</a:t>
            </a:r>
          </a:p>
          <a:p>
            <a:pPr marL="0" indent="274320" algn="just">
              <a:spcBef>
                <a:spcPts val="0"/>
              </a:spcBef>
              <a:buNone/>
            </a:pPr>
            <a:endParaRPr lang="en-US" sz="2000" dirty="0" smtClean="0"/>
          </a:p>
          <a:p>
            <a:pPr>
              <a:buNone/>
            </a:pPr>
            <a:endParaRPr lang="en-US" sz="2800" dirty="0" smtClean="0"/>
          </a:p>
          <a:p>
            <a:pPr>
              <a:buNone/>
            </a:pPr>
            <a:endParaRPr lang="en-US" sz="2800" b="1"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56</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46082" name="Picture 2"/>
          <p:cNvPicPr>
            <a:picLocks noChangeAspect="1" noChangeArrowheads="1"/>
          </p:cNvPicPr>
          <p:nvPr/>
        </p:nvPicPr>
        <p:blipFill>
          <a:blip r:embed="rId3"/>
          <a:srcRect/>
          <a:stretch>
            <a:fillRect/>
          </a:stretch>
        </p:blipFill>
        <p:spPr bwMode="auto">
          <a:xfrm>
            <a:off x="2741090" y="1919558"/>
            <a:ext cx="5760000" cy="4581276"/>
          </a:xfrm>
          <a:prstGeom prst="rect">
            <a:avLst/>
          </a:prstGeom>
          <a:noFill/>
          <a:ln w="9525">
            <a:noFill/>
            <a:miter lim="800000"/>
            <a:headEnd/>
            <a:tailEnd/>
          </a:ln>
          <a:effectLst/>
        </p:spPr>
      </p:pic>
      <p:sp>
        <p:nvSpPr>
          <p:cNvPr id="8" name="Content Placeholder 5"/>
          <p:cNvSpPr txBox="1">
            <a:spLocks/>
          </p:cNvSpPr>
          <p:nvPr/>
        </p:nvSpPr>
        <p:spPr>
          <a:xfrm>
            <a:off x="785786" y="2143148"/>
            <a:ext cx="1928826" cy="4572000"/>
          </a:xfrm>
          <a:prstGeom prst="rect">
            <a:avLst/>
          </a:prstGeom>
        </p:spPr>
        <p:txBody>
          <a:bodyPr vert="horz">
            <a:normAutofit/>
          </a:bodyPr>
          <a:lstStyle/>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Serializing data is one of the most widely used applications of the rotate instruction. We can use the rotate instruction to transfer a byte of data serially (one bit at a time). Shift instructions can be used for the same job.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3"/>
          <a:srcRect/>
          <a:stretch>
            <a:fillRect/>
          </a:stretch>
        </p:blipFill>
        <p:spPr bwMode="auto">
          <a:xfrm>
            <a:off x="1015338" y="1835366"/>
            <a:ext cx="6480000" cy="4594030"/>
          </a:xfrm>
          <a:prstGeom prst="rect">
            <a:avLst/>
          </a:prstGeom>
          <a:noFill/>
          <a:ln w="9525">
            <a:noFill/>
            <a:miter lim="800000"/>
            <a:headEnd/>
            <a:tailEnd/>
          </a:ln>
          <a:effectLst/>
        </p:spPr>
      </p:pic>
      <p:sp>
        <p:nvSpPr>
          <p:cNvPr id="2" name="Title 1"/>
          <p:cNvSpPr>
            <a:spLocks noGrp="1"/>
          </p:cNvSpPr>
          <p:nvPr>
            <p:ph type="title"/>
          </p:nvPr>
        </p:nvSpPr>
        <p:spPr>
          <a:xfrm>
            <a:off x="714348" y="274638"/>
            <a:ext cx="7972452" cy="1143000"/>
          </a:xfrm>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solidFill>
                  <a:schemeClr val="tx1"/>
                </a:solidFill>
              </a:rPr>
              <a:t> </a:t>
            </a:r>
            <a:r>
              <a:rPr lang="en-US" sz="2400" dirty="0" smtClean="0"/>
              <a:t>5.4: ROTATE AND SHIFT INSTRUCTIONS AND DATA SERIALIZATION</a:t>
            </a:r>
          </a:p>
        </p:txBody>
      </p:sp>
      <p:sp>
        <p:nvSpPr>
          <p:cNvPr id="6" name="Content Placeholder 5"/>
          <p:cNvSpPr>
            <a:spLocks noGrp="1"/>
          </p:cNvSpPr>
          <p:nvPr>
            <p:ph sz="quarter" idx="1"/>
          </p:nvPr>
        </p:nvSpPr>
        <p:spPr>
          <a:xfrm>
            <a:off x="914400" y="1447800"/>
            <a:ext cx="7229500" cy="409564"/>
          </a:xfrm>
        </p:spPr>
        <p:txBody>
          <a:bodyPr>
            <a:normAutofit/>
          </a:bodyPr>
          <a:lstStyle/>
          <a:p>
            <a:pPr>
              <a:buNone/>
            </a:pPr>
            <a:r>
              <a:rPr lang="en-US" sz="2000" dirty="0" smtClean="0"/>
              <a:t>Example 5-29 also shows how to bring in a byte of data serially.</a:t>
            </a:r>
          </a:p>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57</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972452" cy="1143000"/>
          </a:xfrm>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solidFill>
                  <a:schemeClr val="tx1"/>
                </a:solidFill>
              </a:rPr>
              <a:t> </a:t>
            </a:r>
            <a:r>
              <a:rPr lang="en-US" sz="2400" dirty="0" smtClean="0"/>
              <a:t>5.4: ROTATE AND SHIFT INSTRUCTIONS AND DATA SERIALIZATION</a:t>
            </a:r>
          </a:p>
        </p:txBody>
      </p:sp>
      <p:sp>
        <p:nvSpPr>
          <p:cNvPr id="6" name="Content Placeholder 5"/>
          <p:cNvSpPr>
            <a:spLocks noGrp="1"/>
          </p:cNvSpPr>
          <p:nvPr>
            <p:ph sz="quarter" idx="1"/>
          </p:nvPr>
        </p:nvSpPr>
        <p:spPr>
          <a:xfrm>
            <a:off x="914400" y="1447800"/>
            <a:ext cx="7229500" cy="4572000"/>
          </a:xfrm>
        </p:spPr>
        <p:txBody>
          <a:bodyPr>
            <a:normAutofit/>
          </a:bodyPr>
          <a:lstStyle/>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58</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48130" name="Picture 2"/>
          <p:cNvPicPr>
            <a:picLocks noChangeAspect="1" noChangeArrowheads="1"/>
          </p:cNvPicPr>
          <p:nvPr/>
        </p:nvPicPr>
        <p:blipFill>
          <a:blip r:embed="rId3"/>
          <a:srcRect/>
          <a:stretch>
            <a:fillRect/>
          </a:stretch>
        </p:blipFill>
        <p:spPr bwMode="auto">
          <a:xfrm>
            <a:off x="1378148" y="1428736"/>
            <a:ext cx="6480000" cy="47818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972452" cy="1143000"/>
          </a:xfrm>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solidFill>
                  <a:schemeClr val="tx1"/>
                </a:solidFill>
              </a:rPr>
              <a:t> </a:t>
            </a:r>
            <a:r>
              <a:rPr lang="en-US" sz="2400" dirty="0" smtClean="0"/>
              <a:t>5.4: ROTATE AND SHIFT INSTRUCTIONS AND DATA SERIALIZATION</a:t>
            </a:r>
          </a:p>
        </p:txBody>
      </p:sp>
      <p:sp>
        <p:nvSpPr>
          <p:cNvPr id="6" name="Content Placeholder 5"/>
          <p:cNvSpPr>
            <a:spLocks noGrp="1"/>
          </p:cNvSpPr>
          <p:nvPr>
            <p:ph sz="quarter" idx="1"/>
          </p:nvPr>
        </p:nvSpPr>
        <p:spPr>
          <a:xfrm>
            <a:off x="914400" y="1447800"/>
            <a:ext cx="7229500" cy="4572000"/>
          </a:xfrm>
        </p:spPr>
        <p:txBody>
          <a:bodyPr>
            <a:normAutofit/>
          </a:bodyPr>
          <a:lstStyle/>
          <a:p>
            <a:pPr algn="just">
              <a:buNone/>
            </a:pPr>
            <a:r>
              <a:rPr lang="en-US" sz="2800" b="1" dirty="0" smtClean="0"/>
              <a:t>Shift instructions</a:t>
            </a:r>
          </a:p>
          <a:p>
            <a:pPr marL="0" indent="274320">
              <a:spcBef>
                <a:spcPts val="0"/>
              </a:spcBef>
              <a:buNone/>
            </a:pPr>
            <a:r>
              <a:rPr lang="en-US" sz="2000" dirty="0" smtClean="0"/>
              <a:t>There are three shift instructions in the AVR. All of them involve the carry flag.</a:t>
            </a:r>
          </a:p>
          <a:p>
            <a:pPr>
              <a:buNone/>
            </a:pPr>
            <a:r>
              <a:rPr lang="en-US" sz="2400" b="1" i="1" dirty="0" smtClean="0"/>
              <a:t>LSL </a:t>
            </a:r>
            <a:r>
              <a:rPr lang="en-US" sz="2400" b="1" i="1" dirty="0" smtClean="0"/>
              <a:t>instruction</a:t>
            </a:r>
          </a:p>
          <a:p>
            <a:pPr>
              <a:buNone/>
            </a:pPr>
            <a:endParaRPr lang="en-US" sz="1000" b="1" i="1" dirty="0" smtClean="0"/>
          </a:p>
          <a:p>
            <a:pPr>
              <a:buNone/>
            </a:pPr>
            <a:endParaRPr lang="en-US" sz="2400" b="1" i="1" dirty="0" smtClean="0"/>
          </a:p>
          <a:p>
            <a:endParaRPr lang="en-US" sz="2000" dirty="0" smtClean="0"/>
          </a:p>
          <a:p>
            <a:pPr marL="0" indent="274320" algn="just">
              <a:spcBef>
                <a:spcPts val="0"/>
              </a:spcBef>
              <a:buNone/>
            </a:pPr>
            <a:r>
              <a:rPr lang="en-US" sz="2000" dirty="0" smtClean="0"/>
              <a:t>In LSL, as bits are shifted from right to left, enters the LSB, and the MSB exits to the carry flag. In other words, in LSL, is moved to the LSB, and the MSB is moved to the C flag. Notice that this instruction multiplies the content of the register by 2 assuming that after LSL the carry flag is not set.</a:t>
            </a:r>
          </a:p>
          <a:p>
            <a:endParaRPr lang="en-US" sz="2000" dirty="0" smtClean="0"/>
          </a:p>
          <a:p>
            <a:pPr algn="just">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59</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49154" name="Picture 2"/>
          <p:cNvPicPr>
            <a:picLocks noChangeAspect="1" noChangeArrowheads="1"/>
          </p:cNvPicPr>
          <p:nvPr/>
        </p:nvPicPr>
        <p:blipFill>
          <a:blip r:embed="rId3"/>
          <a:srcRect/>
          <a:stretch>
            <a:fillRect/>
          </a:stretch>
        </p:blipFill>
        <p:spPr bwMode="auto">
          <a:xfrm>
            <a:off x="1691680" y="3191247"/>
            <a:ext cx="5295900" cy="885825"/>
          </a:xfrm>
          <a:prstGeom prst="rect">
            <a:avLst/>
          </a:prstGeom>
          <a:noFill/>
          <a:ln w="9525">
            <a:noFill/>
            <a:miter lim="800000"/>
            <a:headEnd/>
            <a:tailEnd/>
          </a:ln>
          <a:effectLst/>
        </p:spPr>
      </p:pic>
      <p:pic>
        <p:nvPicPr>
          <p:cNvPr id="49155" name="Picture 3"/>
          <p:cNvPicPr>
            <a:picLocks noChangeAspect="1" noChangeArrowheads="1"/>
          </p:cNvPicPr>
          <p:nvPr/>
        </p:nvPicPr>
        <p:blipFill>
          <a:blip r:embed="rId4"/>
          <a:srcRect/>
          <a:stretch>
            <a:fillRect/>
          </a:stretch>
        </p:blipFill>
        <p:spPr bwMode="auto">
          <a:xfrm>
            <a:off x="4829652" y="2357430"/>
            <a:ext cx="3600000" cy="9051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5.1 ARITHMATIC INSTRUCTIONS</a:t>
            </a:r>
          </a:p>
        </p:txBody>
      </p:sp>
      <p:sp>
        <p:nvSpPr>
          <p:cNvPr id="6" name="Content Placeholder 5"/>
          <p:cNvSpPr>
            <a:spLocks noGrp="1"/>
          </p:cNvSpPr>
          <p:nvPr>
            <p:ph sz="quarter" idx="1"/>
          </p:nvPr>
        </p:nvSpPr>
        <p:spPr>
          <a:xfrm>
            <a:off x="914400" y="1447800"/>
            <a:ext cx="7229500" cy="4572000"/>
          </a:xfrm>
        </p:spPr>
        <p:txBody>
          <a:bodyPr>
            <a:normAutofit/>
          </a:bodyPr>
          <a:lstStyle/>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4098" name="Picture 2"/>
          <p:cNvPicPr>
            <a:picLocks noChangeAspect="1" noChangeArrowheads="1"/>
          </p:cNvPicPr>
          <p:nvPr/>
        </p:nvPicPr>
        <p:blipFill>
          <a:blip r:embed="rId3"/>
          <a:srcRect/>
          <a:stretch>
            <a:fillRect/>
          </a:stretch>
        </p:blipFill>
        <p:spPr bwMode="auto">
          <a:xfrm>
            <a:off x="581090" y="1428736"/>
            <a:ext cx="7920000" cy="4645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972452" cy="1143000"/>
          </a:xfrm>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solidFill>
                  <a:schemeClr val="tx1"/>
                </a:solidFill>
              </a:rPr>
              <a:t> </a:t>
            </a:r>
            <a:r>
              <a:rPr lang="en-US" sz="2400" dirty="0" smtClean="0"/>
              <a:t>5.4: ROTATE AND SHIFT INSTRUCTIONS AND DATA SERIALIZATION</a:t>
            </a:r>
          </a:p>
        </p:txBody>
      </p:sp>
      <p:sp>
        <p:nvSpPr>
          <p:cNvPr id="6" name="Content Placeholder 5"/>
          <p:cNvSpPr>
            <a:spLocks noGrp="1"/>
          </p:cNvSpPr>
          <p:nvPr>
            <p:ph sz="quarter" idx="1"/>
          </p:nvPr>
        </p:nvSpPr>
        <p:spPr>
          <a:xfrm>
            <a:off x="914400" y="1447800"/>
            <a:ext cx="7229500" cy="4572000"/>
          </a:xfrm>
        </p:spPr>
        <p:txBody>
          <a:bodyPr>
            <a:normAutofit/>
          </a:bodyPr>
          <a:lstStyle/>
          <a:p>
            <a:pPr>
              <a:buNone/>
            </a:pPr>
            <a:r>
              <a:rPr lang="en-US" sz="2000" dirty="0" smtClean="0"/>
              <a:t>Examine the following code.</a:t>
            </a:r>
          </a:p>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60</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50178" name="Picture 2"/>
          <p:cNvPicPr>
            <a:picLocks noChangeAspect="1" noChangeArrowheads="1"/>
          </p:cNvPicPr>
          <p:nvPr/>
        </p:nvPicPr>
        <p:blipFill>
          <a:blip r:embed="rId3"/>
          <a:srcRect/>
          <a:stretch>
            <a:fillRect/>
          </a:stretch>
        </p:blipFill>
        <p:spPr bwMode="auto">
          <a:xfrm>
            <a:off x="652528" y="2234047"/>
            <a:ext cx="7920000" cy="22665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972452" cy="1143000"/>
          </a:xfrm>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solidFill>
                  <a:schemeClr val="tx1"/>
                </a:solidFill>
              </a:rPr>
              <a:t> </a:t>
            </a:r>
            <a:r>
              <a:rPr lang="en-US" sz="2400" dirty="0" smtClean="0"/>
              <a:t>5.4: ROTATE AND SHIFT INSTRUCTIONS AND DATA SERIALIZATION</a:t>
            </a:r>
          </a:p>
        </p:txBody>
      </p:sp>
      <p:sp>
        <p:nvSpPr>
          <p:cNvPr id="6" name="Content Placeholder 5"/>
          <p:cNvSpPr>
            <a:spLocks noGrp="1"/>
          </p:cNvSpPr>
          <p:nvPr>
            <p:ph sz="quarter" idx="1"/>
          </p:nvPr>
        </p:nvSpPr>
        <p:spPr>
          <a:xfrm>
            <a:off x="914400" y="1447800"/>
            <a:ext cx="7229500" cy="2838456"/>
          </a:xfrm>
        </p:spPr>
        <p:txBody>
          <a:bodyPr>
            <a:normAutofit/>
          </a:bodyPr>
          <a:lstStyle/>
          <a:p>
            <a:pPr marL="0" indent="0" algn="just">
              <a:spcBef>
                <a:spcPts val="0"/>
              </a:spcBef>
              <a:buNone/>
            </a:pPr>
            <a:endParaRPr lang="en-US" sz="2400" b="1" dirty="0" smtClean="0"/>
          </a:p>
          <a:p>
            <a:pPr marL="0" indent="0" algn="just">
              <a:spcBef>
                <a:spcPts val="0"/>
              </a:spcBef>
              <a:buNone/>
            </a:pPr>
            <a:endParaRPr lang="en-US" sz="2400" b="1" dirty="0" smtClean="0"/>
          </a:p>
          <a:p>
            <a:pPr marL="0" indent="0" algn="just">
              <a:spcBef>
                <a:spcPts val="0"/>
              </a:spcBef>
              <a:buNone/>
            </a:pPr>
            <a:r>
              <a:rPr lang="en-US" sz="2400" b="1" dirty="0" smtClean="0"/>
              <a:t>LSR instruction</a:t>
            </a:r>
          </a:p>
          <a:p>
            <a:pPr marL="0" indent="274320" algn="just">
              <a:spcBef>
                <a:spcPts val="0"/>
              </a:spcBef>
              <a:buNone/>
            </a:pPr>
            <a:r>
              <a:rPr lang="en-US" sz="2000" dirty="0" smtClean="0"/>
              <a:t>In LSR, as bits are shifted from left to right, 0 enters the MSB, and the LSB exits to the carry flag. In other words, in LSR, 0 is moved to the MSB, and the LSB is moved to the C flag. Notice that this instruction divides the content of the register by 2 and the carry flag contains the remainder of the division. Examine the following code.</a:t>
            </a:r>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61</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51202" name="Picture 2"/>
          <p:cNvPicPr>
            <a:picLocks noChangeAspect="1" noChangeArrowheads="1"/>
          </p:cNvPicPr>
          <p:nvPr/>
        </p:nvPicPr>
        <p:blipFill>
          <a:blip r:embed="rId3"/>
          <a:srcRect/>
          <a:stretch>
            <a:fillRect/>
          </a:stretch>
        </p:blipFill>
        <p:spPr bwMode="auto">
          <a:xfrm>
            <a:off x="4829652" y="1500174"/>
            <a:ext cx="3600000" cy="964841"/>
          </a:xfrm>
          <a:prstGeom prst="rect">
            <a:avLst/>
          </a:prstGeom>
          <a:noFill/>
          <a:ln w="9525">
            <a:noFill/>
            <a:miter lim="800000"/>
            <a:headEnd/>
            <a:tailEnd/>
          </a:ln>
          <a:effectLst/>
        </p:spPr>
      </p:pic>
      <p:pic>
        <p:nvPicPr>
          <p:cNvPr id="51203" name="Picture 3"/>
          <p:cNvPicPr>
            <a:picLocks noChangeAspect="1" noChangeArrowheads="1"/>
          </p:cNvPicPr>
          <p:nvPr/>
        </p:nvPicPr>
        <p:blipFill>
          <a:blip r:embed="rId4"/>
          <a:srcRect/>
          <a:stretch>
            <a:fillRect/>
          </a:stretch>
        </p:blipFill>
        <p:spPr bwMode="auto">
          <a:xfrm>
            <a:off x="1000100" y="4368242"/>
            <a:ext cx="7200000" cy="12753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972452" cy="1143000"/>
          </a:xfrm>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solidFill>
                  <a:schemeClr val="tx1"/>
                </a:solidFill>
              </a:rPr>
              <a:t> </a:t>
            </a:r>
            <a:r>
              <a:rPr lang="en-US" sz="2400" dirty="0" smtClean="0"/>
              <a:t>5.4: ROTATE AND SHIFT INSTRUCTIONS AND DATA SERIALIZATION</a:t>
            </a:r>
          </a:p>
        </p:txBody>
      </p:sp>
      <p:sp>
        <p:nvSpPr>
          <p:cNvPr id="6" name="Content Placeholder 5"/>
          <p:cNvSpPr>
            <a:spLocks noGrp="1"/>
          </p:cNvSpPr>
          <p:nvPr>
            <p:ph sz="quarter" idx="1"/>
          </p:nvPr>
        </p:nvSpPr>
        <p:spPr>
          <a:xfrm>
            <a:off x="914400" y="1447800"/>
            <a:ext cx="7229500" cy="4572000"/>
          </a:xfrm>
        </p:spPr>
        <p:txBody>
          <a:bodyPr>
            <a:normAutofit/>
          </a:bodyPr>
          <a:lstStyle/>
          <a:p>
            <a:endParaRPr lang="en-US" sz="2000" dirty="0" smtClean="0"/>
          </a:p>
          <a:p>
            <a:pPr>
              <a:buNone/>
            </a:pPr>
            <a:r>
              <a:rPr lang="en-US" sz="2800" b="1" i="1" dirty="0" smtClean="0"/>
              <a:t>ASR instruction</a:t>
            </a:r>
          </a:p>
          <a:p>
            <a:pPr marL="0" indent="274320" algn="just">
              <a:spcBef>
                <a:spcPts val="0"/>
              </a:spcBef>
              <a:buNone/>
            </a:pPr>
            <a:endParaRPr lang="en-US" sz="2000" dirty="0" smtClean="0"/>
          </a:p>
          <a:p>
            <a:pPr marL="0" indent="274320" algn="just">
              <a:spcBef>
                <a:spcPts val="0"/>
              </a:spcBef>
              <a:buNone/>
            </a:pPr>
            <a:r>
              <a:rPr lang="en-US" sz="2000" dirty="0" smtClean="0"/>
              <a:t>This instruction is arithmetic shift right. The ASR instruction can divide signed numbers by two. In ASR, as bits are shifted from left to right, the MSB is held constant and the LSB exits to the carry flag. Examine the following code.</a:t>
            </a:r>
          </a:p>
          <a:p>
            <a:endParaRPr lang="en-US" sz="2000" dirty="0" smtClean="0"/>
          </a:p>
          <a:p>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62</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52226" name="Picture 2"/>
          <p:cNvPicPr>
            <a:picLocks noChangeAspect="1" noChangeArrowheads="1"/>
          </p:cNvPicPr>
          <p:nvPr/>
        </p:nvPicPr>
        <p:blipFill>
          <a:blip r:embed="rId3"/>
          <a:srcRect/>
          <a:stretch>
            <a:fillRect/>
          </a:stretch>
        </p:blipFill>
        <p:spPr bwMode="auto">
          <a:xfrm>
            <a:off x="5000628" y="1428736"/>
            <a:ext cx="3600000" cy="1084150"/>
          </a:xfrm>
          <a:prstGeom prst="rect">
            <a:avLst/>
          </a:prstGeom>
          <a:noFill/>
          <a:ln w="9525">
            <a:noFill/>
            <a:miter lim="800000"/>
            <a:headEnd/>
            <a:tailEnd/>
          </a:ln>
          <a:effectLst/>
        </p:spPr>
      </p:pic>
      <p:pic>
        <p:nvPicPr>
          <p:cNvPr id="52227" name="Picture 3"/>
          <p:cNvPicPr>
            <a:picLocks noChangeAspect="1" noChangeArrowheads="1"/>
          </p:cNvPicPr>
          <p:nvPr/>
        </p:nvPicPr>
        <p:blipFill>
          <a:blip r:embed="rId4"/>
          <a:srcRect/>
          <a:stretch>
            <a:fillRect/>
          </a:stretch>
        </p:blipFill>
        <p:spPr bwMode="auto">
          <a:xfrm>
            <a:off x="1000100" y="4038803"/>
            <a:ext cx="7200000" cy="17476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972452" cy="1143000"/>
          </a:xfrm>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solidFill>
                  <a:schemeClr val="tx1"/>
                </a:solidFill>
              </a:rPr>
              <a:t> </a:t>
            </a:r>
            <a:r>
              <a:rPr lang="en-US" sz="2400" dirty="0" smtClean="0"/>
              <a:t>5.4: ROTATE AND SHIFT INSTRUCTIONS AND DATA SERIALIZATION</a:t>
            </a:r>
          </a:p>
        </p:txBody>
      </p:sp>
      <p:sp>
        <p:nvSpPr>
          <p:cNvPr id="6" name="Content Placeholder 5"/>
          <p:cNvSpPr>
            <a:spLocks noGrp="1"/>
          </p:cNvSpPr>
          <p:nvPr>
            <p:ph sz="quarter" idx="1"/>
          </p:nvPr>
        </p:nvSpPr>
        <p:spPr>
          <a:xfrm>
            <a:off x="914400" y="1447800"/>
            <a:ext cx="7229500" cy="4572000"/>
          </a:xfrm>
        </p:spPr>
        <p:txBody>
          <a:bodyPr>
            <a:normAutofit/>
          </a:bodyPr>
          <a:lstStyle/>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63</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53250" name="Picture 2"/>
          <p:cNvPicPr>
            <a:picLocks noChangeAspect="1" noChangeArrowheads="1"/>
          </p:cNvPicPr>
          <p:nvPr/>
        </p:nvPicPr>
        <p:blipFill>
          <a:blip r:embed="rId3"/>
          <a:srcRect/>
          <a:stretch>
            <a:fillRect/>
          </a:stretch>
        </p:blipFill>
        <p:spPr bwMode="auto">
          <a:xfrm>
            <a:off x="1071538" y="1807603"/>
            <a:ext cx="7200000" cy="31215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972452" cy="1143000"/>
          </a:xfrm>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solidFill>
                  <a:schemeClr val="tx1"/>
                </a:solidFill>
              </a:rPr>
              <a:t> </a:t>
            </a:r>
            <a:r>
              <a:rPr lang="en-US" sz="2400" dirty="0" smtClean="0"/>
              <a:t>5.4: ROTATE AND SHIFT INSTRUCTIONS AND DATA SERIALIZATION</a:t>
            </a:r>
          </a:p>
        </p:txBody>
      </p:sp>
      <p:sp>
        <p:nvSpPr>
          <p:cNvPr id="6" name="Content Placeholder 5"/>
          <p:cNvSpPr>
            <a:spLocks noGrp="1"/>
          </p:cNvSpPr>
          <p:nvPr>
            <p:ph sz="quarter" idx="1"/>
          </p:nvPr>
        </p:nvSpPr>
        <p:spPr>
          <a:xfrm>
            <a:off x="914400" y="1447800"/>
            <a:ext cx="7229500" cy="4572000"/>
          </a:xfrm>
        </p:spPr>
        <p:txBody>
          <a:bodyPr>
            <a:normAutofit/>
          </a:bodyPr>
          <a:lstStyle/>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64</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54274" name="Picture 2"/>
          <p:cNvPicPr>
            <a:picLocks noChangeAspect="1" noChangeArrowheads="1"/>
          </p:cNvPicPr>
          <p:nvPr/>
        </p:nvPicPr>
        <p:blipFill>
          <a:blip r:embed="rId3"/>
          <a:srcRect/>
          <a:stretch>
            <a:fillRect/>
          </a:stretch>
        </p:blipFill>
        <p:spPr bwMode="auto">
          <a:xfrm>
            <a:off x="1000100" y="1594344"/>
            <a:ext cx="7200000" cy="44064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972452" cy="1143000"/>
          </a:xfrm>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solidFill>
                  <a:schemeClr val="tx1"/>
                </a:solidFill>
              </a:rPr>
              <a:t> </a:t>
            </a:r>
            <a:r>
              <a:rPr lang="en-US" sz="2400" dirty="0" smtClean="0"/>
              <a:t>5.4: ROTATE AND SHIFT INSTRUCTIONS AND DATA SERIALIZATION</a:t>
            </a:r>
          </a:p>
        </p:txBody>
      </p:sp>
      <p:sp>
        <p:nvSpPr>
          <p:cNvPr id="6" name="Content Placeholder 5"/>
          <p:cNvSpPr>
            <a:spLocks noGrp="1"/>
          </p:cNvSpPr>
          <p:nvPr>
            <p:ph sz="quarter" idx="1"/>
          </p:nvPr>
        </p:nvSpPr>
        <p:spPr>
          <a:xfrm>
            <a:off x="914400" y="1447800"/>
            <a:ext cx="7229500" cy="4572000"/>
          </a:xfrm>
        </p:spPr>
        <p:txBody>
          <a:bodyPr>
            <a:normAutofit/>
          </a:bodyPr>
          <a:lstStyle/>
          <a:p>
            <a:pPr>
              <a:buNone/>
            </a:pPr>
            <a:r>
              <a:rPr lang="en-US" sz="2400" b="1" dirty="0" smtClean="0"/>
              <a:t>SWAP instruction</a:t>
            </a:r>
          </a:p>
          <a:p>
            <a:pPr>
              <a:buNone/>
            </a:pPr>
            <a:endParaRPr lang="en-US" sz="2400" b="1" dirty="0" smtClean="0"/>
          </a:p>
          <a:p>
            <a:pPr>
              <a:buNone/>
            </a:pPr>
            <a:endParaRPr lang="en-US" sz="2400" b="1" dirty="0" smtClean="0"/>
          </a:p>
          <a:p>
            <a:pPr marL="0" indent="274320" algn="just">
              <a:spcBef>
                <a:spcPts val="0"/>
              </a:spcBef>
              <a:buNone/>
            </a:pPr>
            <a:r>
              <a:rPr lang="en-US" sz="2000" dirty="0" smtClean="0"/>
              <a:t>Another useful instruction is the SWAP instruction. It works on R0-R31. It swaps the lower nibble and the higher nibble. In other words, the lower 4 bits are put into the higher 4 bits, and the higher 4 bits are put into the lower 4 bits. </a:t>
            </a:r>
          </a:p>
          <a:p>
            <a:pPr>
              <a:buNone/>
            </a:pPr>
            <a:endParaRPr lang="en-US" sz="24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65</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55298" name="Picture 2"/>
          <p:cNvPicPr>
            <a:picLocks noChangeAspect="1" noChangeArrowheads="1"/>
          </p:cNvPicPr>
          <p:nvPr/>
        </p:nvPicPr>
        <p:blipFill>
          <a:blip r:embed="rId3"/>
          <a:srcRect/>
          <a:stretch>
            <a:fillRect/>
          </a:stretch>
        </p:blipFill>
        <p:spPr bwMode="auto">
          <a:xfrm>
            <a:off x="2238375" y="2000240"/>
            <a:ext cx="4667250" cy="552450"/>
          </a:xfrm>
          <a:prstGeom prst="rect">
            <a:avLst/>
          </a:prstGeom>
          <a:noFill/>
          <a:ln w="9525">
            <a:noFill/>
            <a:miter lim="800000"/>
            <a:headEnd/>
            <a:tailEnd/>
          </a:ln>
          <a:effectLst/>
        </p:spPr>
      </p:pic>
      <p:pic>
        <p:nvPicPr>
          <p:cNvPr id="55300" name="Picture 4"/>
          <p:cNvPicPr>
            <a:picLocks noChangeAspect="1" noChangeArrowheads="1"/>
          </p:cNvPicPr>
          <p:nvPr/>
        </p:nvPicPr>
        <p:blipFill>
          <a:blip r:embed="rId4"/>
          <a:srcRect/>
          <a:stretch>
            <a:fillRect/>
          </a:stretch>
        </p:blipFill>
        <p:spPr bwMode="auto">
          <a:xfrm>
            <a:off x="1235272" y="4137083"/>
            <a:ext cx="6480000" cy="11493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972452" cy="1143000"/>
          </a:xfrm>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solidFill>
                  <a:schemeClr val="tx1"/>
                </a:solidFill>
              </a:rPr>
              <a:t> </a:t>
            </a:r>
            <a:r>
              <a:rPr lang="en-US" sz="2400" dirty="0" smtClean="0"/>
              <a:t>5.4: ROTATE AND SHIFT INSTRUCTIONS AND DATA SERIALIZATION</a:t>
            </a:r>
          </a:p>
        </p:txBody>
      </p:sp>
      <p:sp>
        <p:nvSpPr>
          <p:cNvPr id="6" name="Content Placeholder 5"/>
          <p:cNvSpPr>
            <a:spLocks noGrp="1"/>
          </p:cNvSpPr>
          <p:nvPr>
            <p:ph sz="quarter" idx="1"/>
          </p:nvPr>
        </p:nvSpPr>
        <p:spPr>
          <a:xfrm>
            <a:off x="914400" y="1447800"/>
            <a:ext cx="7229500" cy="4572000"/>
          </a:xfrm>
        </p:spPr>
        <p:txBody>
          <a:bodyPr>
            <a:normAutofit/>
          </a:bodyPr>
          <a:lstStyle/>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66</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56322" name="Picture 2"/>
          <p:cNvPicPr>
            <a:picLocks noChangeAspect="1" noChangeArrowheads="1"/>
          </p:cNvPicPr>
          <p:nvPr/>
        </p:nvPicPr>
        <p:blipFill>
          <a:blip r:embed="rId3"/>
          <a:srcRect/>
          <a:stretch>
            <a:fillRect/>
          </a:stretch>
        </p:blipFill>
        <p:spPr bwMode="auto">
          <a:xfrm>
            <a:off x="1449586" y="1357298"/>
            <a:ext cx="5760000" cy="48694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972452" cy="1143000"/>
          </a:xfrm>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solidFill>
                  <a:schemeClr val="tx1"/>
                </a:solidFill>
              </a:rPr>
              <a:t> </a:t>
            </a:r>
            <a:r>
              <a:rPr lang="en-US" sz="3100" b="1" dirty="0" smtClean="0"/>
              <a:t>5.5: BCD AND ASCll CONVERSION</a:t>
            </a:r>
            <a:endParaRPr lang="en-US" sz="3100" dirty="0" smtClean="0"/>
          </a:p>
        </p:txBody>
      </p:sp>
      <p:sp>
        <p:nvSpPr>
          <p:cNvPr id="6" name="Content Placeholder 5"/>
          <p:cNvSpPr>
            <a:spLocks noGrp="1"/>
          </p:cNvSpPr>
          <p:nvPr>
            <p:ph sz="quarter" idx="1"/>
          </p:nvPr>
        </p:nvSpPr>
        <p:spPr>
          <a:xfrm>
            <a:off x="914400" y="1447800"/>
            <a:ext cx="7229500" cy="552440"/>
          </a:xfrm>
        </p:spPr>
        <p:txBody>
          <a:bodyPr>
            <a:normAutofit/>
          </a:bodyPr>
          <a:lstStyle/>
          <a:p>
            <a:pPr>
              <a:buNone/>
            </a:pPr>
            <a:r>
              <a:rPr lang="en-US" sz="2800" b="1" dirty="0" smtClean="0"/>
              <a:t>BCD (binary coded decimal) number system</a:t>
            </a:r>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67</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5"/>
          <p:cNvSpPr txBox="1">
            <a:spLocks/>
          </p:cNvSpPr>
          <p:nvPr/>
        </p:nvSpPr>
        <p:spPr>
          <a:xfrm>
            <a:off x="928662" y="2019304"/>
            <a:ext cx="4357718" cy="4195778"/>
          </a:xfrm>
          <a:prstGeom prst="rect">
            <a:avLst/>
          </a:prstGeom>
        </p:spPr>
        <p:txBody>
          <a:bodyPr vert="horz">
            <a:normAutofit/>
          </a:bodyPr>
          <a:lstStyle/>
          <a:p>
            <a:pPr indent="457200" algn="just"/>
            <a:r>
              <a:rPr lang="en-US" sz="2000" dirty="0" smtClean="0"/>
              <a:t>BCD stands for binary coded decimal. BCD is needed because in everyday life we use the digits 0 to 9 for numbers, not binary or hex numbers.  binary representation of 0 to 9 is called BCD. In computer literature, one encounters two terms for BCD numbers: (1) unpacked BCD, and (2) packed BCD. </a:t>
            </a:r>
          </a:p>
          <a:p>
            <a:pPr marL="274320" marR="0" lvl="0" indent="-274320" algn="just"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7346" name="Picture 2"/>
          <p:cNvPicPr>
            <a:picLocks noChangeAspect="1" noChangeArrowheads="1"/>
          </p:cNvPicPr>
          <p:nvPr/>
        </p:nvPicPr>
        <p:blipFill>
          <a:blip r:embed="rId3"/>
          <a:srcRect/>
          <a:stretch>
            <a:fillRect/>
          </a:stretch>
        </p:blipFill>
        <p:spPr bwMode="auto">
          <a:xfrm>
            <a:off x="5286380" y="1928802"/>
            <a:ext cx="3067050" cy="4400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972452" cy="1143000"/>
          </a:xfrm>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solidFill>
                  <a:schemeClr val="tx1"/>
                </a:solidFill>
              </a:rPr>
              <a:t> </a:t>
            </a:r>
            <a:r>
              <a:rPr lang="en-US" sz="3100" b="1" dirty="0" smtClean="0"/>
              <a:t>5.5: BCD AND ASCll CONVERSION</a:t>
            </a:r>
            <a:endParaRPr lang="en-US" sz="3100" dirty="0" smtClean="0"/>
          </a:p>
        </p:txBody>
      </p:sp>
      <p:sp>
        <p:nvSpPr>
          <p:cNvPr id="6" name="Content Placeholder 5"/>
          <p:cNvSpPr>
            <a:spLocks noGrp="1"/>
          </p:cNvSpPr>
          <p:nvPr>
            <p:ph sz="quarter" idx="1"/>
          </p:nvPr>
        </p:nvSpPr>
        <p:spPr>
          <a:xfrm>
            <a:off x="914400" y="1447800"/>
            <a:ext cx="7229500" cy="4572000"/>
          </a:xfrm>
        </p:spPr>
        <p:txBody>
          <a:bodyPr>
            <a:normAutofit/>
          </a:bodyPr>
          <a:lstStyle/>
          <a:p>
            <a:pPr>
              <a:buNone/>
            </a:pPr>
            <a:r>
              <a:rPr lang="en-US" sz="2400" b="1" dirty="0" smtClean="0"/>
              <a:t>Unpacked BCD</a:t>
            </a:r>
          </a:p>
          <a:p>
            <a:pPr marL="0" indent="274320" algn="just">
              <a:spcBef>
                <a:spcPts val="0"/>
              </a:spcBef>
              <a:buNone/>
            </a:pPr>
            <a:r>
              <a:rPr lang="en-US" sz="2000" dirty="0" smtClean="0"/>
              <a:t>In unpacked BCD, the lower 4 bits of the number represent the BCD number, and the rest of the bits are 0. For example, "0000 1001" and "0000 0101" are unpacked BCD for 9 and 5, respectively. Unpacked BCD requires 1 byte of memory, or an 8-bit register, to contain it.</a:t>
            </a:r>
          </a:p>
          <a:p>
            <a:pPr marL="0" indent="274320" algn="just">
              <a:spcBef>
                <a:spcPts val="0"/>
              </a:spcBef>
              <a:buNone/>
            </a:pPr>
            <a:endParaRPr lang="en-US" sz="2000" dirty="0" smtClean="0"/>
          </a:p>
          <a:p>
            <a:pPr>
              <a:buNone/>
            </a:pPr>
            <a:r>
              <a:rPr lang="en-US" sz="2400" b="1" dirty="0" smtClean="0"/>
              <a:t>Packed BCD</a:t>
            </a:r>
          </a:p>
          <a:p>
            <a:pPr marL="0" indent="274320" algn="just">
              <a:spcBef>
                <a:spcPts val="0"/>
              </a:spcBef>
              <a:buNone/>
            </a:pPr>
            <a:r>
              <a:rPr lang="en-US" sz="2000" dirty="0" smtClean="0"/>
              <a:t>In packed BCD, a single byte has two BCD numbers in it: one in the lower 4 bits, and one in the upper 4 bits. For example, "0101 1001" is packed BCD for 59H. Only 1 byte of memory is needed to store the packed BCD operands. Thus, one reason to use packed BCD is that it is twice as efficient in storing data.</a:t>
            </a:r>
          </a:p>
          <a:p>
            <a:pPr marL="0" indent="274320" algn="just">
              <a:spcBef>
                <a:spcPts val="0"/>
              </a:spcBef>
              <a:buNone/>
            </a:pPr>
            <a:endParaRPr lang="en-US" sz="2000" dirty="0" smtClean="0"/>
          </a:p>
          <a:p>
            <a:pPr marL="0" indent="274320" algn="just">
              <a:spcBef>
                <a:spcPts val="0"/>
              </a:spcBef>
              <a:buNone/>
            </a:pPr>
            <a:endParaRPr lang="en-US" sz="2000" dirty="0" smtClean="0"/>
          </a:p>
          <a:p>
            <a:pPr>
              <a:buNone/>
            </a:pPr>
            <a:endParaRPr lang="en-US" sz="2400" b="1"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68</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972452" cy="1143000"/>
          </a:xfrm>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solidFill>
                  <a:schemeClr val="tx1"/>
                </a:solidFill>
              </a:rPr>
              <a:t> </a:t>
            </a:r>
            <a:r>
              <a:rPr lang="en-US" sz="3100" b="1" dirty="0" smtClean="0"/>
              <a:t>5.5: BCD AND ASCll CONVERSION</a:t>
            </a:r>
            <a:endParaRPr lang="en-US" sz="3100" dirty="0" smtClean="0"/>
          </a:p>
        </p:txBody>
      </p:sp>
      <p:sp>
        <p:nvSpPr>
          <p:cNvPr id="6" name="Content Placeholder 5"/>
          <p:cNvSpPr>
            <a:spLocks noGrp="1"/>
          </p:cNvSpPr>
          <p:nvPr>
            <p:ph sz="quarter" idx="1"/>
          </p:nvPr>
        </p:nvSpPr>
        <p:spPr>
          <a:xfrm>
            <a:off x="914400" y="1447800"/>
            <a:ext cx="7229500" cy="4572000"/>
          </a:xfrm>
        </p:spPr>
        <p:txBody>
          <a:bodyPr>
            <a:normAutofit/>
          </a:bodyPr>
          <a:lstStyle/>
          <a:p>
            <a:pPr algn="just">
              <a:buNone/>
            </a:pPr>
            <a:r>
              <a:rPr lang="en-US" sz="2800" b="1" dirty="0" smtClean="0"/>
              <a:t>ASCll numbers</a:t>
            </a:r>
          </a:p>
          <a:p>
            <a:pPr marL="0" indent="274320" algn="just">
              <a:spcBef>
                <a:spcPts val="0"/>
              </a:spcBef>
              <a:buNone/>
            </a:pPr>
            <a:r>
              <a:rPr lang="en-US" sz="2000" dirty="0" smtClean="0"/>
              <a:t>On ASCII keyboards, when the key “0” is activated, “011 0000” (30H) is provided to the computer. Similarly, 31H (011 0001) is provided for key “1”, and so on.</a:t>
            </a:r>
          </a:p>
          <a:p>
            <a:pPr algn="just">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69</a:t>
            </a:fld>
            <a:endParaRPr lang="en-US"/>
          </a:p>
        </p:txBody>
      </p:sp>
      <p:sp>
        <p:nvSpPr>
          <p:cNvPr id="7" name="Footer Placeholder 6"/>
          <p:cNvSpPr>
            <a:spLocks noGrp="1"/>
          </p:cNvSpPr>
          <p:nvPr>
            <p:ph type="ftr" sz="quarter" idx="11"/>
          </p:nvPr>
        </p:nvSpPr>
        <p:spPr>
          <a:xfrm>
            <a:off x="914400" y="6172200"/>
            <a:ext cx="5229236" cy="457200"/>
          </a:xfrm>
        </p:spPr>
        <p:txBody>
          <a:bodyPr/>
          <a:lstStyle/>
          <a:p>
            <a:r>
              <a:rPr lang="en-US" dirty="0" smtClean="0"/>
              <a:t>mashhoun@iust.ac.ir                Iran Univ of Science &amp; Tech</a:t>
            </a:r>
            <a:endParaRPr lang="en-US" dirty="0"/>
          </a:p>
        </p:txBody>
      </p:sp>
      <p:pic>
        <p:nvPicPr>
          <p:cNvPr id="58370" name="Picture 2"/>
          <p:cNvPicPr>
            <a:picLocks noChangeAspect="1" noChangeArrowheads="1"/>
          </p:cNvPicPr>
          <p:nvPr/>
        </p:nvPicPr>
        <p:blipFill>
          <a:blip r:embed="rId3"/>
          <a:srcRect/>
          <a:stretch>
            <a:fillRect/>
          </a:stretch>
        </p:blipFill>
        <p:spPr bwMode="auto">
          <a:xfrm>
            <a:off x="943900" y="2890168"/>
            <a:ext cx="7200000" cy="32534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5.1 ARITHMATIC INSTRUCTIONS</a:t>
            </a:r>
          </a:p>
        </p:txBody>
      </p:sp>
      <p:sp>
        <p:nvSpPr>
          <p:cNvPr id="6" name="Content Placeholder 5"/>
          <p:cNvSpPr>
            <a:spLocks noGrp="1"/>
          </p:cNvSpPr>
          <p:nvPr>
            <p:ph sz="quarter" idx="1"/>
          </p:nvPr>
        </p:nvSpPr>
        <p:spPr>
          <a:xfrm>
            <a:off x="914400" y="1447800"/>
            <a:ext cx="7229500" cy="4572000"/>
          </a:xfrm>
        </p:spPr>
        <p:txBody>
          <a:bodyPr>
            <a:normAutofit/>
          </a:bodyPr>
          <a:lstStyle/>
          <a:p>
            <a:pPr>
              <a:buNone/>
            </a:pPr>
            <a:r>
              <a:rPr lang="en-US" sz="2800" b="1" dirty="0" smtClean="0"/>
              <a:t>Subtraction of unsigned numbers</a:t>
            </a:r>
          </a:p>
          <a:p>
            <a:pPr marL="0" indent="274320" algn="just">
              <a:spcBef>
                <a:spcPts val="0"/>
              </a:spcBef>
              <a:buNone/>
            </a:pPr>
            <a:r>
              <a:rPr lang="en-US" sz="2000" dirty="0" smtClean="0"/>
              <a:t>In many microprocessors, there are two different instructions for subtraction: SUB and SUBB (subtract with borrow). In the AVR we have five instructions for subtraction: SUB, SBC, SUBI, SBCI, and SBIW. </a:t>
            </a:r>
          </a:p>
          <a:p>
            <a:endParaRPr lang="en-US" sz="2000" dirty="0" smtClean="0"/>
          </a:p>
          <a:p>
            <a:pPr algn="just"/>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r>
              <a:rPr lang="en-US" sz="2000" dirty="0" smtClean="0"/>
              <a:t>The SBC and SBCI instructions are subtract with borrow. In the AVR, we use the C (carry) flag for the borrow and that is why they are called SBC (SUB with Carry).</a:t>
            </a:r>
          </a:p>
          <a:p>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7</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5122" name="Picture 2"/>
          <p:cNvPicPr>
            <a:picLocks noChangeAspect="1" noChangeArrowheads="1"/>
          </p:cNvPicPr>
          <p:nvPr/>
        </p:nvPicPr>
        <p:blipFill>
          <a:blip r:embed="rId3"/>
          <a:srcRect/>
          <a:stretch>
            <a:fillRect/>
          </a:stretch>
        </p:blipFill>
        <p:spPr bwMode="auto">
          <a:xfrm>
            <a:off x="928662" y="2997645"/>
            <a:ext cx="7200000" cy="15834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972452" cy="1143000"/>
          </a:xfrm>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solidFill>
                  <a:schemeClr val="tx1"/>
                </a:solidFill>
              </a:rPr>
              <a:t> </a:t>
            </a:r>
            <a:r>
              <a:rPr lang="en-US" sz="3100" b="1" dirty="0" smtClean="0"/>
              <a:t>5.5: BCD AND ASCll CONVERSION</a:t>
            </a:r>
            <a:endParaRPr lang="en-US" sz="3100" dirty="0" smtClean="0"/>
          </a:p>
        </p:txBody>
      </p:sp>
      <p:sp>
        <p:nvSpPr>
          <p:cNvPr id="6" name="Content Placeholder 5"/>
          <p:cNvSpPr>
            <a:spLocks noGrp="1"/>
          </p:cNvSpPr>
          <p:nvPr>
            <p:ph sz="quarter" idx="1"/>
          </p:nvPr>
        </p:nvSpPr>
        <p:spPr>
          <a:xfrm>
            <a:off x="914400" y="1447800"/>
            <a:ext cx="7229500" cy="4572000"/>
          </a:xfrm>
        </p:spPr>
        <p:txBody>
          <a:bodyPr>
            <a:normAutofit/>
          </a:bodyPr>
          <a:lstStyle/>
          <a:p>
            <a:pPr algn="just">
              <a:buNone/>
            </a:pPr>
            <a:r>
              <a:rPr lang="en-US" sz="2800" b="1" dirty="0" smtClean="0"/>
              <a:t>Packed BCD to ASCII conversion</a:t>
            </a:r>
          </a:p>
          <a:p>
            <a:pPr marL="0" indent="274320" algn="just">
              <a:spcBef>
                <a:spcPts val="0"/>
              </a:spcBef>
              <a:buNone/>
            </a:pPr>
            <a:r>
              <a:rPr lang="en-US" sz="2000" dirty="0" smtClean="0"/>
              <a:t>In many systems we have what is called a real-time clock (RTC). The RTC provides the time of day (hour, minute, second) and the date (year, month, day) continuously, regardless of whether the power is on or off. This data, however, is provided in packed BCD. For this data to be displayed on a device such as an LCD, or to be printed by the printer, it must be in ASCII format.</a:t>
            </a:r>
          </a:p>
          <a:p>
            <a:pPr marL="0" indent="274320" algn="just">
              <a:spcBef>
                <a:spcPts val="0"/>
              </a:spcBef>
              <a:buNone/>
            </a:pPr>
            <a:r>
              <a:rPr lang="en-US" sz="2000" dirty="0" smtClean="0"/>
              <a:t>To convert packed BCD to ASCII, you must first convert it to unpacked BCD. Then the unpacked BCD is tagged with 011 0000 (30H). The following demonstrates converting packed BCD to ASCII. </a:t>
            </a:r>
          </a:p>
          <a:p>
            <a:endParaRPr lang="en-US" sz="2000" dirty="0" smtClean="0"/>
          </a:p>
          <a:p>
            <a:pPr algn="just">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70</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59394" name="Picture 2"/>
          <p:cNvPicPr>
            <a:picLocks noChangeAspect="1" noChangeArrowheads="1"/>
          </p:cNvPicPr>
          <p:nvPr/>
        </p:nvPicPr>
        <p:blipFill>
          <a:blip r:embed="rId3"/>
          <a:srcRect/>
          <a:stretch>
            <a:fillRect/>
          </a:stretch>
        </p:blipFill>
        <p:spPr bwMode="auto">
          <a:xfrm>
            <a:off x="1015338" y="4500570"/>
            <a:ext cx="7200000" cy="11485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972452" cy="1143000"/>
          </a:xfrm>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solidFill>
                  <a:schemeClr val="tx1"/>
                </a:solidFill>
              </a:rPr>
              <a:t> </a:t>
            </a:r>
            <a:r>
              <a:rPr lang="en-US" sz="3100" b="1" dirty="0" smtClean="0"/>
              <a:t>5.5: BCD AND ASCll CONVERSION</a:t>
            </a:r>
            <a:endParaRPr lang="en-US" sz="3100" dirty="0" smtClean="0"/>
          </a:p>
        </p:txBody>
      </p:sp>
      <p:sp>
        <p:nvSpPr>
          <p:cNvPr id="6" name="Content Placeholder 5"/>
          <p:cNvSpPr>
            <a:spLocks noGrp="1"/>
          </p:cNvSpPr>
          <p:nvPr>
            <p:ph sz="quarter" idx="1"/>
          </p:nvPr>
        </p:nvSpPr>
        <p:spPr>
          <a:xfrm>
            <a:off x="914400" y="1447800"/>
            <a:ext cx="7229500" cy="4572000"/>
          </a:xfrm>
        </p:spPr>
        <p:txBody>
          <a:bodyPr>
            <a:normAutofit/>
          </a:bodyPr>
          <a:lstStyle/>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71</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0418" name="Picture 2"/>
          <p:cNvPicPr>
            <a:picLocks noChangeAspect="1" noChangeArrowheads="1"/>
          </p:cNvPicPr>
          <p:nvPr/>
        </p:nvPicPr>
        <p:blipFill>
          <a:blip r:embed="rId3"/>
          <a:srcRect/>
          <a:stretch>
            <a:fillRect/>
          </a:stretch>
        </p:blipFill>
        <p:spPr bwMode="auto">
          <a:xfrm>
            <a:off x="943900" y="1456795"/>
            <a:ext cx="7200000" cy="46868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972452" cy="1143000"/>
          </a:xfrm>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solidFill>
                  <a:schemeClr val="tx1"/>
                </a:solidFill>
              </a:rPr>
              <a:t> </a:t>
            </a:r>
            <a:r>
              <a:rPr lang="en-US" sz="3100" b="1" dirty="0" smtClean="0"/>
              <a:t>5.5: BCD AND ASCll CONVERSION</a:t>
            </a:r>
            <a:endParaRPr lang="en-US" sz="3100" dirty="0" smtClean="0"/>
          </a:p>
        </p:txBody>
      </p:sp>
      <p:sp>
        <p:nvSpPr>
          <p:cNvPr id="6" name="Content Placeholder 5"/>
          <p:cNvSpPr>
            <a:spLocks noGrp="1"/>
          </p:cNvSpPr>
          <p:nvPr>
            <p:ph sz="quarter" idx="1"/>
          </p:nvPr>
        </p:nvSpPr>
        <p:spPr>
          <a:xfrm>
            <a:off x="914400" y="1447800"/>
            <a:ext cx="7229500" cy="4572000"/>
          </a:xfrm>
        </p:spPr>
        <p:txBody>
          <a:bodyPr>
            <a:normAutofit/>
          </a:bodyPr>
          <a:lstStyle/>
          <a:p>
            <a:pPr>
              <a:buNone/>
            </a:pPr>
            <a:r>
              <a:rPr lang="en-US" sz="2800" b="1" dirty="0" smtClean="0"/>
              <a:t>ASCII to packed BCD conversion</a:t>
            </a:r>
          </a:p>
          <a:p>
            <a:pPr marL="0" indent="274320" algn="just">
              <a:spcBef>
                <a:spcPts val="0"/>
              </a:spcBef>
              <a:buNone/>
            </a:pPr>
            <a:r>
              <a:rPr lang="en-US" sz="2000" dirty="0" smtClean="0"/>
              <a:t>To convert ASCII to packed BCD, you first convert it to unpacked BCD (to get rid of the 3), and then combine it to make packed BCD. For example, for 4 and 7 the keyboard gives 34 and 37, respectively. The goal is to produce 47H or "0100 0111", which is packed BCD.</a:t>
            </a:r>
          </a:p>
          <a:p>
            <a:pPr>
              <a:buNone/>
            </a:pPr>
            <a:endParaRPr lang="en-US" sz="28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72</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1442" name="Picture 2"/>
          <p:cNvPicPr>
            <a:picLocks noChangeAspect="1" noChangeArrowheads="1"/>
          </p:cNvPicPr>
          <p:nvPr/>
        </p:nvPicPr>
        <p:blipFill>
          <a:blip r:embed="rId3"/>
          <a:srcRect/>
          <a:stretch>
            <a:fillRect/>
          </a:stretch>
        </p:blipFill>
        <p:spPr bwMode="auto">
          <a:xfrm>
            <a:off x="1071538" y="3214686"/>
            <a:ext cx="7200000" cy="758663"/>
          </a:xfrm>
          <a:prstGeom prst="rect">
            <a:avLst/>
          </a:prstGeom>
          <a:noFill/>
          <a:ln w="9525">
            <a:noFill/>
            <a:miter lim="800000"/>
            <a:headEnd/>
            <a:tailEnd/>
          </a:ln>
          <a:effectLst/>
        </p:spPr>
      </p:pic>
      <p:pic>
        <p:nvPicPr>
          <p:cNvPr id="61443" name="Picture 3"/>
          <p:cNvPicPr>
            <a:picLocks noChangeAspect="1" noChangeArrowheads="1"/>
          </p:cNvPicPr>
          <p:nvPr/>
        </p:nvPicPr>
        <p:blipFill>
          <a:blip r:embed="rId4"/>
          <a:srcRect/>
          <a:stretch>
            <a:fillRect/>
          </a:stretch>
        </p:blipFill>
        <p:spPr bwMode="auto">
          <a:xfrm>
            <a:off x="1000100" y="3929066"/>
            <a:ext cx="7560000" cy="23312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5.1 ARITHMATIC INSTRUCTIONS</a:t>
            </a:r>
          </a:p>
        </p:txBody>
      </p:sp>
      <p:sp>
        <p:nvSpPr>
          <p:cNvPr id="6" name="Content Placeholder 5"/>
          <p:cNvSpPr>
            <a:spLocks noGrp="1"/>
          </p:cNvSpPr>
          <p:nvPr>
            <p:ph sz="quarter" idx="1"/>
          </p:nvPr>
        </p:nvSpPr>
        <p:spPr>
          <a:xfrm>
            <a:off x="914400" y="1428736"/>
            <a:ext cx="7229500" cy="4572000"/>
          </a:xfrm>
        </p:spPr>
        <p:txBody>
          <a:bodyPr>
            <a:normAutofit/>
          </a:bodyPr>
          <a:lstStyle/>
          <a:p>
            <a:pPr>
              <a:spcBef>
                <a:spcPts val="2400"/>
              </a:spcBef>
              <a:spcAft>
                <a:spcPts val="2400"/>
              </a:spcAft>
              <a:buNone/>
            </a:pPr>
            <a:r>
              <a:rPr lang="en-US" sz="1800" b="1" i="1" dirty="0" smtClean="0">
                <a:latin typeface="Courier New" pitchFamily="49" charset="0"/>
                <a:cs typeface="Courier New" pitchFamily="49" charset="0"/>
              </a:rPr>
              <a:t>SUB </a:t>
            </a:r>
            <a:r>
              <a:rPr lang="en-US" sz="1800" b="1" i="1" dirty="0" err="1" smtClean="0">
                <a:latin typeface="Courier New" pitchFamily="49" charset="0"/>
                <a:cs typeface="Courier New" pitchFamily="49" charset="0"/>
              </a:rPr>
              <a:t>Rd,Rr</a:t>
            </a:r>
            <a:r>
              <a:rPr lang="en-US" sz="1800" b="1" i="1" dirty="0" smtClean="0">
                <a:latin typeface="Courier New" pitchFamily="49" charset="0"/>
                <a:cs typeface="Courier New" pitchFamily="49" charset="0"/>
              </a:rPr>
              <a:t> (Rd = Rd - </a:t>
            </a:r>
            <a:r>
              <a:rPr lang="en-US" sz="1800" b="1" i="1" dirty="0" err="1" smtClean="0">
                <a:latin typeface="Courier New" pitchFamily="49" charset="0"/>
                <a:cs typeface="Courier New" pitchFamily="49" charset="0"/>
              </a:rPr>
              <a:t>Rr</a:t>
            </a:r>
            <a:r>
              <a:rPr lang="en-US" sz="1800" b="1" i="1" dirty="0" smtClean="0">
                <a:latin typeface="Courier New" pitchFamily="49" charset="0"/>
                <a:cs typeface="Courier New" pitchFamily="49" charset="0"/>
              </a:rPr>
              <a:t>)</a:t>
            </a:r>
          </a:p>
          <a:p>
            <a:pPr marL="0" indent="274320" algn="just">
              <a:spcBef>
                <a:spcPts val="0"/>
              </a:spcBef>
              <a:buNone/>
            </a:pPr>
            <a:r>
              <a:rPr lang="en-US" sz="2000" dirty="0" smtClean="0"/>
              <a:t>In subtraction, the AVR microcontrollers use the 2's complement method. Although every CPU contains adder circuitry, it would be too cumbersome (and take too many transistors) to design separate subtractor circuitry. For this reason, the AVR uses adder circuitry to perform the subtraction command. Assuming that the AVR is executing a simple subtract instruction and that C = 0 prior to the execution of the instruction, one can summarize the steps of the hardware of the CPU in executing the SUB instruction for unsigned numbers as follows </a:t>
            </a:r>
          </a:p>
          <a:p>
            <a:pPr marL="0" indent="274320" algn="just">
              <a:spcBef>
                <a:spcPts val="0"/>
              </a:spcBef>
              <a:buNone/>
            </a:pPr>
            <a:endParaRPr lang="en-US" sz="2000" dirty="0" smtClean="0"/>
          </a:p>
          <a:p>
            <a:pPr marL="0" indent="457200" algn="just">
              <a:spcBef>
                <a:spcPts val="0"/>
              </a:spcBef>
              <a:buFont typeface="+mj-lt"/>
              <a:buAutoNum type="arabicPeriod"/>
            </a:pPr>
            <a:r>
              <a:rPr lang="en-US" sz="2000" dirty="0" smtClean="0"/>
              <a:t>Take the 2's complement of the subtrahend (right-hand operand).</a:t>
            </a:r>
          </a:p>
          <a:p>
            <a:pPr marL="0" indent="457200" algn="just">
              <a:spcBef>
                <a:spcPts val="0"/>
              </a:spcBef>
              <a:buFont typeface="+mj-lt"/>
              <a:buAutoNum type="arabicPeriod"/>
            </a:pPr>
            <a:r>
              <a:rPr lang="en-US" sz="2000" dirty="0" smtClean="0"/>
              <a:t>Add it to the minuend (left-hand operand).</a:t>
            </a:r>
          </a:p>
          <a:p>
            <a:pPr marL="0" indent="457200" algn="just">
              <a:spcBef>
                <a:spcPts val="0"/>
              </a:spcBef>
              <a:buFont typeface="+mj-lt"/>
              <a:buAutoNum type="arabicPeriod"/>
            </a:pPr>
            <a:r>
              <a:rPr lang="en-US" sz="2000" dirty="0" smtClean="0"/>
              <a:t>Invert the carry.</a:t>
            </a:r>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8</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ARITHMATIC, LOGIC INSTRUCTIONS AND PROGRAMS</a:t>
            </a:r>
            <a:r>
              <a:rPr lang="en-US" sz="3200" dirty="0" smtClean="0"/>
              <a:t/>
            </a:r>
            <a:br>
              <a:rPr lang="en-US" sz="3200" dirty="0" smtClean="0"/>
            </a:br>
            <a:r>
              <a:rPr lang="en-US" sz="2800" dirty="0" smtClean="0"/>
              <a:t>5.1 ARITHMATIC INSTRUCTIONS</a:t>
            </a:r>
          </a:p>
        </p:txBody>
      </p:sp>
      <p:sp>
        <p:nvSpPr>
          <p:cNvPr id="6" name="Content Placeholder 5"/>
          <p:cNvSpPr>
            <a:spLocks noGrp="1"/>
          </p:cNvSpPr>
          <p:nvPr>
            <p:ph sz="quarter" idx="1"/>
          </p:nvPr>
        </p:nvSpPr>
        <p:spPr>
          <a:xfrm>
            <a:off x="914400" y="1447800"/>
            <a:ext cx="7229500" cy="4572000"/>
          </a:xfrm>
        </p:spPr>
        <p:txBody>
          <a:bodyPr>
            <a:normAutofit/>
          </a:bodyPr>
          <a:lstStyle/>
          <a:p>
            <a:endParaRPr lang="en-US" sz="2000" dirty="0" smtClean="0"/>
          </a:p>
          <a:p>
            <a:pPr algn="just"/>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11/13/2022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9</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146" name="Picture 2"/>
          <p:cNvPicPr>
            <a:picLocks noChangeAspect="1" noChangeArrowheads="1"/>
          </p:cNvPicPr>
          <p:nvPr/>
        </p:nvPicPr>
        <p:blipFill>
          <a:blip r:embed="rId3"/>
          <a:srcRect/>
          <a:stretch>
            <a:fillRect/>
          </a:stretch>
        </p:blipFill>
        <p:spPr bwMode="auto">
          <a:xfrm>
            <a:off x="581090" y="1515162"/>
            <a:ext cx="7920000" cy="44856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11251</TotalTime>
  <Words>4815</Words>
  <Application>Microsoft Office PowerPoint</Application>
  <PresentationFormat>On-screen Show (4:3)</PresentationFormat>
  <Paragraphs>607</Paragraphs>
  <Slides>72</Slides>
  <Notes>71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Calibri</vt:lpstr>
      <vt:lpstr>Courier New</vt:lpstr>
      <vt:lpstr>Franklin Gothic Book</vt:lpstr>
      <vt:lpstr>Perpetua</vt:lpstr>
      <vt:lpstr>Wingdings 2</vt:lpstr>
      <vt:lpstr>Equity</vt:lpstr>
      <vt:lpstr>AVR Microcontroller</vt:lpstr>
      <vt:lpstr>ARITHMATIC, LOGIC INSTRUCTIONS AND PROGRAMS 5.1 ARITHMATIC INSTRUCTIONS</vt:lpstr>
      <vt:lpstr>ARITHMATIC, LOGIC INSTRUCTIONS AND PROGRAMS 5.1 ARITHMATIC INSTRUCTIONS</vt:lpstr>
      <vt:lpstr>ARITHMATIC, LOGIC INSTRUCTIONS AND PROGRAMS 5.1 ARITHMATIC INSTRUCTIONS</vt:lpstr>
      <vt:lpstr>ARITHMATIC, LOGIC INSTRUCTIONS AND PROGRAMS 5.1 ARITHMATIC INSTRUCTIONS</vt:lpstr>
      <vt:lpstr>ARITHMATIC, LOGIC INSTRUCTIONS AND PROGRAMS 5.1 ARITHMATIC INSTRUCTIONS</vt:lpstr>
      <vt:lpstr>ARITHMATIC, LOGIC INSTRUCTIONS AND PROGRAMS 5.1 ARITHMATIC INSTRUCTIONS</vt:lpstr>
      <vt:lpstr>ARITHMATIC, LOGIC INSTRUCTIONS AND PROGRAMS 5.1 ARITHMATIC INSTRUCTIONS</vt:lpstr>
      <vt:lpstr>ARITHMATIC, LOGIC INSTRUCTIONS AND PROGRAMS 5.1 ARITHMATIC INSTRUCTIONS</vt:lpstr>
      <vt:lpstr>ARITHMATIC, LOGIC INSTRUCTIONS AND PROGRAMS 5.1 ARITHMATIC INSTRUCTIONS</vt:lpstr>
      <vt:lpstr>ARITHMATIC, LOGIC INSTRUCTIONS AND PROGRAMS 5.1 ARITHMATIC INSTRUCTIONS</vt:lpstr>
      <vt:lpstr>ARITHMATIC, LOGIC INSTRUCTIONS AND PROGRAMS 5.1 ARITHMATIC INSTRUCTIONS</vt:lpstr>
      <vt:lpstr>ARITHMATIC, LOGIC INSTRUCTIONS AND PROGRAMS 5.1 ARITHMATIC INSTRUCTIONS</vt:lpstr>
      <vt:lpstr>ARITHMATIC, LOGIC INSTRUCTIONS AND PROGRAMS 5.1 ARITHMATIC INSTRUCTIONS</vt:lpstr>
      <vt:lpstr>ARITHMATIC, LOGIC INSTRUCTIONS AND PROGRAMS 5.1 ARITHMATIC INSTRUCTIONS</vt:lpstr>
      <vt:lpstr>ARITHMATIC, LOGIC INSTRUCTIONS AND PROGRAMS 5.1 ARITHMATIC INSTRUCTIONS</vt:lpstr>
      <vt:lpstr>ARITHMATIC, LOGIC INSTRUCTIONS AND PROGRAMS 5.1 ARITHMATIC INSTRUCTIONS</vt:lpstr>
      <vt:lpstr>ARITHMATIC, LOGIC INSTRUCTIONS AND PROGRAMS 5.1 ARITHMATIC INSTRUCTIONS</vt:lpstr>
      <vt:lpstr>ARITHMATIC, LOGIC INSTRUCTIONS AND PROGRAMS 5.2: SIGNED NUMBER CONCEPTS AND ….</vt:lpstr>
      <vt:lpstr>ARITHMATIC, LOGIC INSTRUCTIONS AND PROGRAMS 5.2: SIGNED NUMBER CONCEPTS AND ….</vt:lpstr>
      <vt:lpstr>ARITHMATIC, LOGIC INSTRUCTIONS AND PROGRAMS 5.2: SIGNED NUMBER CONCEPTS AND ….</vt:lpstr>
      <vt:lpstr>ARITHMATIC, LOGIC INSTRUCTIONS AND PROGRAMS 5.2: SIGNED NUMBER CONCEPTS AND ….</vt:lpstr>
      <vt:lpstr>ARITHMATIC, LOGIC INSTRUCTIONS AND PROGRAMS 5.2: SIGNED NUMBER CONCEPTS AND ….</vt:lpstr>
      <vt:lpstr>ARITHMATIC, LOGIC INSTRUCTIONS AND PROGRAMS 5.2: SIGNED NUMBER CONCEPTS AND ….</vt:lpstr>
      <vt:lpstr>ARITHMATIC, LOGIC INSTRUCTIONS AND PROGRAMS 5.2: SIGNED NUMBER CONCEPTS AND ….</vt:lpstr>
      <vt:lpstr>ARITHMATIC, LOGIC INSTRUCTIONS AND PROGRAMS 5.2: SIGNED NUMBER CONCEPTS AND ….</vt:lpstr>
      <vt:lpstr>ARITHMATIC, LOGIC INSTRUCTIONS AND PROGRAMS 5.2: SIGNED NUMBER CONCEPTS AND ….</vt:lpstr>
      <vt:lpstr>ARITHMATIC, LOGIC INSTRUCTIONS AND PROGRAMS 5.2: SIGNED NUMBER CONCEPTS AND ….</vt:lpstr>
      <vt:lpstr>ARITHMATIC, LOGIC INSTRUCTIONS AND PROGRAMS 5.2: SIGNED NUMBER CONCEPTS AND ….</vt:lpstr>
      <vt:lpstr>ARITHMATIC, LOGIC INSTRUCTIONS AND PROGRAMS 5.2: SIGNED NUMBER CONCEPTS AND ….</vt:lpstr>
      <vt:lpstr>ARITHMATIC, LOGIC INSTRUCTIONS AND PROGRAMS 5.2: SIGNED NUMBER CONCEPTS AND ….</vt:lpstr>
      <vt:lpstr>ARITHMATIC, LOGIC INSTRUCTIONS AND PROGRAMS 5.2: SIGNED NUMBER CONCEPTS AND ….</vt:lpstr>
      <vt:lpstr>ARITHMATIC, LOGIC INSTRUCTIONS AND PROGRAMS 5.3: LOGIC AND COMPARE INSTRUCTIONS</vt:lpstr>
      <vt:lpstr>ARITHMATIC, LOGIC INSTRUCTIONS AND PROGRAMS 5.3: LOGIC AND COMPARE INSTRUCTIONS</vt:lpstr>
      <vt:lpstr>ARITHMATIC, LOGIC INSTRUCTIONS AND PROGRAMS 5.3: LOGIC AND COMPARE INSTRUCTIONS</vt:lpstr>
      <vt:lpstr>ARITHMATIC, LOGIC INSTRUCTIONS AND PROGRAMS 5.3: LOGIC AND COMPARE INSTRUCTIONS</vt:lpstr>
      <vt:lpstr>ARITHMATIC, LOGIC INSTRUCTIONS AND PROGRAMS 5.3: LOGIC AND COMPARE INSTRUCTIONS</vt:lpstr>
      <vt:lpstr>ARITHMATIC, LOGIC INSTRUCTIONS AND PROGRAMS 5.3: LOGIC AND COMPARE INSTRUCTIONS</vt:lpstr>
      <vt:lpstr>ARITHMATIC, LOGIC INSTRUCTIONS AND PROGRAMS 5.3: LOGIC AND COMPARE INSTRUCTIONS</vt:lpstr>
      <vt:lpstr>ARITHMATIC, LOGIC INSTRUCTIONS AND PROGRAMS 5.3: LOGIC AND COMPARE INSTRUCTIONS</vt:lpstr>
      <vt:lpstr>ARITHMATIC, LOGIC INSTRUCTIONS AND PROGRAMS 5.3: LOGIC AND COMPARE INSTRUCTIONS</vt:lpstr>
      <vt:lpstr>ARITHMATIC, LOGIC INSTRUCTIONS AND PROGRAMS 5.3: LOGIC AND COMPARE INSTRUCTIONS</vt:lpstr>
      <vt:lpstr>ARITHMATIC, LOGIC INSTRUCTIONS AND PROGRAMS 5.3: LOGIC AND COMPARE INSTRUCTIONS</vt:lpstr>
      <vt:lpstr>ARITHMATIC, LOGIC INSTRUCTIONS AND PROGRAMS 5.3: LOGIC AND COMPARE INSTRUCTIONS</vt:lpstr>
      <vt:lpstr>ARITHMATIC, LOGIC INSTRUCTIONS AND PROGRAMS 5.3: LOGIC AND COMPARE INSTRUCTIONS</vt:lpstr>
      <vt:lpstr>ARITHMATIC, LOGIC INSTRUCTIONS AND PROGRAMS 5.3: LOGIC AND COMPARE INSTRUCTIONS</vt:lpstr>
      <vt:lpstr>ARITHMATIC, LOGIC INSTRUCTIONS AND PROGRAMS 5.3: LOGIC AND COMPARE INSTRUCTIONS</vt:lpstr>
      <vt:lpstr>ARITHMATIC, LOGIC INSTRUCTIONS AND PROGRAMS 5.3: LOGIC AND COMPARE INSTRUCTIONS</vt:lpstr>
      <vt:lpstr>ARITHMATIC, LOGIC INSTRUCTIONS AND PROGRAMS 5.3: LOGIC AND COMPARE INSTRUCTIONS</vt:lpstr>
      <vt:lpstr>ARITHMATIC, LOGIC INSTRUCTIONS AND PROGRAMS 5.3: LOGIC AND COMPARE INSTRUCTIONS</vt:lpstr>
      <vt:lpstr>ARITHMATIC, LOGIC INSTRUCTIONS AND PROGRAMS 5.3: LOGIC AND COMPARE INSTRUCTIONS</vt:lpstr>
      <vt:lpstr>ARITHMATIC, LOGIC INSTRUCTIONS AND PROGRAMS 5.3: LOGIC AND COMPARE INSTRUCTIONS</vt:lpstr>
      <vt:lpstr>ARITHMATIC, LOGIC INSTRUCTIONS AND PROGRAMS  5.4: ROTATE AND SHIFT INSTRUCTIONS AND DATA SERIALIZATION</vt:lpstr>
      <vt:lpstr>ARITHMATIC, LOGIC INSTRUCTIONS AND PROGRAMS  5.4: ROTATE AND SHIFT INSTRUCTIONS AND DATA SERIALIZATION</vt:lpstr>
      <vt:lpstr>ARITHMATIC, LOGIC INSTRUCTIONS AND PROGRAMS  5.4: ROTATE AND SHIFT INSTRUCTIONS AND DATA SERIALIZATION</vt:lpstr>
      <vt:lpstr>ARITHMATIC, LOGIC INSTRUCTIONS AND PROGRAMS  5.4: ROTATE AND SHIFT INSTRUCTIONS AND DATA SERIALIZATION</vt:lpstr>
      <vt:lpstr>ARITHMATIC, LOGIC INSTRUCTIONS AND PROGRAMS  5.4: ROTATE AND SHIFT INSTRUCTIONS AND DATA SERIALIZATION</vt:lpstr>
      <vt:lpstr>ARITHMATIC, LOGIC INSTRUCTIONS AND PROGRAMS  5.4: ROTATE AND SHIFT INSTRUCTIONS AND DATA SERIALIZATION</vt:lpstr>
      <vt:lpstr>ARITHMATIC, LOGIC INSTRUCTIONS AND PROGRAMS  5.4: ROTATE AND SHIFT INSTRUCTIONS AND DATA SERIALIZATION</vt:lpstr>
      <vt:lpstr>ARITHMATIC, LOGIC INSTRUCTIONS AND PROGRAMS  5.4: ROTATE AND SHIFT INSTRUCTIONS AND DATA SERIALIZATION</vt:lpstr>
      <vt:lpstr>ARITHMATIC, LOGIC INSTRUCTIONS AND PROGRAMS  5.4: ROTATE AND SHIFT INSTRUCTIONS AND DATA SERIALIZATION</vt:lpstr>
      <vt:lpstr>ARITHMATIC, LOGIC INSTRUCTIONS AND PROGRAMS  5.4: ROTATE AND SHIFT INSTRUCTIONS AND DATA SERIALIZATION</vt:lpstr>
      <vt:lpstr>ARITHMATIC, LOGIC INSTRUCTIONS AND PROGRAMS  5.4: ROTATE AND SHIFT INSTRUCTIONS AND DATA SERIALIZATION</vt:lpstr>
      <vt:lpstr>ARITHMATIC, LOGIC INSTRUCTIONS AND PROGRAMS  5.4: ROTATE AND SHIFT INSTRUCTIONS AND DATA SERIALIZATION</vt:lpstr>
      <vt:lpstr>ARITHMATIC, LOGIC INSTRUCTIONS AND PROGRAMS  5.4: ROTATE AND SHIFT INSTRUCTIONS AND DATA SERIALIZATION</vt:lpstr>
      <vt:lpstr>ARITHMATIC, LOGIC INSTRUCTIONS AND PROGRAMS  5.4: ROTATE AND SHIFT INSTRUCTIONS AND DATA SERIALIZATION</vt:lpstr>
      <vt:lpstr>ARITHMATIC, LOGIC INSTRUCTIONS AND PROGRAMS  5.5: BCD AND ASCll CONVERSION</vt:lpstr>
      <vt:lpstr>ARITHMATIC, LOGIC INSTRUCTIONS AND PROGRAMS  5.5: BCD AND ASCll CONVERSION</vt:lpstr>
      <vt:lpstr>ARITHMATIC, LOGIC INSTRUCTIONS AND PROGRAMS  5.5: BCD AND ASCll CONVERSION</vt:lpstr>
      <vt:lpstr>ARITHMATIC, LOGIC INSTRUCTIONS AND PROGRAMS  5.5: BCD AND ASCll CONVERSION</vt:lpstr>
      <vt:lpstr>ARITHMATIC, LOGIC INSTRUCTIONS AND PROGRAMS  5.5: BCD AND ASCll CONVERSION</vt:lpstr>
      <vt:lpstr>ARITHMATIC, LOGIC INSTRUCTIONS AND PROGRAMS  5.5: BCD AND ASCll CONVERSION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ARITHMATIC,LOGIC INSTRUCTIONS </dc:title>
  <dc:subject>ARITHMATIC,LOGIC INSTRUCTIONS </dc:subject>
  <dc:creator>mashhoun</dc:creator>
  <cp:keywords>AVR Microcontroller</cp:keywords>
  <cp:lastModifiedBy>Mashhoun</cp:lastModifiedBy>
  <cp:revision>364</cp:revision>
  <dcterms:created xsi:type="dcterms:W3CDTF">2014-11-05T07:28:16Z</dcterms:created>
  <dcterms:modified xsi:type="dcterms:W3CDTF">2022-11-13T15:34:52Z</dcterms:modified>
  <cp:category>AVR Microcontroller</cp:category>
</cp:coreProperties>
</file>