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6"/>
  </p:notesMasterIdLst>
  <p:sldIdLst>
    <p:sldId id="256" r:id="rId2"/>
    <p:sldId id="257" r:id="rId3"/>
    <p:sldId id="259" r:id="rId4"/>
    <p:sldId id="258" r:id="rId5"/>
    <p:sldId id="260" r:id="rId6"/>
    <p:sldId id="262"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40" r:id="rId57"/>
    <p:sldId id="313" r:id="rId58"/>
    <p:sldId id="339" r:id="rId59"/>
    <p:sldId id="338" r:id="rId60"/>
    <p:sldId id="316" r:id="rId61"/>
    <p:sldId id="317" r:id="rId62"/>
    <p:sldId id="337" r:id="rId63"/>
    <p:sldId id="319" r:id="rId64"/>
    <p:sldId id="320" r:id="rId65"/>
    <p:sldId id="336" r:id="rId66"/>
    <p:sldId id="335" r:id="rId67"/>
    <p:sldId id="334" r:id="rId68"/>
    <p:sldId id="333" r:id="rId69"/>
    <p:sldId id="325" r:id="rId70"/>
    <p:sldId id="326" r:id="rId71"/>
    <p:sldId id="327" r:id="rId72"/>
    <p:sldId id="328" r:id="rId73"/>
    <p:sldId id="331" r:id="rId74"/>
    <p:sldId id="33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3" autoAdjust="0"/>
  </p:normalViewPr>
  <p:slideViewPr>
    <p:cSldViewPr>
      <p:cViewPr varScale="1">
        <p:scale>
          <a:sx n="64" d="100"/>
          <a:sy n="64" d="100"/>
        </p:scale>
        <p:origin x="15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273025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a:p>
        </p:txBody>
      </p:sp>
    </p:spTree>
    <p:extLst>
      <p:ext uri="{BB962C8B-B14F-4D97-AF65-F5344CB8AC3E}">
        <p14:creationId xmlns:p14="http://schemas.microsoft.com/office/powerpoint/2010/main" val="1856681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a:p>
        </p:txBody>
      </p:sp>
    </p:spTree>
    <p:extLst>
      <p:ext uri="{BB962C8B-B14F-4D97-AF65-F5344CB8AC3E}">
        <p14:creationId xmlns:p14="http://schemas.microsoft.com/office/powerpoint/2010/main" val="271778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a:p>
        </p:txBody>
      </p:sp>
    </p:spTree>
    <p:extLst>
      <p:ext uri="{BB962C8B-B14F-4D97-AF65-F5344CB8AC3E}">
        <p14:creationId xmlns:p14="http://schemas.microsoft.com/office/powerpoint/2010/main" val="179352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Such misuse is not a problem in PCs with 512 megabytes of memory, the 32-bit Pentium's registers and memory accesses, and a bus speed of 133 </a:t>
            </a:r>
            <a:r>
              <a:rPr lang="en-US" sz="1200" dirty="0" err="1" smtClean="0"/>
              <a:t>MHz.</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Also, in situations where there is no need for signed data (such as setting counter values), we should use unsigned int instead of signed int. This gives a much wider range for data declaration. Again, remember that the C compiler uses signed int as the default unless we specify the keyword unsigned.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a:p>
        </p:txBody>
      </p:sp>
    </p:spTree>
    <p:extLst>
      <p:ext uri="{BB962C8B-B14F-4D97-AF65-F5344CB8AC3E}">
        <p14:creationId xmlns:p14="http://schemas.microsoft.com/office/powerpoint/2010/main" val="72642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a:p>
        </p:txBody>
      </p:sp>
    </p:spTree>
    <p:extLst>
      <p:ext uri="{BB962C8B-B14F-4D97-AF65-F5344CB8AC3E}">
        <p14:creationId xmlns:p14="http://schemas.microsoft.com/office/powerpoint/2010/main" val="4211611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a:p>
        </p:txBody>
      </p:sp>
    </p:spTree>
    <p:extLst>
      <p:ext uri="{BB962C8B-B14F-4D97-AF65-F5344CB8AC3E}">
        <p14:creationId xmlns:p14="http://schemas.microsoft.com/office/powerpoint/2010/main" val="239049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a:p>
        </p:txBody>
      </p:sp>
    </p:spTree>
    <p:extLst>
      <p:ext uri="{BB962C8B-B14F-4D97-AF65-F5344CB8AC3E}">
        <p14:creationId xmlns:p14="http://schemas.microsoft.com/office/powerpoint/2010/main" val="2795970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a:p>
        </p:txBody>
      </p:sp>
    </p:spTree>
    <p:extLst>
      <p:ext uri="{BB962C8B-B14F-4D97-AF65-F5344CB8AC3E}">
        <p14:creationId xmlns:p14="http://schemas.microsoft.com/office/powerpoint/2010/main" val="2831131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a:p>
        </p:txBody>
      </p:sp>
    </p:spTree>
    <p:extLst>
      <p:ext uri="{BB962C8B-B14F-4D97-AF65-F5344CB8AC3E}">
        <p14:creationId xmlns:p14="http://schemas.microsoft.com/office/powerpoint/2010/main" val="39109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a:p>
        </p:txBody>
      </p:sp>
    </p:spTree>
    <p:extLst>
      <p:ext uri="{BB962C8B-B14F-4D97-AF65-F5344CB8AC3E}">
        <p14:creationId xmlns:p14="http://schemas.microsoft.com/office/powerpoint/2010/main" val="1984297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49949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a:p>
        </p:txBody>
      </p:sp>
    </p:spTree>
    <p:extLst>
      <p:ext uri="{BB962C8B-B14F-4D97-AF65-F5344CB8AC3E}">
        <p14:creationId xmlns:p14="http://schemas.microsoft.com/office/powerpoint/2010/main" val="1685426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a:p>
        </p:txBody>
      </p:sp>
    </p:spTree>
    <p:extLst>
      <p:ext uri="{BB962C8B-B14F-4D97-AF65-F5344CB8AC3E}">
        <p14:creationId xmlns:p14="http://schemas.microsoft.com/office/powerpoint/2010/main" val="1750269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a:p>
        </p:txBody>
      </p:sp>
    </p:spTree>
    <p:extLst>
      <p:ext uri="{BB962C8B-B14F-4D97-AF65-F5344CB8AC3E}">
        <p14:creationId xmlns:p14="http://schemas.microsoft.com/office/powerpoint/2010/main" val="1573065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1105549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a:p>
        </p:txBody>
      </p:sp>
    </p:spTree>
    <p:extLst>
      <p:ext uri="{BB962C8B-B14F-4D97-AF65-F5344CB8AC3E}">
        <p14:creationId xmlns:p14="http://schemas.microsoft.com/office/powerpoint/2010/main" val="1955603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a:p>
        </p:txBody>
      </p:sp>
    </p:spTree>
    <p:extLst>
      <p:ext uri="{BB962C8B-B14F-4D97-AF65-F5344CB8AC3E}">
        <p14:creationId xmlns:p14="http://schemas.microsoft.com/office/powerpoint/2010/main" val="2867963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a:p>
        </p:txBody>
      </p:sp>
    </p:spTree>
    <p:extLst>
      <p:ext uri="{BB962C8B-B14F-4D97-AF65-F5344CB8AC3E}">
        <p14:creationId xmlns:p14="http://schemas.microsoft.com/office/powerpoint/2010/main" val="2792071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a:p>
        </p:txBody>
      </p:sp>
    </p:spTree>
    <p:extLst>
      <p:ext uri="{BB962C8B-B14F-4D97-AF65-F5344CB8AC3E}">
        <p14:creationId xmlns:p14="http://schemas.microsoft.com/office/powerpoint/2010/main" val="16637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a:p>
        </p:txBody>
      </p:sp>
    </p:spTree>
    <p:extLst>
      <p:ext uri="{BB962C8B-B14F-4D97-AF65-F5344CB8AC3E}">
        <p14:creationId xmlns:p14="http://schemas.microsoft.com/office/powerpoint/2010/main" val="2124411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a:p>
        </p:txBody>
      </p:sp>
    </p:spTree>
    <p:extLst>
      <p:ext uri="{BB962C8B-B14F-4D97-AF65-F5344CB8AC3E}">
        <p14:creationId xmlns:p14="http://schemas.microsoft.com/office/powerpoint/2010/main" val="106403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a:p>
        </p:txBody>
      </p:sp>
    </p:spTree>
    <p:extLst>
      <p:ext uri="{BB962C8B-B14F-4D97-AF65-F5344CB8AC3E}">
        <p14:creationId xmlns:p14="http://schemas.microsoft.com/office/powerpoint/2010/main" val="57238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a:p>
        </p:txBody>
      </p:sp>
    </p:spTree>
    <p:extLst>
      <p:ext uri="{BB962C8B-B14F-4D97-AF65-F5344CB8AC3E}">
        <p14:creationId xmlns:p14="http://schemas.microsoft.com/office/powerpoint/2010/main" val="1818718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a:p>
        </p:txBody>
      </p:sp>
    </p:spTree>
    <p:extLst>
      <p:ext uri="{BB962C8B-B14F-4D97-AF65-F5344CB8AC3E}">
        <p14:creationId xmlns:p14="http://schemas.microsoft.com/office/powerpoint/2010/main" val="2202993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a:p>
        </p:txBody>
      </p:sp>
    </p:spTree>
    <p:extLst>
      <p:ext uri="{BB962C8B-B14F-4D97-AF65-F5344CB8AC3E}">
        <p14:creationId xmlns:p14="http://schemas.microsoft.com/office/powerpoint/2010/main" val="1443302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a:p>
        </p:txBody>
      </p:sp>
    </p:spTree>
    <p:extLst>
      <p:ext uri="{BB962C8B-B14F-4D97-AF65-F5344CB8AC3E}">
        <p14:creationId xmlns:p14="http://schemas.microsoft.com/office/powerpoint/2010/main" val="996281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a:p>
        </p:txBody>
      </p:sp>
    </p:spTree>
    <p:extLst>
      <p:ext uri="{BB962C8B-B14F-4D97-AF65-F5344CB8AC3E}">
        <p14:creationId xmlns:p14="http://schemas.microsoft.com/office/powerpoint/2010/main" val="2740832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a:p>
        </p:txBody>
      </p:sp>
    </p:spTree>
    <p:extLst>
      <p:ext uri="{BB962C8B-B14F-4D97-AF65-F5344CB8AC3E}">
        <p14:creationId xmlns:p14="http://schemas.microsoft.com/office/powerpoint/2010/main" val="537203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a:p>
        </p:txBody>
      </p:sp>
    </p:spTree>
    <p:extLst>
      <p:ext uri="{BB962C8B-B14F-4D97-AF65-F5344CB8AC3E}">
        <p14:creationId xmlns:p14="http://schemas.microsoft.com/office/powerpoint/2010/main" val="412501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a:p>
        </p:txBody>
      </p:sp>
    </p:spTree>
    <p:extLst>
      <p:ext uri="{BB962C8B-B14F-4D97-AF65-F5344CB8AC3E}">
        <p14:creationId xmlns:p14="http://schemas.microsoft.com/office/powerpoint/2010/main" val="3973277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a:p>
        </p:txBody>
      </p:sp>
    </p:spTree>
    <p:extLst>
      <p:ext uri="{BB962C8B-B14F-4D97-AF65-F5344CB8AC3E}">
        <p14:creationId xmlns:p14="http://schemas.microsoft.com/office/powerpoint/2010/main" val="9092867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a:p>
        </p:txBody>
      </p:sp>
    </p:spTree>
    <p:extLst>
      <p:ext uri="{BB962C8B-B14F-4D97-AF65-F5344CB8AC3E}">
        <p14:creationId xmlns:p14="http://schemas.microsoft.com/office/powerpoint/2010/main" val="3818698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a:p>
        </p:txBody>
      </p:sp>
    </p:spTree>
    <p:extLst>
      <p:ext uri="{BB962C8B-B14F-4D97-AF65-F5344CB8AC3E}">
        <p14:creationId xmlns:p14="http://schemas.microsoft.com/office/powerpoint/2010/main" val="350321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a:p>
        </p:txBody>
      </p:sp>
    </p:spTree>
    <p:extLst>
      <p:ext uri="{BB962C8B-B14F-4D97-AF65-F5344CB8AC3E}">
        <p14:creationId xmlns:p14="http://schemas.microsoft.com/office/powerpoint/2010/main" val="742134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a:p>
        </p:txBody>
      </p:sp>
    </p:spTree>
    <p:extLst>
      <p:ext uri="{BB962C8B-B14F-4D97-AF65-F5344CB8AC3E}">
        <p14:creationId xmlns:p14="http://schemas.microsoft.com/office/powerpoint/2010/main" val="1735326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a:p>
        </p:txBody>
      </p:sp>
    </p:spTree>
    <p:extLst>
      <p:ext uri="{BB962C8B-B14F-4D97-AF65-F5344CB8AC3E}">
        <p14:creationId xmlns:p14="http://schemas.microsoft.com/office/powerpoint/2010/main" val="504745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a:p>
        </p:txBody>
      </p:sp>
    </p:spTree>
    <p:extLst>
      <p:ext uri="{BB962C8B-B14F-4D97-AF65-F5344CB8AC3E}">
        <p14:creationId xmlns:p14="http://schemas.microsoft.com/office/powerpoint/2010/main" val="9579305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a:p>
        </p:txBody>
      </p:sp>
    </p:spTree>
    <p:extLst>
      <p:ext uri="{BB962C8B-B14F-4D97-AF65-F5344CB8AC3E}">
        <p14:creationId xmlns:p14="http://schemas.microsoft.com/office/powerpoint/2010/main" val="1921842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a:p>
        </p:txBody>
      </p:sp>
    </p:spTree>
    <p:extLst>
      <p:ext uri="{BB962C8B-B14F-4D97-AF65-F5344CB8AC3E}">
        <p14:creationId xmlns:p14="http://schemas.microsoft.com/office/powerpoint/2010/main" val="4006289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a:p>
        </p:txBody>
      </p:sp>
    </p:spTree>
    <p:extLst>
      <p:ext uri="{BB962C8B-B14F-4D97-AF65-F5344CB8AC3E}">
        <p14:creationId xmlns:p14="http://schemas.microsoft.com/office/powerpoint/2010/main" val="6373426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a:p>
        </p:txBody>
      </p:sp>
    </p:spTree>
    <p:extLst>
      <p:ext uri="{BB962C8B-B14F-4D97-AF65-F5344CB8AC3E}">
        <p14:creationId xmlns:p14="http://schemas.microsoft.com/office/powerpoint/2010/main" val="34462399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a:p>
        </p:txBody>
      </p:sp>
    </p:spTree>
    <p:extLst>
      <p:ext uri="{BB962C8B-B14F-4D97-AF65-F5344CB8AC3E}">
        <p14:creationId xmlns:p14="http://schemas.microsoft.com/office/powerpoint/2010/main" val="3625815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a:p>
        </p:txBody>
      </p:sp>
    </p:spTree>
    <p:extLst>
      <p:ext uri="{BB962C8B-B14F-4D97-AF65-F5344CB8AC3E}">
        <p14:creationId xmlns:p14="http://schemas.microsoft.com/office/powerpoint/2010/main" val="1369115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Recall that BCD numbers were discussed in Chapters 5 and 6. As stated there, many newer microcontrollers have a real-time clock (RTC) where the time and date are kept even when the power is off. Very often the RTC provides the time and date in packed BCD. To display them, however, we must convert them to ASCII. In this section we show the application of logic and rotate instructions in the conversion of BCD and ASCII.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a:p>
        </p:txBody>
      </p:sp>
    </p:spTree>
    <p:extLst>
      <p:ext uri="{BB962C8B-B14F-4D97-AF65-F5344CB8AC3E}">
        <p14:creationId xmlns:p14="http://schemas.microsoft.com/office/powerpoint/2010/main" val="173814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a:p>
        </p:txBody>
      </p:sp>
    </p:spTree>
    <p:extLst>
      <p:ext uri="{BB962C8B-B14F-4D97-AF65-F5344CB8AC3E}">
        <p14:creationId xmlns:p14="http://schemas.microsoft.com/office/powerpoint/2010/main" val="1262665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a:p>
        </p:txBody>
      </p:sp>
    </p:spTree>
    <p:extLst>
      <p:ext uri="{BB962C8B-B14F-4D97-AF65-F5344CB8AC3E}">
        <p14:creationId xmlns:p14="http://schemas.microsoft.com/office/powerpoint/2010/main" val="20532435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a:p>
        </p:txBody>
      </p:sp>
    </p:spTree>
    <p:extLst>
      <p:ext uri="{BB962C8B-B14F-4D97-AF65-F5344CB8AC3E}">
        <p14:creationId xmlns:p14="http://schemas.microsoft.com/office/powerpoint/2010/main" val="857107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a:p>
        </p:txBody>
      </p:sp>
    </p:spTree>
    <p:extLst>
      <p:ext uri="{BB962C8B-B14F-4D97-AF65-F5344CB8AC3E}">
        <p14:creationId xmlns:p14="http://schemas.microsoft.com/office/powerpoint/2010/main" val="733445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a:p>
        </p:txBody>
      </p:sp>
    </p:spTree>
    <p:extLst>
      <p:ext uri="{BB962C8B-B14F-4D97-AF65-F5344CB8AC3E}">
        <p14:creationId xmlns:p14="http://schemas.microsoft.com/office/powerpoint/2010/main" val="31822820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ensure the integrity of data, every system must perform the checksum calculation. When you transmit data from one device to another or when you save and restore data to a storage device you should perform the checksum calculation to ensure the integrity of the data. The checksum will detect any corruption of data.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a:p>
        </p:txBody>
      </p:sp>
    </p:spTree>
    <p:extLst>
      <p:ext uri="{BB962C8B-B14F-4D97-AF65-F5344CB8AC3E}">
        <p14:creationId xmlns:p14="http://schemas.microsoft.com/office/powerpoint/2010/main" val="30150182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a:p>
        </p:txBody>
      </p:sp>
    </p:spTree>
    <p:extLst>
      <p:ext uri="{BB962C8B-B14F-4D97-AF65-F5344CB8AC3E}">
        <p14:creationId xmlns:p14="http://schemas.microsoft.com/office/powerpoint/2010/main" val="13980732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a:p>
        </p:txBody>
      </p:sp>
    </p:spTree>
    <p:extLst>
      <p:ext uri="{BB962C8B-B14F-4D97-AF65-F5344CB8AC3E}">
        <p14:creationId xmlns:p14="http://schemas.microsoft.com/office/powerpoint/2010/main" val="2835225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a:p>
        </p:txBody>
      </p:sp>
    </p:spTree>
    <p:extLst>
      <p:ext uri="{BB962C8B-B14F-4D97-AF65-F5344CB8AC3E}">
        <p14:creationId xmlns:p14="http://schemas.microsoft.com/office/powerpoint/2010/main" val="15221683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a:p>
        </p:txBody>
      </p:sp>
    </p:spTree>
    <p:extLst>
      <p:ext uri="{BB962C8B-B14F-4D97-AF65-F5344CB8AC3E}">
        <p14:creationId xmlns:p14="http://schemas.microsoft.com/office/powerpoint/2010/main" val="33895567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a:p>
        </p:txBody>
      </p:sp>
    </p:spTree>
    <p:extLst>
      <p:ext uri="{BB962C8B-B14F-4D97-AF65-F5344CB8AC3E}">
        <p14:creationId xmlns:p14="http://schemas.microsoft.com/office/powerpoint/2010/main" val="387204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a:p>
        </p:txBody>
      </p:sp>
    </p:spTree>
    <p:extLst>
      <p:ext uri="{BB962C8B-B14F-4D97-AF65-F5344CB8AC3E}">
        <p14:creationId xmlns:p14="http://schemas.microsoft.com/office/powerpoint/2010/main" val="25624871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a:p>
        </p:txBody>
      </p:sp>
    </p:spTree>
    <p:extLst>
      <p:ext uri="{BB962C8B-B14F-4D97-AF65-F5344CB8AC3E}">
        <p14:creationId xmlns:p14="http://schemas.microsoft.com/office/powerpoint/2010/main" val="36285508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a:p>
        </p:txBody>
      </p:sp>
    </p:spTree>
    <p:extLst>
      <p:ext uri="{BB962C8B-B14F-4D97-AF65-F5344CB8AC3E}">
        <p14:creationId xmlns:p14="http://schemas.microsoft.com/office/powerpoint/2010/main" val="17618625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a:p>
        </p:txBody>
      </p:sp>
    </p:spTree>
    <p:extLst>
      <p:ext uri="{BB962C8B-B14F-4D97-AF65-F5344CB8AC3E}">
        <p14:creationId xmlns:p14="http://schemas.microsoft.com/office/powerpoint/2010/main" val="15530998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a:p>
        </p:txBody>
      </p:sp>
    </p:spTree>
    <p:extLst>
      <p:ext uri="{BB962C8B-B14F-4D97-AF65-F5344CB8AC3E}">
        <p14:creationId xmlns:p14="http://schemas.microsoft.com/office/powerpoint/2010/main" val="894371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a:p>
        </p:txBody>
      </p:sp>
    </p:spTree>
    <p:extLst>
      <p:ext uri="{BB962C8B-B14F-4D97-AF65-F5344CB8AC3E}">
        <p14:creationId xmlns:p14="http://schemas.microsoft.com/office/powerpoint/2010/main" val="2721884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a:p>
        </p:txBody>
      </p:sp>
    </p:spTree>
    <p:extLst>
      <p:ext uri="{BB962C8B-B14F-4D97-AF65-F5344CB8AC3E}">
        <p14:creationId xmlns:p14="http://schemas.microsoft.com/office/powerpoint/2010/main" val="6431591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a:p>
        </p:txBody>
      </p:sp>
    </p:spTree>
    <p:extLst>
      <p:ext uri="{BB962C8B-B14F-4D97-AF65-F5344CB8AC3E}">
        <p14:creationId xmlns:p14="http://schemas.microsoft.com/office/powerpoint/2010/main" val="1686241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a:p>
        </p:txBody>
      </p:sp>
    </p:spTree>
    <p:extLst>
      <p:ext uri="{BB962C8B-B14F-4D97-AF65-F5344CB8AC3E}">
        <p14:creationId xmlns:p14="http://schemas.microsoft.com/office/powerpoint/2010/main" val="11503848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a:p>
        </p:txBody>
      </p:sp>
    </p:spTree>
    <p:extLst>
      <p:ext uri="{BB962C8B-B14F-4D97-AF65-F5344CB8AC3E}">
        <p14:creationId xmlns:p14="http://schemas.microsoft.com/office/powerpoint/2010/main" val="17962494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a:p>
        </p:txBody>
      </p:sp>
    </p:spTree>
    <p:extLst>
      <p:ext uri="{BB962C8B-B14F-4D97-AF65-F5344CB8AC3E}">
        <p14:creationId xmlns:p14="http://schemas.microsoft.com/office/powerpoint/2010/main" val="7765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a:p>
        </p:txBody>
      </p:sp>
    </p:spTree>
    <p:extLst>
      <p:ext uri="{BB962C8B-B14F-4D97-AF65-F5344CB8AC3E}">
        <p14:creationId xmlns:p14="http://schemas.microsoft.com/office/powerpoint/2010/main" val="41632148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a:p>
        </p:txBody>
      </p:sp>
    </p:spTree>
    <p:extLst>
      <p:ext uri="{BB962C8B-B14F-4D97-AF65-F5344CB8AC3E}">
        <p14:creationId xmlns:p14="http://schemas.microsoft.com/office/powerpoint/2010/main" val="29060504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a:p>
        </p:txBody>
      </p:sp>
    </p:spTree>
    <p:extLst>
      <p:ext uri="{BB962C8B-B14F-4D97-AF65-F5344CB8AC3E}">
        <p14:creationId xmlns:p14="http://schemas.microsoft.com/office/powerpoint/2010/main" val="22227538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73</a:t>
            </a:fld>
            <a:endParaRPr lang="en-US"/>
          </a:p>
        </p:txBody>
      </p:sp>
    </p:spTree>
    <p:extLst>
      <p:ext uri="{BB962C8B-B14F-4D97-AF65-F5344CB8AC3E}">
        <p14:creationId xmlns:p14="http://schemas.microsoft.com/office/powerpoint/2010/main" val="16827254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74</a:t>
            </a:fld>
            <a:endParaRPr lang="en-US"/>
          </a:p>
        </p:txBody>
      </p:sp>
    </p:spTree>
    <p:extLst>
      <p:ext uri="{BB962C8B-B14F-4D97-AF65-F5344CB8AC3E}">
        <p14:creationId xmlns:p14="http://schemas.microsoft.com/office/powerpoint/2010/main" val="2840052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a:p>
        </p:txBody>
      </p:sp>
    </p:spTree>
    <p:extLst>
      <p:ext uri="{BB962C8B-B14F-4D97-AF65-F5344CB8AC3E}">
        <p14:creationId xmlns:p14="http://schemas.microsoft.com/office/powerpoint/2010/main" val="90339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a:p>
        </p:txBody>
      </p:sp>
    </p:spTree>
    <p:extLst>
      <p:ext uri="{BB962C8B-B14F-4D97-AF65-F5344CB8AC3E}">
        <p14:creationId xmlns:p14="http://schemas.microsoft.com/office/powerpoint/2010/main" val="381760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12/1/2022</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12/1/2022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12/1/2022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12/1/2022</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12/1/2022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12/1/2022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12/1/2022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12/1/2022</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12/1/2022</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12/1/2022</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12/1/2022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12/1/2022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5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44" y="3200400"/>
            <a:ext cx="9001156" cy="2085988"/>
          </a:xfrm>
        </p:spPr>
        <p:txBody>
          <a:bodyPr>
            <a:normAutofit/>
          </a:bodyPr>
          <a:lstStyle/>
          <a:p>
            <a:r>
              <a:rPr lang="en-US" dirty="0" smtClean="0"/>
              <a:t>Microprocessor Course</a:t>
            </a:r>
          </a:p>
          <a:p>
            <a:r>
              <a:rPr lang="en-US" dirty="0" smtClean="0"/>
              <a:t>Chapter 7</a:t>
            </a:r>
          </a:p>
          <a:p>
            <a:r>
              <a:rPr lang="en-US" dirty="0" smtClean="0"/>
              <a:t>AVR PROGRAMMING IN C</a:t>
            </a:r>
          </a:p>
          <a:p>
            <a:r>
              <a:rPr lang="en-US" dirty="0" err="1" smtClean="0"/>
              <a:t>Esfand</a:t>
            </a:r>
            <a:r>
              <a:rPr lang="en-US" smtClean="0"/>
              <a:t> </a:t>
            </a:r>
            <a:r>
              <a:rPr lang="en-US" dirty="0" smtClean="0"/>
              <a:t>1397  (Version 1.2)</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1189112"/>
          </a:xfrm>
        </p:spPr>
        <p:txBody>
          <a:bodyPr>
            <a:normAutofit/>
          </a:bodyPr>
          <a:lstStyle/>
          <a:p>
            <a:pPr marL="0" indent="0" algn="just">
              <a:spcBef>
                <a:spcPts val="0"/>
              </a:spcBef>
              <a:buNone/>
            </a:pPr>
            <a:r>
              <a:rPr lang="en-US" sz="2400" dirty="0">
                <a:solidFill>
                  <a:srgbClr val="FF0000"/>
                </a:solidFill>
              </a:rPr>
              <a:t>Example 7-3 </a:t>
            </a:r>
          </a:p>
          <a:p>
            <a:pPr marL="0" indent="0" algn="just">
              <a:spcBef>
                <a:spcPts val="0"/>
              </a:spcBef>
              <a:buNone/>
            </a:pPr>
            <a:r>
              <a:rPr lang="en-US" sz="2000" dirty="0"/>
              <a:t>Write an AVR C program to toggle all the bits of </a:t>
            </a:r>
            <a:r>
              <a:rPr lang="en-US" sz="2000" dirty="0" err="1" smtClean="0"/>
              <a:t>PortB</a:t>
            </a:r>
            <a:r>
              <a:rPr lang="en-US" sz="2000" dirty="0" smtClean="0"/>
              <a:t> </a:t>
            </a:r>
            <a:r>
              <a:rPr lang="en-US" sz="2000" dirty="0"/>
              <a:t>200 times.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2683623"/>
            <a:ext cx="7315200" cy="2473569"/>
          </a:xfrm>
          <a:prstGeom prst="rect">
            <a:avLst/>
          </a:prstGeom>
        </p:spPr>
      </p:pic>
    </p:spTree>
    <p:extLst>
      <p:ext uri="{BB962C8B-B14F-4D97-AF65-F5344CB8AC3E}">
        <p14:creationId xmlns:p14="http://schemas.microsoft.com/office/powerpoint/2010/main" val="331771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smtClean="0"/>
              <a:t>signed </a:t>
            </a:r>
            <a:r>
              <a:rPr lang="en-US" sz="2400" b="1" dirty="0"/>
              <a:t>char </a:t>
            </a:r>
            <a:endParaRPr lang="en-US" sz="2400" b="1" dirty="0" smtClean="0"/>
          </a:p>
          <a:p>
            <a:pPr marL="0" indent="457200" algn="just">
              <a:spcBef>
                <a:spcPts val="0"/>
              </a:spcBef>
              <a:buNone/>
            </a:pPr>
            <a:r>
              <a:rPr lang="en-US" sz="2000" dirty="0" smtClean="0"/>
              <a:t>The </a:t>
            </a:r>
            <a:r>
              <a:rPr lang="en-US" sz="2000" dirty="0"/>
              <a:t>signed char is an 8-bit data type that uses the most significant bit (D7 of </a:t>
            </a:r>
            <a:r>
              <a:rPr lang="en-US" sz="2000" dirty="0" smtClean="0"/>
              <a:t>D7-D0) </a:t>
            </a:r>
            <a:r>
              <a:rPr lang="en-US" sz="2000" dirty="0"/>
              <a:t>to represent the </a:t>
            </a:r>
            <a:r>
              <a:rPr lang="en-US" sz="2000" dirty="0" smtClean="0"/>
              <a:t>- </a:t>
            </a:r>
            <a:r>
              <a:rPr lang="en-US" sz="2000" dirty="0"/>
              <a:t>or +</a:t>
            </a:r>
            <a:r>
              <a:rPr lang="en-US" sz="2000" dirty="0" smtClean="0"/>
              <a:t> </a:t>
            </a:r>
            <a:r>
              <a:rPr lang="en-US" sz="2000" dirty="0"/>
              <a:t>value. As a result, we have only 7 bits for the magnitude of the signed number, giving us values from </a:t>
            </a:r>
            <a:r>
              <a:rPr lang="en-US" sz="2000" dirty="0" smtClean="0"/>
              <a:t>-128 </a:t>
            </a:r>
            <a:r>
              <a:rPr lang="en-US" sz="2000" dirty="0"/>
              <a:t>to </a:t>
            </a:r>
            <a:r>
              <a:rPr lang="en-US" sz="2000" dirty="0" smtClean="0"/>
              <a:t>+127.</a:t>
            </a:r>
          </a:p>
          <a:p>
            <a:pPr marL="0" indent="457200" algn="just">
              <a:spcBef>
                <a:spcPts val="0"/>
              </a:spcBef>
              <a:buNone/>
            </a:pPr>
            <a:r>
              <a:rPr lang="en-US" sz="2000" dirty="0" smtClean="0"/>
              <a:t> </a:t>
            </a:r>
            <a:r>
              <a:rPr lang="en-US" sz="2000" dirty="0"/>
              <a:t>In situations where </a:t>
            </a:r>
            <a:r>
              <a:rPr lang="en-US" sz="2000" dirty="0" smtClean="0"/>
              <a:t>+ </a:t>
            </a:r>
            <a:r>
              <a:rPr lang="en-US" sz="2000" dirty="0"/>
              <a:t>and </a:t>
            </a:r>
            <a:r>
              <a:rPr lang="en-US" sz="2000" dirty="0" smtClean="0"/>
              <a:t>- </a:t>
            </a:r>
            <a:r>
              <a:rPr lang="en-US" sz="2000" dirty="0"/>
              <a:t>are needed to represent a given quantity such as temperature, the use of the signed char data type is necessary (see Example 7-4). </a:t>
            </a:r>
            <a:endParaRPr lang="en-US" sz="2000" dirty="0" smtClean="0"/>
          </a:p>
          <a:p>
            <a:pPr marL="0" indent="457200" algn="just">
              <a:spcBef>
                <a:spcPts val="0"/>
              </a:spcBef>
              <a:buNone/>
            </a:pPr>
            <a:r>
              <a:rPr lang="en-US" sz="2000" dirty="0" smtClean="0"/>
              <a:t>Again</a:t>
            </a:r>
            <a:r>
              <a:rPr lang="en-US" sz="2000" dirty="0"/>
              <a:t>, notice that if we do not use the keyword unsigned, the default is the signed value. For that reason we should stick with the unsigned char unless the data needs to be represented as signed numbers. </a:t>
            </a:r>
          </a:p>
          <a:p>
            <a:pPr marL="0" indent="0" algn="just">
              <a:spcBef>
                <a:spcPts val="0"/>
              </a:spcBef>
              <a:buNone/>
            </a:pP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73622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lnSpcReduction="10000"/>
          </a:bodyPr>
          <a:lstStyle/>
          <a:p>
            <a:pPr marL="0" indent="0" algn="just">
              <a:spcBef>
                <a:spcPts val="0"/>
              </a:spcBef>
              <a:buNone/>
            </a:pPr>
            <a:r>
              <a:rPr lang="en-US" sz="2400" dirty="0">
                <a:solidFill>
                  <a:srgbClr val="FF0000"/>
                </a:solidFill>
              </a:rPr>
              <a:t>Example 7-4 </a:t>
            </a:r>
          </a:p>
          <a:p>
            <a:pPr marL="0" indent="0" algn="just">
              <a:spcBef>
                <a:spcPts val="0"/>
              </a:spcBef>
              <a:buNone/>
            </a:pPr>
            <a:r>
              <a:rPr lang="en-US" sz="2000" dirty="0"/>
              <a:t>Write an AVR C program to send values of </a:t>
            </a:r>
            <a:r>
              <a:rPr lang="en-US" sz="2000" dirty="0" smtClean="0"/>
              <a:t>-4 </a:t>
            </a:r>
            <a:r>
              <a:rPr lang="en-US" sz="2000" dirty="0"/>
              <a:t>to +4 to Port B. </a:t>
            </a:r>
            <a:endParaRPr lang="en-US" sz="2000" dirty="0" smtClean="0"/>
          </a:p>
          <a:p>
            <a:pPr marL="0" indent="0" algn="just">
              <a:spcBef>
                <a:spcPts val="0"/>
              </a:spcBef>
              <a:buNone/>
            </a:pPr>
            <a:r>
              <a:rPr lang="en-US" sz="2400" dirty="0" smtClean="0">
                <a:solidFill>
                  <a:srgbClr val="0066FF"/>
                </a:solidFill>
              </a:rPr>
              <a:t>Solution:</a:t>
            </a: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r>
              <a:rPr lang="en-US" sz="2000" dirty="0"/>
              <a:t>Run the above program on your simulator to see how PORTS displays values of FCH, FDH, FEH , FFH</a:t>
            </a:r>
            <a:r>
              <a:rPr lang="en-US" sz="2000"/>
              <a:t>, </a:t>
            </a:r>
            <a:r>
              <a:rPr lang="en-US" sz="2000" smtClean="0"/>
              <a:t>00H</a:t>
            </a:r>
            <a:r>
              <a:rPr lang="en-US" sz="2000" dirty="0"/>
              <a:t>, 01H, 02H, 03H, and 04H (the hex values for </a:t>
            </a:r>
            <a:r>
              <a:rPr lang="en-US" sz="2000" dirty="0" smtClean="0"/>
              <a:t>-4</a:t>
            </a:r>
            <a:r>
              <a:rPr lang="en-US" sz="2000" dirty="0"/>
              <a:t>, </a:t>
            </a:r>
            <a:r>
              <a:rPr lang="en-US" sz="2000" dirty="0" smtClean="0"/>
              <a:t>-3</a:t>
            </a:r>
            <a:r>
              <a:rPr lang="en-US" sz="2000" dirty="0"/>
              <a:t>, </a:t>
            </a:r>
            <a:r>
              <a:rPr lang="en-US" sz="2000" dirty="0" smtClean="0"/>
              <a:t>-2</a:t>
            </a:r>
            <a:r>
              <a:rPr lang="en-US" sz="2000" dirty="0"/>
              <a:t>, </a:t>
            </a:r>
            <a:r>
              <a:rPr lang="en-US" sz="2000" dirty="0" smtClean="0"/>
              <a:t>-1</a:t>
            </a:r>
            <a:r>
              <a:rPr lang="en-US" sz="2000" dirty="0"/>
              <a:t>, 0, 1, etc</a:t>
            </a:r>
            <a:r>
              <a:rPr lang="en-US" sz="2000" dirty="0" smtClean="0"/>
              <a:t>.).</a:t>
            </a:r>
            <a:endParaRPr lang="en-US" sz="2000" dirty="0"/>
          </a:p>
          <a:p>
            <a:pPr marL="0" indent="0" algn="just">
              <a:spcBef>
                <a:spcPts val="0"/>
              </a:spcBef>
              <a:buNone/>
            </a:pPr>
            <a:endParaRPr lang="en-US" sz="2400" dirty="0">
              <a:solidFill>
                <a:srgbClr val="0066FF"/>
              </a:solidFill>
            </a:endParaRP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92896"/>
            <a:ext cx="7315200" cy="2402006"/>
          </a:xfrm>
          <a:prstGeom prst="rect">
            <a:avLst/>
          </a:prstGeom>
        </p:spPr>
      </p:pic>
    </p:spTree>
    <p:extLst>
      <p:ext uri="{BB962C8B-B14F-4D97-AF65-F5344CB8AC3E}">
        <p14:creationId xmlns:p14="http://schemas.microsoft.com/office/powerpoint/2010/main" val="2994910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int </a:t>
            </a:r>
            <a:endParaRPr lang="en-US" sz="2000" dirty="0" smtClean="0"/>
          </a:p>
          <a:p>
            <a:pPr marL="0" indent="457200" algn="just">
              <a:spcBef>
                <a:spcPts val="0"/>
              </a:spcBef>
              <a:buNone/>
            </a:pPr>
            <a:r>
              <a:rPr lang="en-US" sz="2000" dirty="0" smtClean="0"/>
              <a:t>The </a:t>
            </a:r>
            <a:r>
              <a:rPr lang="en-US" sz="2000" dirty="0"/>
              <a:t>unsigned int is a 16-bit data type that takes a value in the range of 0 to 65,535 (</a:t>
            </a:r>
            <a:r>
              <a:rPr lang="en-US" sz="2000" dirty="0" smtClean="0"/>
              <a:t>0000-FFFFH</a:t>
            </a:r>
            <a:r>
              <a:rPr lang="en-US" sz="2000" dirty="0"/>
              <a:t>). In the AVR, unsigned int is used to define 16-bit variables such as memory addresses. It is also used to set counter values of more than 256. Because the AVR is an 8-bit microcontroller and the int data type takes two bytes of RAM, </a:t>
            </a:r>
            <a:r>
              <a:rPr lang="en-US" sz="2000" dirty="0">
                <a:solidFill>
                  <a:srgbClr val="FF0000"/>
                </a:solidFill>
              </a:rPr>
              <a:t>we must not use the int data type unless we have to.</a:t>
            </a:r>
            <a:r>
              <a:rPr lang="en-US" sz="2000" dirty="0"/>
              <a:t> </a:t>
            </a:r>
            <a:endParaRPr lang="en-US" sz="2000" dirty="0" smtClean="0"/>
          </a:p>
          <a:p>
            <a:pPr marL="0" indent="457200" algn="just">
              <a:spcBef>
                <a:spcPts val="0"/>
              </a:spcBef>
              <a:buNone/>
            </a:pPr>
            <a:r>
              <a:rPr lang="en-US" sz="2000" dirty="0" smtClean="0"/>
              <a:t>Because </a:t>
            </a:r>
            <a:r>
              <a:rPr lang="en-US" sz="2000" dirty="0"/>
              <a:t>registers and memory accesses are in 8-bit chunks, the misuse of int variables will result in </a:t>
            </a:r>
            <a:endParaRPr lang="en-US" sz="2000" dirty="0" smtClean="0"/>
          </a:p>
          <a:p>
            <a:pPr algn="just">
              <a:spcBef>
                <a:spcPts val="0"/>
              </a:spcBef>
            </a:pPr>
            <a:r>
              <a:rPr lang="en-US" sz="2000" dirty="0" smtClean="0"/>
              <a:t>larger </a:t>
            </a:r>
            <a:r>
              <a:rPr lang="en-US" sz="2000" dirty="0"/>
              <a:t>hex files, </a:t>
            </a:r>
            <a:endParaRPr lang="en-US" sz="2000" dirty="0" smtClean="0"/>
          </a:p>
          <a:p>
            <a:pPr algn="just">
              <a:spcBef>
                <a:spcPts val="0"/>
              </a:spcBef>
            </a:pPr>
            <a:r>
              <a:rPr lang="en-US" sz="2000" dirty="0" smtClean="0"/>
              <a:t>slower </a:t>
            </a:r>
            <a:r>
              <a:rPr lang="en-US" sz="2000" dirty="0"/>
              <a:t>execution of program, and </a:t>
            </a:r>
            <a:endParaRPr lang="en-US" sz="2000" dirty="0" smtClean="0"/>
          </a:p>
          <a:p>
            <a:pPr algn="just">
              <a:spcBef>
                <a:spcPts val="0"/>
              </a:spcBef>
            </a:pPr>
            <a:r>
              <a:rPr lang="en-US" sz="2000" dirty="0" smtClean="0"/>
              <a:t>more </a:t>
            </a:r>
            <a:r>
              <a:rPr lang="en-US" sz="2000" dirty="0"/>
              <a:t>memory usage. </a:t>
            </a:r>
            <a:endParaRPr lang="en-US" sz="2000" dirty="0" smtClean="0"/>
          </a:p>
          <a:p>
            <a:pPr marL="0" indent="457200" algn="just">
              <a:spcBef>
                <a:spcPts val="0"/>
              </a:spcBef>
              <a:buNone/>
            </a:pPr>
            <a:r>
              <a:rPr lang="en-US" sz="2000" dirty="0"/>
              <a:t>For AVR programming, however, do not use signed int in places where unsigned char will do the job. Of course, the compiler will not generate an error for this misuse, but the overhead in hex file size will be noticeable.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65196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Signed int </a:t>
            </a:r>
            <a:endParaRPr lang="en-US" sz="2400" b="1" dirty="0" smtClean="0"/>
          </a:p>
          <a:p>
            <a:pPr marL="0" indent="457200" algn="just">
              <a:spcBef>
                <a:spcPts val="0"/>
              </a:spcBef>
              <a:buNone/>
            </a:pPr>
            <a:r>
              <a:rPr lang="en-US" sz="2000" dirty="0" smtClean="0"/>
              <a:t>Signed </a:t>
            </a:r>
            <a:r>
              <a:rPr lang="en-US" sz="2000" dirty="0"/>
              <a:t>int is a 16-bit data type that uses the most significant bit (</a:t>
            </a:r>
            <a:r>
              <a:rPr lang="en-US" sz="2000" dirty="0" smtClean="0"/>
              <a:t>D15 </a:t>
            </a:r>
            <a:r>
              <a:rPr lang="en-US" sz="2000" dirty="0"/>
              <a:t>of </a:t>
            </a:r>
            <a:r>
              <a:rPr lang="en-US" sz="2000" dirty="0" smtClean="0"/>
              <a:t>D15-D0) </a:t>
            </a:r>
            <a:r>
              <a:rPr lang="en-US" sz="2000" dirty="0"/>
              <a:t>to represent the </a:t>
            </a:r>
            <a:r>
              <a:rPr lang="en-US" sz="2000" dirty="0" smtClean="0"/>
              <a:t>- </a:t>
            </a:r>
            <a:r>
              <a:rPr lang="en-US" sz="2000" dirty="0"/>
              <a:t>or </a:t>
            </a:r>
            <a:r>
              <a:rPr lang="en-US" sz="2000" dirty="0" smtClean="0"/>
              <a:t>+ </a:t>
            </a:r>
            <a:r>
              <a:rPr lang="en-US" sz="2000" dirty="0"/>
              <a:t>value. As a result, we have only 15 bits for the </a:t>
            </a:r>
            <a:r>
              <a:rPr lang="en-US" sz="2000" dirty="0" smtClean="0"/>
              <a:t>magnitude </a:t>
            </a:r>
            <a:r>
              <a:rPr lang="en-US" sz="2000" dirty="0"/>
              <a:t>of the number, or values from </a:t>
            </a:r>
            <a:r>
              <a:rPr lang="en-US" sz="2000" dirty="0" smtClean="0"/>
              <a:t>-32,768 </a:t>
            </a:r>
            <a:r>
              <a:rPr lang="en-US" sz="2000" dirty="0"/>
              <a:t>to +32,767. </a:t>
            </a:r>
            <a:endParaRPr lang="en-US" sz="2000" dirty="0" smtClean="0"/>
          </a:p>
          <a:p>
            <a:pPr marL="0" indent="457200" algn="just">
              <a:spcBef>
                <a:spcPts val="0"/>
              </a:spcBef>
              <a:buNone/>
            </a:pPr>
            <a:endParaRPr lang="en-US" sz="2000" dirty="0"/>
          </a:p>
          <a:p>
            <a:pPr marL="0" indent="0" algn="just">
              <a:spcBef>
                <a:spcPts val="0"/>
              </a:spcBef>
              <a:buNone/>
            </a:pPr>
            <a:r>
              <a:rPr lang="en-US" sz="2400" b="1" dirty="0"/>
              <a:t>Other data types </a:t>
            </a:r>
            <a:endParaRPr lang="en-US" sz="2400" b="1" dirty="0" smtClean="0"/>
          </a:p>
          <a:p>
            <a:pPr marL="0" indent="457200" algn="just">
              <a:spcBef>
                <a:spcPts val="0"/>
              </a:spcBef>
              <a:buNone/>
            </a:pPr>
            <a:r>
              <a:rPr lang="en-US" sz="2000" dirty="0" smtClean="0"/>
              <a:t>The </a:t>
            </a:r>
            <a:r>
              <a:rPr lang="en-US" sz="2000" dirty="0"/>
              <a:t>unsigned int is limited to values 0-65,535 (</a:t>
            </a:r>
            <a:r>
              <a:rPr lang="en-US" sz="2000" dirty="0" smtClean="0"/>
              <a:t>0000-FFFFH</a:t>
            </a:r>
            <a:r>
              <a:rPr lang="en-US" sz="2000" dirty="0"/>
              <a:t>). The AVR C compiler supports long data types, if we want values greater than 16-bit. Also, to deal with fractional numbers, most AVR C compilers support float and double data types. </a:t>
            </a:r>
            <a:r>
              <a:rPr lang="en-US" sz="2000" dirty="0" smtClean="0"/>
              <a:t> </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3912321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7-5 </a:t>
            </a:r>
          </a:p>
          <a:p>
            <a:pPr marL="0" indent="0" algn="just">
              <a:spcBef>
                <a:spcPts val="0"/>
              </a:spcBef>
              <a:buNone/>
            </a:pPr>
            <a:r>
              <a:rPr lang="en-US" sz="2000" dirty="0"/>
              <a:t>Write an AVR C program to toggle all bits of </a:t>
            </a:r>
            <a:r>
              <a:rPr lang="en-US" sz="2000" dirty="0" err="1" smtClean="0"/>
              <a:t>PortB</a:t>
            </a:r>
            <a:r>
              <a:rPr lang="en-US" sz="2000" dirty="0" smtClean="0"/>
              <a:t> </a:t>
            </a:r>
            <a:r>
              <a:rPr lang="en-US" sz="2000" dirty="0"/>
              <a:t>50,000 times. </a:t>
            </a:r>
          </a:p>
          <a:p>
            <a:pPr marL="0" indent="0" algn="just">
              <a:spcBef>
                <a:spcPts val="0"/>
              </a:spcBef>
              <a:buNone/>
            </a:pPr>
            <a:r>
              <a:rPr lang="en-US" sz="2400" dirty="0">
                <a:solidFill>
                  <a:srgbClr val="0066FF"/>
                </a:solidFill>
              </a:rPr>
              <a:t>Solution</a:t>
            </a:r>
            <a:r>
              <a:rPr lang="en-US" sz="2400" dirty="0" smtClean="0">
                <a:solidFill>
                  <a:srgbClr val="0066FF"/>
                </a:solidFill>
              </a:rPr>
              <a:t>:</a:t>
            </a: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endParaRPr lang="en-US" sz="2400" dirty="0" smtClean="0">
              <a:solidFill>
                <a:srgbClr val="0066FF"/>
              </a:solidFill>
            </a:endParaRPr>
          </a:p>
          <a:p>
            <a:pPr marL="0" indent="0" algn="just">
              <a:spcBef>
                <a:spcPts val="0"/>
              </a:spcBef>
              <a:buNone/>
            </a:pPr>
            <a:endParaRPr lang="en-US" sz="2400" dirty="0">
              <a:solidFill>
                <a:srgbClr val="0066FF"/>
              </a:solidFill>
            </a:endParaRPr>
          </a:p>
          <a:p>
            <a:pPr marL="0" indent="0" algn="just">
              <a:spcBef>
                <a:spcPts val="0"/>
              </a:spcBef>
              <a:buNone/>
            </a:pPr>
            <a:endParaRPr lang="en-US" sz="2400" dirty="0" smtClean="0">
              <a:solidFill>
                <a:srgbClr val="0066FF"/>
              </a:solidFill>
            </a:endParaRPr>
          </a:p>
          <a:p>
            <a:pPr marL="0" indent="0" algn="just">
              <a:spcBef>
                <a:spcPts val="0"/>
              </a:spcBef>
              <a:buNone/>
            </a:pPr>
            <a:endParaRPr lang="en-US" sz="2000" dirty="0"/>
          </a:p>
          <a:p>
            <a:pPr marL="0" indent="0" algn="just">
              <a:spcBef>
                <a:spcPts val="0"/>
              </a:spcBef>
              <a:buNone/>
            </a:pPr>
            <a:endParaRPr lang="en-US" sz="2000" dirty="0" smtClean="0"/>
          </a:p>
          <a:p>
            <a:pPr marL="0" indent="0" algn="just">
              <a:spcBef>
                <a:spcPts val="0"/>
              </a:spcBef>
              <a:buNone/>
            </a:pPr>
            <a:endParaRPr lang="en-US" sz="2000" dirty="0"/>
          </a:p>
          <a:p>
            <a:pPr marL="0" indent="0" algn="just">
              <a:spcBef>
                <a:spcPts val="0"/>
              </a:spcBef>
              <a:buNone/>
            </a:pPr>
            <a:endParaRPr lang="en-US" sz="2000" dirty="0" smtClean="0"/>
          </a:p>
          <a:p>
            <a:pPr marL="0" indent="0" algn="just">
              <a:spcBef>
                <a:spcPts val="0"/>
              </a:spcBef>
              <a:buNone/>
            </a:pPr>
            <a:r>
              <a:rPr lang="en-US" sz="2000" dirty="0"/>
              <a:t>Run the above program on your simulator to see how Port B toggles continuously. Notice that the maximum value for unsigned int is 65,535.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92896"/>
            <a:ext cx="7315200" cy="3135086"/>
          </a:xfrm>
          <a:prstGeom prst="rect">
            <a:avLst/>
          </a:prstGeom>
        </p:spPr>
      </p:pic>
    </p:spTree>
    <p:extLst>
      <p:ext uri="{BB962C8B-B14F-4D97-AF65-F5344CB8AC3E}">
        <p14:creationId xmlns:p14="http://schemas.microsoft.com/office/powerpoint/2010/main" val="3172859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7-6 </a:t>
            </a:r>
          </a:p>
          <a:p>
            <a:pPr marL="0" indent="0" algn="just">
              <a:spcBef>
                <a:spcPts val="0"/>
              </a:spcBef>
              <a:buNone/>
            </a:pPr>
            <a:r>
              <a:rPr lang="en-US" sz="2000" dirty="0"/>
              <a:t>Write an AVR C program to toggle all bits of Port B 100,000 times.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585066"/>
            <a:ext cx="7315200" cy="2860158"/>
          </a:xfrm>
          <a:prstGeom prst="rect">
            <a:avLst/>
          </a:prstGeom>
        </p:spPr>
      </p:pic>
    </p:spTree>
    <p:extLst>
      <p:ext uri="{BB962C8B-B14F-4D97-AF65-F5344CB8AC3E}">
        <p14:creationId xmlns:p14="http://schemas.microsoft.com/office/powerpoint/2010/main" val="3369362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fontScale="92500" lnSpcReduction="10000"/>
          </a:bodyPr>
          <a:lstStyle/>
          <a:p>
            <a:pPr marL="0" indent="0" algn="just">
              <a:spcBef>
                <a:spcPts val="0"/>
              </a:spcBef>
              <a:buNone/>
            </a:pPr>
            <a:r>
              <a:rPr lang="en-US" sz="2400" b="1" dirty="0"/>
              <a:t>Time delay </a:t>
            </a:r>
            <a:endParaRPr lang="en-US" sz="2400" b="1" dirty="0" smtClean="0"/>
          </a:p>
          <a:p>
            <a:pPr marL="0" indent="457200" algn="just">
              <a:spcBef>
                <a:spcPts val="0"/>
              </a:spcBef>
              <a:buNone/>
            </a:pPr>
            <a:r>
              <a:rPr lang="en-US" sz="2000" dirty="0" smtClean="0"/>
              <a:t>There </a:t>
            </a:r>
            <a:r>
              <a:rPr lang="en-US" sz="2000" dirty="0"/>
              <a:t>are three ways to create a time delay in AVR C </a:t>
            </a:r>
            <a:endParaRPr lang="en-US" sz="2000" dirty="0" smtClean="0"/>
          </a:p>
          <a:p>
            <a:pPr marL="457200" indent="-457200" algn="just">
              <a:spcBef>
                <a:spcPts val="0"/>
              </a:spcBef>
              <a:buAutoNum type="arabicPeriod"/>
            </a:pPr>
            <a:r>
              <a:rPr lang="en-US" sz="2000" dirty="0" smtClean="0"/>
              <a:t>Using </a:t>
            </a:r>
            <a:r>
              <a:rPr lang="en-US" sz="2000" dirty="0"/>
              <a:t>a simple for loop </a:t>
            </a:r>
            <a:endParaRPr lang="en-US" sz="2000" dirty="0" smtClean="0"/>
          </a:p>
          <a:p>
            <a:pPr marL="457200" indent="-457200" algn="just">
              <a:spcBef>
                <a:spcPts val="0"/>
              </a:spcBef>
              <a:buAutoNum type="arabicPeriod"/>
            </a:pPr>
            <a:r>
              <a:rPr lang="en-US" sz="2000" dirty="0" smtClean="0"/>
              <a:t>Using </a:t>
            </a:r>
            <a:r>
              <a:rPr lang="en-US" sz="2000" dirty="0"/>
              <a:t>predefined C functions </a:t>
            </a:r>
            <a:endParaRPr lang="en-US" sz="2000" dirty="0" smtClean="0"/>
          </a:p>
          <a:p>
            <a:pPr marL="457200" indent="-457200" algn="just">
              <a:spcBef>
                <a:spcPts val="0"/>
              </a:spcBef>
              <a:buAutoNum type="arabicPeriod"/>
            </a:pPr>
            <a:r>
              <a:rPr lang="en-US" sz="2000" dirty="0" smtClean="0"/>
              <a:t>Using </a:t>
            </a:r>
            <a:r>
              <a:rPr lang="en-US" sz="2000" dirty="0"/>
              <a:t>AVR timers </a:t>
            </a:r>
            <a:endParaRPr lang="en-US" sz="2000" dirty="0" smtClean="0"/>
          </a:p>
          <a:p>
            <a:pPr marL="0" indent="457200" algn="just">
              <a:lnSpc>
                <a:spcPct val="110000"/>
              </a:lnSpc>
              <a:spcBef>
                <a:spcPts val="0"/>
              </a:spcBef>
              <a:buNone/>
            </a:pPr>
            <a:r>
              <a:rPr lang="en-US" sz="2000" dirty="0"/>
              <a:t>In creating a time delay using a for loop, we must be mindful of two </a:t>
            </a:r>
            <a:r>
              <a:rPr lang="en-US" sz="2000" dirty="0" smtClean="0"/>
              <a:t>factors </a:t>
            </a:r>
            <a:r>
              <a:rPr lang="en-US" sz="2000" dirty="0"/>
              <a:t>that can affect the accuracy of the delay: </a:t>
            </a:r>
            <a:endParaRPr lang="en-US" sz="2000" dirty="0" smtClean="0"/>
          </a:p>
          <a:p>
            <a:pPr marL="457200" indent="-457200" algn="just">
              <a:lnSpc>
                <a:spcPct val="110000"/>
              </a:lnSpc>
              <a:spcBef>
                <a:spcPts val="0"/>
              </a:spcBef>
              <a:buAutoNum type="arabicPeriod"/>
            </a:pPr>
            <a:r>
              <a:rPr lang="en-US" sz="2000" dirty="0" smtClean="0"/>
              <a:t>The </a:t>
            </a:r>
            <a:r>
              <a:rPr lang="en-US" sz="2000" dirty="0"/>
              <a:t>crystal frequency connected to the </a:t>
            </a:r>
            <a:r>
              <a:rPr lang="en-US" sz="2000" dirty="0" smtClean="0"/>
              <a:t>XTAL1-XTAL2 </a:t>
            </a:r>
            <a:r>
              <a:rPr lang="en-US" sz="2000" dirty="0"/>
              <a:t>input pins is the most important factor in the time delay calculation. The duration of the clock </a:t>
            </a:r>
            <a:r>
              <a:rPr lang="en-US" sz="2000" dirty="0" smtClean="0"/>
              <a:t>period </a:t>
            </a:r>
            <a:r>
              <a:rPr lang="en-US" sz="2000" dirty="0"/>
              <a:t>for the instruction cycle is a function of this crystal frequency. </a:t>
            </a:r>
            <a:endParaRPr lang="en-US" sz="2000" dirty="0" smtClean="0"/>
          </a:p>
          <a:p>
            <a:pPr marL="457200" indent="-457200" algn="just">
              <a:lnSpc>
                <a:spcPct val="110000"/>
              </a:lnSpc>
              <a:spcBef>
                <a:spcPts val="0"/>
              </a:spcBef>
              <a:buAutoNum type="arabicPeriod"/>
            </a:pPr>
            <a:r>
              <a:rPr lang="en-US" sz="2000" dirty="0" smtClean="0"/>
              <a:t> </a:t>
            </a:r>
            <a:r>
              <a:rPr lang="en-US" sz="2000" dirty="0"/>
              <a:t>The second factor that affects the time delay is the compiler used to compile the C program. When we program in Assembly language, we can control the exact instructions and their sequences used in the delay subroutine. In the case of C programs, it is the C compiler that converts the C statements and </a:t>
            </a:r>
            <a:r>
              <a:rPr lang="en-US" sz="2000" dirty="0" smtClean="0"/>
              <a:t>functions </a:t>
            </a:r>
            <a:r>
              <a:rPr lang="en-US" sz="2000" dirty="0"/>
              <a:t>to Assembly language instructions. As a result, different compilers pro-duce different code. </a:t>
            </a:r>
          </a:p>
          <a:p>
            <a:pPr marL="0" indent="0" algn="just">
              <a:spcBef>
                <a:spcPts val="0"/>
              </a:spcBef>
              <a:buNone/>
            </a:pP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442097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For the above reasons, when we use a loop to write time delays for C, we must use the oscilloscope to measure the exact duration. </a:t>
            </a:r>
            <a:r>
              <a:rPr lang="en-US" sz="2000" dirty="0" smtClean="0"/>
              <a:t>Notice </a:t>
            </a:r>
            <a:r>
              <a:rPr lang="en-US" sz="2000" dirty="0"/>
              <a:t>that most compilers do some code optimization before generating a .hex file. </a:t>
            </a:r>
            <a:r>
              <a:rPr lang="en-US" sz="2000" dirty="0" smtClean="0"/>
              <a:t>In </a:t>
            </a:r>
            <a:r>
              <a:rPr lang="en-US" sz="2000" dirty="0"/>
              <a:t>these compilers, you have to set the level of </a:t>
            </a:r>
            <a:r>
              <a:rPr lang="en-US" sz="2000" dirty="0" smtClean="0"/>
              <a:t>optimization </a:t>
            </a:r>
            <a:r>
              <a:rPr lang="en-US" sz="2000" dirty="0"/>
              <a:t>to zero (none).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760649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7-7 </a:t>
            </a:r>
          </a:p>
          <a:p>
            <a:pPr marL="0" indent="0" algn="just">
              <a:spcBef>
                <a:spcPts val="0"/>
              </a:spcBef>
              <a:buNone/>
            </a:pPr>
            <a:r>
              <a:rPr lang="en-US" sz="2000" dirty="0"/>
              <a:t>Write an AVR C program to toggle all the bits of Port B continuously with a 100 </a:t>
            </a:r>
            <a:r>
              <a:rPr lang="en-US" sz="2000" dirty="0" err="1"/>
              <a:t>ms</a:t>
            </a:r>
            <a:r>
              <a:rPr lang="en-US" sz="2000" dirty="0"/>
              <a:t> delay. Assume that the system is </a:t>
            </a:r>
            <a:r>
              <a:rPr lang="en-US" sz="2000" dirty="0" err="1"/>
              <a:t>ATmega</a:t>
            </a:r>
            <a:r>
              <a:rPr lang="en-US" sz="2000" dirty="0"/>
              <a:t> 32 with XTAL = 8 MHz.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858754"/>
            <a:ext cx="7315200" cy="3450566"/>
          </a:xfrm>
          <a:prstGeom prst="rect">
            <a:avLst/>
          </a:prstGeom>
        </p:spPr>
      </p:pic>
    </p:spTree>
    <p:extLst>
      <p:ext uri="{BB962C8B-B14F-4D97-AF65-F5344CB8AC3E}">
        <p14:creationId xmlns:p14="http://schemas.microsoft.com/office/powerpoint/2010/main" val="1549660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a:buNone/>
            </a:pPr>
            <a:r>
              <a:rPr lang="en-US" sz="3100" b="1" dirty="0"/>
              <a:t>Why program the AVR in C? </a:t>
            </a:r>
          </a:p>
          <a:p>
            <a:pPr marL="0" indent="274320" algn="just">
              <a:lnSpc>
                <a:spcPct val="120000"/>
              </a:lnSpc>
              <a:spcBef>
                <a:spcPts val="0"/>
              </a:spcBef>
              <a:buNone/>
            </a:pPr>
            <a:r>
              <a:rPr lang="en-US" sz="2000" dirty="0"/>
              <a:t>Compilers produce hex files that we download into the Flash of the micro-controller. The size of the hex file produced by the compiler is one of the main concerns of microcontroller programmers because microcontrollers have limited on-chip Flash. For example, the Flash space for the </a:t>
            </a:r>
            <a:r>
              <a:rPr lang="en-US" sz="2000" dirty="0" smtClean="0"/>
              <a:t>Atmega16 </a:t>
            </a:r>
            <a:r>
              <a:rPr lang="en-US" sz="2000" dirty="0"/>
              <a:t>is 16K bytes. </a:t>
            </a:r>
            <a:endParaRPr lang="en-US" sz="2000" dirty="0" smtClean="0"/>
          </a:p>
          <a:p>
            <a:pPr marL="0" indent="274320" algn="just">
              <a:lnSpc>
                <a:spcPct val="120000"/>
              </a:lnSpc>
              <a:spcBef>
                <a:spcPts val="0"/>
              </a:spcBef>
              <a:buNone/>
            </a:pPr>
            <a:r>
              <a:rPr lang="en-US" sz="2000" dirty="0" smtClean="0"/>
              <a:t>How </a:t>
            </a:r>
            <a:r>
              <a:rPr lang="en-US" sz="2000" dirty="0"/>
              <a:t>does the choice of programming language affect the compiled </a:t>
            </a:r>
            <a:r>
              <a:rPr lang="en-US" sz="2000" dirty="0" smtClean="0"/>
              <a:t>program </a:t>
            </a:r>
            <a:r>
              <a:rPr lang="en-US" sz="2000" dirty="0"/>
              <a:t>size? While Assembly language produces a hex file that is much smaller than C, programming in Assembly language is often tedious and time consuming. On the other hand, C programming is less time consuming and much easier to write, but the hex file size produced is much larger than if we used Assembly language. </a:t>
            </a:r>
            <a:endParaRPr lang="en-US" sz="2000" dirty="0" smtClean="0"/>
          </a:p>
          <a:p>
            <a:pPr marL="0" indent="274320" algn="just">
              <a:lnSpc>
                <a:spcPct val="120000"/>
              </a:lnSpc>
              <a:spcBef>
                <a:spcPts val="0"/>
              </a:spcBef>
              <a:buNone/>
            </a:pPr>
            <a:endParaRPr lang="en-US" sz="2000" dirty="0"/>
          </a:p>
          <a:p>
            <a:pPr marL="0" indent="274320" algn="just">
              <a:lnSpc>
                <a:spcPct val="120000"/>
              </a:lnSpc>
              <a:spcBef>
                <a:spcPts val="0"/>
              </a:spcBef>
              <a:buNone/>
            </a:pPr>
            <a:endParaRPr lang="en-US" sz="2000" dirty="0" smtClean="0"/>
          </a:p>
          <a:p>
            <a:pPr marL="0" indent="274320" algn="just">
              <a:lnSpc>
                <a:spcPct val="120000"/>
              </a:lnSpc>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smtClean="0"/>
              <a:t>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457200" algn="just">
              <a:spcBef>
                <a:spcPts val="0"/>
              </a:spcBef>
              <a:buNone/>
            </a:pPr>
            <a:r>
              <a:rPr lang="en-US" sz="2000" dirty="0"/>
              <a:t>Mother way of generating time delay is to use predefined functions such as _delay_ms() and _delay_us() defined in delay.h in WinAVR or delay_ms() and delay_us() defined in delay.h in CodeVision. </a:t>
            </a:r>
            <a:endParaRPr lang="en-US" sz="2000" dirty="0" smtClean="0"/>
          </a:p>
          <a:p>
            <a:pPr marL="0" indent="457200" algn="just">
              <a:spcBef>
                <a:spcPts val="0"/>
              </a:spcBef>
              <a:buNone/>
            </a:pPr>
            <a:endParaRPr lang="en-US" sz="2000" dirty="0" smtClean="0"/>
          </a:p>
          <a:p>
            <a:pPr marL="0" indent="457200" algn="just">
              <a:spcBef>
                <a:spcPts val="0"/>
              </a:spcBef>
              <a:buNone/>
            </a:pPr>
            <a:r>
              <a:rPr lang="en-US" sz="2000" dirty="0" smtClean="0"/>
              <a:t>The </a:t>
            </a:r>
            <a:r>
              <a:rPr lang="en-US" sz="2000" dirty="0"/>
              <a:t>only drawback of using these functions is the portability problem. Because different compilers do not use the same name for delay functions, you have to change every place in which the delay functions are used, if you want to compile your program on another compiler. </a:t>
            </a:r>
            <a:endParaRPr lang="en-US" sz="2000" dirty="0" smtClean="0"/>
          </a:p>
          <a:p>
            <a:pPr marL="0" indent="457200" algn="just">
              <a:spcBef>
                <a:spcPts val="0"/>
              </a:spcBef>
              <a:buNone/>
            </a:pPr>
            <a:endParaRPr lang="en-US" sz="2000" dirty="0"/>
          </a:p>
          <a:p>
            <a:pPr marL="0" indent="457200" algn="just">
              <a:spcBef>
                <a:spcPts val="0"/>
              </a:spcBef>
              <a:buNone/>
            </a:pPr>
            <a:r>
              <a:rPr lang="en-US" sz="2000" dirty="0" smtClean="0"/>
              <a:t>The </a:t>
            </a:r>
            <a:r>
              <a:rPr lang="en-US" sz="2000" dirty="0"/>
              <a:t>use of the AVR timer to create time delays will be discussed in Chapter 9.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595668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7-8 </a:t>
            </a:r>
          </a:p>
          <a:p>
            <a:pPr marL="0" indent="0" algn="just">
              <a:spcBef>
                <a:spcPts val="0"/>
              </a:spcBef>
              <a:buNone/>
            </a:pPr>
            <a:r>
              <a:rPr lang="en-US" sz="2000" dirty="0"/>
              <a:t>Write an AVR C program to toggle all the pins of Port C continuously with a 10 </a:t>
            </a:r>
            <a:r>
              <a:rPr lang="en-US" sz="2000" dirty="0" err="1"/>
              <a:t>ms</a:t>
            </a:r>
            <a:r>
              <a:rPr lang="en-US" sz="2000" dirty="0"/>
              <a:t> delay. Use a predefined delay function in Win AVR.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80928"/>
            <a:ext cx="7315200" cy="3601844"/>
          </a:xfrm>
          <a:prstGeom prst="rect">
            <a:avLst/>
          </a:prstGeom>
        </p:spPr>
      </p:pic>
    </p:spTree>
    <p:extLst>
      <p:ext uri="{BB962C8B-B14F-4D97-AF65-F5344CB8AC3E}">
        <p14:creationId xmlns:p14="http://schemas.microsoft.com/office/powerpoint/2010/main" val="3864657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7.2 : I/O PROGRAMMING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Byte size I/O</a:t>
            </a:r>
            <a:r>
              <a:rPr lang="en-US" sz="2000" dirty="0"/>
              <a:t> </a:t>
            </a:r>
            <a:endParaRPr lang="en-US" sz="2000" dirty="0" smtClean="0"/>
          </a:p>
          <a:p>
            <a:pPr marL="0" indent="457200" algn="just">
              <a:spcBef>
                <a:spcPts val="0"/>
              </a:spcBef>
              <a:buNone/>
            </a:pPr>
            <a:r>
              <a:rPr lang="en-US" sz="2000" dirty="0" smtClean="0"/>
              <a:t>To </a:t>
            </a:r>
            <a:r>
              <a:rPr lang="en-US" sz="2000" dirty="0"/>
              <a:t>access a PORT register as a byte, we use the </a:t>
            </a:r>
            <a:r>
              <a:rPr lang="en-US" sz="2000" dirty="0" err="1"/>
              <a:t>PORTx</a:t>
            </a:r>
            <a:r>
              <a:rPr lang="en-US" sz="2000" dirty="0"/>
              <a:t> label where x </a:t>
            </a:r>
            <a:r>
              <a:rPr lang="en-US" sz="2000" dirty="0" smtClean="0"/>
              <a:t>indicates </a:t>
            </a:r>
            <a:r>
              <a:rPr lang="en-US" sz="2000" dirty="0"/>
              <a:t>the name of the port. We access the data direction registers in the same way, using </a:t>
            </a:r>
            <a:r>
              <a:rPr lang="en-US" sz="2000" dirty="0" err="1"/>
              <a:t>DDRx</a:t>
            </a:r>
            <a:r>
              <a:rPr lang="en-US" sz="2000" dirty="0"/>
              <a:t> to indicate the data direction of port x. To access a PIN register as a byte, we use the </a:t>
            </a:r>
            <a:r>
              <a:rPr lang="en-US" sz="2000" dirty="0" err="1"/>
              <a:t>PINx</a:t>
            </a:r>
            <a:r>
              <a:rPr lang="en-US" sz="2000" dirty="0"/>
              <a:t> label where x indicates the name of the </a:t>
            </a:r>
            <a:r>
              <a:rPr lang="en-US" sz="2000" dirty="0" smtClean="0"/>
              <a:t>port. </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Rectangle 7"/>
          <p:cNvSpPr/>
          <p:nvPr/>
        </p:nvSpPr>
        <p:spPr>
          <a:xfrm>
            <a:off x="899592" y="3380799"/>
            <a:ext cx="7307554" cy="1446550"/>
          </a:xfrm>
          <a:prstGeom prst="rect">
            <a:avLst/>
          </a:prstGeom>
        </p:spPr>
        <p:txBody>
          <a:bodyPr wrap="square">
            <a:spAutoFit/>
          </a:bodyPr>
          <a:lstStyle/>
          <a:p>
            <a:r>
              <a:rPr lang="en-US" sz="2400" dirty="0">
                <a:solidFill>
                  <a:srgbClr val="FF0000"/>
                </a:solidFill>
              </a:rPr>
              <a:t>Example 7-9 </a:t>
            </a:r>
          </a:p>
          <a:p>
            <a:pPr algn="just"/>
            <a:r>
              <a:rPr lang="en-US" sz="2000" dirty="0"/>
              <a:t>LEDs are connected to pins of Port B. Write an AVR C program that shows the count from 0 to FFH (0000 0000 to 1111 1111 in binary) on the LEDs. </a:t>
            </a:r>
          </a:p>
          <a:p>
            <a:r>
              <a:rPr lang="en-US" sz="2400" dirty="0">
                <a:solidFill>
                  <a:srgbClr val="0066FF"/>
                </a:solidFill>
              </a:rPr>
              <a:t>Solution: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00" y="4429658"/>
            <a:ext cx="5486400" cy="1907381"/>
          </a:xfrm>
          <a:prstGeom prst="rect">
            <a:avLst/>
          </a:prstGeom>
        </p:spPr>
      </p:pic>
    </p:spTree>
    <p:extLst>
      <p:ext uri="{BB962C8B-B14F-4D97-AF65-F5344CB8AC3E}">
        <p14:creationId xmlns:p14="http://schemas.microsoft.com/office/powerpoint/2010/main" val="3030416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7.2 : I/O PROGRAMMING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7-10 </a:t>
            </a:r>
          </a:p>
          <a:p>
            <a:pPr marL="0" indent="0" algn="just">
              <a:spcBef>
                <a:spcPts val="0"/>
              </a:spcBef>
              <a:buNone/>
            </a:pPr>
            <a:r>
              <a:rPr lang="en-US" sz="2000" dirty="0"/>
              <a:t>Write an AVR C program to get a byte of data from Port B, and then send it to Port C.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41154"/>
            <a:ext cx="7315200" cy="2936118"/>
          </a:xfrm>
          <a:prstGeom prst="rect">
            <a:avLst/>
          </a:prstGeom>
        </p:spPr>
      </p:pic>
    </p:spTree>
    <p:extLst>
      <p:ext uri="{BB962C8B-B14F-4D97-AF65-F5344CB8AC3E}">
        <p14:creationId xmlns:p14="http://schemas.microsoft.com/office/powerpoint/2010/main" val="3338396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7.2 : I/O PROGRAMMING IN C</a:t>
            </a:r>
          </a:p>
        </p:txBody>
      </p:sp>
      <p:sp>
        <p:nvSpPr>
          <p:cNvPr id="6" name="Content Placeholder 5"/>
          <p:cNvSpPr>
            <a:spLocks noGrp="1"/>
          </p:cNvSpPr>
          <p:nvPr>
            <p:ph sz="quarter" idx="1"/>
          </p:nvPr>
        </p:nvSpPr>
        <p:spPr>
          <a:xfrm>
            <a:off x="914400" y="1447800"/>
            <a:ext cx="7372376" cy="1333128"/>
          </a:xfrm>
        </p:spPr>
        <p:txBody>
          <a:bodyPr>
            <a:normAutofit lnSpcReduction="10000"/>
          </a:bodyPr>
          <a:lstStyle/>
          <a:p>
            <a:pPr marL="0" indent="0" algn="just">
              <a:spcBef>
                <a:spcPts val="0"/>
              </a:spcBef>
              <a:buNone/>
            </a:pPr>
            <a:r>
              <a:rPr lang="en-US" sz="2400" dirty="0">
                <a:solidFill>
                  <a:srgbClr val="FF0000"/>
                </a:solidFill>
              </a:rPr>
              <a:t>Example 7-11 </a:t>
            </a:r>
          </a:p>
          <a:p>
            <a:pPr marL="0" indent="0" algn="just">
              <a:spcBef>
                <a:spcPts val="0"/>
              </a:spcBef>
              <a:buNone/>
            </a:pPr>
            <a:r>
              <a:rPr lang="en-US" sz="2000" dirty="0"/>
              <a:t>Write an AVR C program to get a byte of data from Port C. If it is less than 100, send it to Port B; otherwise, send it to Port D.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552" y="2780928"/>
            <a:ext cx="6400800" cy="3552092"/>
          </a:xfrm>
          <a:prstGeom prst="rect">
            <a:avLst/>
          </a:prstGeom>
        </p:spPr>
      </p:pic>
    </p:spTree>
    <p:extLst>
      <p:ext uri="{BB962C8B-B14F-4D97-AF65-F5344CB8AC3E}">
        <p14:creationId xmlns:p14="http://schemas.microsoft.com/office/powerpoint/2010/main" val="3317993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7.2 : I/O PROGRAMMING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Bit size I/O </a:t>
            </a:r>
            <a:endParaRPr lang="en-US" sz="2400" b="1" dirty="0" smtClean="0"/>
          </a:p>
          <a:p>
            <a:pPr marL="0" indent="457200" algn="just">
              <a:spcBef>
                <a:spcPts val="0"/>
              </a:spcBef>
              <a:buNone/>
            </a:pPr>
            <a:r>
              <a:rPr lang="en-US" sz="2000" dirty="0" smtClean="0"/>
              <a:t>The </a:t>
            </a:r>
            <a:r>
              <a:rPr lang="en-US" sz="2000" dirty="0"/>
              <a:t>I/O ports of ATmega32 are bit-accessible. But some AVR C compilers do not support this feature, and the others do not have a standard way of using it. For example, the following line of code can be used in CodeVision to set the first pin of Port B to one: </a:t>
            </a:r>
            <a:endParaRPr lang="en-US" sz="2000" dirty="0" smtClean="0"/>
          </a:p>
          <a:p>
            <a:pPr marL="0" indent="0" algn="just">
              <a:spcBef>
                <a:spcPts val="0"/>
              </a:spcBef>
              <a:buNone/>
            </a:pPr>
            <a:endParaRPr lang="en-US" sz="2000" dirty="0"/>
          </a:p>
          <a:p>
            <a:pPr marL="0" indent="0" algn="ctr">
              <a:spcBef>
                <a:spcPts val="0"/>
              </a:spcBef>
              <a:buNone/>
            </a:pPr>
            <a:r>
              <a:rPr lang="en-US" sz="2000" dirty="0" smtClean="0">
                <a:latin typeface="Courier New" panose="02070309020205020404" pitchFamily="49" charset="0"/>
                <a:cs typeface="Courier New" panose="02070309020205020404" pitchFamily="49" charset="0"/>
              </a:rPr>
              <a:t>PORTE.0 </a:t>
            </a:r>
            <a:r>
              <a:rPr lang="en-US" sz="2000" dirty="0">
                <a:latin typeface="Courier New" panose="02070309020205020404" pitchFamily="49" charset="0"/>
                <a:cs typeface="Courier New" panose="02070309020205020404" pitchFamily="49" charset="0"/>
              </a:rPr>
              <a:t>= 1; </a:t>
            </a:r>
            <a:endParaRPr lang="en-US" sz="2000" dirty="0" smtClean="0">
              <a:latin typeface="Courier New" panose="02070309020205020404" pitchFamily="49" charset="0"/>
              <a:cs typeface="Courier New" panose="02070309020205020404" pitchFamily="49" charset="0"/>
            </a:endParaRPr>
          </a:p>
          <a:p>
            <a:pPr marL="0" indent="0" algn="ctr">
              <a:spcBef>
                <a:spcPts val="0"/>
              </a:spcBef>
              <a:buNone/>
            </a:pPr>
            <a:endParaRPr lang="en-US" sz="2000" dirty="0">
              <a:latin typeface="Courier New" panose="02070309020205020404" pitchFamily="49" charset="0"/>
              <a:cs typeface="Courier New" panose="02070309020205020404" pitchFamily="49" charset="0"/>
            </a:endParaRPr>
          </a:p>
          <a:p>
            <a:pPr marL="0" indent="457200" algn="just">
              <a:spcBef>
                <a:spcPts val="0"/>
              </a:spcBef>
              <a:buNone/>
            </a:pPr>
            <a:r>
              <a:rPr lang="en-US" sz="2000" dirty="0"/>
              <a:t>but it cannot be used in other compilers such as WinAVR. To write portable code that can be compiled on different compilers, we must use AND </a:t>
            </a:r>
            <a:r>
              <a:rPr lang="en-US" sz="2000" dirty="0" err="1"/>
              <a:t>and</a:t>
            </a:r>
            <a:r>
              <a:rPr lang="en-US" sz="2000" dirty="0"/>
              <a:t> OR bit-wise operations to access a single bit of a given register. </a:t>
            </a:r>
          </a:p>
          <a:p>
            <a:pPr marL="0" indent="457200" algn="just">
              <a:spcBef>
                <a:spcPts val="0"/>
              </a:spcBef>
              <a:buNone/>
            </a:pPr>
            <a:r>
              <a:rPr lang="en-US" sz="2000" dirty="0"/>
              <a:t>So, you can access a single bit without disturbing the rest of the byte.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171789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7.3 : LOGIC OPERATIONS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Bit-wise operators in C </a:t>
            </a:r>
            <a:endParaRPr lang="en-US" sz="2400" b="1" dirty="0" smtClean="0"/>
          </a:p>
          <a:p>
            <a:pPr marL="0" indent="457200" algn="just">
              <a:spcBef>
                <a:spcPts val="0"/>
              </a:spcBef>
              <a:buNone/>
            </a:pPr>
            <a:r>
              <a:rPr lang="en-US" sz="2000" dirty="0" smtClean="0"/>
              <a:t>While </a:t>
            </a:r>
            <a:r>
              <a:rPr lang="en-US" sz="2000" dirty="0"/>
              <a:t>every C programmer is familiar with the logical operators AND (&amp;&amp;), OR </a:t>
            </a:r>
            <a:r>
              <a:rPr lang="en-US" sz="2000" dirty="0" smtClean="0"/>
              <a:t>(||), </a:t>
            </a:r>
            <a:r>
              <a:rPr lang="en-US" sz="2000" dirty="0"/>
              <a:t>and NOT (!), many C programmers are less familiar with the bit-wise operators AND </a:t>
            </a:r>
            <a:r>
              <a:rPr lang="en-US" sz="2000" dirty="0" smtClean="0"/>
              <a:t>(&amp;) </a:t>
            </a:r>
            <a:r>
              <a:rPr lang="en-US" sz="2000" dirty="0"/>
              <a:t>OR </a:t>
            </a:r>
            <a:r>
              <a:rPr lang="en-US" sz="2000" dirty="0" smtClean="0"/>
              <a:t>(|), </a:t>
            </a:r>
            <a:r>
              <a:rPr lang="en-US" sz="2000" dirty="0"/>
              <a:t>EX-OR </a:t>
            </a:r>
            <a:r>
              <a:rPr lang="en-US" sz="2000" dirty="0" smtClean="0"/>
              <a:t>(^), </a:t>
            </a:r>
            <a:r>
              <a:rPr lang="en-US" sz="2000" dirty="0"/>
              <a:t>inverter </a:t>
            </a:r>
            <a:r>
              <a:rPr lang="en-US" sz="2000" dirty="0" smtClean="0"/>
              <a:t>(~), </a:t>
            </a:r>
            <a:r>
              <a:rPr lang="en-US" sz="2000" dirty="0"/>
              <a:t>shift right (&gt;&gt;), and shift left </a:t>
            </a:r>
            <a:r>
              <a:rPr lang="en-US" sz="2000" dirty="0" smtClean="0"/>
              <a:t>(&lt;&lt;). </a:t>
            </a:r>
            <a:r>
              <a:rPr lang="en-US" sz="2000" dirty="0"/>
              <a:t>These bit-wise operators are widely used in software engineering for embedded systems and control; consequently, their understanding and mastery are critical in microcontroller-based system design and interfacing</a:t>
            </a:r>
            <a:r>
              <a:rPr lang="en-US" sz="2000" dirty="0" smtClean="0"/>
              <a:t>.</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11987" y="3933056"/>
            <a:ext cx="7315200" cy="2307629"/>
          </a:xfrm>
          <a:prstGeom prst="rect">
            <a:avLst/>
          </a:prstGeom>
        </p:spPr>
      </p:pic>
    </p:spTree>
    <p:extLst>
      <p:ext uri="{BB962C8B-B14F-4D97-AF65-F5344CB8AC3E}">
        <p14:creationId xmlns:p14="http://schemas.microsoft.com/office/powerpoint/2010/main" val="457523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71576" y="1579356"/>
            <a:ext cx="7315200" cy="1470692"/>
          </a:xfrm>
          <a:prstGeom prst="rect">
            <a:avLst/>
          </a:prstGeom>
        </p:spPr>
      </p:pic>
      <p:pic>
        <p:nvPicPr>
          <p:cNvPr id="8" name="Picture 7"/>
          <p:cNvPicPr>
            <a:picLocks noChangeAspect="1"/>
          </p:cNvPicPr>
          <p:nvPr/>
        </p:nvPicPr>
        <p:blipFill>
          <a:blip r:embed="rId4"/>
          <a:stretch>
            <a:fillRect/>
          </a:stretch>
        </p:blipFill>
        <p:spPr>
          <a:xfrm>
            <a:off x="954695" y="4045004"/>
            <a:ext cx="7315200" cy="623280"/>
          </a:xfrm>
          <a:prstGeom prst="rect">
            <a:avLst/>
          </a:prstGeom>
        </p:spPr>
      </p:pic>
    </p:spTree>
    <p:extLst>
      <p:ext uri="{BB962C8B-B14F-4D97-AF65-F5344CB8AC3E}">
        <p14:creationId xmlns:p14="http://schemas.microsoft.com/office/powerpoint/2010/main" val="2728571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7.2 : I/O PROGRAMMING IN C</a:t>
            </a:r>
          </a:p>
        </p:txBody>
      </p:sp>
      <p:sp>
        <p:nvSpPr>
          <p:cNvPr id="6" name="Content Placeholder 5"/>
          <p:cNvSpPr>
            <a:spLocks noGrp="1"/>
          </p:cNvSpPr>
          <p:nvPr>
            <p:ph sz="quarter" idx="1"/>
          </p:nvPr>
        </p:nvSpPr>
        <p:spPr>
          <a:xfrm>
            <a:off x="914400" y="1447800"/>
            <a:ext cx="7372376" cy="1261120"/>
          </a:xfrm>
        </p:spPr>
        <p:txBody>
          <a:bodyPr>
            <a:normAutofit/>
          </a:bodyPr>
          <a:lstStyle/>
          <a:p>
            <a:pPr marL="0" indent="0" algn="just">
              <a:spcBef>
                <a:spcPts val="0"/>
              </a:spcBef>
              <a:buNone/>
            </a:pPr>
            <a:r>
              <a:rPr lang="en-US" sz="2400" dirty="0">
                <a:solidFill>
                  <a:srgbClr val="FF0000"/>
                </a:solidFill>
              </a:rPr>
              <a:t>Example 7-12 </a:t>
            </a:r>
          </a:p>
          <a:p>
            <a:pPr marL="0" indent="0" algn="just">
              <a:spcBef>
                <a:spcPts val="0"/>
              </a:spcBef>
              <a:buNone/>
            </a:pPr>
            <a:r>
              <a:rPr lang="en-US" sz="2000" dirty="0"/>
              <a:t>Run the following program on your simulator and examine the results.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329000"/>
            <a:ext cx="7315200" cy="2898475"/>
          </a:xfrm>
          <a:prstGeom prst="rect">
            <a:avLst/>
          </a:prstGeom>
        </p:spPr>
      </p:pic>
    </p:spTree>
    <p:extLst>
      <p:ext uri="{BB962C8B-B14F-4D97-AF65-F5344CB8AC3E}">
        <p14:creationId xmlns:p14="http://schemas.microsoft.com/office/powerpoint/2010/main" val="2494589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621160"/>
          </a:xfrm>
        </p:spPr>
        <p:txBody>
          <a:bodyPr>
            <a:normAutofit/>
          </a:bodyPr>
          <a:lstStyle/>
          <a:p>
            <a:pPr marL="0" indent="0" algn="just">
              <a:spcBef>
                <a:spcPts val="0"/>
              </a:spcBef>
              <a:buNone/>
            </a:pPr>
            <a:r>
              <a:rPr lang="en-US" sz="2400" dirty="0">
                <a:solidFill>
                  <a:srgbClr val="FF0000"/>
                </a:solidFill>
              </a:rPr>
              <a:t>Example 7-13 </a:t>
            </a:r>
          </a:p>
          <a:p>
            <a:pPr marL="0" indent="0" algn="just">
              <a:spcBef>
                <a:spcPts val="0"/>
              </a:spcBef>
              <a:buNone/>
            </a:pPr>
            <a:r>
              <a:rPr lang="en-US" sz="2000" dirty="0"/>
              <a:t>Write an AVR C program to toggle only bit 4 of Port B continuously without disturbing the rest of the pins of Port B.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68960"/>
            <a:ext cx="7315200" cy="1707954"/>
          </a:xfrm>
          <a:prstGeom prst="rect">
            <a:avLst/>
          </a:prstGeom>
        </p:spPr>
      </p:pic>
    </p:spTree>
    <p:extLst>
      <p:ext uri="{BB962C8B-B14F-4D97-AF65-F5344CB8AC3E}">
        <p14:creationId xmlns:p14="http://schemas.microsoft.com/office/powerpoint/2010/main" val="2382809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a:buNone/>
            </a:pPr>
            <a:r>
              <a:rPr lang="en-US" sz="2000" dirty="0" smtClean="0"/>
              <a:t>The </a:t>
            </a:r>
            <a:r>
              <a:rPr lang="en-US" sz="2000" dirty="0"/>
              <a:t>following are some of the major reasons for writing programs in C instead of Assembly: </a:t>
            </a:r>
          </a:p>
          <a:p>
            <a:pPr>
              <a:buNone/>
            </a:pPr>
            <a:endParaRPr lang="en-US" sz="2000" dirty="0"/>
          </a:p>
          <a:p>
            <a:pPr>
              <a:buNone/>
            </a:pPr>
            <a:r>
              <a:rPr lang="en-US" sz="2000" dirty="0"/>
              <a:t>1. It is easier and less time consuming to write in C than in Assembly. </a:t>
            </a:r>
          </a:p>
          <a:p>
            <a:pPr>
              <a:buNone/>
            </a:pPr>
            <a:r>
              <a:rPr lang="en-US" sz="2000" dirty="0"/>
              <a:t>2. C is easier to modify and update. </a:t>
            </a:r>
          </a:p>
          <a:p>
            <a:pPr>
              <a:buNone/>
            </a:pPr>
            <a:r>
              <a:rPr lang="en-US" sz="2000" dirty="0"/>
              <a:t>3. You can use code available in function libraries. </a:t>
            </a:r>
          </a:p>
          <a:p>
            <a:pPr>
              <a:buNone/>
            </a:pPr>
            <a:r>
              <a:rPr lang="en-US" sz="2000" dirty="0"/>
              <a:t>4. C code is portable to other microcontrollers with little or no modification. </a:t>
            </a: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366024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549152"/>
          </a:xfrm>
        </p:spPr>
        <p:txBody>
          <a:bodyPr>
            <a:normAutofit/>
          </a:bodyPr>
          <a:lstStyle/>
          <a:p>
            <a:pPr marL="0" indent="0" algn="just">
              <a:spcBef>
                <a:spcPts val="0"/>
              </a:spcBef>
              <a:buNone/>
            </a:pPr>
            <a:r>
              <a:rPr lang="en-US" sz="2400" dirty="0">
                <a:solidFill>
                  <a:srgbClr val="FF0000"/>
                </a:solidFill>
              </a:rPr>
              <a:t>Example 7-14 </a:t>
            </a:r>
          </a:p>
          <a:p>
            <a:pPr marL="0" indent="0" algn="just">
              <a:spcBef>
                <a:spcPts val="0"/>
              </a:spcBef>
              <a:buNone/>
            </a:pPr>
            <a:r>
              <a:rPr lang="en-US" sz="2000" dirty="0"/>
              <a:t>Write an AVR C program to monitor bit 5 of port C. If it is HIGH, send 55H to Port B; otherwise, send AAH to Port B.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00859"/>
            <a:ext cx="7315200" cy="2904405"/>
          </a:xfrm>
          <a:prstGeom prst="rect">
            <a:avLst/>
          </a:prstGeom>
        </p:spPr>
      </p:pic>
    </p:spTree>
    <p:extLst>
      <p:ext uri="{BB962C8B-B14F-4D97-AF65-F5344CB8AC3E}">
        <p14:creationId xmlns:p14="http://schemas.microsoft.com/office/powerpoint/2010/main" val="4099575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765176"/>
          </a:xfrm>
        </p:spPr>
        <p:txBody>
          <a:bodyPr>
            <a:normAutofit/>
          </a:bodyPr>
          <a:lstStyle/>
          <a:p>
            <a:pPr marL="0" indent="0" algn="just">
              <a:spcBef>
                <a:spcPts val="0"/>
              </a:spcBef>
              <a:buNone/>
            </a:pPr>
            <a:r>
              <a:rPr lang="en-US" sz="2400" dirty="0">
                <a:solidFill>
                  <a:srgbClr val="FF0000"/>
                </a:solidFill>
              </a:rPr>
              <a:t>Example 7-15 </a:t>
            </a:r>
          </a:p>
          <a:p>
            <a:pPr marL="0" indent="0" algn="just">
              <a:spcBef>
                <a:spcPts val="0"/>
              </a:spcBef>
              <a:buNone/>
            </a:pPr>
            <a:r>
              <a:rPr lang="en-US" sz="2000" dirty="0"/>
              <a:t>A door sensor is connected to bit 1 of Port B, and an LED is connected to bit 7 of Port C. Write an AVR C program to monitor the door sensor and, when it opens, turn on the LED.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192604"/>
            <a:ext cx="7315200" cy="2324628"/>
          </a:xfrm>
          <a:prstGeom prst="rect">
            <a:avLst/>
          </a:prstGeom>
        </p:spPr>
      </p:pic>
    </p:spTree>
    <p:extLst>
      <p:ext uri="{BB962C8B-B14F-4D97-AF65-F5344CB8AC3E}">
        <p14:creationId xmlns:p14="http://schemas.microsoft.com/office/powerpoint/2010/main" val="3594261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7-16 </a:t>
            </a:r>
          </a:p>
          <a:p>
            <a:pPr marL="0" indent="0" algn="just">
              <a:spcBef>
                <a:spcPts val="0"/>
              </a:spcBef>
              <a:buNone/>
            </a:pPr>
            <a:r>
              <a:rPr lang="en-US" sz="2000" dirty="0"/>
              <a:t>The data pins of an LCD are connected to Port B. The information is latched into the LCD whenever its Enable pin goes from HIGH to LOW. The enable pin is connected to pin 5 of Port C (6th pin). Write a C program to send "The Earth is but One Country" to this LCD.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384" y="3429000"/>
            <a:ext cx="6858000" cy="2904205"/>
          </a:xfrm>
          <a:prstGeom prst="rect">
            <a:avLst/>
          </a:prstGeom>
        </p:spPr>
      </p:pic>
    </p:spTree>
    <p:extLst>
      <p:ext uri="{BB962C8B-B14F-4D97-AF65-F5344CB8AC3E}">
        <p14:creationId xmlns:p14="http://schemas.microsoft.com/office/powerpoint/2010/main" val="2011735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2989312"/>
          </a:xfrm>
        </p:spPr>
        <p:txBody>
          <a:bodyPr>
            <a:normAutofit/>
          </a:bodyPr>
          <a:lstStyle/>
          <a:p>
            <a:pPr marL="0" indent="0" algn="just">
              <a:spcBef>
                <a:spcPts val="0"/>
              </a:spcBef>
              <a:buNone/>
            </a:pPr>
            <a:r>
              <a:rPr lang="en-US" sz="2400" dirty="0">
                <a:solidFill>
                  <a:srgbClr val="FF0000"/>
                </a:solidFill>
              </a:rPr>
              <a:t>Example 7-17 </a:t>
            </a:r>
          </a:p>
          <a:p>
            <a:pPr marL="0" indent="0" algn="just">
              <a:spcBef>
                <a:spcPts val="0"/>
              </a:spcBef>
              <a:buNone/>
            </a:pPr>
            <a:r>
              <a:rPr lang="en-US" sz="2000" dirty="0"/>
              <a:t>Write an AVR C program to read pins 1 and 0 of Port B and issue an ASCII character to Port D according to the following table: </a:t>
            </a:r>
          </a:p>
          <a:p>
            <a:pPr marL="0" indent="0" algn="just">
              <a:spcBef>
                <a:spcPts val="0"/>
              </a:spcBef>
              <a:buNone/>
            </a:pPr>
            <a:r>
              <a:rPr lang="en-US" sz="2000" dirty="0" smtClean="0"/>
              <a:t>		pin1	pin0 </a:t>
            </a:r>
          </a:p>
          <a:p>
            <a:pPr marL="0" indent="0" algn="just">
              <a:spcBef>
                <a:spcPts val="0"/>
              </a:spcBef>
              <a:buNone/>
            </a:pPr>
            <a:r>
              <a:rPr lang="en-US" sz="2000" dirty="0" smtClean="0"/>
              <a:t>		0 	0 	send </a:t>
            </a:r>
            <a:r>
              <a:rPr lang="en-US" sz="2000" dirty="0"/>
              <a:t>'0' to Port D </a:t>
            </a:r>
            <a:r>
              <a:rPr lang="en-US" sz="1400" dirty="0"/>
              <a:t>(notice ASCII '0' is 0x30</a:t>
            </a:r>
            <a:r>
              <a:rPr lang="en-US" sz="1400" dirty="0" smtClean="0"/>
              <a:t>)</a:t>
            </a:r>
          </a:p>
          <a:p>
            <a:pPr marL="0" indent="0" algn="just">
              <a:spcBef>
                <a:spcPts val="0"/>
              </a:spcBef>
              <a:buNone/>
            </a:pPr>
            <a:r>
              <a:rPr lang="en-US" sz="2000" dirty="0"/>
              <a:t>	</a:t>
            </a:r>
            <a:r>
              <a:rPr lang="en-US" sz="2000" dirty="0" smtClean="0"/>
              <a:t>	0 	1 	send '1</a:t>
            </a:r>
            <a:r>
              <a:rPr lang="en-US" sz="2000" dirty="0"/>
              <a:t>' to Port D </a:t>
            </a:r>
            <a:endParaRPr lang="en-US" sz="2000" dirty="0" smtClean="0"/>
          </a:p>
          <a:p>
            <a:pPr marL="0" indent="0" algn="just">
              <a:spcBef>
                <a:spcPts val="0"/>
              </a:spcBef>
              <a:buNone/>
            </a:pPr>
            <a:r>
              <a:rPr lang="en-US" sz="2000" dirty="0"/>
              <a:t>	</a:t>
            </a:r>
            <a:r>
              <a:rPr lang="en-US" sz="2000" dirty="0" smtClean="0"/>
              <a:t>	1	0 	send </a:t>
            </a:r>
            <a:r>
              <a:rPr lang="en-US" sz="2000" dirty="0"/>
              <a:t>'2' to Port D </a:t>
            </a:r>
            <a:endParaRPr lang="en-US" sz="2000" dirty="0" smtClean="0"/>
          </a:p>
          <a:p>
            <a:pPr marL="0" indent="0" algn="just">
              <a:spcBef>
                <a:spcPts val="0"/>
              </a:spcBef>
              <a:buNone/>
            </a:pPr>
            <a:r>
              <a:rPr lang="en-US" sz="2000" dirty="0"/>
              <a:t>	</a:t>
            </a:r>
            <a:r>
              <a:rPr lang="en-US" sz="2000" dirty="0" smtClean="0"/>
              <a:t>	1 	1 	send </a:t>
            </a:r>
            <a:r>
              <a:rPr lang="en-US" sz="2000" dirty="0"/>
              <a:t>'3' to Port D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384" y="4293096"/>
            <a:ext cx="6858000" cy="2034540"/>
          </a:xfrm>
          <a:prstGeom prst="rect">
            <a:avLst/>
          </a:prstGeom>
        </p:spPr>
      </p:pic>
    </p:spTree>
    <p:extLst>
      <p:ext uri="{BB962C8B-B14F-4D97-AF65-F5344CB8AC3E}">
        <p14:creationId xmlns:p14="http://schemas.microsoft.com/office/powerpoint/2010/main" val="2887619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340768"/>
            <a:ext cx="6858000" cy="5314950"/>
          </a:xfrm>
          <a:prstGeom prst="rect">
            <a:avLst/>
          </a:prstGeom>
        </p:spPr>
      </p:pic>
    </p:spTree>
    <p:extLst>
      <p:ext uri="{BB962C8B-B14F-4D97-AF65-F5344CB8AC3E}">
        <p14:creationId xmlns:p14="http://schemas.microsoft.com/office/powerpoint/2010/main" val="1060845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549152"/>
          </a:xfrm>
        </p:spPr>
        <p:txBody>
          <a:bodyPr>
            <a:normAutofit/>
          </a:bodyPr>
          <a:lstStyle/>
          <a:p>
            <a:pPr marL="0" indent="0" algn="just">
              <a:spcBef>
                <a:spcPts val="0"/>
              </a:spcBef>
              <a:buNone/>
            </a:pPr>
            <a:r>
              <a:rPr lang="en-US" sz="2400" dirty="0">
                <a:solidFill>
                  <a:srgbClr val="FF0000"/>
                </a:solidFill>
              </a:rPr>
              <a:t>Example 7-18 </a:t>
            </a:r>
          </a:p>
          <a:p>
            <a:pPr marL="0" indent="0" algn="just">
              <a:spcBef>
                <a:spcPts val="0"/>
              </a:spcBef>
              <a:buNone/>
            </a:pPr>
            <a:r>
              <a:rPr lang="en-US" sz="2000" dirty="0"/>
              <a:t>Write an AVR C program to monitor bit 7 of Port B. If it is 1, make bit 4 of Port B input; otherwise, change pin 4 of Port B to output.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66247"/>
            <a:ext cx="7315200" cy="2434961"/>
          </a:xfrm>
          <a:prstGeom prst="rect">
            <a:avLst/>
          </a:prstGeom>
        </p:spPr>
      </p:pic>
    </p:spTree>
    <p:extLst>
      <p:ext uri="{BB962C8B-B14F-4D97-AF65-F5344CB8AC3E}">
        <p14:creationId xmlns:p14="http://schemas.microsoft.com/office/powerpoint/2010/main" val="2169219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7-19 </a:t>
            </a:r>
          </a:p>
          <a:p>
            <a:pPr marL="0" indent="0" algn="just">
              <a:spcBef>
                <a:spcPts val="0"/>
              </a:spcBef>
              <a:buNone/>
            </a:pPr>
            <a:r>
              <a:rPr lang="en-US" sz="2000" dirty="0"/>
              <a:t>Write an AVR C program to get the status of bit 5 of Port B and send it to bit 7 of port C continuously.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 y="2996952"/>
            <a:ext cx="7210425" cy="2390775"/>
          </a:xfrm>
          <a:prstGeom prst="rect">
            <a:avLst/>
          </a:prstGeom>
        </p:spPr>
      </p:pic>
    </p:spTree>
    <p:extLst>
      <p:ext uri="{BB962C8B-B14F-4D97-AF65-F5344CB8AC3E}">
        <p14:creationId xmlns:p14="http://schemas.microsoft.com/office/powerpoint/2010/main" val="784079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909192"/>
          </a:xfrm>
        </p:spPr>
        <p:txBody>
          <a:bodyPr>
            <a:normAutofit/>
          </a:bodyPr>
          <a:lstStyle/>
          <a:p>
            <a:pPr marL="0" indent="0" algn="just">
              <a:spcBef>
                <a:spcPts val="0"/>
              </a:spcBef>
              <a:buNone/>
            </a:pPr>
            <a:r>
              <a:rPr lang="en-US" sz="2400" dirty="0">
                <a:solidFill>
                  <a:srgbClr val="FF0000"/>
                </a:solidFill>
              </a:rPr>
              <a:t>Example 7-20 </a:t>
            </a:r>
          </a:p>
          <a:p>
            <a:pPr marL="0" indent="0" algn="just">
              <a:spcBef>
                <a:spcPts val="0"/>
              </a:spcBef>
              <a:buNone/>
            </a:pPr>
            <a:r>
              <a:rPr lang="en-US" sz="2000" dirty="0"/>
              <a:t>Write an AVR C program to toggle all the pins of Port B continuously. </a:t>
            </a:r>
            <a:endParaRPr lang="en-US" sz="2000" dirty="0" smtClean="0"/>
          </a:p>
          <a:p>
            <a:pPr marL="0" indent="0" algn="just">
              <a:spcBef>
                <a:spcPts val="0"/>
              </a:spcBef>
              <a:buNone/>
            </a:pPr>
            <a:r>
              <a:rPr lang="en-US" sz="2000" dirty="0" smtClean="0"/>
              <a:t>(</a:t>
            </a:r>
            <a:r>
              <a:rPr lang="en-US" sz="2000" dirty="0"/>
              <a:t>a) Use the inverting operator. </a:t>
            </a:r>
            <a:r>
              <a:rPr lang="en-US" sz="2000" dirty="0" smtClean="0"/>
              <a:t>	(</a:t>
            </a:r>
            <a:r>
              <a:rPr lang="en-US" sz="2000" dirty="0"/>
              <a:t>b) Use the EX-OR operator.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63" y="2819400"/>
            <a:ext cx="5886450" cy="3581400"/>
          </a:xfrm>
          <a:prstGeom prst="rect">
            <a:avLst/>
          </a:prstGeom>
        </p:spPr>
      </p:pic>
    </p:spTree>
    <p:extLst>
      <p:ext uri="{BB962C8B-B14F-4D97-AF65-F5344CB8AC3E}">
        <p14:creationId xmlns:p14="http://schemas.microsoft.com/office/powerpoint/2010/main" val="42768576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94312" y="1628495"/>
            <a:ext cx="7315200" cy="3007058"/>
          </a:xfrm>
          <a:prstGeom prst="rect">
            <a:avLst/>
          </a:prstGeom>
        </p:spPr>
      </p:pic>
    </p:spTree>
    <p:extLst>
      <p:ext uri="{BB962C8B-B14F-4D97-AF65-F5344CB8AC3E}">
        <p14:creationId xmlns:p14="http://schemas.microsoft.com/office/powerpoint/2010/main" val="2480892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14400" y="1447800"/>
            <a:ext cx="7315200" cy="2928317"/>
          </a:xfrm>
          <a:prstGeom prst="rect">
            <a:avLst/>
          </a:prstGeom>
        </p:spPr>
      </p:pic>
    </p:spTree>
    <p:extLst>
      <p:ext uri="{BB962C8B-B14F-4D97-AF65-F5344CB8AC3E}">
        <p14:creationId xmlns:p14="http://schemas.microsoft.com/office/powerpoint/2010/main" val="78293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fontScale="70000" lnSpcReduction="20000"/>
          </a:bodyPr>
          <a:lstStyle/>
          <a:p>
            <a:pPr marL="0" indent="274320" algn="just">
              <a:lnSpc>
                <a:spcPct val="120000"/>
              </a:lnSpc>
              <a:spcBef>
                <a:spcPts val="0"/>
              </a:spcBef>
              <a:buNone/>
            </a:pPr>
            <a:r>
              <a:rPr lang="en-US" sz="2800" dirty="0"/>
              <a:t>Several third-party companies develop C compilers for the AVR </a:t>
            </a:r>
            <a:r>
              <a:rPr lang="en-US" sz="2800" dirty="0" smtClean="0"/>
              <a:t>microcontroller</a:t>
            </a:r>
            <a:r>
              <a:rPr lang="en-US" sz="2800" dirty="0"/>
              <a:t>. Our goal is not to recommend one over another, but to provide you with the fundamentals of C programming for the AVR. You can use the compiler of your choice for the chapter examples and programs. For this book we have chosen AVR GCC compiler to integrate with AVR Studio</a:t>
            </a:r>
            <a:r>
              <a:rPr lang="en-US" sz="2800" dirty="0" smtClean="0"/>
              <a:t>. </a:t>
            </a:r>
            <a:r>
              <a:rPr lang="en-US" sz="2800" dirty="0"/>
              <a:t>At the time of the writing of this book AVR GCC and AVR Studio are available as a free download from the Web. See http://www.MicroDigitalEd.com for tutorials on AVR Studio and the AVR GCC compiler</a:t>
            </a:r>
            <a:r>
              <a:rPr lang="en-US" sz="2800" dirty="0" smtClean="0"/>
              <a:t>.</a:t>
            </a:r>
          </a:p>
          <a:p>
            <a:pPr marL="0" indent="274320" algn="just">
              <a:lnSpc>
                <a:spcPct val="120000"/>
              </a:lnSpc>
              <a:spcBef>
                <a:spcPts val="0"/>
              </a:spcBef>
              <a:buNone/>
            </a:pPr>
            <a:r>
              <a:rPr lang="en-US" sz="2800" dirty="0" smtClean="0"/>
              <a:t> </a:t>
            </a:r>
            <a:r>
              <a:rPr lang="en-US" sz="2800" dirty="0"/>
              <a:t>C programming for the AVR is the main topic of this chapter. In Section </a:t>
            </a:r>
            <a:endParaRPr lang="en-US" sz="2800" dirty="0" smtClean="0"/>
          </a:p>
          <a:p>
            <a:pPr marL="0" indent="274320" algn="just">
              <a:lnSpc>
                <a:spcPct val="120000"/>
              </a:lnSpc>
              <a:spcBef>
                <a:spcPts val="0"/>
              </a:spcBef>
              <a:buNone/>
            </a:pPr>
            <a:r>
              <a:rPr lang="en-US" sz="2800" dirty="0" smtClean="0"/>
              <a:t>7.1 data </a:t>
            </a:r>
            <a:r>
              <a:rPr lang="en-US" sz="2800" dirty="0"/>
              <a:t>types, and time </a:t>
            </a:r>
            <a:r>
              <a:rPr lang="en-US" sz="2800" dirty="0" smtClean="0"/>
              <a:t>delays</a:t>
            </a:r>
          </a:p>
          <a:p>
            <a:pPr marL="0" indent="274320" algn="just">
              <a:lnSpc>
                <a:spcPct val="120000"/>
              </a:lnSpc>
              <a:spcBef>
                <a:spcPts val="0"/>
              </a:spcBef>
              <a:buNone/>
            </a:pPr>
            <a:r>
              <a:rPr lang="en-US" sz="2800" dirty="0" smtClean="0"/>
              <a:t>7.2  I/O </a:t>
            </a:r>
            <a:r>
              <a:rPr lang="en-US" sz="2800" dirty="0"/>
              <a:t>programming </a:t>
            </a:r>
            <a:endParaRPr lang="en-US" sz="2800" dirty="0" smtClean="0"/>
          </a:p>
          <a:p>
            <a:pPr marL="0" indent="274320" algn="just">
              <a:lnSpc>
                <a:spcPct val="120000"/>
              </a:lnSpc>
              <a:spcBef>
                <a:spcPts val="0"/>
              </a:spcBef>
              <a:buNone/>
            </a:pPr>
            <a:r>
              <a:rPr lang="en-US" sz="2800" dirty="0" smtClean="0"/>
              <a:t>7.3 </a:t>
            </a:r>
            <a:r>
              <a:rPr lang="en-US" sz="2800" dirty="0"/>
              <a:t>The logic operations AND, OR, XOR, inverter, and shift </a:t>
            </a:r>
            <a:endParaRPr lang="en-US" sz="2800" dirty="0" smtClean="0"/>
          </a:p>
          <a:p>
            <a:pPr marL="0" indent="274320" algn="just">
              <a:lnSpc>
                <a:spcPct val="120000"/>
              </a:lnSpc>
              <a:spcBef>
                <a:spcPts val="0"/>
              </a:spcBef>
              <a:buNone/>
            </a:pPr>
            <a:r>
              <a:rPr lang="en-US" sz="2800" dirty="0" smtClean="0"/>
              <a:t>7.4 ASCII </a:t>
            </a:r>
            <a:r>
              <a:rPr lang="en-US" sz="2800" dirty="0"/>
              <a:t>and BCD conversions and </a:t>
            </a:r>
            <a:r>
              <a:rPr lang="en-US" sz="2800" dirty="0" smtClean="0"/>
              <a:t>checksums </a:t>
            </a:r>
          </a:p>
          <a:p>
            <a:pPr marL="0" indent="274320" algn="just">
              <a:lnSpc>
                <a:spcPct val="120000"/>
              </a:lnSpc>
              <a:spcBef>
                <a:spcPts val="0"/>
              </a:spcBef>
              <a:buNone/>
            </a:pPr>
            <a:r>
              <a:rPr lang="en-US" sz="2800" dirty="0" smtClean="0"/>
              <a:t>7.5</a:t>
            </a:r>
            <a:r>
              <a:rPr lang="en-US" sz="2800" dirty="0"/>
              <a:t>, data serialization for the AVR </a:t>
            </a:r>
            <a:r>
              <a:rPr lang="en-US" sz="2800" dirty="0" smtClean="0"/>
              <a:t> </a:t>
            </a:r>
          </a:p>
          <a:p>
            <a:pPr marL="0" indent="274320" algn="just">
              <a:lnSpc>
                <a:spcPct val="120000"/>
              </a:lnSpc>
              <a:spcBef>
                <a:spcPts val="0"/>
              </a:spcBef>
              <a:buNone/>
            </a:pPr>
            <a:r>
              <a:rPr lang="en-US" sz="2800" dirty="0" smtClean="0"/>
              <a:t>7.6</a:t>
            </a:r>
            <a:r>
              <a:rPr lang="en-US" sz="2800" dirty="0"/>
              <a:t>, memory </a:t>
            </a:r>
            <a:r>
              <a:rPr lang="en-US" sz="2800" dirty="0" smtClean="0"/>
              <a:t>allocation </a:t>
            </a:r>
            <a:r>
              <a:rPr lang="en-US" sz="2800" dirty="0"/>
              <a:t>in C </a:t>
            </a:r>
            <a:r>
              <a:rPr lang="en-US" sz="2800" dirty="0" smtClean="0"/>
              <a:t>. </a:t>
            </a:r>
            <a:endParaRPr lang="en-US" sz="2800" dirty="0"/>
          </a:p>
          <a:p>
            <a:pPr>
              <a:buNone/>
            </a:pPr>
            <a:endParaRPr lang="en-US" sz="28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5713171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smtClean="0"/>
              <a:t>Compound assignment operator in C</a:t>
            </a:r>
          </a:p>
          <a:p>
            <a:pPr marL="0" indent="457200" algn="just">
              <a:spcBef>
                <a:spcPts val="0"/>
              </a:spcBef>
              <a:buNone/>
            </a:pPr>
            <a:r>
              <a:rPr lang="en-US" sz="2000" dirty="0" smtClean="0"/>
              <a:t>To reduce coding (typing) we can use compound statements for bit-wise operators in C.</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83" y="2794961"/>
            <a:ext cx="7315834" cy="1268078"/>
          </a:xfrm>
          <a:prstGeom prst="rect">
            <a:avLst/>
          </a:prstGeom>
        </p:spPr>
      </p:pic>
    </p:spTree>
    <p:extLst>
      <p:ext uri="{BB962C8B-B14F-4D97-AF65-F5344CB8AC3E}">
        <p14:creationId xmlns:p14="http://schemas.microsoft.com/office/powerpoint/2010/main" val="2232986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7-21 </a:t>
            </a:r>
          </a:p>
          <a:p>
            <a:pPr marL="0" indent="0" algn="just">
              <a:spcBef>
                <a:spcPts val="0"/>
              </a:spcBef>
              <a:buNone/>
            </a:pPr>
            <a:r>
              <a:rPr lang="en-US" sz="2000" dirty="0"/>
              <a:t>Using bitwise compound assignment operators </a:t>
            </a:r>
            <a:endParaRPr lang="en-US" sz="2000" dirty="0" smtClean="0"/>
          </a:p>
          <a:p>
            <a:pPr marL="0" indent="0" algn="just">
              <a:spcBef>
                <a:spcPts val="0"/>
              </a:spcBef>
              <a:buNone/>
            </a:pPr>
            <a:r>
              <a:rPr lang="en-US" sz="2000" dirty="0" smtClean="0"/>
              <a:t>(</a:t>
            </a:r>
            <a:r>
              <a:rPr lang="en-US" sz="2000" dirty="0"/>
              <a:t>a) Rewrite Example 7-18 </a:t>
            </a:r>
            <a:r>
              <a:rPr lang="en-US" sz="2000" dirty="0" smtClean="0"/>
              <a:t>		(</a:t>
            </a:r>
            <a:r>
              <a:rPr lang="en-US" sz="2000" dirty="0"/>
              <a:t>b) Rewrite Example 7-19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11641"/>
            <a:ext cx="7315200" cy="2677599"/>
          </a:xfrm>
          <a:prstGeom prst="rect">
            <a:avLst/>
          </a:prstGeom>
        </p:spPr>
      </p:pic>
    </p:spTree>
    <p:extLst>
      <p:ext uri="{BB962C8B-B14F-4D97-AF65-F5344CB8AC3E}">
        <p14:creationId xmlns:p14="http://schemas.microsoft.com/office/powerpoint/2010/main" val="4180732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556792"/>
            <a:ext cx="7315200" cy="2891807"/>
          </a:xfrm>
          <a:prstGeom prst="rect">
            <a:avLst/>
          </a:prstGeom>
        </p:spPr>
      </p:pic>
    </p:spTree>
    <p:extLst>
      <p:ext uri="{BB962C8B-B14F-4D97-AF65-F5344CB8AC3E}">
        <p14:creationId xmlns:p14="http://schemas.microsoft.com/office/powerpoint/2010/main" val="1576482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smtClean="0"/>
              <a:t>Bit-wise shift operation in C</a:t>
            </a:r>
          </a:p>
          <a:p>
            <a:pPr marL="0" indent="457200" algn="just">
              <a:spcBef>
                <a:spcPts val="0"/>
              </a:spcBef>
              <a:buNone/>
            </a:pPr>
            <a:r>
              <a:rPr lang="en-US" sz="2000" dirty="0" smtClean="0"/>
              <a:t>There are two bit-wise operator in C</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031" y="2441056"/>
            <a:ext cx="7315834" cy="2944623"/>
          </a:xfrm>
          <a:prstGeom prst="rect">
            <a:avLst/>
          </a:prstGeom>
        </p:spPr>
      </p:pic>
    </p:spTree>
    <p:extLst>
      <p:ext uri="{BB962C8B-B14F-4D97-AF65-F5344CB8AC3E}">
        <p14:creationId xmlns:p14="http://schemas.microsoft.com/office/powerpoint/2010/main" val="3708133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22411"/>
            <a:ext cx="7372376" cy="4838720"/>
          </a:xfrm>
        </p:spPr>
        <p:txBody>
          <a:bodyPr>
            <a:normAutofit/>
          </a:bodyPr>
          <a:lstStyle/>
          <a:p>
            <a:pPr marL="0" indent="0" algn="just">
              <a:spcBef>
                <a:spcPts val="0"/>
              </a:spcBef>
              <a:buNone/>
            </a:pPr>
            <a:r>
              <a:rPr lang="en-US" sz="2400" b="1" dirty="0"/>
              <a:t>Bit-wise shift operation and bit manipulation </a:t>
            </a:r>
            <a:endParaRPr lang="en-US" sz="2400" b="1" dirty="0" smtClean="0"/>
          </a:p>
          <a:p>
            <a:pPr marL="0" indent="457200" algn="just">
              <a:spcBef>
                <a:spcPts val="0"/>
              </a:spcBef>
              <a:buNone/>
            </a:pPr>
            <a:r>
              <a:rPr lang="en-US" sz="2000" dirty="0" smtClean="0"/>
              <a:t>Reexamine </a:t>
            </a:r>
            <a:r>
              <a:rPr lang="en-US" sz="2000" dirty="0"/>
              <a:t>the last 10 examples. To do bit-wise I/O operation in C, we need numbers like </a:t>
            </a:r>
            <a:r>
              <a:rPr lang="en-US" sz="2000" dirty="0" smtClean="0"/>
              <a:t>0b00100000 </a:t>
            </a:r>
            <a:r>
              <a:rPr lang="en-US" sz="2000" dirty="0"/>
              <a:t>in which there are seven zeroes and one </a:t>
            </a:r>
            <a:r>
              <a:rPr lang="en-US" sz="2000" dirty="0" err="1"/>
              <a:t>one</a:t>
            </a:r>
            <a:r>
              <a:rPr lang="en-US" sz="2000" dirty="0"/>
              <a:t>. Only the position of the one varies in different programs. To leave the generation of ones and zeros to the compiler and improve the code clarity, we use shift operations. For example, instead of writing </a:t>
            </a:r>
            <a:r>
              <a:rPr lang="en-US" sz="2000" dirty="0" smtClean="0"/>
              <a:t>“0b00100000</a:t>
            </a:r>
            <a:r>
              <a:rPr lang="en-US" sz="2000" dirty="0"/>
              <a:t>" we can write </a:t>
            </a:r>
            <a:r>
              <a:rPr lang="en-US" sz="2000" dirty="0" smtClean="0"/>
              <a:t>“0b00000001 </a:t>
            </a:r>
            <a:r>
              <a:rPr lang="en-US" sz="2000" dirty="0"/>
              <a:t>&lt;&lt; 5" or we can write simply "1&lt;&lt;5". </a:t>
            </a:r>
            <a:endParaRPr lang="en-US" sz="2000" dirty="0" smtClean="0"/>
          </a:p>
          <a:p>
            <a:pPr marL="0" indent="457200" algn="just">
              <a:spcBef>
                <a:spcPts val="0"/>
              </a:spcBef>
              <a:buNone/>
            </a:pPr>
            <a:endParaRPr lang="en-US" sz="2000" dirty="0" smtClean="0"/>
          </a:p>
          <a:p>
            <a:pPr marL="0" indent="457200" algn="just">
              <a:spcBef>
                <a:spcPts val="0"/>
              </a:spcBef>
              <a:buNone/>
            </a:pPr>
            <a:r>
              <a:rPr lang="en-US" sz="2000" dirty="0" smtClean="0"/>
              <a:t>Sometimes </a:t>
            </a:r>
            <a:r>
              <a:rPr lang="en-US" sz="2000" dirty="0"/>
              <a:t>we need numbers like </a:t>
            </a:r>
            <a:r>
              <a:rPr lang="en-US" sz="2000" dirty="0" smtClean="0"/>
              <a:t>0b11101111</a:t>
            </a:r>
            <a:r>
              <a:rPr lang="en-US" sz="2000" dirty="0"/>
              <a:t>. To generate such a number, we do the shifting first and then invert it. For example, to generate </a:t>
            </a:r>
            <a:r>
              <a:rPr lang="en-US" sz="2000" dirty="0" smtClean="0"/>
              <a:t>0b11101111 </a:t>
            </a:r>
            <a:r>
              <a:rPr lang="en-US" sz="2000" dirty="0"/>
              <a:t>we can write </a:t>
            </a:r>
            <a:r>
              <a:rPr lang="en-US" sz="2000" dirty="0" smtClean="0"/>
              <a:t>~ </a:t>
            </a:r>
            <a:r>
              <a:rPr lang="en-US" sz="2000" dirty="0"/>
              <a:t>(1&lt;&lt;5).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242867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Unsigned char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14400" y="1509678"/>
            <a:ext cx="7315200" cy="4528154"/>
          </a:xfrm>
          <a:prstGeom prst="rect">
            <a:avLst/>
          </a:prstGeom>
        </p:spPr>
      </p:pic>
    </p:spTree>
    <p:extLst>
      <p:ext uri="{BB962C8B-B14F-4D97-AF65-F5344CB8AC3E}">
        <p14:creationId xmlns:p14="http://schemas.microsoft.com/office/powerpoint/2010/main" val="758333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549152"/>
          </a:xfrm>
        </p:spPr>
        <p:txBody>
          <a:bodyPr>
            <a:normAutofit/>
          </a:bodyPr>
          <a:lstStyle/>
          <a:p>
            <a:pPr marL="0" indent="0" algn="just">
              <a:spcBef>
                <a:spcPts val="0"/>
              </a:spcBef>
              <a:buNone/>
            </a:pPr>
            <a:r>
              <a:rPr lang="en-US" sz="2400" dirty="0">
                <a:solidFill>
                  <a:srgbClr val="FF0000"/>
                </a:solidFill>
              </a:rPr>
              <a:t>Example 7-23 </a:t>
            </a:r>
          </a:p>
          <a:p>
            <a:pPr marL="0" indent="0" algn="just">
              <a:spcBef>
                <a:spcPts val="0"/>
              </a:spcBef>
              <a:buNone/>
            </a:pPr>
            <a:r>
              <a:rPr lang="en-US" sz="2000" dirty="0"/>
              <a:t>Write an AVR C program to monitor bit 7 of Port B. If it is 1, make bit 4 of Port B input; else, change pin 4 of Port B to output. </a:t>
            </a:r>
          </a:p>
          <a:p>
            <a:pPr marL="0" indent="0" algn="just">
              <a:spcBef>
                <a:spcPts val="0"/>
              </a:spcBef>
              <a:buNone/>
            </a:pPr>
            <a:r>
              <a:rPr lang="en-US" sz="20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36405"/>
            <a:ext cx="7315200" cy="2536811"/>
          </a:xfrm>
          <a:prstGeom prst="rect">
            <a:avLst/>
          </a:prstGeom>
        </p:spPr>
      </p:pic>
    </p:spTree>
    <p:extLst>
      <p:ext uri="{BB962C8B-B14F-4D97-AF65-F5344CB8AC3E}">
        <p14:creationId xmlns:p14="http://schemas.microsoft.com/office/powerpoint/2010/main" val="4289670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7-24 </a:t>
            </a:r>
          </a:p>
          <a:p>
            <a:pPr marL="0" indent="0" algn="just">
              <a:spcBef>
                <a:spcPts val="0"/>
              </a:spcBef>
              <a:buNone/>
            </a:pPr>
            <a:r>
              <a:rPr lang="en-US" sz="2000" dirty="0"/>
              <a:t>Write an AVR C program to get the status of bit 5 of Port B and send it to bit 7 of port C continuously.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r>
              <a:rPr lang="en-US" sz="2000" dirty="0"/>
              <a:t>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50279"/>
            <a:ext cx="7315200" cy="2638961"/>
          </a:xfrm>
          <a:prstGeom prst="rect">
            <a:avLst/>
          </a:prstGeom>
        </p:spPr>
      </p:pic>
    </p:spTree>
    <p:extLst>
      <p:ext uri="{BB962C8B-B14F-4D97-AF65-F5344CB8AC3E}">
        <p14:creationId xmlns:p14="http://schemas.microsoft.com/office/powerpoint/2010/main" val="40488191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2557264"/>
          </a:xfrm>
        </p:spPr>
        <p:txBody>
          <a:bodyPr>
            <a:normAutofit/>
          </a:bodyPr>
          <a:lstStyle/>
          <a:p>
            <a:pPr marL="0" indent="0" algn="just">
              <a:spcBef>
                <a:spcPts val="0"/>
              </a:spcBef>
              <a:buNone/>
            </a:pPr>
            <a:r>
              <a:rPr lang="en-US" sz="2000" dirty="0"/>
              <a:t>As we mentioned before, bit-wise shift operation can be used to increase code clarity. </a:t>
            </a:r>
            <a:r>
              <a:rPr lang="en-US" sz="2000" dirty="0" smtClean="0"/>
              <a:t> </a:t>
            </a:r>
            <a:endParaRPr lang="en-US" sz="2000" dirty="0"/>
          </a:p>
          <a:p>
            <a:pPr marL="0" indent="0" algn="just">
              <a:spcBef>
                <a:spcPts val="0"/>
              </a:spcBef>
              <a:buNone/>
            </a:pPr>
            <a:r>
              <a:rPr lang="en-US" sz="2400" dirty="0">
                <a:solidFill>
                  <a:srgbClr val="FF0000"/>
                </a:solidFill>
              </a:rPr>
              <a:t>Example 7-25</a:t>
            </a:r>
            <a:r>
              <a:rPr lang="en-US" sz="2000" dirty="0"/>
              <a:t> </a:t>
            </a:r>
          </a:p>
          <a:p>
            <a:pPr marL="0" indent="0" algn="just">
              <a:spcBef>
                <a:spcPts val="0"/>
              </a:spcBef>
              <a:buNone/>
            </a:pPr>
            <a:r>
              <a:rPr lang="en-US" sz="2000" dirty="0"/>
              <a:t>A door sensor is connected to the port B pin 1, and an LED is connected to port C pin 7. Write an AVR C program to monitor the door sensor and, when it opens, turn on the LED.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709115"/>
            <a:ext cx="6715125" cy="2752725"/>
          </a:xfrm>
          <a:prstGeom prst="rect">
            <a:avLst/>
          </a:prstGeom>
        </p:spPr>
      </p:pic>
    </p:spTree>
    <p:extLst>
      <p:ext uri="{BB962C8B-B14F-4D97-AF65-F5344CB8AC3E}">
        <p14:creationId xmlns:p14="http://schemas.microsoft.com/office/powerpoint/2010/main" val="2513459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a:t>7.3 : LOGIC OPERATIONS IN 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buNone/>
            </a:pPr>
            <a:r>
              <a:rPr lang="en-US" sz="2000" dirty="0"/>
              <a:t>Notice that to generate more complicated numbers, we can OR two simpler numbers. For example, to generate a number that has a one in position D7 and another one in position D4, we can OR a number that has only a one in position D7 with a number that has only a one in position D4. So we can simply write (1&lt;&lt;7</a:t>
            </a:r>
            <a:r>
              <a:rPr lang="en-US" sz="2000" dirty="0" smtClean="0"/>
              <a:t>)|(</a:t>
            </a:r>
            <a:r>
              <a:rPr lang="en-US" sz="2000" dirty="0"/>
              <a:t>1&lt;&lt;4).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114207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274320" algn="just">
              <a:lnSpc>
                <a:spcPct val="120000"/>
              </a:lnSpc>
              <a:spcBef>
                <a:spcPts val="0"/>
              </a:spcBef>
              <a:buNone/>
            </a:pPr>
            <a:r>
              <a:rPr lang="en-US" sz="2000" dirty="0" smtClean="0"/>
              <a:t>In </a:t>
            </a:r>
            <a:r>
              <a:rPr lang="en-US" sz="2000" dirty="0"/>
              <a:t>this section we first discuss C data types for the AVR and then provide code for time delay functions. C data types for the AVR C One of the goals of AVR programmers is to create smaller hex files, so it is worthwhile to </a:t>
            </a:r>
            <a:r>
              <a:rPr lang="en-US" sz="2000" dirty="0" smtClean="0"/>
              <a:t>re-examine </a:t>
            </a:r>
            <a:r>
              <a:rPr lang="en-US" sz="2000" dirty="0"/>
              <a:t>C data types. </a:t>
            </a:r>
            <a:endParaRPr lang="en-US" sz="2000" dirty="0" smtClean="0"/>
          </a:p>
          <a:p>
            <a:pPr marL="0" indent="274320" algn="just">
              <a:lnSpc>
                <a:spcPct val="120000"/>
              </a:lnSpc>
              <a:spcBef>
                <a:spcPts val="0"/>
              </a:spcBef>
              <a:buNone/>
            </a:pPr>
            <a:r>
              <a:rPr lang="en-US" sz="2000" dirty="0" smtClean="0"/>
              <a:t>In </a:t>
            </a:r>
            <a:r>
              <a:rPr lang="en-US" sz="2000" dirty="0"/>
              <a:t>other words, a good understanding of C data types for the AVR can help programmers to create smaller hex files. In this section we focus on the specific C data types that are most common and widely used in AVR C compilers.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31637273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ASCII numbers </a:t>
            </a:r>
            <a:endParaRPr lang="en-US" sz="2400" b="1" dirty="0" smtClean="0"/>
          </a:p>
          <a:p>
            <a:pPr marL="0" indent="457200" algn="just">
              <a:spcBef>
                <a:spcPts val="0"/>
              </a:spcBef>
              <a:buNone/>
            </a:pPr>
            <a:r>
              <a:rPr lang="en-US" sz="2000" dirty="0" smtClean="0"/>
              <a:t>On </a:t>
            </a:r>
            <a:r>
              <a:rPr lang="en-US" sz="2000" dirty="0"/>
              <a:t>ASCII keyboards, when the "0" key is activated, "0011 0000" (30H) is provided to the computer. Similarly, 31 H (0011 0001) is provided for the "1" key, and so </a:t>
            </a:r>
            <a:r>
              <a:rPr lang="en-US" sz="2000" dirty="0" smtClean="0"/>
              <a:t>on. </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71576" y="2803390"/>
            <a:ext cx="7315200" cy="3404465"/>
          </a:xfrm>
          <a:prstGeom prst="rect">
            <a:avLst/>
          </a:prstGeom>
        </p:spPr>
      </p:pic>
    </p:spTree>
    <p:extLst>
      <p:ext uri="{BB962C8B-B14F-4D97-AF65-F5344CB8AC3E}">
        <p14:creationId xmlns:p14="http://schemas.microsoft.com/office/powerpoint/2010/main" val="3539879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Packed BCD to ASCII conversion </a:t>
            </a:r>
            <a:endParaRPr lang="en-US" sz="2400" b="1" dirty="0" smtClean="0"/>
          </a:p>
          <a:p>
            <a:pPr marL="0" indent="457200" algn="just">
              <a:spcBef>
                <a:spcPts val="0"/>
              </a:spcBef>
              <a:buNone/>
            </a:pPr>
            <a:r>
              <a:rPr lang="en-US" sz="2000" dirty="0" smtClean="0"/>
              <a:t>The </a:t>
            </a:r>
            <a:r>
              <a:rPr lang="en-US" sz="2000" dirty="0"/>
              <a:t>RTC provides the time of day (hour, minute, second) and the date (year, month, day) continuously, regardless of whether the power is on or off. This data is provided in packed BCD. To convert packed BCD to ASCII, you must first convert it to unpacked BCD. Then the unpacked BCD is tagged with 011 0000 (30H). The following demonstrates converting from packed BCD to ASCII. See also Example 7-26.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61976121"/>
              </p:ext>
            </p:extLst>
          </p:nvPr>
        </p:nvGraphicFramePr>
        <p:xfrm>
          <a:off x="1314450" y="395766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Packed</a:t>
                      </a:r>
                      <a:r>
                        <a:rPr lang="en-US" baseline="0" dirty="0" smtClean="0"/>
                        <a:t> BCD</a:t>
                      </a:r>
                      <a:endParaRPr lang="en-US" dirty="0"/>
                    </a:p>
                  </a:txBody>
                  <a:tcPr/>
                </a:tc>
                <a:tc>
                  <a:txBody>
                    <a:bodyPr/>
                    <a:lstStyle/>
                    <a:p>
                      <a:r>
                        <a:rPr lang="en-US" dirty="0" smtClean="0"/>
                        <a:t>Unpacked BCD</a:t>
                      </a:r>
                      <a:endParaRPr lang="en-US" dirty="0"/>
                    </a:p>
                  </a:txBody>
                  <a:tcPr/>
                </a:tc>
                <a:tc>
                  <a:txBody>
                    <a:bodyPr/>
                    <a:lstStyle/>
                    <a:p>
                      <a:r>
                        <a:rPr lang="en-US" dirty="0" smtClean="0"/>
                        <a:t>ASCII</a:t>
                      </a:r>
                      <a:endParaRPr lang="en-US" dirty="0"/>
                    </a:p>
                  </a:txBody>
                  <a:tcPr/>
                </a:tc>
              </a:tr>
              <a:tr h="370840">
                <a:tc>
                  <a:txBody>
                    <a:bodyPr/>
                    <a:lstStyle/>
                    <a:p>
                      <a:r>
                        <a:rPr lang="en-US" dirty="0" smtClean="0">
                          <a:latin typeface="Courier New" panose="02070309020205020404" pitchFamily="49" charset="0"/>
                          <a:cs typeface="Courier New" panose="02070309020205020404" pitchFamily="49" charset="0"/>
                        </a:rPr>
                        <a:t>0x29</a:t>
                      </a:r>
                      <a:endParaRPr lang="en-US" dirty="0">
                        <a:latin typeface="Courier New" panose="02070309020205020404" pitchFamily="49" charset="0"/>
                        <a:cs typeface="Courier New" panose="02070309020205020404" pitchFamily="49" charset="0"/>
                      </a:endParaRPr>
                    </a:p>
                  </a:txBody>
                  <a:tcPr/>
                </a:tc>
                <a:tc>
                  <a:txBody>
                    <a:bodyPr/>
                    <a:lstStyle/>
                    <a:p>
                      <a:r>
                        <a:rPr lang="en-US" dirty="0" smtClean="0">
                          <a:latin typeface="Courier New" panose="02070309020205020404" pitchFamily="49" charset="0"/>
                          <a:cs typeface="Courier New" panose="02070309020205020404" pitchFamily="49" charset="0"/>
                        </a:rPr>
                        <a:t>0x02, 0x09</a:t>
                      </a:r>
                      <a:endParaRPr lang="en-US" dirty="0">
                        <a:latin typeface="Courier New" panose="02070309020205020404" pitchFamily="49" charset="0"/>
                        <a:cs typeface="Courier New" panose="02070309020205020404" pitchFamily="49" charset="0"/>
                      </a:endParaRPr>
                    </a:p>
                  </a:txBody>
                  <a:tcPr/>
                </a:tc>
                <a:tc>
                  <a:txBody>
                    <a:bodyPr/>
                    <a:lstStyle/>
                    <a:p>
                      <a:r>
                        <a:rPr lang="en-US" dirty="0" smtClean="0">
                          <a:latin typeface="Courier New" panose="02070309020205020404" pitchFamily="49" charset="0"/>
                          <a:cs typeface="Courier New" panose="02070309020205020404" pitchFamily="49" charset="0"/>
                        </a:rPr>
                        <a:t>0x32, 0x39</a:t>
                      </a:r>
                      <a:endParaRPr lang="en-US" dirty="0">
                        <a:latin typeface="Courier New" panose="02070309020205020404" pitchFamily="49" charset="0"/>
                        <a:cs typeface="Courier New" panose="02070309020205020404" pitchFamily="49" charset="0"/>
                      </a:endParaRPr>
                    </a:p>
                  </a:txBody>
                  <a:tcPr/>
                </a:tc>
              </a:tr>
              <a:tr h="370840">
                <a:tc>
                  <a:txBody>
                    <a:bodyPr/>
                    <a:lstStyle/>
                    <a:p>
                      <a:pPr algn="l"/>
                      <a:r>
                        <a:rPr lang="en-US" sz="1200" dirty="0" smtClean="0">
                          <a:latin typeface="Courier New" panose="02070309020205020404" pitchFamily="49" charset="0"/>
                          <a:cs typeface="Courier New" panose="02070309020205020404" pitchFamily="49" charset="0"/>
                        </a:rPr>
                        <a:t>00101001</a:t>
                      </a:r>
                      <a:endParaRPr lang="en-US" sz="1200" dirty="0">
                        <a:latin typeface="Courier New" panose="02070309020205020404" pitchFamily="49" charset="0"/>
                        <a:cs typeface="Courier New" panose="02070309020205020404" pitchFamily="49" charset="0"/>
                      </a:endParaRPr>
                    </a:p>
                  </a:txBody>
                  <a:tcPr/>
                </a:tc>
                <a:tc>
                  <a:txBody>
                    <a:bodyPr/>
                    <a:lstStyle/>
                    <a:p>
                      <a:pPr algn="l"/>
                      <a:r>
                        <a:rPr lang="en-US" sz="1200" dirty="0" smtClean="0">
                          <a:latin typeface="Courier New" panose="02070309020205020404" pitchFamily="49" charset="0"/>
                          <a:cs typeface="Courier New" panose="02070309020205020404" pitchFamily="49" charset="0"/>
                        </a:rPr>
                        <a:t>00000010, 00001001</a:t>
                      </a:r>
                      <a:endParaRPr lang="en-US" sz="1200" dirty="0">
                        <a:latin typeface="Courier New" panose="02070309020205020404" pitchFamily="49" charset="0"/>
                        <a:cs typeface="Courier New" panose="02070309020205020404" pitchFamily="49" charset="0"/>
                      </a:endParaRPr>
                    </a:p>
                  </a:txBody>
                  <a:tcPr/>
                </a:tc>
                <a:tc>
                  <a:txBody>
                    <a:bodyPr/>
                    <a:lstStyle/>
                    <a:p>
                      <a:pPr algn="l"/>
                      <a:r>
                        <a:rPr lang="en-US" sz="1200" dirty="0" smtClean="0">
                          <a:latin typeface="Courier New" panose="02070309020205020404" pitchFamily="49" charset="0"/>
                          <a:cs typeface="Courier New" panose="02070309020205020404" pitchFamily="49" charset="0"/>
                        </a:rPr>
                        <a:t>00110010, 00111001</a:t>
                      </a:r>
                      <a:endParaRPr lang="en-US" sz="12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2826402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ASCII to packed BCD conversion </a:t>
            </a:r>
            <a:endParaRPr lang="en-US" sz="2400" b="1" dirty="0" smtClean="0"/>
          </a:p>
          <a:p>
            <a:pPr marL="0" indent="457200" algn="just">
              <a:spcBef>
                <a:spcPts val="0"/>
              </a:spcBef>
              <a:buNone/>
            </a:pPr>
            <a:r>
              <a:rPr lang="en-US" sz="2000" dirty="0" smtClean="0"/>
              <a:t>To </a:t>
            </a:r>
            <a:r>
              <a:rPr lang="en-US" sz="2000" dirty="0"/>
              <a:t>convert ASCII to packed BCD, you first convert it to unpacked BCD (to get rid of the 3), and then combine the numbers to make packed BCD. For </a:t>
            </a:r>
            <a:r>
              <a:rPr lang="en-US" sz="2000" dirty="0" smtClean="0"/>
              <a:t>example</a:t>
            </a:r>
            <a:r>
              <a:rPr lang="en-US" sz="2000" dirty="0"/>
              <a:t>, 4 and 7 on the keyboard give 34H and 37H, respectively. The goal is to </a:t>
            </a:r>
            <a:r>
              <a:rPr lang="en-US" sz="2000" dirty="0" smtClean="0"/>
              <a:t>produce </a:t>
            </a:r>
            <a:r>
              <a:rPr lang="en-US" sz="2000" dirty="0"/>
              <a:t>47H or "0100 0111", which is packed BCD.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435508172"/>
              </p:ext>
            </p:extLst>
          </p:nvPr>
        </p:nvGraphicFramePr>
        <p:xfrm>
          <a:off x="1475656" y="3802064"/>
          <a:ext cx="6096000" cy="1112520"/>
        </p:xfrm>
        <a:graphic>
          <a:graphicData uri="http://schemas.openxmlformats.org/drawingml/2006/table">
            <a:tbl>
              <a:tblPr firstRow="1" bandRow="1">
                <a:tableStyleId>{5C22544A-7EE6-4342-B048-85BDC9FD1C3A}</a:tableStyleId>
              </a:tblPr>
              <a:tblGrid>
                <a:gridCol w="720080"/>
                <a:gridCol w="1152128"/>
                <a:gridCol w="2088232"/>
                <a:gridCol w="2135560"/>
              </a:tblGrid>
              <a:tr h="370840">
                <a:tc>
                  <a:txBody>
                    <a:bodyPr/>
                    <a:lstStyle/>
                    <a:p>
                      <a:pPr algn="ctr"/>
                      <a:r>
                        <a:rPr lang="en-US" dirty="0" smtClean="0"/>
                        <a:t>Key</a:t>
                      </a:r>
                      <a:endParaRPr lang="en-US" dirty="0"/>
                    </a:p>
                  </a:txBody>
                  <a:tcPr/>
                </a:tc>
                <a:tc>
                  <a:txBody>
                    <a:bodyPr/>
                    <a:lstStyle/>
                    <a:p>
                      <a:pPr algn="ctr"/>
                      <a:r>
                        <a:rPr lang="en-US" dirty="0" smtClean="0"/>
                        <a:t>ASCII</a:t>
                      </a:r>
                      <a:endParaRPr lang="en-US" dirty="0"/>
                    </a:p>
                  </a:txBody>
                  <a:tcPr/>
                </a:tc>
                <a:tc>
                  <a:txBody>
                    <a:bodyPr/>
                    <a:lstStyle/>
                    <a:p>
                      <a:pPr algn="ctr"/>
                      <a:r>
                        <a:rPr lang="en-US" dirty="0" smtClean="0"/>
                        <a:t>Unpacked BCD</a:t>
                      </a:r>
                      <a:endParaRPr lang="en-US" dirty="0"/>
                    </a:p>
                  </a:txBody>
                  <a:tcPr/>
                </a:tc>
                <a:tc>
                  <a:txBody>
                    <a:bodyPr/>
                    <a:lstStyle/>
                    <a:p>
                      <a:pPr algn="ctr"/>
                      <a:r>
                        <a:rPr lang="en-US" dirty="0" smtClean="0"/>
                        <a:t>Packed BCD</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34</a:t>
                      </a:r>
                      <a:endParaRPr lang="en-US" dirty="0"/>
                    </a:p>
                  </a:txBody>
                  <a:tcPr/>
                </a:tc>
                <a:tc>
                  <a:txBody>
                    <a:bodyPr/>
                    <a:lstStyle/>
                    <a:p>
                      <a:pPr algn="ctr"/>
                      <a:r>
                        <a:rPr lang="en-US" dirty="0" smtClean="0"/>
                        <a:t>00000100</a:t>
                      </a:r>
                      <a:endParaRPr lang="en-US" dirty="0"/>
                    </a:p>
                  </a:txBody>
                  <a:tcPr/>
                </a:tc>
                <a:tc>
                  <a:txBody>
                    <a:bodyPr/>
                    <a:lstStyle/>
                    <a:p>
                      <a:pPr algn="ct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37</a:t>
                      </a:r>
                      <a:endParaRPr lang="en-US" dirty="0"/>
                    </a:p>
                  </a:txBody>
                  <a:tcPr/>
                </a:tc>
                <a:tc>
                  <a:txBody>
                    <a:bodyPr/>
                    <a:lstStyle/>
                    <a:p>
                      <a:pPr algn="ctr"/>
                      <a:r>
                        <a:rPr lang="en-US" dirty="0" smtClean="0"/>
                        <a:t>00000111</a:t>
                      </a:r>
                      <a:endParaRPr lang="en-US" dirty="0"/>
                    </a:p>
                  </a:txBody>
                  <a:tcPr/>
                </a:tc>
                <a:tc>
                  <a:txBody>
                    <a:bodyPr/>
                    <a:lstStyle/>
                    <a:p>
                      <a:pPr algn="ctr"/>
                      <a:r>
                        <a:rPr lang="en-US" dirty="0" smtClean="0"/>
                        <a:t>01000111 or 47H</a:t>
                      </a:r>
                      <a:endParaRPr lang="en-US" dirty="0"/>
                    </a:p>
                  </a:txBody>
                  <a:tcPr/>
                </a:tc>
              </a:tr>
            </a:tbl>
          </a:graphicData>
        </a:graphic>
      </p:graphicFrame>
    </p:spTree>
    <p:extLst>
      <p:ext uri="{BB962C8B-B14F-4D97-AF65-F5344CB8AC3E}">
        <p14:creationId xmlns:p14="http://schemas.microsoft.com/office/powerpoint/2010/main" val="18784253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693168"/>
          </a:xfrm>
        </p:spPr>
        <p:txBody>
          <a:bodyPr>
            <a:normAutofit/>
          </a:bodyPr>
          <a:lstStyle/>
          <a:p>
            <a:pPr marL="0" indent="0" algn="just">
              <a:spcBef>
                <a:spcPts val="0"/>
              </a:spcBef>
              <a:buNone/>
            </a:pPr>
            <a:r>
              <a:rPr lang="en-US" sz="2000" dirty="0">
                <a:solidFill>
                  <a:srgbClr val="FF0000"/>
                </a:solidFill>
              </a:rPr>
              <a:t>Example 7-26 </a:t>
            </a:r>
          </a:p>
          <a:p>
            <a:pPr marL="0" indent="0" algn="just">
              <a:spcBef>
                <a:spcPts val="0"/>
              </a:spcBef>
              <a:buNone/>
            </a:pPr>
            <a:r>
              <a:rPr lang="en-US" sz="2000" dirty="0"/>
              <a:t>Write an AVR C program to convert packed BCD 0x29 to ASCII and display the bytes on PORTB and PORTC. </a:t>
            </a:r>
          </a:p>
          <a:p>
            <a:pPr marL="0" indent="0" algn="just">
              <a:spcBef>
                <a:spcPts val="0"/>
              </a:spcBef>
              <a:buNone/>
            </a:pPr>
            <a:r>
              <a:rPr lang="en-US" sz="2400" dirty="0">
                <a:solidFill>
                  <a:srgbClr val="0066FF"/>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780928"/>
            <a:ext cx="7315200" cy="2748675"/>
          </a:xfrm>
          <a:prstGeom prst="rect">
            <a:avLst/>
          </a:prstGeom>
        </p:spPr>
      </p:pic>
    </p:spTree>
    <p:extLst>
      <p:ext uri="{BB962C8B-B14F-4D97-AF65-F5344CB8AC3E}">
        <p14:creationId xmlns:p14="http://schemas.microsoft.com/office/powerpoint/2010/main" val="1730066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621160"/>
          </a:xfrm>
        </p:spPr>
        <p:txBody>
          <a:bodyPr>
            <a:normAutofit/>
          </a:bodyPr>
          <a:lstStyle/>
          <a:p>
            <a:pPr marL="0" indent="0" algn="just">
              <a:spcBef>
                <a:spcPts val="0"/>
              </a:spcBef>
              <a:buNone/>
            </a:pPr>
            <a:r>
              <a:rPr lang="en-US" sz="2400" dirty="0">
                <a:solidFill>
                  <a:srgbClr val="FF0000"/>
                </a:solidFill>
              </a:rPr>
              <a:t>Example 7-27 </a:t>
            </a:r>
          </a:p>
          <a:p>
            <a:pPr marL="0" indent="0" algn="just">
              <a:spcBef>
                <a:spcPts val="0"/>
              </a:spcBef>
              <a:buNone/>
            </a:pPr>
            <a:r>
              <a:rPr lang="en-US" sz="2000" dirty="0"/>
              <a:t>Write an AVR C program to convert ASCII digits of '4' and '7' to packed BCD and </a:t>
            </a:r>
            <a:r>
              <a:rPr lang="en-US" sz="2000" dirty="0" smtClean="0"/>
              <a:t>display </a:t>
            </a:r>
            <a:r>
              <a:rPr lang="en-US" sz="2000" dirty="0"/>
              <a:t>them on PORTB. </a:t>
            </a:r>
          </a:p>
          <a:p>
            <a:pPr marL="0" indent="0" algn="just">
              <a:spcBef>
                <a:spcPts val="0"/>
              </a:spcBef>
              <a:buNone/>
            </a:pPr>
            <a:r>
              <a:rPr lang="en-US" sz="2400" dirty="0">
                <a:solidFill>
                  <a:srgbClr val="0066FF"/>
                </a:solidFill>
              </a:rPr>
              <a:t>Solution:</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852399"/>
            <a:ext cx="7315200" cy="2736841"/>
          </a:xfrm>
          <a:prstGeom prst="rect">
            <a:avLst/>
          </a:prstGeom>
        </p:spPr>
      </p:pic>
    </p:spTree>
    <p:extLst>
      <p:ext uri="{BB962C8B-B14F-4D97-AF65-F5344CB8AC3E}">
        <p14:creationId xmlns:p14="http://schemas.microsoft.com/office/powerpoint/2010/main" val="568946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Checksum byte in ROM </a:t>
            </a:r>
            <a:endParaRPr lang="en-US" sz="2400" b="1" dirty="0" smtClean="0"/>
          </a:p>
          <a:p>
            <a:pPr marL="0" indent="457200" algn="just">
              <a:spcBef>
                <a:spcPts val="0"/>
              </a:spcBef>
              <a:buNone/>
            </a:pPr>
            <a:r>
              <a:rPr lang="en-US" sz="2000" dirty="0" smtClean="0"/>
              <a:t>To </a:t>
            </a:r>
            <a:r>
              <a:rPr lang="en-US" sz="2000" dirty="0"/>
              <a:t>ensure data integrity, the checksum process uses what is called a checksum byte. The checksum byte is an extra byte that is tagged to the end of a series of bytes of data. To calculate the checksum byte of a series of bytes of data, the </a:t>
            </a:r>
            <a:r>
              <a:rPr lang="en-US" sz="2000" dirty="0" smtClean="0"/>
              <a:t>following </a:t>
            </a:r>
            <a:r>
              <a:rPr lang="en-US" sz="2000" dirty="0"/>
              <a:t>steps can be taken: </a:t>
            </a:r>
            <a:endParaRPr lang="en-US" sz="2000" dirty="0" smtClean="0"/>
          </a:p>
          <a:p>
            <a:pPr marL="0" indent="457200" algn="just">
              <a:spcBef>
                <a:spcPts val="0"/>
              </a:spcBef>
              <a:buNone/>
            </a:pPr>
            <a:endParaRPr lang="en-US" sz="2000" dirty="0" smtClean="0"/>
          </a:p>
          <a:p>
            <a:pPr marL="731520" lvl="1" indent="-457200" algn="just">
              <a:spcBef>
                <a:spcPts val="0"/>
              </a:spcBef>
              <a:buAutoNum type="arabicPeriod"/>
            </a:pPr>
            <a:r>
              <a:rPr lang="en-US" sz="1800" dirty="0" smtClean="0"/>
              <a:t>Add </a:t>
            </a:r>
            <a:r>
              <a:rPr lang="en-US" sz="1800" dirty="0"/>
              <a:t>the bytes together and drop the carries. </a:t>
            </a:r>
            <a:endParaRPr lang="en-US" sz="1800" dirty="0" smtClean="0"/>
          </a:p>
          <a:p>
            <a:pPr marL="731520" lvl="1" indent="-457200" algn="just">
              <a:spcBef>
                <a:spcPts val="0"/>
              </a:spcBef>
              <a:buAutoNum type="arabicPeriod"/>
            </a:pPr>
            <a:r>
              <a:rPr lang="en-US" sz="1800" dirty="0" smtClean="0"/>
              <a:t> </a:t>
            </a:r>
            <a:r>
              <a:rPr lang="en-US" sz="1800" dirty="0"/>
              <a:t>Take the 2's complement of the total sum. </a:t>
            </a:r>
            <a:endParaRPr lang="en-US" sz="1800" dirty="0" smtClean="0"/>
          </a:p>
          <a:p>
            <a:pPr marL="731520" lvl="1" indent="-457200" algn="just">
              <a:spcBef>
                <a:spcPts val="0"/>
              </a:spcBef>
              <a:buAutoNum type="arabicPeriod"/>
            </a:pPr>
            <a:endParaRPr lang="en-US" sz="1800" dirty="0" smtClean="0"/>
          </a:p>
          <a:p>
            <a:pPr marL="274320" lvl="1" indent="0" algn="just">
              <a:spcBef>
                <a:spcPts val="0"/>
              </a:spcBef>
              <a:buNone/>
            </a:pPr>
            <a:r>
              <a:rPr lang="en-US" sz="1800" dirty="0" smtClean="0"/>
              <a:t>This </a:t>
            </a:r>
            <a:r>
              <a:rPr lang="en-US" sz="1800" dirty="0"/>
              <a:t>is the checksum byte, which becomes the last byte of the series. </a:t>
            </a:r>
            <a:endParaRPr lang="en-US" sz="1800" dirty="0" smtClean="0"/>
          </a:p>
          <a:p>
            <a:pPr marL="731520" lvl="1" indent="-457200" algn="just">
              <a:spcBef>
                <a:spcPts val="0"/>
              </a:spcBef>
              <a:buAutoNum type="arabicPeriod"/>
            </a:pPr>
            <a:endParaRPr lang="en-US" sz="1800" dirty="0"/>
          </a:p>
          <a:p>
            <a:pPr marL="0" indent="457200" algn="just">
              <a:spcBef>
                <a:spcPts val="0"/>
              </a:spcBef>
              <a:buNone/>
            </a:pPr>
            <a:r>
              <a:rPr lang="en-US" sz="2000" dirty="0"/>
              <a:t>To perform the checksum operation, add all the bytes, including the check-sum byte. The result must be zero. If it is not zero, one or more bytes of data have been changed (corrupted). </a:t>
            </a:r>
            <a:r>
              <a:rPr lang="en-US" sz="2000" dirty="0" smtClean="0"/>
              <a:t> </a:t>
            </a:r>
            <a:endParaRPr lang="en-US" sz="2000" dirty="0"/>
          </a:p>
          <a:p>
            <a:pPr marL="0" indent="457200" algn="just">
              <a:spcBef>
                <a:spcPts val="0"/>
              </a:spcBef>
              <a:buNone/>
            </a:pP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288751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5005536"/>
          </a:xfrm>
        </p:spPr>
        <p:txBody>
          <a:bodyPr>
            <a:normAutofit/>
          </a:bodyPr>
          <a:lstStyle/>
          <a:p>
            <a:pPr marL="0" indent="0" algn="just">
              <a:spcBef>
                <a:spcPts val="0"/>
              </a:spcBef>
              <a:buNone/>
            </a:pPr>
            <a:r>
              <a:rPr lang="en-US" sz="2400" dirty="0">
                <a:solidFill>
                  <a:srgbClr val="FF0000"/>
                </a:solidFill>
              </a:rPr>
              <a:t>Example 7-28 </a:t>
            </a:r>
          </a:p>
          <a:p>
            <a:pPr marL="0" indent="0" algn="just">
              <a:spcBef>
                <a:spcPts val="0"/>
              </a:spcBef>
              <a:buNone/>
            </a:pPr>
            <a:r>
              <a:rPr lang="en-US" sz="2000" dirty="0"/>
              <a:t>Assume that we have 4 bytes of hexadecimal data: 25H, 62H, 3FH, and 52H. (a) Find the checksum byte, </a:t>
            </a:r>
            <a:endParaRPr lang="en-US" sz="2000" dirty="0" smtClean="0"/>
          </a:p>
          <a:p>
            <a:pPr marL="0" indent="0" algn="just">
              <a:spcBef>
                <a:spcPts val="0"/>
              </a:spcBef>
              <a:buNone/>
            </a:pPr>
            <a:r>
              <a:rPr lang="en-US" sz="2000" dirty="0" smtClean="0"/>
              <a:t>(</a:t>
            </a:r>
            <a:r>
              <a:rPr lang="en-US" sz="2000" dirty="0"/>
              <a:t>b) perform the checksum operation to ensure data integrity, and </a:t>
            </a:r>
            <a:endParaRPr lang="en-US" sz="2000" dirty="0" smtClean="0"/>
          </a:p>
          <a:p>
            <a:pPr marL="0" indent="0" algn="just">
              <a:spcBef>
                <a:spcPts val="0"/>
              </a:spcBef>
              <a:buNone/>
            </a:pPr>
            <a:r>
              <a:rPr lang="en-US" sz="2000" dirty="0" smtClean="0"/>
              <a:t>(</a:t>
            </a:r>
            <a:r>
              <a:rPr lang="en-US" sz="2000" dirty="0"/>
              <a:t>c) if the second byte, 62H, has been changed to 22H, show how check-sum detects the error</a:t>
            </a:r>
            <a:r>
              <a:rPr lang="en-US" sz="2000" dirty="0" smtClean="0"/>
              <a:t>.</a:t>
            </a:r>
          </a:p>
          <a:p>
            <a:pPr marL="0" indent="0" algn="just">
              <a:spcBef>
                <a:spcPts val="0"/>
              </a:spcBef>
              <a:buNone/>
            </a:pPr>
            <a:r>
              <a:rPr lang="en-US" sz="2400" dirty="0">
                <a:solidFill>
                  <a:srgbClr val="0070C0"/>
                </a:solidFill>
              </a:rPr>
              <a:t>Solution: </a:t>
            </a:r>
          </a:p>
          <a:p>
            <a:pPr marL="457200" indent="-457200" algn="just">
              <a:spcBef>
                <a:spcPts val="0"/>
              </a:spcBef>
              <a:buAutoNum type="alphaLcParenBoth"/>
            </a:pPr>
            <a:r>
              <a:rPr lang="en-US" sz="2000" dirty="0" smtClean="0"/>
              <a:t>Find </a:t>
            </a:r>
            <a:r>
              <a:rPr lang="en-US" sz="2000" dirty="0"/>
              <a:t>the checksum byte. </a:t>
            </a: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149080"/>
            <a:ext cx="7315200" cy="1443607"/>
          </a:xfrm>
          <a:prstGeom prst="rect">
            <a:avLst/>
          </a:prstGeom>
        </p:spPr>
      </p:pic>
    </p:spTree>
    <p:extLst>
      <p:ext uri="{BB962C8B-B14F-4D97-AF65-F5344CB8AC3E}">
        <p14:creationId xmlns:p14="http://schemas.microsoft.com/office/powerpoint/2010/main" val="3427165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(b) Perform the checksum operation to ensure data integrity</a:t>
            </a:r>
            <a:r>
              <a:rPr lang="en-US" sz="2000" dirty="0" smtClean="0"/>
              <a:t>.</a:t>
            </a:r>
          </a:p>
          <a:p>
            <a:pPr marL="0" indent="0" algn="just">
              <a:spcBef>
                <a:spcPts val="0"/>
              </a:spcBef>
              <a:buNone/>
            </a:pPr>
            <a:endParaRPr lang="en-US" sz="2000" dirty="0"/>
          </a:p>
          <a:p>
            <a:pPr marL="0" indent="0" algn="just">
              <a:spcBef>
                <a:spcPts val="0"/>
              </a:spcBef>
              <a:buNone/>
            </a:pPr>
            <a:endParaRPr lang="en-US" sz="2000" dirty="0" smtClean="0"/>
          </a:p>
          <a:p>
            <a:pPr marL="0" indent="0" algn="just">
              <a:spcBef>
                <a:spcPts val="0"/>
              </a:spcBef>
              <a:buNone/>
            </a:pPr>
            <a:endParaRPr lang="en-US" sz="2000" dirty="0"/>
          </a:p>
          <a:p>
            <a:pPr marL="0" indent="0" algn="just">
              <a:spcBef>
                <a:spcPts val="0"/>
              </a:spcBef>
              <a:buNone/>
            </a:pPr>
            <a:endParaRPr lang="en-US" sz="2000" dirty="0" smtClean="0"/>
          </a:p>
          <a:p>
            <a:pPr marL="0" indent="0" algn="just">
              <a:spcBef>
                <a:spcPts val="0"/>
              </a:spcBef>
              <a:buNone/>
            </a:pPr>
            <a:endParaRPr lang="en-US" sz="2000" dirty="0"/>
          </a:p>
          <a:p>
            <a:pPr marL="0" indent="0" algn="just">
              <a:spcBef>
                <a:spcPts val="0"/>
              </a:spcBef>
              <a:buNone/>
            </a:pPr>
            <a:endParaRPr lang="en-US" sz="2000" dirty="0" smtClean="0"/>
          </a:p>
          <a:p>
            <a:pPr marL="0" indent="0" algn="just">
              <a:spcBef>
                <a:spcPts val="0"/>
              </a:spcBef>
              <a:buNone/>
            </a:pPr>
            <a:r>
              <a:rPr lang="en-US" sz="2000" dirty="0" smtClean="0"/>
              <a:t>(c) If the second byte, 62H has been changed to 22H show how checksum detects the error.</a:t>
            </a:r>
          </a:p>
          <a:p>
            <a:pPr marL="0" indent="0" algn="just">
              <a:spcBef>
                <a:spcPts val="0"/>
              </a:spcBef>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844824"/>
            <a:ext cx="7315200" cy="16469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4280205"/>
            <a:ext cx="7315200" cy="1669620"/>
          </a:xfrm>
          <a:prstGeom prst="rect">
            <a:avLst/>
          </a:prstGeom>
        </p:spPr>
      </p:pic>
    </p:spTree>
    <p:extLst>
      <p:ext uri="{BB962C8B-B14F-4D97-AF65-F5344CB8AC3E}">
        <p14:creationId xmlns:p14="http://schemas.microsoft.com/office/powerpoint/2010/main" val="861696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7-29 </a:t>
            </a:r>
          </a:p>
          <a:p>
            <a:pPr marL="0" indent="0" algn="just">
              <a:spcBef>
                <a:spcPts val="0"/>
              </a:spcBef>
              <a:buNone/>
            </a:pPr>
            <a:r>
              <a:rPr lang="en-US" sz="1600" dirty="0"/>
              <a:t>Write an AVR C program to calculate the checksum byte for the data given in Example 7-28.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337" y="2083913"/>
            <a:ext cx="7315200" cy="4147910"/>
          </a:xfrm>
          <a:prstGeom prst="rect">
            <a:avLst/>
          </a:prstGeom>
        </p:spPr>
      </p:pic>
    </p:spTree>
    <p:extLst>
      <p:ext uri="{BB962C8B-B14F-4D97-AF65-F5344CB8AC3E}">
        <p14:creationId xmlns:p14="http://schemas.microsoft.com/office/powerpoint/2010/main" val="20159327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5219700"/>
          </a:xfrm>
        </p:spPr>
        <p:txBody>
          <a:bodyPr>
            <a:normAutofit lnSpcReduction="10000"/>
          </a:bodyPr>
          <a:lstStyle/>
          <a:p>
            <a:pPr marL="0" indent="0" algn="just">
              <a:spcBef>
                <a:spcPts val="0"/>
              </a:spcBef>
              <a:buNone/>
            </a:pPr>
            <a:r>
              <a:rPr lang="en-US" sz="2400" dirty="0">
                <a:solidFill>
                  <a:srgbClr val="FF0000"/>
                </a:solidFill>
              </a:rPr>
              <a:t>Example 7-30 </a:t>
            </a:r>
          </a:p>
          <a:p>
            <a:pPr marL="0" indent="0" algn="just">
              <a:spcBef>
                <a:spcPts val="0"/>
              </a:spcBef>
              <a:buNone/>
            </a:pPr>
            <a:r>
              <a:rPr lang="en-US" sz="2000" dirty="0"/>
              <a:t>Write a C program to perform step (b) of Example 7-28. If the data is good, send ASCII character `G.' to PORTD. Otherwise, send '13' to PORTD. </a:t>
            </a:r>
          </a:p>
          <a:p>
            <a:pPr marL="0" indent="0" algn="just">
              <a:spcBef>
                <a:spcPts val="0"/>
              </a:spcBef>
              <a:buNone/>
            </a:pPr>
            <a:r>
              <a:rPr lang="en-US" sz="2400" dirty="0">
                <a:solidFill>
                  <a:srgbClr val="0070C0"/>
                </a:solidFill>
              </a:rPr>
              <a:t>Solution: </a:t>
            </a:r>
            <a:endParaRPr lang="en-US" sz="2400" dirty="0" smtClean="0">
              <a:solidFill>
                <a:srgbClr val="0070C0"/>
              </a:solidFill>
            </a:endParaRPr>
          </a:p>
          <a:p>
            <a:pPr marL="0" indent="0" algn="just">
              <a:spcBef>
                <a:spcPts val="0"/>
              </a:spcBef>
              <a:buNone/>
            </a:pPr>
            <a:endParaRPr lang="en-US" sz="800" dirty="0" smtClean="0">
              <a:solidFill>
                <a:srgbClr val="0070C0"/>
              </a:solidFill>
            </a:endParaRPr>
          </a:p>
          <a:p>
            <a:pPr marL="0" indent="0" algn="just">
              <a:spcBef>
                <a:spcPts val="0"/>
              </a:spcBef>
              <a:buNone/>
            </a:pPr>
            <a:endParaRPr lang="en-US" sz="2400" dirty="0" smtClean="0">
              <a:solidFill>
                <a:srgbClr val="0070C0"/>
              </a:solidFill>
            </a:endParaRPr>
          </a:p>
          <a:p>
            <a:pPr marL="0" indent="0" algn="just">
              <a:spcBef>
                <a:spcPts val="0"/>
              </a:spcBef>
              <a:buNone/>
            </a:pPr>
            <a:endParaRPr lang="en-US" sz="2400" dirty="0">
              <a:solidFill>
                <a:srgbClr val="0070C0"/>
              </a:solidFill>
            </a:endParaRPr>
          </a:p>
          <a:p>
            <a:pPr marL="0" indent="0" algn="just">
              <a:spcBef>
                <a:spcPts val="0"/>
              </a:spcBef>
              <a:buNone/>
            </a:pPr>
            <a:endParaRPr lang="en-US" sz="2400" dirty="0" smtClean="0">
              <a:solidFill>
                <a:srgbClr val="0070C0"/>
              </a:solidFill>
            </a:endParaRPr>
          </a:p>
          <a:p>
            <a:pPr marL="0" indent="0" algn="just">
              <a:spcBef>
                <a:spcPts val="0"/>
              </a:spcBef>
              <a:buNone/>
            </a:pPr>
            <a:endParaRPr lang="en-US" sz="2400" dirty="0">
              <a:solidFill>
                <a:srgbClr val="0070C0"/>
              </a:solidFill>
            </a:endParaRPr>
          </a:p>
          <a:p>
            <a:pPr marL="0" indent="0" algn="just">
              <a:spcBef>
                <a:spcPts val="0"/>
              </a:spcBef>
              <a:buNone/>
            </a:pPr>
            <a:endParaRPr lang="en-US" sz="2400" dirty="0" smtClean="0">
              <a:solidFill>
                <a:srgbClr val="0070C0"/>
              </a:solidFill>
            </a:endParaRPr>
          </a:p>
          <a:p>
            <a:pPr marL="0" indent="0" algn="just">
              <a:spcBef>
                <a:spcPts val="0"/>
              </a:spcBef>
              <a:buNone/>
            </a:pPr>
            <a:endParaRPr lang="en-US" sz="2400" dirty="0">
              <a:solidFill>
                <a:srgbClr val="0070C0"/>
              </a:solidFill>
            </a:endParaRPr>
          </a:p>
          <a:p>
            <a:pPr marL="0" indent="0" algn="just">
              <a:spcBef>
                <a:spcPts val="0"/>
              </a:spcBef>
              <a:buNone/>
            </a:pPr>
            <a:endParaRPr lang="en-US" sz="2400" dirty="0" smtClean="0">
              <a:solidFill>
                <a:srgbClr val="0070C0"/>
              </a:solidFill>
            </a:endParaRPr>
          </a:p>
          <a:p>
            <a:pPr marL="0" indent="0" algn="just">
              <a:spcBef>
                <a:spcPts val="0"/>
              </a:spcBef>
              <a:buNone/>
            </a:pPr>
            <a:endParaRPr lang="en-US" sz="2400" dirty="0">
              <a:solidFill>
                <a:srgbClr val="0070C0"/>
              </a:solidFill>
            </a:endParaRPr>
          </a:p>
          <a:p>
            <a:pPr marL="0" indent="0" algn="just">
              <a:spcBef>
                <a:spcPts val="0"/>
              </a:spcBef>
              <a:buNone/>
            </a:pPr>
            <a:endParaRPr lang="en-US" sz="2400" dirty="0" smtClean="0">
              <a:solidFill>
                <a:srgbClr val="0070C0"/>
              </a:solidFill>
            </a:endParaRPr>
          </a:p>
          <a:p>
            <a:pPr marL="0" indent="0" algn="just">
              <a:spcBef>
                <a:spcPts val="0"/>
              </a:spcBef>
              <a:buNone/>
            </a:pPr>
            <a:r>
              <a:rPr lang="en-US" sz="2000" dirty="0"/>
              <a:t>Change one or two values in the </a:t>
            </a:r>
            <a:r>
              <a:rPr lang="en-US" sz="2000" dirty="0" err="1"/>
              <a:t>mydata</a:t>
            </a:r>
            <a:r>
              <a:rPr lang="en-US" sz="2000" dirty="0"/>
              <a:t> array and simulate the program to see the results.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a:p>
        </p:txBody>
      </p:sp>
      <p:sp>
        <p:nvSpPr>
          <p:cNvPr id="7" name="Footer Placeholder 6"/>
          <p:cNvSpPr>
            <a:spLocks noGrp="1"/>
          </p:cNvSpPr>
          <p:nvPr>
            <p:ph type="ftr" sz="quarter" idx="11"/>
          </p:nvPr>
        </p:nvSpPr>
        <p:spPr/>
        <p:txBody>
          <a:bodyPr/>
          <a:lstStyle/>
          <a:p>
            <a:r>
              <a:rPr lang="en-US" dirty="0" smtClean="0"/>
              <a:t>mashhoun@iust.ac.ir                Iran </a:t>
            </a:r>
            <a:r>
              <a:rPr lang="en-US" dirty="0" err="1" smtClean="0"/>
              <a:t>Univ</a:t>
            </a:r>
            <a:r>
              <a:rPr lang="en-US" dirty="0" smtClean="0"/>
              <a:t> of Science &amp; Tech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61" y="2780928"/>
            <a:ext cx="7315200" cy="2973355"/>
          </a:xfrm>
          <a:prstGeom prst="rect">
            <a:avLst/>
          </a:prstGeom>
        </p:spPr>
      </p:pic>
    </p:spTree>
    <p:extLst>
      <p:ext uri="{BB962C8B-B14F-4D97-AF65-F5344CB8AC3E}">
        <p14:creationId xmlns:p14="http://schemas.microsoft.com/office/powerpoint/2010/main" val="1115485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274320" algn="just">
              <a:lnSpc>
                <a:spcPct val="120000"/>
              </a:lnSpc>
              <a:spcBef>
                <a:spcPts val="0"/>
              </a:spcBef>
              <a:buNone/>
            </a:pPr>
            <a:r>
              <a:rPr lang="en-US" sz="2000" dirty="0" smtClean="0"/>
              <a:t>Table </a:t>
            </a:r>
            <a:r>
              <a:rPr lang="en-US" sz="2000" dirty="0"/>
              <a:t>7-1 shows data types and sizes, but these may vary from one compiler to another. </a:t>
            </a:r>
          </a:p>
          <a:p>
            <a:pPr marL="0" indent="274320" algn="just">
              <a:lnSpc>
                <a:spcPct val="120000"/>
              </a:lnSpc>
              <a:spcBef>
                <a:spcPts val="0"/>
              </a:spcBef>
              <a:buNone/>
            </a:pP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14400" y="2329637"/>
            <a:ext cx="7315200" cy="2773687"/>
          </a:xfrm>
          <a:prstGeom prst="rect">
            <a:avLst/>
          </a:prstGeom>
        </p:spPr>
      </p:pic>
    </p:spTree>
    <p:extLst>
      <p:ext uri="{BB962C8B-B14F-4D97-AF65-F5344CB8AC3E}">
        <p14:creationId xmlns:p14="http://schemas.microsoft.com/office/powerpoint/2010/main" val="1395191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Binary (hex) to decimal and ASCII conversion in C </a:t>
            </a:r>
            <a:endParaRPr lang="en-US" sz="2400" b="1" dirty="0" smtClean="0"/>
          </a:p>
          <a:p>
            <a:pPr marL="0" indent="457200" algn="just">
              <a:spcBef>
                <a:spcPts val="0"/>
              </a:spcBef>
              <a:buNone/>
            </a:pPr>
            <a:r>
              <a:rPr lang="en-US" sz="2000" dirty="0"/>
              <a:t>The </a:t>
            </a:r>
            <a:r>
              <a:rPr lang="en-US" sz="2000" dirty="0" err="1"/>
              <a:t>printf</a:t>
            </a:r>
            <a:r>
              <a:rPr lang="en-US" sz="2000" dirty="0"/>
              <a:t> function is part of the standard I/O library in C and can do many things including converting data from binary (hex) to decimal, or vice versa. But </a:t>
            </a:r>
            <a:r>
              <a:rPr lang="en-US" sz="2000" dirty="0" err="1"/>
              <a:t>printf</a:t>
            </a:r>
            <a:r>
              <a:rPr lang="en-US" sz="2000" dirty="0"/>
              <a:t> takes a lot of memory space and increases your hex file substantially. For this reason, in systems based on the AVR microcontroller, it is better to know how to write our own conversion function instead of using </a:t>
            </a:r>
            <a:r>
              <a:rPr lang="en-US" sz="2000" dirty="0" err="1"/>
              <a:t>printf</a:t>
            </a:r>
            <a:r>
              <a:rPr lang="en-US" sz="2000" dirty="0"/>
              <a:t>. </a:t>
            </a:r>
          </a:p>
          <a:p>
            <a:pPr marL="0" indent="457200" algn="just">
              <a:spcBef>
                <a:spcPts val="0"/>
              </a:spcBef>
              <a:buNone/>
            </a:pPr>
            <a:endParaRPr lang="en-US" sz="2000" dirty="0" smtClean="0"/>
          </a:p>
          <a:p>
            <a:pPr marL="0" indent="457200" algn="just">
              <a:spcBef>
                <a:spcPts val="0"/>
              </a:spcBef>
              <a:buNone/>
            </a:pPr>
            <a:r>
              <a:rPr lang="en-US" sz="2000" dirty="0" smtClean="0"/>
              <a:t>One </a:t>
            </a:r>
            <a:r>
              <a:rPr lang="en-US" sz="2000" dirty="0"/>
              <a:t>of the most widely used conversions is binary to decimal conversion. In devices such as ADCs (Analog-to-Digital Converters), the data is provided to the microcontroller in binary. In some RTCs, the time and dates are also provided in binary. </a:t>
            </a: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37056449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457200" algn="just">
              <a:spcBef>
                <a:spcPts val="0"/>
              </a:spcBef>
              <a:buNone/>
            </a:pPr>
            <a:r>
              <a:rPr lang="en-US" sz="2000" dirty="0"/>
              <a:t>In order to display binary data, we need to convert it to decimal and then to ASCII. Because the hexadecimal format is a convenient way of representing binary data, we refer to the binary data as hex. The binary data 00-FFH converted to decimal will give us 000 to 255. One way to do that is to divide it by 10 and keep the remainder, as was shown in Chapters 5 and 6. For example, 11111101 or FDH is 253 in decimal. The following is one version of an algorithm for conversion of hex (binary) to decimal: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26328719"/>
              </p:ext>
            </p:extLst>
          </p:nvPr>
        </p:nvGraphicFramePr>
        <p:xfrm>
          <a:off x="1475656" y="4149080"/>
          <a:ext cx="6096000" cy="1483360"/>
        </p:xfrm>
        <a:graphic>
          <a:graphicData uri="http://schemas.openxmlformats.org/drawingml/2006/table">
            <a:tbl>
              <a:tblPr firstRow="1" bandRow="1">
                <a:tableStyleId>{5C22544A-7EE6-4342-B048-85BDC9FD1C3A}</a:tableStyleId>
              </a:tblPr>
              <a:tblGrid>
                <a:gridCol w="1535832"/>
                <a:gridCol w="2016224"/>
                <a:gridCol w="2543944"/>
              </a:tblGrid>
              <a:tr h="370840">
                <a:tc>
                  <a:txBody>
                    <a:bodyPr/>
                    <a:lstStyle/>
                    <a:p>
                      <a:r>
                        <a:rPr lang="en-US" dirty="0" smtClean="0"/>
                        <a:t>Hex</a:t>
                      </a:r>
                      <a:endParaRPr lang="en-US" dirty="0"/>
                    </a:p>
                  </a:txBody>
                  <a:tcPr/>
                </a:tc>
                <a:tc>
                  <a:txBody>
                    <a:bodyPr/>
                    <a:lstStyle/>
                    <a:p>
                      <a:r>
                        <a:rPr lang="en-US" dirty="0" smtClean="0"/>
                        <a:t>Quotient</a:t>
                      </a:r>
                      <a:endParaRPr lang="en-US" dirty="0"/>
                    </a:p>
                  </a:txBody>
                  <a:tcPr/>
                </a:tc>
                <a:tc>
                  <a:txBody>
                    <a:bodyPr/>
                    <a:lstStyle/>
                    <a:p>
                      <a:r>
                        <a:rPr lang="en-US" dirty="0" smtClean="0"/>
                        <a:t>Remainder</a:t>
                      </a:r>
                      <a:endParaRPr lang="en-US" dirty="0"/>
                    </a:p>
                  </a:txBody>
                  <a:tcPr/>
                </a:tc>
              </a:tr>
              <a:tr h="370840">
                <a:tc>
                  <a:txBody>
                    <a:bodyPr/>
                    <a:lstStyle/>
                    <a:p>
                      <a:r>
                        <a:rPr lang="en-US" dirty="0" smtClean="0"/>
                        <a:t>FD/0A</a:t>
                      </a:r>
                      <a:endParaRPr lang="en-US" dirty="0"/>
                    </a:p>
                  </a:txBody>
                  <a:tcPr/>
                </a:tc>
                <a:tc>
                  <a:txBody>
                    <a:bodyPr/>
                    <a:lstStyle/>
                    <a:p>
                      <a:r>
                        <a:rPr lang="en-US" dirty="0" smtClean="0"/>
                        <a:t>19</a:t>
                      </a:r>
                      <a:endParaRPr lang="en-US" dirty="0"/>
                    </a:p>
                  </a:txBody>
                  <a:tcPr/>
                </a:tc>
                <a:tc>
                  <a:txBody>
                    <a:bodyPr/>
                    <a:lstStyle/>
                    <a:p>
                      <a:r>
                        <a:rPr lang="en-US" dirty="0" smtClean="0"/>
                        <a:t>3 (low digit) LSD</a:t>
                      </a:r>
                      <a:endParaRPr lang="en-US" dirty="0"/>
                    </a:p>
                  </a:txBody>
                  <a:tcPr/>
                </a:tc>
              </a:tr>
              <a:tr h="370840">
                <a:tc>
                  <a:txBody>
                    <a:bodyPr/>
                    <a:lstStyle/>
                    <a:p>
                      <a:r>
                        <a:rPr lang="en-US" dirty="0" smtClean="0"/>
                        <a:t>19/0A</a:t>
                      </a:r>
                      <a:endParaRPr lang="en-US" dirty="0"/>
                    </a:p>
                  </a:txBody>
                  <a:tcPr/>
                </a:tc>
                <a:tc>
                  <a:txBody>
                    <a:bodyPr/>
                    <a:lstStyle/>
                    <a:p>
                      <a:r>
                        <a:rPr lang="en-US" dirty="0" smtClean="0"/>
                        <a:t>2</a:t>
                      </a:r>
                      <a:endParaRPr lang="en-US" dirty="0"/>
                    </a:p>
                  </a:txBody>
                  <a:tcPr/>
                </a:tc>
                <a:tc>
                  <a:txBody>
                    <a:bodyPr/>
                    <a:lstStyle/>
                    <a:p>
                      <a:r>
                        <a:rPr lang="en-US" dirty="0" smtClean="0"/>
                        <a:t>5 (middle digit)</a:t>
                      </a:r>
                      <a:endParaRPr lang="en-US" dirty="0"/>
                    </a:p>
                  </a:txBody>
                  <a:tcPr/>
                </a:tc>
              </a:tr>
              <a:tr h="370840">
                <a:tc>
                  <a:txBody>
                    <a:bodyPr/>
                    <a:lstStyle/>
                    <a:p>
                      <a:endParaRPr lang="en-US"/>
                    </a:p>
                  </a:txBody>
                  <a:tcPr/>
                </a:tc>
                <a:tc>
                  <a:txBody>
                    <a:bodyPr/>
                    <a:lstStyle/>
                    <a:p>
                      <a:endParaRPr lang="en-US" dirty="0"/>
                    </a:p>
                  </a:txBody>
                  <a:tcPr/>
                </a:tc>
                <a:tc>
                  <a:txBody>
                    <a:bodyPr/>
                    <a:lstStyle/>
                    <a:p>
                      <a:r>
                        <a:rPr lang="en-US" dirty="0" smtClean="0"/>
                        <a:t>2 (high digit) MSD</a:t>
                      </a:r>
                      <a:endParaRPr lang="en-US" dirty="0"/>
                    </a:p>
                  </a:txBody>
                  <a:tcPr/>
                </a:tc>
              </a:tr>
            </a:tbl>
          </a:graphicData>
        </a:graphic>
      </p:graphicFrame>
    </p:spTree>
    <p:extLst>
      <p:ext uri="{BB962C8B-B14F-4D97-AF65-F5344CB8AC3E}">
        <p14:creationId xmlns:p14="http://schemas.microsoft.com/office/powerpoint/2010/main" val="50630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dirty="0">
                <a:solidFill>
                  <a:srgbClr val="FF0000"/>
                </a:solidFill>
              </a:rPr>
              <a:t>Example 7-31 </a:t>
            </a:r>
          </a:p>
          <a:p>
            <a:pPr marL="0" indent="0" algn="just">
              <a:spcBef>
                <a:spcPts val="0"/>
              </a:spcBef>
              <a:buNone/>
            </a:pPr>
            <a:r>
              <a:rPr lang="en-US" sz="2000" dirty="0"/>
              <a:t>Write an AVR C program to convert 11111101 (FD hex) to decimal and display the dig-its on PORTB, PORTC, and PORTD.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76" y="2839544"/>
            <a:ext cx="7315200" cy="3437106"/>
          </a:xfrm>
          <a:prstGeom prst="rect">
            <a:avLst/>
          </a:prstGeom>
        </p:spPr>
      </p:pic>
    </p:spTree>
    <p:extLst>
      <p:ext uri="{BB962C8B-B14F-4D97-AF65-F5344CB8AC3E}">
        <p14:creationId xmlns:p14="http://schemas.microsoft.com/office/powerpoint/2010/main" val="14485969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7.4 </a:t>
            </a:r>
            <a:r>
              <a:rPr lang="en-US" sz="2400" dirty="0"/>
              <a:t>: </a:t>
            </a:r>
            <a:r>
              <a:rPr lang="en-US" sz="2400" dirty="0" smtClean="0"/>
              <a:t>DATA CONVERSION PROGRAMS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457200" algn="just">
              <a:spcBef>
                <a:spcPts val="0"/>
              </a:spcBef>
              <a:buNone/>
            </a:pPr>
            <a:r>
              <a:rPr lang="en-US" sz="2000" dirty="0"/>
              <a:t>Many compilers have some predefined functions to convert data types. In Table 7-6 you can see some of them. To use these functions, the </a:t>
            </a:r>
            <a:r>
              <a:rPr lang="en-US" sz="2000" dirty="0" err="1"/>
              <a:t>stdlib.h</a:t>
            </a:r>
            <a:r>
              <a:rPr lang="en-US" sz="2000" dirty="0"/>
              <a:t> file should be included. Notice that these functions may vary in different compilers.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14400" y="3140968"/>
            <a:ext cx="7315200" cy="1831680"/>
          </a:xfrm>
          <a:prstGeom prst="rect">
            <a:avLst/>
          </a:prstGeom>
        </p:spPr>
      </p:pic>
    </p:spTree>
    <p:extLst>
      <p:ext uri="{BB962C8B-B14F-4D97-AF65-F5344CB8AC3E}">
        <p14:creationId xmlns:p14="http://schemas.microsoft.com/office/powerpoint/2010/main" val="36910673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7.5 </a:t>
            </a:r>
            <a:r>
              <a:rPr lang="en-US" sz="2400" dirty="0"/>
              <a:t>: </a:t>
            </a:r>
            <a:r>
              <a:rPr lang="en-US" sz="2400" dirty="0" smtClean="0"/>
              <a:t>DATA SERIALIZATION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Serializing data is a way of sending a byte of data one bit at a time through a single pin of a microcontroller. There are two ways to transfer a byte of data </a:t>
            </a:r>
            <a:r>
              <a:rPr lang="en-US" sz="2000" dirty="0" smtClean="0"/>
              <a:t>serially</a:t>
            </a:r>
            <a:r>
              <a:rPr lang="en-US" sz="2000" dirty="0"/>
              <a:t>: </a:t>
            </a:r>
          </a:p>
          <a:p>
            <a:pPr marL="617220" lvl="1" indent="-342900" algn="just">
              <a:spcBef>
                <a:spcPts val="0"/>
              </a:spcBef>
              <a:buAutoNum type="arabicPeriod"/>
            </a:pPr>
            <a:r>
              <a:rPr lang="en-US" sz="2000" dirty="0" smtClean="0"/>
              <a:t>Using </a:t>
            </a:r>
            <a:r>
              <a:rPr lang="en-US" sz="2000" dirty="0"/>
              <a:t>the serial port. In using the serial port, the programmer has very limited control over the sequence of data transfer. The details of serial port data </a:t>
            </a:r>
            <a:r>
              <a:rPr lang="en-US" sz="2000" dirty="0" smtClean="0"/>
              <a:t>transfer </a:t>
            </a:r>
            <a:r>
              <a:rPr lang="en-US" sz="2000" dirty="0"/>
              <a:t>are discussed in Chapter 11. </a:t>
            </a:r>
            <a:endParaRPr lang="en-US" sz="2000" dirty="0" smtClean="0"/>
          </a:p>
          <a:p>
            <a:pPr marL="617220" lvl="1" indent="-342900" algn="just">
              <a:spcBef>
                <a:spcPts val="0"/>
              </a:spcBef>
              <a:buAutoNum type="arabicPeriod"/>
            </a:pPr>
            <a:r>
              <a:rPr lang="en-US" sz="2000" dirty="0" smtClean="0"/>
              <a:t>The </a:t>
            </a:r>
            <a:r>
              <a:rPr lang="en-US" sz="2000" dirty="0"/>
              <a:t>second method of serializing data is to transfer data one bit a time and </a:t>
            </a:r>
            <a:r>
              <a:rPr lang="en-US" sz="2000" dirty="0" smtClean="0"/>
              <a:t>control </a:t>
            </a:r>
            <a:r>
              <a:rPr lang="en-US" sz="2000" dirty="0"/>
              <a:t>the sequence of data and spaces between them. In many new generations of devices such as LCD, ADC, and EEPROM, the serial versions are </a:t>
            </a:r>
            <a:r>
              <a:rPr lang="en-US" sz="2000" dirty="0" smtClean="0"/>
              <a:t>becoming </a:t>
            </a:r>
            <a:r>
              <a:rPr lang="en-US" sz="2000" dirty="0"/>
              <a:t>popular because they take up less space on a printed circuit board. Although we can use standards such as PC, SPI, and CAN, not all devices </a:t>
            </a:r>
            <a:r>
              <a:rPr lang="en-US" sz="2000" dirty="0" smtClean="0"/>
              <a:t>support </a:t>
            </a:r>
            <a:r>
              <a:rPr lang="en-US" sz="2000" dirty="0"/>
              <a:t>such standards. For this reason we need to be familiar with data </a:t>
            </a:r>
            <a:r>
              <a:rPr lang="en-US" sz="2000" dirty="0" smtClean="0"/>
              <a:t>serialization </a:t>
            </a:r>
            <a:r>
              <a:rPr lang="en-US" sz="2000" dirty="0"/>
              <a:t>using the C language.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8906314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7.5 </a:t>
            </a:r>
            <a:r>
              <a:rPr lang="en-US" sz="2400" dirty="0"/>
              <a:t>: </a:t>
            </a:r>
            <a:r>
              <a:rPr lang="en-US" sz="2400" dirty="0" smtClean="0"/>
              <a:t>DATA SERIALIZATION IN </a:t>
            </a:r>
            <a:r>
              <a:rPr lang="en-US" sz="2400" dirty="0"/>
              <a:t>C</a:t>
            </a:r>
            <a:endParaRPr lang="en-US" sz="2400" dirty="0" smtClean="0"/>
          </a:p>
        </p:txBody>
      </p:sp>
      <p:sp>
        <p:nvSpPr>
          <p:cNvPr id="6" name="Content Placeholder 5"/>
          <p:cNvSpPr>
            <a:spLocks noGrp="1"/>
          </p:cNvSpPr>
          <p:nvPr>
            <p:ph sz="quarter" idx="1"/>
          </p:nvPr>
        </p:nvSpPr>
        <p:spPr>
          <a:xfrm>
            <a:off x="914400" y="2060848"/>
            <a:ext cx="2721496" cy="3061320"/>
          </a:xfrm>
        </p:spPr>
        <p:txBody>
          <a:bodyPr>
            <a:normAutofit/>
          </a:bodyPr>
          <a:lstStyle/>
          <a:p>
            <a:pPr marL="0" indent="0" algn="just">
              <a:spcBef>
                <a:spcPts val="0"/>
              </a:spcBef>
              <a:buNone/>
            </a:pPr>
            <a:r>
              <a:rPr lang="en-US" sz="2400" dirty="0">
                <a:solidFill>
                  <a:srgbClr val="FF0000"/>
                </a:solidFill>
              </a:rPr>
              <a:t>Example 7-32 </a:t>
            </a:r>
          </a:p>
          <a:p>
            <a:pPr marL="0" indent="0" algn="just">
              <a:spcBef>
                <a:spcPts val="0"/>
              </a:spcBef>
              <a:buNone/>
            </a:pPr>
            <a:r>
              <a:rPr lang="en-US" sz="2000" dirty="0"/>
              <a:t>Write an AVR C program to send out the value 44H serially one bit at a time via PORTC, pin 3. The LSB should go out first.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580317"/>
            <a:ext cx="4572000" cy="4518991"/>
          </a:xfrm>
          <a:prstGeom prst="rect">
            <a:avLst/>
          </a:prstGeom>
        </p:spPr>
      </p:pic>
    </p:spTree>
    <p:extLst>
      <p:ext uri="{BB962C8B-B14F-4D97-AF65-F5344CB8AC3E}">
        <p14:creationId xmlns:p14="http://schemas.microsoft.com/office/powerpoint/2010/main" val="1778405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7.5 </a:t>
            </a:r>
            <a:r>
              <a:rPr lang="en-US" sz="2400" dirty="0"/>
              <a:t>: </a:t>
            </a:r>
            <a:r>
              <a:rPr lang="en-US" sz="2400" dirty="0" smtClean="0"/>
              <a:t>DATA SERIALIZATION IN </a:t>
            </a:r>
            <a:r>
              <a:rPr lang="en-US" sz="2400" dirty="0"/>
              <a:t>C</a:t>
            </a:r>
            <a:endParaRPr lang="en-US" sz="2400" dirty="0" smtClean="0"/>
          </a:p>
        </p:txBody>
      </p:sp>
      <p:sp>
        <p:nvSpPr>
          <p:cNvPr id="6" name="Content Placeholder 5"/>
          <p:cNvSpPr>
            <a:spLocks noGrp="1"/>
          </p:cNvSpPr>
          <p:nvPr>
            <p:ph sz="quarter" idx="1"/>
          </p:nvPr>
        </p:nvSpPr>
        <p:spPr>
          <a:xfrm>
            <a:off x="914400" y="1447800"/>
            <a:ext cx="2793504" cy="3997424"/>
          </a:xfrm>
        </p:spPr>
        <p:txBody>
          <a:bodyPr>
            <a:normAutofit/>
          </a:bodyPr>
          <a:lstStyle/>
          <a:p>
            <a:pPr marL="0" indent="0" algn="just">
              <a:spcBef>
                <a:spcPts val="0"/>
              </a:spcBef>
              <a:buNone/>
            </a:pPr>
            <a:r>
              <a:rPr lang="en-US" sz="2400" b="1" dirty="0">
                <a:solidFill>
                  <a:srgbClr val="FF0000"/>
                </a:solidFill>
              </a:rPr>
              <a:t>Example 7-33</a:t>
            </a:r>
          </a:p>
          <a:p>
            <a:pPr marL="0" indent="0">
              <a:buNone/>
            </a:pPr>
            <a:r>
              <a:rPr lang="en-US" sz="2400" dirty="0"/>
              <a:t>Write an AVR C program to send out the value 44H serially one bit at a time via PORTC, pin 3. The MSB should go out first.</a:t>
            </a:r>
          </a:p>
          <a:p>
            <a:pPr marL="0" indent="0" algn="just">
              <a:spcBef>
                <a:spcPts val="0"/>
              </a:spcBef>
              <a:buNone/>
            </a:pPr>
            <a:r>
              <a:rPr lang="en-US" sz="2400" b="1" dirty="0" smtClean="0">
                <a:solidFill>
                  <a:srgbClr val="0070C0"/>
                </a:solidFill>
              </a:rPr>
              <a:t>Solution:</a:t>
            </a:r>
          </a:p>
          <a:p>
            <a:pPr marL="0" indent="0">
              <a:buNone/>
            </a:pP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589176"/>
            <a:ext cx="4572000" cy="3928056"/>
          </a:xfrm>
          <a:prstGeom prst="rect">
            <a:avLst/>
          </a:prstGeom>
        </p:spPr>
      </p:pic>
    </p:spTree>
    <p:extLst>
      <p:ext uri="{BB962C8B-B14F-4D97-AF65-F5344CB8AC3E}">
        <p14:creationId xmlns:p14="http://schemas.microsoft.com/office/powerpoint/2010/main" val="1115356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7.5 </a:t>
            </a:r>
            <a:r>
              <a:rPr lang="en-US" sz="2400" dirty="0"/>
              <a:t>: </a:t>
            </a:r>
            <a:r>
              <a:rPr lang="en-US" sz="2400" dirty="0" smtClean="0"/>
              <a:t>DATA SERIALIZATION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dirty="0">
                <a:solidFill>
                  <a:srgbClr val="FF0000"/>
                </a:solidFill>
              </a:rPr>
              <a:t>Example 7-34 </a:t>
            </a:r>
          </a:p>
          <a:p>
            <a:pPr marL="0" indent="0" algn="just">
              <a:spcBef>
                <a:spcPts val="0"/>
              </a:spcBef>
              <a:buNone/>
            </a:pPr>
            <a:r>
              <a:rPr lang="en-US" sz="2000" dirty="0"/>
              <a:t>Write an AVR C program to bring in a byte of data serially one bit at a time via PORTC, pin 3. The LSB should come in first. </a:t>
            </a:r>
          </a:p>
          <a:p>
            <a:pPr marL="0" indent="0" algn="just">
              <a:spcBef>
                <a:spcPts val="0"/>
              </a:spcBef>
              <a:buNone/>
            </a:pPr>
            <a:r>
              <a:rPr lang="en-US" sz="2400" dirty="0">
                <a:solidFill>
                  <a:srgbClr val="0070C0"/>
                </a:solidFill>
              </a:rPr>
              <a:t>Solution: </a:t>
            </a:r>
            <a:endParaRPr lang="en-US" sz="2400" dirty="0" smtClean="0">
              <a:solidFill>
                <a:srgbClr val="0070C0"/>
              </a:solidFill>
            </a:endParaRP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02641"/>
            <a:ext cx="7315200" cy="2643123"/>
          </a:xfrm>
          <a:prstGeom prst="rect">
            <a:avLst/>
          </a:prstGeom>
        </p:spPr>
      </p:pic>
    </p:spTree>
    <p:extLst>
      <p:ext uri="{BB962C8B-B14F-4D97-AF65-F5344CB8AC3E}">
        <p14:creationId xmlns:p14="http://schemas.microsoft.com/office/powerpoint/2010/main" val="1061383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7.5 </a:t>
            </a:r>
            <a:r>
              <a:rPr lang="en-US" sz="2400" dirty="0"/>
              <a:t>: </a:t>
            </a:r>
            <a:r>
              <a:rPr lang="en-US" sz="2400" dirty="0" smtClean="0"/>
              <a:t>DATA SERIALIZATION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b="1" dirty="0">
                <a:solidFill>
                  <a:srgbClr val="FF0000"/>
                </a:solidFill>
              </a:rPr>
              <a:t>Example 7-35 </a:t>
            </a:r>
          </a:p>
          <a:p>
            <a:pPr marL="0" indent="457200" algn="just">
              <a:spcBef>
                <a:spcPts val="0"/>
              </a:spcBef>
              <a:buNone/>
            </a:pPr>
            <a:r>
              <a:rPr lang="en-US" sz="2000" dirty="0"/>
              <a:t>Write an AVR C program to bring in a byte of data serially one bit at a time via PORTC, pin 3. The MSB should come in first.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955106"/>
            <a:ext cx="7315200" cy="2719612"/>
          </a:xfrm>
          <a:prstGeom prst="rect">
            <a:avLst/>
          </a:prstGeom>
        </p:spPr>
      </p:pic>
    </p:spTree>
    <p:extLst>
      <p:ext uri="{BB962C8B-B14F-4D97-AF65-F5344CB8AC3E}">
        <p14:creationId xmlns:p14="http://schemas.microsoft.com/office/powerpoint/2010/main" val="141467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smtClean="0"/>
              <a:t>Memory Allocation in C</a:t>
            </a:r>
          </a:p>
          <a:p>
            <a:pPr marL="0" indent="457200" algn="just">
              <a:spcBef>
                <a:spcPts val="0"/>
              </a:spcBef>
              <a:buNone/>
            </a:pPr>
            <a:r>
              <a:rPr lang="en-US" sz="2000" dirty="0" smtClean="0"/>
              <a:t>Using </a:t>
            </a:r>
            <a:r>
              <a:rPr lang="en-US" sz="2000" dirty="0"/>
              <a:t>program (code) space for predefined fixed data is a widely used option in the AVR, as we saw in Chapter 6. In that chapter we saw how to use Assembly language programs to access the data stored in ROM. Next, we do the same thing with C language</a:t>
            </a:r>
            <a:r>
              <a:rPr lang="en-US" sz="2000" dirty="0" smtClean="0"/>
              <a:t>.</a:t>
            </a:r>
          </a:p>
          <a:p>
            <a:pPr marL="0" indent="457200" algn="just">
              <a:spcBef>
                <a:spcPts val="0"/>
              </a:spcBef>
              <a:buNone/>
            </a:pPr>
            <a:endParaRPr lang="en-US" sz="2000" dirty="0" smtClean="0"/>
          </a:p>
          <a:p>
            <a:pPr marL="0" indent="0" algn="just">
              <a:spcBef>
                <a:spcPts val="0"/>
              </a:spcBef>
              <a:buNone/>
            </a:pPr>
            <a:r>
              <a:rPr lang="en-US" sz="2400" b="1" dirty="0"/>
              <a:t>Flash, RAM, and EEPROM data space in the AVR </a:t>
            </a:r>
          </a:p>
          <a:p>
            <a:pPr marL="0" indent="457200" algn="just">
              <a:spcBef>
                <a:spcPts val="0"/>
              </a:spcBef>
              <a:buNone/>
            </a:pPr>
            <a:r>
              <a:rPr lang="en-US" sz="2000" dirty="0" smtClean="0"/>
              <a:t>In </a:t>
            </a:r>
            <a:r>
              <a:rPr lang="en-US" sz="2000" dirty="0"/>
              <a:t>the AVR we have three spaces in which to store data. They are as </a:t>
            </a:r>
            <a:r>
              <a:rPr lang="en-US" sz="2000" dirty="0" smtClean="0"/>
              <a:t>follows:</a:t>
            </a:r>
          </a:p>
          <a:p>
            <a:pPr marL="0" indent="457200" algn="just">
              <a:spcBef>
                <a:spcPts val="0"/>
              </a:spcBef>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stretch>
            <a:fillRect/>
          </a:stretch>
        </p:blipFill>
        <p:spPr>
          <a:xfrm>
            <a:off x="971576" y="4340014"/>
            <a:ext cx="7315200" cy="1851236"/>
          </a:xfrm>
          <a:prstGeom prst="rect">
            <a:avLst/>
          </a:prstGeom>
        </p:spPr>
      </p:pic>
    </p:spTree>
    <p:extLst>
      <p:ext uri="{BB962C8B-B14F-4D97-AF65-F5344CB8AC3E}">
        <p14:creationId xmlns:p14="http://schemas.microsoft.com/office/powerpoint/2010/main" val="1360722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Unsigned char </a:t>
            </a:r>
          </a:p>
          <a:p>
            <a:pPr marL="0" indent="274320" algn="just">
              <a:lnSpc>
                <a:spcPct val="120000"/>
              </a:lnSpc>
              <a:spcBef>
                <a:spcPts val="0"/>
              </a:spcBef>
              <a:buNone/>
            </a:pPr>
            <a:r>
              <a:rPr lang="en-US" sz="2000" dirty="0"/>
              <a:t>Because the AVR is an 8-bit microcontroller, the character data type is the most natural choice for many applications. The unsigned char is an 8-bit data type that takes a value in the range of 0-255 (</a:t>
            </a:r>
            <a:r>
              <a:rPr lang="en-US" sz="2000" dirty="0" smtClean="0"/>
              <a:t>00--FFH</a:t>
            </a:r>
            <a:r>
              <a:rPr lang="en-US" sz="2000" dirty="0"/>
              <a:t>). It is one of the most widely used data types for the AVR. In many situations, such as setting a counter value, where there is no need for signed data, we should use the unsigned char instead of the signed char. </a:t>
            </a:r>
            <a:endParaRPr lang="en-US" sz="2000" dirty="0" smtClean="0"/>
          </a:p>
          <a:p>
            <a:pPr marL="0" indent="274320" algn="just">
              <a:lnSpc>
                <a:spcPct val="120000"/>
              </a:lnSpc>
              <a:spcBef>
                <a:spcPts val="0"/>
              </a:spcBef>
              <a:buNone/>
            </a:pPr>
            <a:r>
              <a:rPr lang="en-US" sz="2000" dirty="0" smtClean="0"/>
              <a:t>In </a:t>
            </a:r>
            <a:r>
              <a:rPr lang="en-US" sz="2000" dirty="0"/>
              <a:t>declaring variables, we must pay careful attention to the size of the data and try to use unsigned char instead of int if possible. Because the AVR </a:t>
            </a:r>
            <a:r>
              <a:rPr lang="en-US" sz="2000" dirty="0" smtClean="0"/>
              <a:t>microcontroller </a:t>
            </a:r>
            <a:r>
              <a:rPr lang="en-US" sz="2000" dirty="0"/>
              <a:t>has a limited number of registers and data RAM locations, using int in place of char can lead to the need for more memory space.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26757549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457200" indent="-457200" algn="just">
              <a:spcBef>
                <a:spcPts val="0"/>
              </a:spcBef>
              <a:buAutoNum type="arabicPeriod"/>
            </a:pPr>
            <a:r>
              <a:rPr lang="en-US" sz="2000" dirty="0" smtClean="0"/>
              <a:t>The </a:t>
            </a:r>
            <a:r>
              <a:rPr lang="en-US" sz="2000" dirty="0"/>
              <a:t>64K bytes of SRAM space with address range </a:t>
            </a:r>
            <a:r>
              <a:rPr lang="en-US" sz="2000" dirty="0" smtClean="0"/>
              <a:t>0000-FFFFH</a:t>
            </a:r>
            <a:r>
              <a:rPr lang="en-US" sz="2000" dirty="0"/>
              <a:t>. </a:t>
            </a:r>
            <a:r>
              <a:rPr lang="en-US" sz="2000" dirty="0" smtClean="0"/>
              <a:t>We </a:t>
            </a:r>
            <a:r>
              <a:rPr lang="en-US" sz="2000" dirty="0"/>
              <a:t>also have seen how we can read (from) or write (into) this RAM space directly or indirectly. We store temporary variables in SRAM since the SRAM is the scratch pad. </a:t>
            </a:r>
            <a:endParaRPr lang="en-US" sz="2000" dirty="0" smtClean="0"/>
          </a:p>
          <a:p>
            <a:pPr marL="457200" indent="-457200" algn="just">
              <a:spcBef>
                <a:spcPts val="0"/>
              </a:spcBef>
              <a:buAutoNum type="arabicPeriod"/>
            </a:pPr>
            <a:r>
              <a:rPr lang="en-US" sz="2000" dirty="0" smtClean="0"/>
              <a:t>The </a:t>
            </a:r>
            <a:r>
              <a:rPr lang="en-US" sz="2000" dirty="0"/>
              <a:t>2M words (4M bytes) of code (program) space with addresses of </a:t>
            </a:r>
            <a:r>
              <a:rPr lang="en-US" sz="2000" dirty="0" smtClean="0"/>
              <a:t>000000-1FFFFFH</a:t>
            </a:r>
            <a:r>
              <a:rPr lang="en-US" sz="2000" dirty="0"/>
              <a:t>. This 2M words of on-chip Flash ROM space is used </a:t>
            </a:r>
            <a:r>
              <a:rPr lang="en-US" sz="2000" dirty="0" smtClean="0"/>
              <a:t>primarily </a:t>
            </a:r>
            <a:r>
              <a:rPr lang="en-US" sz="2000" dirty="0"/>
              <a:t>for storing programs (</a:t>
            </a:r>
            <a:r>
              <a:rPr lang="en-US" sz="2000" dirty="0" err="1"/>
              <a:t>opcodes</a:t>
            </a:r>
            <a:r>
              <a:rPr lang="en-US" sz="2000" dirty="0"/>
              <a:t>) and therefore is directly under control of the program counter (PC). </a:t>
            </a:r>
            <a:endParaRPr lang="en-US" sz="2000" dirty="0" smtClean="0"/>
          </a:p>
          <a:p>
            <a:pPr marL="457200" indent="-457200" algn="just">
              <a:spcBef>
                <a:spcPts val="0"/>
              </a:spcBef>
              <a:buAutoNum type="arabicPeriod"/>
            </a:pPr>
            <a:r>
              <a:rPr lang="en-US" sz="2000" dirty="0" smtClean="0"/>
              <a:t>EEPROM</a:t>
            </a:r>
            <a:r>
              <a:rPr lang="en-US" sz="2000" dirty="0"/>
              <a:t>. As we mentioned before, EEPROM can save data when the power is off. That is why we use EEPROM to save variables that should not be lost when the power is off. For example, the temperature set point of a cooling </a:t>
            </a:r>
            <a:r>
              <a:rPr lang="en-US" sz="2000" dirty="0" smtClean="0"/>
              <a:t>system </a:t>
            </a:r>
            <a:r>
              <a:rPr lang="en-US" sz="2000" dirty="0"/>
              <a:t>should be changed by users and cannot be stored in program space.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7936579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000" dirty="0"/>
              <a:t>In Chapter 6 we saw how to read from or write to EEPROM. In this </a:t>
            </a:r>
            <a:r>
              <a:rPr lang="en-US" sz="2000" dirty="0" smtClean="0"/>
              <a:t>chapter </a:t>
            </a:r>
            <a:r>
              <a:rPr lang="en-US" sz="2000" dirty="0"/>
              <a:t>we will show the same concept using C programming. Notice that different C compilers may have their built-in functions or directives to access each type of memory. </a:t>
            </a:r>
            <a:endParaRPr lang="en-US" sz="2000" dirty="0" smtClean="0"/>
          </a:p>
          <a:p>
            <a:pPr marL="0" indent="0" algn="just">
              <a:spcBef>
                <a:spcPts val="0"/>
              </a:spcBef>
              <a:buNone/>
            </a:pPr>
            <a:r>
              <a:rPr lang="en-US" sz="2000" dirty="0" smtClean="0"/>
              <a:t>In </a:t>
            </a:r>
            <a:r>
              <a:rPr lang="en-US" sz="2000" dirty="0"/>
              <a:t>CodeVision, to define a </a:t>
            </a:r>
            <a:r>
              <a:rPr lang="en-US" sz="2000" dirty="0" err="1"/>
              <a:t>const</a:t>
            </a:r>
            <a:r>
              <a:rPr lang="en-US" sz="2000" dirty="0"/>
              <a:t> variable in the Flash memory, you only need to put the Flash directive before it. Also, to define a variable in EEPROM, you can put the </a:t>
            </a:r>
            <a:r>
              <a:rPr lang="en-US" sz="2000" dirty="0" err="1"/>
              <a:t>eeprom</a:t>
            </a:r>
            <a:r>
              <a:rPr lang="en-US" sz="2000" dirty="0"/>
              <a:t> directive in front of it: </a:t>
            </a:r>
          </a:p>
          <a:p>
            <a:pPr marL="0" indent="0" algn="just">
              <a:spcBef>
                <a:spcPts val="1800"/>
              </a:spcBef>
              <a:buNone/>
            </a:pPr>
            <a:r>
              <a:rPr lang="en-US" sz="1400" b="1" dirty="0">
                <a:latin typeface="Courier New" panose="02070309020205020404" pitchFamily="49" charset="0"/>
                <a:cs typeface="Courier New" panose="02070309020205020404" pitchFamily="49" charset="0"/>
              </a:rPr>
              <a:t>flash unsigned char </a:t>
            </a:r>
            <a:r>
              <a:rPr lang="en-US" sz="1400" b="1" dirty="0" err="1">
                <a:latin typeface="Courier New" panose="02070309020205020404" pitchFamily="49" charset="0"/>
                <a:cs typeface="Courier New" panose="02070309020205020404" pitchFamily="49" charset="0"/>
              </a:rPr>
              <a:t>mynurr</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"Hello"; </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use Flash code space </a:t>
            </a:r>
          </a:p>
          <a:p>
            <a:pPr marL="0" indent="0" algn="just">
              <a:spcBef>
                <a:spcPts val="0"/>
              </a:spcBef>
              <a:buNone/>
            </a:pPr>
            <a:r>
              <a:rPr lang="en-US" sz="1400" b="1" dirty="0" err="1">
                <a:latin typeface="Courier New" panose="02070309020205020404" pitchFamily="49" charset="0"/>
                <a:cs typeface="Courier New" panose="02070309020205020404" pitchFamily="49" charset="0"/>
              </a:rPr>
              <a:t>eeprom</a:t>
            </a:r>
            <a:r>
              <a:rPr lang="en-US" sz="1400" b="1" dirty="0">
                <a:latin typeface="Courier New" panose="02070309020205020404" pitchFamily="49" charset="0"/>
                <a:cs typeface="Courier New" panose="02070309020205020404" pitchFamily="49" charset="0"/>
              </a:rPr>
              <a:t> unsigned char = 7 //use EEPROM space </a:t>
            </a:r>
            <a:endParaRPr lang="en-US" sz="1400" b="1" dirty="0" smtClean="0">
              <a:latin typeface="Courier New" panose="02070309020205020404" pitchFamily="49" charset="0"/>
              <a:cs typeface="Courier New" panose="02070309020205020404" pitchFamily="49" charset="0"/>
            </a:endParaRPr>
          </a:p>
          <a:p>
            <a:pPr marL="0" indent="0" algn="just">
              <a:spcBef>
                <a:spcPts val="0"/>
              </a:spcBef>
              <a:buNone/>
            </a:pPr>
            <a:endParaRPr lang="en-US" sz="1400" b="1" dirty="0">
              <a:latin typeface="Courier New" panose="02070309020205020404" pitchFamily="49" charset="0"/>
              <a:cs typeface="Courier New" panose="02070309020205020404" pitchFamily="49" charset="0"/>
            </a:endParaRPr>
          </a:p>
          <a:p>
            <a:pPr marL="0" indent="0" algn="just">
              <a:spcBef>
                <a:spcPts val="0"/>
              </a:spcBef>
              <a:buNone/>
            </a:pPr>
            <a:r>
              <a:rPr lang="en-US" sz="2000" dirty="0"/>
              <a:t>To learn how you can use the built-in functions or directives of your </a:t>
            </a:r>
            <a:r>
              <a:rPr lang="en-US" sz="2000" dirty="0" smtClean="0"/>
              <a:t>compiler</a:t>
            </a:r>
            <a:r>
              <a:rPr lang="en-US" sz="2000" dirty="0"/>
              <a:t>, you should consult the manual for your compiler. Also, you can download some examples using different compilers from www.MicroDigitalEd.com.</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88" y="3789040"/>
            <a:ext cx="7315200" cy="524426"/>
          </a:xfrm>
          <a:prstGeom prst="rect">
            <a:avLst/>
          </a:prstGeom>
        </p:spPr>
      </p:pic>
    </p:spTree>
    <p:extLst>
      <p:ext uri="{BB962C8B-B14F-4D97-AF65-F5344CB8AC3E}">
        <p14:creationId xmlns:p14="http://schemas.microsoft.com/office/powerpoint/2010/main" val="6647267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4838720"/>
          </a:xfrm>
        </p:spPr>
        <p:txBody>
          <a:bodyPr>
            <a:normAutofit/>
          </a:bodyPr>
          <a:lstStyle/>
          <a:p>
            <a:pPr marL="0" indent="0" algn="just">
              <a:spcBef>
                <a:spcPts val="0"/>
              </a:spcBef>
              <a:buNone/>
            </a:pPr>
            <a:r>
              <a:rPr lang="en-US" sz="2400" b="1" dirty="0"/>
              <a:t>EEPROM access in C </a:t>
            </a:r>
          </a:p>
          <a:p>
            <a:pPr marL="0" indent="457200" algn="just">
              <a:spcBef>
                <a:spcPts val="0"/>
              </a:spcBef>
              <a:buNone/>
            </a:pPr>
            <a:r>
              <a:rPr lang="en-US" sz="2000" dirty="0"/>
              <a:t>In Chapter 6 we saw how we can access EEPROM using Assembly </a:t>
            </a:r>
            <a:r>
              <a:rPr lang="en-US" sz="2000" dirty="0" smtClean="0"/>
              <a:t>language</a:t>
            </a:r>
            <a:r>
              <a:rPr lang="en-US" sz="2000" dirty="0"/>
              <a:t>. Next, we do the same thing with C language. Notice that as we mentioned before, most compilers have some built-in functions or directives to make the job of accessing the EEPROM memory easier. See Examples 7-36 and 7-37 to learn how we access EEPROM in C.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extLst>
      <p:ext uri="{BB962C8B-B14F-4D97-AF65-F5344CB8AC3E}">
        <p14:creationId xmlns:p14="http://schemas.microsoft.com/office/powerpoint/2010/main" val="6244688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189112"/>
          </a:xfrm>
        </p:spPr>
        <p:txBody>
          <a:bodyPr>
            <a:normAutofit/>
          </a:bodyPr>
          <a:lstStyle/>
          <a:p>
            <a:pPr marL="0" indent="0" algn="just">
              <a:spcBef>
                <a:spcPts val="0"/>
              </a:spcBef>
              <a:buNone/>
            </a:pPr>
            <a:r>
              <a:rPr lang="en-US" sz="2400" b="1" dirty="0">
                <a:solidFill>
                  <a:srgbClr val="FF0000"/>
                </a:solidFill>
              </a:rPr>
              <a:t>Example 7-36 </a:t>
            </a:r>
          </a:p>
          <a:p>
            <a:pPr marL="0" indent="0" algn="just">
              <a:spcBef>
                <a:spcPts val="0"/>
              </a:spcBef>
              <a:buNone/>
            </a:pPr>
            <a:r>
              <a:rPr lang="en-US" sz="2000" dirty="0"/>
              <a:t>Write an AVR C program to store 'G' into location Ox005F of EEPROM.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947194"/>
            <a:ext cx="6153150" cy="1676400"/>
          </a:xfrm>
          <a:prstGeom prst="rect">
            <a:avLst/>
          </a:prstGeom>
        </p:spPr>
      </p:pic>
    </p:spTree>
    <p:extLst>
      <p:ext uri="{BB962C8B-B14F-4D97-AF65-F5344CB8AC3E}">
        <p14:creationId xmlns:p14="http://schemas.microsoft.com/office/powerpoint/2010/main" val="6080561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AVR ADVANCED ASSEMBLY LANGUAGE PROGRAMMING</a:t>
            </a:r>
            <a:r>
              <a:rPr lang="en-US" sz="3200" dirty="0"/>
              <a:t/>
            </a:r>
            <a:br>
              <a:rPr lang="en-US" sz="3200" dirty="0"/>
            </a:br>
            <a:r>
              <a:rPr lang="en-US" sz="2400" dirty="0" smtClean="0"/>
              <a:t>7.6 </a:t>
            </a:r>
            <a:r>
              <a:rPr lang="en-US" sz="2400" dirty="0"/>
              <a:t>: </a:t>
            </a:r>
            <a:r>
              <a:rPr lang="en-US" sz="2400" dirty="0" smtClean="0"/>
              <a:t>MEMORY ALLOCATION IN </a:t>
            </a:r>
            <a:r>
              <a:rPr lang="en-US" sz="2400" dirty="0"/>
              <a:t>C</a:t>
            </a:r>
            <a:endParaRPr lang="en-US" sz="2400" dirty="0" smtClean="0"/>
          </a:p>
        </p:txBody>
      </p:sp>
      <p:sp>
        <p:nvSpPr>
          <p:cNvPr id="6" name="Content Placeholder 5"/>
          <p:cNvSpPr>
            <a:spLocks noGrp="1"/>
          </p:cNvSpPr>
          <p:nvPr>
            <p:ph sz="quarter" idx="1"/>
          </p:nvPr>
        </p:nvSpPr>
        <p:spPr>
          <a:xfrm>
            <a:off x="914400" y="1447800"/>
            <a:ext cx="7372376" cy="1477144"/>
          </a:xfrm>
        </p:spPr>
        <p:txBody>
          <a:bodyPr>
            <a:normAutofit/>
          </a:bodyPr>
          <a:lstStyle/>
          <a:p>
            <a:pPr marL="0" indent="0" algn="just">
              <a:spcBef>
                <a:spcPts val="0"/>
              </a:spcBef>
              <a:buNone/>
            </a:pPr>
            <a:r>
              <a:rPr lang="en-US" sz="2400" b="1" dirty="0">
                <a:solidFill>
                  <a:srgbClr val="FF0000"/>
                </a:solidFill>
              </a:rPr>
              <a:t>Example 7-37 </a:t>
            </a:r>
          </a:p>
          <a:p>
            <a:pPr marL="0" indent="0" algn="just">
              <a:spcBef>
                <a:spcPts val="0"/>
              </a:spcBef>
              <a:buNone/>
            </a:pPr>
            <a:r>
              <a:rPr lang="en-US" sz="2000" dirty="0"/>
              <a:t>Write an AVR C program to read the content of location </a:t>
            </a:r>
            <a:r>
              <a:rPr lang="en-US" sz="2000" dirty="0" smtClean="0"/>
              <a:t>0x005F </a:t>
            </a:r>
            <a:r>
              <a:rPr lang="en-US" sz="2000" dirty="0"/>
              <a:t>of EEPROM into PORTB. </a:t>
            </a:r>
          </a:p>
          <a:p>
            <a:pPr marL="0" indent="0" algn="just">
              <a:spcBef>
                <a:spcPts val="0"/>
              </a:spcBef>
              <a:buNone/>
            </a:pPr>
            <a:r>
              <a:rPr lang="en-US" sz="2400" dirty="0">
                <a:solidFill>
                  <a:srgbClr val="0070C0"/>
                </a:solidFill>
              </a:rPr>
              <a:t>Solution: </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13" y="3356992"/>
            <a:ext cx="6381750" cy="1552575"/>
          </a:xfrm>
          <a:prstGeom prst="rect">
            <a:avLst/>
          </a:prstGeom>
        </p:spPr>
      </p:pic>
    </p:spTree>
    <p:extLst>
      <p:ext uri="{BB962C8B-B14F-4D97-AF65-F5344CB8AC3E}">
        <p14:creationId xmlns:p14="http://schemas.microsoft.com/office/powerpoint/2010/main" val="3536812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1765176"/>
          </a:xfrm>
        </p:spPr>
        <p:txBody>
          <a:bodyPr>
            <a:normAutofit/>
          </a:bodyPr>
          <a:lstStyle/>
          <a:p>
            <a:pPr marL="0" indent="0" algn="just">
              <a:spcBef>
                <a:spcPts val="0"/>
              </a:spcBef>
              <a:buNone/>
            </a:pPr>
            <a:r>
              <a:rPr lang="en-US" sz="2000" dirty="0"/>
              <a:t>Remember that C compilers use the signed char as the default unless we put the keyword unsigned in front of the </a:t>
            </a:r>
            <a:r>
              <a:rPr lang="en-US" sz="2000" dirty="0" smtClean="0"/>
              <a:t>char.</a:t>
            </a:r>
          </a:p>
          <a:p>
            <a:pPr marL="0" indent="0" algn="just">
              <a:spcBef>
                <a:spcPts val="0"/>
              </a:spcBef>
              <a:buNone/>
            </a:pPr>
            <a:r>
              <a:rPr lang="en-US" sz="2400" dirty="0">
                <a:solidFill>
                  <a:srgbClr val="FF0000"/>
                </a:solidFill>
              </a:rPr>
              <a:t>Example 7-1 </a:t>
            </a:r>
          </a:p>
          <a:p>
            <a:pPr marL="0" indent="0" algn="just">
              <a:spcBef>
                <a:spcPts val="0"/>
              </a:spcBef>
              <a:buNone/>
            </a:pPr>
            <a:r>
              <a:rPr lang="en-US" sz="2000" dirty="0"/>
              <a:t>Write an AVR C program to send values </a:t>
            </a:r>
            <a:r>
              <a:rPr lang="en-US" sz="2000" dirty="0" smtClean="0"/>
              <a:t>00-FF </a:t>
            </a:r>
            <a:r>
              <a:rPr lang="en-US" sz="2000" dirty="0"/>
              <a:t>to Port B.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212976"/>
            <a:ext cx="7315200" cy="2590337"/>
          </a:xfrm>
          <a:prstGeom prst="rect">
            <a:avLst/>
          </a:prstGeom>
        </p:spPr>
      </p:pic>
    </p:spTree>
    <p:extLst>
      <p:ext uri="{BB962C8B-B14F-4D97-AF65-F5344CB8AC3E}">
        <p14:creationId xmlns:p14="http://schemas.microsoft.com/office/powerpoint/2010/main" val="3955632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AVR ADVANCED ASSEMBLY LANGUAGE PROGRAMMING</a:t>
            </a:r>
            <a:r>
              <a:rPr lang="en-US" sz="3200" dirty="0" smtClean="0"/>
              <a:t/>
            </a:r>
            <a:br>
              <a:rPr lang="en-US" sz="3200" dirty="0" smtClean="0"/>
            </a:br>
            <a:r>
              <a:rPr lang="en-US" sz="2400" dirty="0" smtClean="0"/>
              <a:t>7.1 : DATA TYPES AND TIME DELAYS IN C</a:t>
            </a:r>
          </a:p>
        </p:txBody>
      </p:sp>
      <p:sp>
        <p:nvSpPr>
          <p:cNvPr id="6" name="Content Placeholder 5"/>
          <p:cNvSpPr>
            <a:spLocks noGrp="1"/>
          </p:cNvSpPr>
          <p:nvPr>
            <p:ph sz="quarter" idx="1"/>
          </p:nvPr>
        </p:nvSpPr>
        <p:spPr>
          <a:xfrm>
            <a:off x="914400" y="1447800"/>
            <a:ext cx="7372376" cy="1549152"/>
          </a:xfrm>
        </p:spPr>
        <p:txBody>
          <a:bodyPr>
            <a:normAutofit/>
          </a:bodyPr>
          <a:lstStyle/>
          <a:p>
            <a:pPr marL="0" indent="0" algn="just">
              <a:spcBef>
                <a:spcPts val="0"/>
              </a:spcBef>
              <a:buNone/>
            </a:pPr>
            <a:r>
              <a:rPr lang="en-US" sz="2400" dirty="0">
                <a:solidFill>
                  <a:srgbClr val="FF0000"/>
                </a:solidFill>
              </a:rPr>
              <a:t>Example 7-2 </a:t>
            </a:r>
          </a:p>
          <a:p>
            <a:pPr marL="0" indent="0" algn="just">
              <a:spcBef>
                <a:spcPts val="0"/>
              </a:spcBef>
              <a:buNone/>
            </a:pPr>
            <a:r>
              <a:rPr lang="en-US" sz="2000" dirty="0"/>
              <a:t>Write an AVR C program to send hex values for ASCII characters of 0, 1, 2, 3, 4, 5, A, B, C, and D to Port B.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p>
        </p:txBody>
      </p:sp>
      <p:sp>
        <p:nvSpPr>
          <p:cNvPr id="4" name="Date Placeholder 3"/>
          <p:cNvSpPr>
            <a:spLocks noGrp="1"/>
          </p:cNvSpPr>
          <p:nvPr>
            <p:ph type="dt" sz="half" idx="10"/>
          </p:nvPr>
        </p:nvSpPr>
        <p:spPr/>
        <p:txBody>
          <a:bodyPr/>
          <a:lstStyle/>
          <a:p>
            <a:fld id="{5A152802-DF90-4108-9543-B38A239795C5}" type="datetime1">
              <a:rPr lang="en-US" smtClean="0"/>
              <a:pPr/>
              <a:t>12/1/2022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17845"/>
            <a:ext cx="7315200" cy="2067339"/>
          </a:xfrm>
          <a:prstGeom prst="rect">
            <a:avLst/>
          </a:prstGeom>
        </p:spPr>
      </p:pic>
    </p:spTree>
    <p:extLst>
      <p:ext uri="{BB962C8B-B14F-4D97-AF65-F5344CB8AC3E}">
        <p14:creationId xmlns:p14="http://schemas.microsoft.com/office/powerpoint/2010/main" val="63447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14656</TotalTime>
  <Words>5876</Words>
  <Application>Microsoft Office PowerPoint</Application>
  <PresentationFormat>On-screen Show (4:3)</PresentationFormat>
  <Paragraphs>683</Paragraphs>
  <Slides>74</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Courier New</vt:lpstr>
      <vt:lpstr>Franklin Gothic Book</vt:lpstr>
      <vt:lpstr>Perpetua</vt:lpstr>
      <vt:lpstr>Wingdings 2</vt:lpstr>
      <vt:lpstr>Equity</vt:lpstr>
      <vt:lpstr>AVR Microcontroller</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7.1 : DATA TYPES AND TIME DELAYS IN C</vt:lpstr>
      <vt:lpstr>AVR ADVANCED ASSEMBLY LANGUAGE PROGRAMMING 7.2 : I/O PROGRAMMING IN C</vt:lpstr>
      <vt:lpstr>AVR ADVANCED ASSEMBLY LANGUAGE PROGRAMMING 7.2 : I/O PROGRAMMING IN C</vt:lpstr>
      <vt:lpstr>AVR ADVANCED ASSEMBLY LANGUAGE PROGRAMMING 7.2 : I/O PROGRAMMING IN C</vt:lpstr>
      <vt:lpstr>AVR ADVANCED ASSEMBLY LANGUAGE PROGRAMMING 7.2 : I/O PROGRAMMING IN C</vt:lpstr>
      <vt:lpstr>AVR ADVANCED ASSEMBLY LANGUAGE PROGRAMMING 7.3 : LOGIC OPERATIONS IN C</vt:lpstr>
      <vt:lpstr>AVR ADVANCED ASSEMBLY LANGUAGE PROGRAMMING 7.3 : LOGIC OPERATIONS IN C</vt:lpstr>
      <vt:lpstr>AVR ADVANCED ASSEMBLY LANGUAGE PROGRAMMING 7.2 : I/O PROGRAMMING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7.3 : LOGIC OPERATIONS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7.4 : DATA CONVERSION PROGRAMS IN C</vt:lpstr>
      <vt:lpstr>AVR ADVANCED ASSEMBLY LANGUAGE PROGRAMMING 7.5 : DATA SERIALIZATION IN C</vt:lpstr>
      <vt:lpstr>AVR ADVANCED ASSEMBLY LANGUAGE PROGRAMMING 7.5 : DATA SERIALIZATION IN C</vt:lpstr>
      <vt:lpstr>AVR ADVANCED ASSEMBLY LANGUAGE PROGRAMMING 7.5 : DATA SERIALIZATION IN C</vt:lpstr>
      <vt:lpstr>AVR ADVANCED ASSEMBLY LANGUAGE PROGRAMMING 7.5 : DATA SERIALIZATION IN C</vt:lpstr>
      <vt:lpstr>AVR ADVANCED ASSEMBLY LANGUAGE PROGRAMMING 7.5 : DATA SERIALIZATION IN C</vt:lpstr>
      <vt:lpstr>AVR ADVANCED ASSEMBLY LANGUAGE PROGRAMMING 7.6 : MEMORY ALLOCATION IN C</vt:lpstr>
      <vt:lpstr>AVR ADVANCED ASSEMBLY LANGUAGE PROGRAMMING 7.6 : MEMORY ALLOCATION IN C</vt:lpstr>
      <vt:lpstr>AVR ADVANCED ASSEMBLY LANGUAGE PROGRAMMING 7.6 : MEMORY ALLOCATION IN C</vt:lpstr>
      <vt:lpstr>AVR ADVANCED ASSEMBLY LANGUAGE PROGRAMMING 7.6 : MEMORY ALLOCATION IN C</vt:lpstr>
      <vt:lpstr>AVR ADVANCED ASSEMBLY LANGUAGE PROGRAMMING 7.6 : MEMORY ALLOCATION IN C</vt:lpstr>
      <vt:lpstr>AVR ADVANCED ASSEMBLY LANGUAGE PROGRAMMING 7.6 : MEMORY ALLOCATION IN 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AVR PROGRAMMING IN C</dc:title>
  <dc:subject> AVR PROGRAMMING IN C</dc:subject>
  <dc:creator>mashhoun</dc:creator>
  <cp:keywords>AVR Microcontroller</cp:keywords>
  <dc:description>در دیماه 1397 تصحیح شد</dc:description>
  <cp:lastModifiedBy>Mashhoun</cp:lastModifiedBy>
  <cp:revision>494</cp:revision>
  <dcterms:created xsi:type="dcterms:W3CDTF">2014-11-05T07:28:16Z</dcterms:created>
  <dcterms:modified xsi:type="dcterms:W3CDTF">2022-12-01T07:38:29Z</dcterms:modified>
  <cp:category>AVR Microcontroller</cp:category>
  <cp:contentStatus/>
</cp:coreProperties>
</file>