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sldIdLst>
    <p:sldId id="256" r:id="rId2"/>
    <p:sldId id="293" r:id="rId3"/>
    <p:sldId id="257" r:id="rId4"/>
    <p:sldId id="294"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1" r:id="rId18"/>
    <p:sldId id="270" r:id="rId19"/>
    <p:sldId id="272" r:id="rId20"/>
    <p:sldId id="274" r:id="rId21"/>
    <p:sldId id="275" r:id="rId22"/>
    <p:sldId id="273" r:id="rId23"/>
    <p:sldId id="276" r:id="rId24"/>
    <p:sldId id="277" r:id="rId25"/>
    <p:sldId id="278" r:id="rId26"/>
    <p:sldId id="279" r:id="rId27"/>
    <p:sldId id="280" r:id="rId28"/>
    <p:sldId id="281" r:id="rId29"/>
    <p:sldId id="282" r:id="rId30"/>
    <p:sldId id="283" r:id="rId31"/>
    <p:sldId id="285" r:id="rId32"/>
    <p:sldId id="284" r:id="rId33"/>
    <p:sldId id="287" r:id="rId34"/>
    <p:sldId id="286" r:id="rId35"/>
    <p:sldId id="288" r:id="rId36"/>
    <p:sldId id="290" r:id="rId37"/>
    <p:sldId id="289" r:id="rId38"/>
    <p:sldId id="291" r:id="rId39"/>
    <p:sldId id="2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3" autoAdjust="0"/>
  </p:normalViewPr>
  <p:slideViewPr>
    <p:cSldViewPr>
      <p:cViewPr varScale="1">
        <p:scale>
          <a:sx n="64" d="100"/>
          <a:sy n="64" d="100"/>
        </p:scale>
        <p:origin x="154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11/17/2022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dirty="0"/>
          </a:p>
        </p:txBody>
      </p:sp>
    </p:spTree>
    <p:extLst>
      <p:ext uri="{BB962C8B-B14F-4D97-AF65-F5344CB8AC3E}">
        <p14:creationId xmlns:p14="http://schemas.microsoft.com/office/powerpoint/2010/main" val="1350790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ATmega family members come in different packages, such as DIP (dual in-line package), MLF (Micro Lead Frame Package), and QFP (quad flat package). They all have many pins that are dedicated to various functions such as 110, ADC, timer, and interrupts. Notice that Atmel provides a 28-pin version of the ATmega family (ATmega8) with a reduced number of I10 ports for less demanding applications. In Chapter 1 you can see members of the ATmega family and their characteristics. Because the vast majority of educational trainers use the 40-pin chip, we will concentrate on that. Figure 8-1 shows the pins for the ATmega32.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dirty="0"/>
          </a:p>
        </p:txBody>
      </p:sp>
    </p:spTree>
    <p:extLst>
      <p:ext uri="{BB962C8B-B14F-4D97-AF65-F5344CB8AC3E}">
        <p14:creationId xmlns:p14="http://schemas.microsoft.com/office/powerpoint/2010/main" val="3502434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a:p>
        </p:txBody>
      </p:sp>
    </p:spTree>
    <p:extLst>
      <p:ext uri="{BB962C8B-B14F-4D97-AF65-F5344CB8AC3E}">
        <p14:creationId xmlns:p14="http://schemas.microsoft.com/office/powerpoint/2010/main" val="39610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a:p>
        </p:txBody>
      </p:sp>
    </p:spTree>
    <p:extLst>
      <p:ext uri="{BB962C8B-B14F-4D97-AF65-F5344CB8AC3E}">
        <p14:creationId xmlns:p14="http://schemas.microsoft.com/office/powerpoint/2010/main" val="428121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a:p>
        </p:txBody>
      </p:sp>
    </p:spTree>
    <p:extLst>
      <p:ext uri="{BB962C8B-B14F-4D97-AF65-F5344CB8AC3E}">
        <p14:creationId xmlns:p14="http://schemas.microsoft.com/office/powerpoint/2010/main" val="1430758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a:p>
        </p:txBody>
      </p:sp>
    </p:spTree>
    <p:extLst>
      <p:ext uri="{BB962C8B-B14F-4D97-AF65-F5344CB8AC3E}">
        <p14:creationId xmlns:p14="http://schemas.microsoft.com/office/powerpoint/2010/main" val="2715365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In this option there is no need to connect an external crystal and capacitors to the chip. As you see in Table 8-8, by changing the values of  CKSEL0..CKSEL3 we can choose among 1,2,4, or 8 MHz internal RC frequencies; but it must be noted that using an internal RC oscillator can cause about 3% inaccuracy and is not recommended in applications that need precise timing.</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a:p>
        </p:txBody>
      </p:sp>
    </p:spTree>
    <p:extLst>
      <p:ext uri="{BB962C8B-B14F-4D97-AF65-F5344CB8AC3E}">
        <p14:creationId xmlns:p14="http://schemas.microsoft.com/office/powerpoint/2010/main" val="3551633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a:p>
        </p:txBody>
      </p:sp>
    </p:spTree>
    <p:extLst>
      <p:ext uri="{BB962C8B-B14F-4D97-AF65-F5344CB8AC3E}">
        <p14:creationId xmlns:p14="http://schemas.microsoft.com/office/powerpoint/2010/main" val="2817710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In this mode, when CKOPT is programmed, the oscillator output will oscillate with a full rail-to-rail swing on the output, causing a more powerful clock signal. This is suitable when the chip drives a second clock buffer or operates in a very noisy environment. As you see in Table 8-10, this mode has a wide frequency range. </a:t>
            </a:r>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a:p>
        </p:txBody>
      </p:sp>
    </p:spTree>
    <p:extLst>
      <p:ext uri="{BB962C8B-B14F-4D97-AF65-F5344CB8AC3E}">
        <p14:creationId xmlns:p14="http://schemas.microsoft.com/office/powerpoint/2010/main" val="2894730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a:p>
        </p:txBody>
      </p:sp>
    </p:spTree>
    <p:extLst>
      <p:ext uri="{BB962C8B-B14F-4D97-AF65-F5344CB8AC3E}">
        <p14:creationId xmlns:p14="http://schemas.microsoft.com/office/powerpoint/2010/main" val="3254889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a:p>
        </p:txBody>
      </p:sp>
    </p:spTree>
    <p:extLst>
      <p:ext uri="{BB962C8B-B14F-4D97-AF65-F5344CB8AC3E}">
        <p14:creationId xmlns:p14="http://schemas.microsoft.com/office/powerpoint/2010/main" val="1734657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a:p>
        </p:txBody>
      </p:sp>
    </p:spTree>
    <p:extLst>
      <p:ext uri="{BB962C8B-B14F-4D97-AF65-F5344CB8AC3E}">
        <p14:creationId xmlns:p14="http://schemas.microsoft.com/office/powerpoint/2010/main" val="204855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ATmega family members come in different packages, such as DIP (dual in-line package), MLF (Micro Lead Frame Package), and QFP (quad flat package). They all have many pins that are dedicated to various functions such as 110, ADC, timer, and interrupts. Notice that Atmel provides a 28-pin version of the ATmega family (ATmega8) with a reduced number of I10 ports for less demanding applications. In Chapter 1 you can see members of the ATmega family and their characteristics. Because the vast majority of educational trainers use the 40-pin chip, we will concentrate on that. Figure 8-1 shows the pins for the ATmega32.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dirty="0"/>
          </a:p>
        </p:txBody>
      </p:sp>
    </p:spTree>
    <p:extLst>
      <p:ext uri="{BB962C8B-B14F-4D97-AF65-F5344CB8AC3E}">
        <p14:creationId xmlns:p14="http://schemas.microsoft.com/office/powerpoint/2010/main" val="2792489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a:p>
        </p:txBody>
      </p:sp>
    </p:spTree>
    <p:extLst>
      <p:ext uri="{BB962C8B-B14F-4D97-AF65-F5344CB8AC3E}">
        <p14:creationId xmlns:p14="http://schemas.microsoft.com/office/powerpoint/2010/main" val="2039383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a:p>
        </p:txBody>
      </p:sp>
    </p:spTree>
    <p:extLst>
      <p:ext uri="{BB962C8B-B14F-4D97-AF65-F5344CB8AC3E}">
        <p14:creationId xmlns:p14="http://schemas.microsoft.com/office/powerpoint/2010/main" val="2372636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a:p>
        </p:txBody>
      </p:sp>
    </p:spTree>
    <p:extLst>
      <p:ext uri="{BB962C8B-B14F-4D97-AF65-F5344CB8AC3E}">
        <p14:creationId xmlns:p14="http://schemas.microsoft.com/office/powerpoint/2010/main" val="3022823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a:p>
        </p:txBody>
      </p:sp>
    </p:spTree>
    <p:extLst>
      <p:ext uri="{BB962C8B-B14F-4D97-AF65-F5344CB8AC3E}">
        <p14:creationId xmlns:p14="http://schemas.microsoft.com/office/powerpoint/2010/main" val="1356454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a:p>
        </p:txBody>
      </p:sp>
    </p:spTree>
    <p:extLst>
      <p:ext uri="{BB962C8B-B14F-4D97-AF65-F5344CB8AC3E}">
        <p14:creationId xmlns:p14="http://schemas.microsoft.com/office/powerpoint/2010/main" val="1533559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a:p>
        </p:txBody>
      </p:sp>
    </p:spTree>
    <p:extLst>
      <p:ext uri="{BB962C8B-B14F-4D97-AF65-F5344CB8AC3E}">
        <p14:creationId xmlns:p14="http://schemas.microsoft.com/office/powerpoint/2010/main" val="3328897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a:p>
        </p:txBody>
      </p:sp>
    </p:spTree>
    <p:extLst>
      <p:ext uri="{BB962C8B-B14F-4D97-AF65-F5344CB8AC3E}">
        <p14:creationId xmlns:p14="http://schemas.microsoft.com/office/powerpoint/2010/main" val="1736737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a:p>
        </p:txBody>
      </p:sp>
    </p:spTree>
    <p:extLst>
      <p:ext uri="{BB962C8B-B14F-4D97-AF65-F5344CB8AC3E}">
        <p14:creationId xmlns:p14="http://schemas.microsoft.com/office/powerpoint/2010/main" val="1714038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a:p>
        </p:txBody>
      </p:sp>
    </p:spTree>
    <p:extLst>
      <p:ext uri="{BB962C8B-B14F-4D97-AF65-F5344CB8AC3E}">
        <p14:creationId xmlns:p14="http://schemas.microsoft.com/office/powerpoint/2010/main" val="3727884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baseline="0" dirty="0" smtClean="0">
                <a:solidFill>
                  <a:schemeClr val="tx1"/>
                </a:solidFill>
                <a:latin typeface="+mn-lt"/>
                <a:ea typeface="+mn-ea"/>
                <a:cs typeface="+mn-cs"/>
              </a:rPr>
              <a:t>The data in the Flash memory of the AVR is recorded in a way that is called Little-endian. This means that the high byte of the code is located in the higher address location of Flash memory, and the low byte of the code is located in the lower address location of Flash memory.</a:t>
            </a:r>
          </a:p>
          <a:p>
            <a:endParaRPr lang="en-US" b="0" i="0"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a:p>
        </p:txBody>
      </p:sp>
    </p:spTree>
    <p:extLst>
      <p:ext uri="{BB962C8B-B14F-4D97-AF65-F5344CB8AC3E}">
        <p14:creationId xmlns:p14="http://schemas.microsoft.com/office/powerpoint/2010/main" val="29015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ATmega family members come in different packages, such as DIP (dual in-line package), MLF (Micro Lead Frame Package), and QFP (quad flat package). They all have many pins that are dedicated to various functions such as 110, ADC, timer, and interrupts. Notice that Atmel provides a 28-pin version of the ATmega family (ATmega8) with a reduced number of I10 ports for less demanding applications. In Chapter 1 you can see members of the ATmega family and their characteristics. Because the vast majority of educational trainers use the 40-pin chip, we will concentrate on that. Figure 8-1 shows the pins for the ATmega32.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dirty="0"/>
          </a:p>
        </p:txBody>
      </p:sp>
    </p:spTree>
    <p:extLst>
      <p:ext uri="{BB962C8B-B14F-4D97-AF65-F5344CB8AC3E}">
        <p14:creationId xmlns:p14="http://schemas.microsoft.com/office/powerpoint/2010/main" val="550554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a:p>
        </p:txBody>
      </p:sp>
    </p:spTree>
    <p:extLst>
      <p:ext uri="{BB962C8B-B14F-4D97-AF65-F5344CB8AC3E}">
        <p14:creationId xmlns:p14="http://schemas.microsoft.com/office/powerpoint/2010/main" val="3942069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 the first byte of code will be loaded into location 0 of Flash memory. (Reexamine Example 8-3 if needed.) Also, notice the use of .ORG 0x0000 in the code. The next field is the data field, which contains the code to be loaded into the chip. The first byte of the data field is 08, which is the low byte of the first instruction (LDI R16, HIGH (RAMEND)) .See Figure 8-8. The last field of the record is the checksum byte of the record. Notice that the checksum byte at the end of each line represents the checksum byte for everything in that line, and not just for the data portion.</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a:p>
        </p:txBody>
      </p:sp>
    </p:spTree>
    <p:extLst>
      <p:ext uri="{BB962C8B-B14F-4D97-AF65-F5344CB8AC3E}">
        <p14:creationId xmlns:p14="http://schemas.microsoft.com/office/powerpoint/2010/main" val="39218119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a:p>
        </p:txBody>
      </p:sp>
    </p:spTree>
    <p:extLst>
      <p:ext uri="{BB962C8B-B14F-4D97-AF65-F5344CB8AC3E}">
        <p14:creationId xmlns:p14="http://schemas.microsoft.com/office/powerpoint/2010/main" val="561383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a:p>
        </p:txBody>
      </p:sp>
    </p:spTree>
    <p:extLst>
      <p:ext uri="{BB962C8B-B14F-4D97-AF65-F5344CB8AC3E}">
        <p14:creationId xmlns:p14="http://schemas.microsoft.com/office/powerpoint/2010/main" val="1790274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a:p>
        </p:txBody>
      </p:sp>
    </p:spTree>
    <p:extLst>
      <p:ext uri="{BB962C8B-B14F-4D97-AF65-F5344CB8AC3E}">
        <p14:creationId xmlns:p14="http://schemas.microsoft.com/office/powerpoint/2010/main" val="425622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dirty="0"/>
          </a:p>
        </p:txBody>
      </p:sp>
    </p:spTree>
    <p:extLst>
      <p:ext uri="{BB962C8B-B14F-4D97-AF65-F5344CB8AC3E}">
        <p14:creationId xmlns:p14="http://schemas.microsoft.com/office/powerpoint/2010/main" val="758117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dirty="0"/>
          </a:p>
        </p:txBody>
      </p:sp>
    </p:spTree>
    <p:extLst>
      <p:ext uri="{BB962C8B-B14F-4D97-AF65-F5344CB8AC3E}">
        <p14:creationId xmlns:p14="http://schemas.microsoft.com/office/powerpoint/2010/main" val="39899680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boot loader method is ideal for the developer who needs to quickly program and test code. This method also allows the update of devices in the field without the need of a programmer. All one needs is a computer with a port that is compatible with the board. (The serial port is one of the most commonly used and discussed, but a CAN or USB boot loader can also be written.) This method also consumes the largest amount of resources. Code space must be reserved and protected, and external devices are needed to connect and communicate with the PC. Developing projects using this method really helps programmers test their code. For mature designs that do not change, the other two methods are better suited.</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dirty="0"/>
          </a:p>
        </p:txBody>
      </p:sp>
    </p:spTree>
    <p:extLst>
      <p:ext uri="{BB962C8B-B14F-4D97-AF65-F5344CB8AC3E}">
        <p14:creationId xmlns:p14="http://schemas.microsoft.com/office/powerpoint/2010/main" val="16802000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dirty="0"/>
          </a:p>
        </p:txBody>
      </p:sp>
    </p:spTree>
    <p:extLst>
      <p:ext uri="{BB962C8B-B14F-4D97-AF65-F5344CB8AC3E}">
        <p14:creationId xmlns:p14="http://schemas.microsoft.com/office/powerpoint/2010/main" val="539914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ATmega family members come in different packages, such as DIP (dual in-line package), MLF (Micro Lead Frame Package), and QFP (quad flat package). They all have many pins that are dedicated to various functions such as 110, ADC, timer, and interrupts. Notice that Atmel provides a 28-pin version of the ATmega family (ATmega8) with a reduced number of I10 ports for less demanding applications. In Chapter 1 you can see members of the ATmega family and their characteristics. Because the vast majority of educational trainers use the 40-pin chip, we will concentrate on that. Figure 8-1 shows the pins for the ATmega32.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dirty="0"/>
          </a:p>
        </p:txBody>
      </p:sp>
    </p:spTree>
    <p:extLst>
      <p:ext uri="{BB962C8B-B14F-4D97-AF65-F5344CB8AC3E}">
        <p14:creationId xmlns:p14="http://schemas.microsoft.com/office/powerpoint/2010/main" val="206745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ATmega family members come in different packages, such as DIP (dual in-line package), MLF (Micro Lead Frame Package), and QFP (quad flat package). They all have many pins that are dedicated to various functions such as 110, ADC, timer, and interrupts. Notice that Atmel provides a 28-pin version of the ATmega family (ATmega8) with a reduced number of I10 ports for less demanding applications. In Chapter 1 you can see members of the ATmega family and their characteristics. Because the vast majority of educational trainers use the 40-pin chip, we will concentrate on that. Figure 8-1 shows the pins for the ATmega32. </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dirty="0"/>
          </a:p>
        </p:txBody>
      </p:sp>
    </p:spTree>
    <p:extLst>
      <p:ext uri="{BB962C8B-B14F-4D97-AF65-F5344CB8AC3E}">
        <p14:creationId xmlns:p14="http://schemas.microsoft.com/office/powerpoint/2010/main" val="25753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dirty="0"/>
          </a:p>
        </p:txBody>
      </p:sp>
    </p:spTree>
    <p:extLst>
      <p:ext uri="{BB962C8B-B14F-4D97-AF65-F5344CB8AC3E}">
        <p14:creationId xmlns:p14="http://schemas.microsoft.com/office/powerpoint/2010/main" val="314387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a:p>
        </p:txBody>
      </p:sp>
    </p:spTree>
    <p:extLst>
      <p:ext uri="{BB962C8B-B14F-4D97-AF65-F5344CB8AC3E}">
        <p14:creationId xmlns:p14="http://schemas.microsoft.com/office/powerpoint/2010/main" val="2107336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a:p>
        </p:txBody>
      </p:sp>
    </p:spTree>
    <p:extLst>
      <p:ext uri="{BB962C8B-B14F-4D97-AF65-F5344CB8AC3E}">
        <p14:creationId xmlns:p14="http://schemas.microsoft.com/office/powerpoint/2010/main" val="3056464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a:p>
        </p:txBody>
      </p:sp>
    </p:spTree>
    <p:extLst>
      <p:ext uri="{BB962C8B-B14F-4D97-AF65-F5344CB8AC3E}">
        <p14:creationId xmlns:p14="http://schemas.microsoft.com/office/powerpoint/2010/main" val="2722549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11/17/2022</a:t>
            </a:fld>
            <a:endParaRPr lang="en-US" dirty="0"/>
          </a:p>
        </p:txBody>
      </p:sp>
      <p:sp>
        <p:nvSpPr>
          <p:cNvPr id="17" name="Footer Placeholder 16"/>
          <p:cNvSpPr>
            <a:spLocks noGrp="1"/>
          </p:cNvSpPr>
          <p:nvPr>
            <p:ph type="ftr" sz="quarter" idx="11"/>
          </p:nvPr>
        </p:nvSpPr>
        <p:spPr/>
        <p:txBody>
          <a:bodyPr/>
          <a:lstStyle/>
          <a:p>
            <a:r>
              <a:rPr lang="en-US" dirty="0" smtClean="0"/>
              <a:t>mashhoun@iust.ac.ir                Iran Univ of Science &amp; Tech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11/17/2022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11/17/2022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11/17/2022</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11/17/2022</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mashhoun@iust.ac.ir                Iran Univ of Science &amp; Tech</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11/17/2022</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11/17/2022</a:t>
            </a:fld>
            <a:endParaRPr lang="en-US" dirty="0"/>
          </a:p>
        </p:txBody>
      </p:sp>
      <p:sp>
        <p:nvSpPr>
          <p:cNvPr id="8" name="Footer Placeholder 7"/>
          <p:cNvSpPr>
            <a:spLocks noGrp="1"/>
          </p:cNvSpPr>
          <p:nvPr>
            <p:ph type="ftr" sz="quarter" idx="11"/>
          </p:nvPr>
        </p:nvSpPr>
        <p:spPr/>
        <p:txBody>
          <a:bodyPr/>
          <a:lstStyle/>
          <a:p>
            <a:r>
              <a:rPr lang="en-US" dirty="0" smtClean="0"/>
              <a:t>mashhoun@iust.ac.ir                Iran Univ of Science &amp; Tech</a:t>
            </a:r>
            <a:endParaRPr lang="en-US" dirty="0"/>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11/17/2022</a:t>
            </a:fld>
            <a:endParaRPr lang="en-US" dirty="0"/>
          </a:p>
        </p:txBody>
      </p:sp>
      <p:sp>
        <p:nvSpPr>
          <p:cNvPr id="4" name="Footer Placeholder 3"/>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11/17/2022</a:t>
            </a:fld>
            <a:endParaRPr lang="en-US" dirty="0"/>
          </a:p>
        </p:txBody>
      </p:sp>
      <p:sp>
        <p:nvSpPr>
          <p:cNvPr id="3" name="Footer Placeholder 2"/>
          <p:cNvSpPr>
            <a:spLocks noGrp="1"/>
          </p:cNvSpPr>
          <p:nvPr>
            <p:ph type="ftr" sz="quarter" idx="11"/>
          </p:nvPr>
        </p:nvSpPr>
        <p:spPr/>
        <p:txBody>
          <a:bodyPr/>
          <a:lstStyle/>
          <a:p>
            <a:r>
              <a:rPr lang="en-US" dirty="0" smtClean="0"/>
              <a:t>mashhoun@iust.ac.ir                Iran Univ of Science &amp; Tech</a:t>
            </a:r>
            <a:endParaRPr lang="en-US" dirty="0"/>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11/17/2022</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11/17/2022</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11/17/2022</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mashhoun@iust.ac.ir                Iran Univ of Science &amp; Tech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657492"/>
          </a:xfrm>
        </p:spPr>
        <p:txBody>
          <a:bodyPr>
            <a:normAutofit/>
          </a:bodyPr>
          <a:lstStyle/>
          <a:p>
            <a:r>
              <a:rPr lang="en-US" dirty="0" smtClean="0"/>
              <a:t>Microprocessor Course</a:t>
            </a:r>
          </a:p>
          <a:p>
            <a:r>
              <a:rPr lang="en-US" dirty="0" smtClean="0"/>
              <a:t>Chapter 8</a:t>
            </a:r>
          </a:p>
          <a:p>
            <a:r>
              <a:rPr lang="en-US" dirty="0" smtClean="0"/>
              <a:t>AVR HARDWARE CONNECTION,HEX FILE </a:t>
            </a:r>
          </a:p>
          <a:p>
            <a:r>
              <a:rPr lang="en-US" dirty="0" smtClean="0"/>
              <a:t>AND FLASH LOADERS</a:t>
            </a:r>
          </a:p>
          <a:p>
            <a:r>
              <a:rPr lang="en-US" dirty="0" err="1" smtClean="0"/>
              <a:t>Aban</a:t>
            </a:r>
            <a:r>
              <a:rPr lang="en-US" dirty="0" smtClean="0"/>
              <a:t> 1397  </a:t>
            </a:r>
            <a:r>
              <a:rPr lang="en-US" smtClean="0"/>
              <a:t>(Version 1.2)</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1643042" y="3000372"/>
            <a:ext cx="5400000" cy="3408993"/>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Figures 8-3a, 8-3b, and 8-3c show three ways of connecting the RESET pin. Figure 8-3b uses a momentary switch for reset circuitry. Some designers put a 10nF capacitor between the RESET pin and GND to filter the noise during reset and working time. See Figure 3-8c. The diode protects the RESET pin from being powered by the capacitor when the power is off. </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1714480" y="3071810"/>
            <a:ext cx="1571636" cy="2786082"/>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8992" y="3071810"/>
            <a:ext cx="1714512" cy="2786082"/>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86380" y="3000372"/>
            <a:ext cx="1714512" cy="2786082"/>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7300938" cy="1624010"/>
          </a:xfrm>
        </p:spPr>
        <p:txBody>
          <a:bodyPr>
            <a:normAutofit/>
          </a:bodyPr>
          <a:lstStyle/>
          <a:p>
            <a:pPr marL="0" indent="274320" algn="just">
              <a:spcBef>
                <a:spcPts val="0"/>
              </a:spcBef>
              <a:buNone/>
            </a:pPr>
            <a:r>
              <a:rPr lang="en-US" sz="2000" dirty="0" smtClean="0"/>
              <a:t>There are some features of the AVR that we can choose by programming the bits of fuse bytes. These features will reduce system cost by eliminating any need for external components.</a:t>
            </a:r>
          </a:p>
          <a:p>
            <a:pPr marL="0" indent="274320" algn="just">
              <a:spcBef>
                <a:spcPts val="0"/>
              </a:spcBef>
              <a:buNone/>
            </a:pPr>
            <a:r>
              <a:rPr lang="en-US" sz="2000" dirty="0" smtClean="0">
                <a:solidFill>
                  <a:srgbClr val="FF0000"/>
                </a:solidFill>
              </a:rPr>
              <a:t>ATmega32 has two fuse bytes. Tables 8-6 and 8-7 give a short description of the fuse bytes.</a:t>
            </a: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098" name="Picture 2"/>
          <p:cNvPicPr>
            <a:picLocks noChangeAspect="1" noChangeArrowheads="1"/>
          </p:cNvPicPr>
          <p:nvPr/>
        </p:nvPicPr>
        <p:blipFill>
          <a:blip r:embed="rId3"/>
          <a:srcRect/>
          <a:stretch>
            <a:fillRect/>
          </a:stretch>
        </p:blipFill>
        <p:spPr bwMode="auto">
          <a:xfrm>
            <a:off x="1357290" y="3071810"/>
            <a:ext cx="6480000" cy="3141467"/>
          </a:xfrm>
          <a:prstGeom prst="rect">
            <a:avLst/>
          </a:prstGeom>
          <a:noFill/>
          <a:ln w="9525">
            <a:noFill/>
            <a:miter lim="800000"/>
            <a:headEnd/>
            <a:tailEnd/>
          </a:ln>
          <a:effectLst/>
        </p:spPr>
      </p:pic>
      <p:sp>
        <p:nvSpPr>
          <p:cNvPr id="8" name="Rectangle 7"/>
          <p:cNvSpPr/>
          <p:nvPr/>
        </p:nvSpPr>
        <p:spPr>
          <a:xfrm>
            <a:off x="1428728" y="3143248"/>
            <a:ext cx="6357982" cy="3000396"/>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5122" name="Picture 2"/>
          <p:cNvPicPr>
            <a:picLocks noGrp="1" noChangeAspect="1" noChangeArrowheads="1"/>
          </p:cNvPicPr>
          <p:nvPr>
            <p:ph sz="quarter" idx="1"/>
          </p:nvPr>
        </p:nvPicPr>
        <p:blipFill>
          <a:blip r:embed="rId3"/>
          <a:srcRect/>
          <a:stretch>
            <a:fillRect/>
          </a:stretch>
        </p:blipFill>
        <p:spPr bwMode="auto">
          <a:xfrm>
            <a:off x="914400" y="2296331"/>
            <a:ext cx="7300913" cy="2874937"/>
          </a:xfrm>
          <a:prstGeom prst="rect">
            <a:avLst/>
          </a:prstGeom>
          <a:noFill/>
          <a:ln w="9525">
            <a:noFill/>
            <a:miter lim="800000"/>
            <a:headEnd/>
            <a:tailEnd/>
          </a:ln>
          <a:effectLst/>
        </p:spPr>
      </p:pic>
      <p:sp>
        <p:nvSpPr>
          <p:cNvPr id="8" name="Rectangle 7"/>
          <p:cNvSpPr/>
          <p:nvPr/>
        </p:nvSpPr>
        <p:spPr>
          <a:xfrm>
            <a:off x="1000100" y="2285992"/>
            <a:ext cx="7143800" cy="2857520"/>
          </a:xfrm>
          <a:prstGeom prst="rect">
            <a:avLst/>
          </a:prstGeom>
          <a:solidFill>
            <a:srgbClr val="7030A0">
              <a:alpha val="25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Notice that the default values can be different from production to production and time to time. </a:t>
            </a:r>
          </a:p>
          <a:p>
            <a:pPr marL="0" indent="274320" algn="just">
              <a:spcBef>
                <a:spcPts val="0"/>
              </a:spcBef>
              <a:buNone/>
            </a:pPr>
            <a:endParaRPr lang="en-US" sz="2000" dirty="0" smtClean="0"/>
          </a:p>
          <a:p>
            <a:pPr marL="0" indent="274320" algn="just">
              <a:spcBef>
                <a:spcPts val="0"/>
              </a:spcBef>
              <a:buNone/>
            </a:pPr>
            <a:r>
              <a:rPr lang="en-US" sz="2000" dirty="0" smtClean="0"/>
              <a:t>It must be noted that if a fuse bit is incorrectly programmed, it can cause the system to fail. </a:t>
            </a:r>
          </a:p>
          <a:p>
            <a:pPr marL="0" indent="274320" algn="just">
              <a:spcBef>
                <a:spcPts val="0"/>
              </a:spcBef>
              <a:buNone/>
            </a:pPr>
            <a:r>
              <a:rPr lang="en-US" sz="2000" dirty="0" smtClean="0"/>
              <a:t>An example of this is changing the SPIEN bit to 0, which disables SPI programming mode.  In this case you will not be able to program the chip any more! </a:t>
            </a:r>
          </a:p>
          <a:p>
            <a:pPr marL="0" indent="0" algn="ctr">
              <a:spcBef>
                <a:spcPts val="0"/>
              </a:spcBef>
              <a:buNone/>
            </a:pPr>
            <a:r>
              <a:rPr lang="en-US" sz="2400" b="1" dirty="0" smtClean="0">
                <a:solidFill>
                  <a:srgbClr val="FF0000"/>
                </a:solidFill>
              </a:rPr>
              <a:t>Also notice that the fuse bits are '0' if they are programmed and ' 1' when they are not programmed.</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400" b="1" dirty="0" smtClean="0"/>
              <a:t>LOCK BITS</a:t>
            </a:r>
          </a:p>
          <a:p>
            <a:pPr marL="0" indent="274320" algn="just">
              <a:spcBef>
                <a:spcPts val="0"/>
              </a:spcBef>
              <a:buNone/>
            </a:pPr>
            <a:r>
              <a:rPr lang="en-US" sz="2000" dirty="0" smtClean="0"/>
              <a:t>In addition to the fuse bytes in the AVR, there are 4 lock bits to restrict access to the Flash memory. These allow you to protect your code from being copied by others. </a:t>
            </a:r>
          </a:p>
          <a:p>
            <a:pPr marL="0" indent="274320" algn="just">
              <a:spcBef>
                <a:spcPts val="0"/>
              </a:spcBef>
              <a:buNone/>
            </a:pPr>
            <a:endParaRPr lang="en-US" sz="2000" dirty="0" smtClean="0"/>
          </a:p>
          <a:p>
            <a:pPr marL="0" indent="274320" algn="just">
              <a:spcBef>
                <a:spcPts val="0"/>
              </a:spcBef>
              <a:buNone/>
            </a:pPr>
            <a:r>
              <a:rPr lang="en-US" sz="2000" dirty="0" smtClean="0"/>
              <a:t>In the development process it is not recommended to  program lock bits because you may decide to read or verify the contents of Flash memory.</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4872046" cy="4572000"/>
          </a:xfrm>
        </p:spPr>
        <p:txBody>
          <a:bodyPr>
            <a:normAutofit/>
          </a:bodyPr>
          <a:lstStyle/>
          <a:p>
            <a:pPr>
              <a:buNone/>
            </a:pPr>
            <a:r>
              <a:rPr lang="en-US" sz="2400" b="1" dirty="0" smtClean="0"/>
              <a:t>Fuse bits and oscillator clock source</a:t>
            </a:r>
          </a:p>
          <a:p>
            <a:pPr marL="0" indent="274320" algn="just">
              <a:spcBef>
                <a:spcPts val="0"/>
              </a:spcBef>
              <a:buNone/>
            </a:pPr>
            <a:r>
              <a:rPr lang="en-US" sz="2000" dirty="0" smtClean="0"/>
              <a:t>You can choose one by setting or clearing any of the bits CKSEL0 to CKSEL3. The default choice is internal RC (0001), which uses the on-chip RC oscillator.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6" name="Picture 2"/>
          <p:cNvPicPr>
            <a:picLocks noChangeAspect="1" noChangeArrowheads="1"/>
          </p:cNvPicPr>
          <p:nvPr/>
        </p:nvPicPr>
        <p:blipFill>
          <a:blip r:embed="rId3"/>
          <a:srcRect/>
          <a:stretch>
            <a:fillRect/>
          </a:stretch>
        </p:blipFill>
        <p:spPr bwMode="auto">
          <a:xfrm>
            <a:off x="1000100" y="3500540"/>
            <a:ext cx="7200000" cy="2714542"/>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5766776" y="1643050"/>
            <a:ext cx="2520000" cy="1700241"/>
          </a:xfrm>
          <a:prstGeom prst="rect">
            <a:avLst/>
          </a:prstGeom>
          <a:noFill/>
          <a:ln w="9525">
            <a:noFill/>
            <a:miter lim="800000"/>
            <a:headEnd/>
            <a:tailEnd/>
          </a:ln>
          <a:effectLst/>
        </p:spPr>
      </p:pic>
      <p:sp>
        <p:nvSpPr>
          <p:cNvPr id="9" name="Rectangle 8"/>
          <p:cNvSpPr/>
          <p:nvPr/>
        </p:nvSpPr>
        <p:spPr>
          <a:xfrm>
            <a:off x="1071538" y="3571876"/>
            <a:ext cx="7072362" cy="2643206"/>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86446" y="1643050"/>
            <a:ext cx="2571768" cy="1714512"/>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7300938" cy="981068"/>
          </a:xfrm>
        </p:spPr>
        <p:txBody>
          <a:bodyPr>
            <a:normAutofit lnSpcReduction="10000"/>
          </a:bodyPr>
          <a:lstStyle/>
          <a:p>
            <a:pPr marL="0" indent="274320" algn="just">
              <a:spcBef>
                <a:spcPts val="0"/>
              </a:spcBef>
              <a:buNone/>
            </a:pPr>
            <a:r>
              <a:rPr lang="en-US" sz="2000" dirty="0" smtClean="0"/>
              <a:t>The external RC oscillator is another source to the CPU. As you see in Figure 8-5, to use the external RC oscillator, you have to connect an external resistor and capacitors to the XTAL1 pin. </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7170" name="Picture 2"/>
          <p:cNvPicPr>
            <a:picLocks noChangeAspect="1" noChangeArrowheads="1"/>
          </p:cNvPicPr>
          <p:nvPr/>
        </p:nvPicPr>
        <p:blipFill>
          <a:blip r:embed="rId3"/>
          <a:srcRect/>
          <a:stretch>
            <a:fillRect/>
          </a:stretch>
        </p:blipFill>
        <p:spPr bwMode="auto">
          <a:xfrm>
            <a:off x="5643570" y="2571744"/>
            <a:ext cx="2520000" cy="1559747"/>
          </a:xfrm>
          <a:prstGeom prst="rect">
            <a:avLst/>
          </a:prstGeom>
          <a:noFill/>
          <a:ln w="9525">
            <a:noFill/>
            <a:miter lim="800000"/>
            <a:headEnd/>
            <a:tailEnd/>
          </a:ln>
          <a:effectLst/>
        </p:spPr>
      </p:pic>
      <p:sp>
        <p:nvSpPr>
          <p:cNvPr id="8" name="Content Placeholder 5"/>
          <p:cNvSpPr txBox="1">
            <a:spLocks/>
          </p:cNvSpPr>
          <p:nvPr/>
        </p:nvSpPr>
        <p:spPr>
          <a:xfrm>
            <a:off x="914400" y="2357430"/>
            <a:ext cx="4729170" cy="2928958"/>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frequency of the RC oscillator circuit is estimated by the equation f = 1/(3RC). Notice that the capacitor value should be at least 22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pF.</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Also, notice that by programming the CKOPT fuse, you can enable an internal 36 pF capacitor between XTAL1 and GND, and remove the external capacitor. As you see in Table 8-9, by changing the values of CKSEL0-CKSEL3, we can choose different frequency ranges.</a:t>
            </a: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Rectangle 8"/>
          <p:cNvSpPr/>
          <p:nvPr/>
        </p:nvSpPr>
        <p:spPr>
          <a:xfrm>
            <a:off x="5643570" y="2571744"/>
            <a:ext cx="2500330" cy="1571636"/>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7300938" cy="623878"/>
          </a:xfrm>
        </p:spPr>
        <p:txBody>
          <a:bodyPr>
            <a:normAutofit fontScale="92500" lnSpcReduction="10000"/>
          </a:bodyPr>
          <a:lstStyle/>
          <a:p>
            <a:pPr marL="0" indent="274320" algn="just">
              <a:spcBef>
                <a:spcPts val="0"/>
              </a:spcBef>
              <a:buNone/>
            </a:pPr>
            <a:r>
              <a:rPr lang="en-US" sz="2000" dirty="0" smtClean="0"/>
              <a:t>By setting CKSEL0…3 bits to 0000, we can use an external clock source for the CPU. </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194" name="Picture 2"/>
          <p:cNvPicPr>
            <a:picLocks noChangeAspect="1" noChangeArrowheads="1"/>
          </p:cNvPicPr>
          <p:nvPr/>
        </p:nvPicPr>
        <p:blipFill>
          <a:blip r:embed="rId3"/>
          <a:srcRect/>
          <a:stretch>
            <a:fillRect/>
          </a:stretch>
        </p:blipFill>
        <p:spPr bwMode="auto">
          <a:xfrm>
            <a:off x="928662" y="1973840"/>
            <a:ext cx="7200000" cy="3741176"/>
          </a:xfrm>
          <a:prstGeom prst="rect">
            <a:avLst/>
          </a:prstGeom>
          <a:noFill/>
          <a:ln w="9525">
            <a:noFill/>
            <a:miter lim="800000"/>
            <a:headEnd/>
            <a:tailEnd/>
          </a:ln>
          <a:effectLst/>
        </p:spPr>
      </p:pic>
      <p:sp>
        <p:nvSpPr>
          <p:cNvPr id="8" name="Rectangle 7"/>
          <p:cNvSpPr/>
          <p:nvPr/>
        </p:nvSpPr>
        <p:spPr>
          <a:xfrm>
            <a:off x="1000100" y="2045278"/>
            <a:ext cx="3429024" cy="3143272"/>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43438" y="2045278"/>
            <a:ext cx="3429024" cy="3143272"/>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5"/>
          <p:cNvSpPr txBox="1">
            <a:spLocks/>
          </p:cNvSpPr>
          <p:nvPr/>
        </p:nvSpPr>
        <p:spPr>
          <a:xfrm>
            <a:off x="914400" y="5662642"/>
            <a:ext cx="7300938" cy="623878"/>
          </a:xfrm>
          <a:prstGeom prst="rect">
            <a:avLst/>
          </a:prstGeom>
        </p:spPr>
        <p:txBody>
          <a:bodyPr vert="horz">
            <a:normAutofit fontScale="92500" lnSpcReduction="10000"/>
          </a:bodyPr>
          <a:lstStyle/>
          <a:p>
            <a:pPr lvl="0" indent="274320" algn="just">
              <a:buClr>
                <a:schemeClr val="accent1"/>
              </a:buClr>
              <a:buSzPct val="85000"/>
            </a:pPr>
            <a:r>
              <a:rPr lang="en-US" sz="2000" dirty="0" smtClean="0"/>
              <a:t>The most widely used option is to connect the XTAL1 and XTAL2 pins to a crystal (or ceramic) oscillator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When CKOPT is not programmed, the oscillator has a smaller output swing and a limited frequency range. This mode cannot be used to drive other clock buffers, but it does reduce power consumption considerably. There are four choices for the crystal oscillator option. </a:t>
            </a:r>
          </a:p>
          <a:p>
            <a:pPr marL="0" indent="274320" algn="just">
              <a:spcBef>
                <a:spcPts val="0"/>
              </a:spcBef>
              <a:buNone/>
            </a:pPr>
            <a:r>
              <a:rPr lang="en-US" sz="2000" dirty="0" smtClean="0"/>
              <a:t>Table 8-10 shows all of these choices. Notice that mode 101 cannot be used with crystals, and only ceramic resonators can be used. </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9218" name="Picture 2"/>
          <p:cNvPicPr>
            <a:picLocks noChangeAspect="1" noChangeArrowheads="1"/>
          </p:cNvPicPr>
          <p:nvPr/>
        </p:nvPicPr>
        <p:blipFill>
          <a:blip r:embed="rId3"/>
          <a:srcRect/>
          <a:stretch>
            <a:fillRect/>
          </a:stretch>
        </p:blipFill>
        <p:spPr bwMode="auto">
          <a:xfrm>
            <a:off x="1015338" y="3674071"/>
            <a:ext cx="7200000" cy="1969507"/>
          </a:xfrm>
          <a:prstGeom prst="rect">
            <a:avLst/>
          </a:prstGeom>
          <a:noFill/>
          <a:ln w="9525">
            <a:noFill/>
            <a:miter lim="800000"/>
            <a:headEnd/>
            <a:tailEnd/>
          </a:ln>
          <a:effectLst/>
        </p:spPr>
      </p:pic>
      <p:sp>
        <p:nvSpPr>
          <p:cNvPr id="8" name="Rounded Rectangle 7"/>
          <p:cNvSpPr/>
          <p:nvPr/>
        </p:nvSpPr>
        <p:spPr>
          <a:xfrm>
            <a:off x="1000100" y="3571876"/>
            <a:ext cx="7215238" cy="2286016"/>
          </a:xfrm>
          <a:prstGeom prst="round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7300938" cy="829072"/>
          </a:xfrm>
        </p:spPr>
        <p:txBody>
          <a:bodyPr>
            <a:normAutofit/>
          </a:bodyPr>
          <a:lstStyle/>
          <a:p>
            <a:pPr marL="0" indent="274320" algn="just">
              <a:spcBef>
                <a:spcPts val="0"/>
              </a:spcBef>
              <a:buNone/>
            </a:pPr>
            <a:r>
              <a:rPr lang="en-US" sz="2000" dirty="0" smtClean="0"/>
              <a:t>Example 8-1 shows the relation between crystal frequency and instruction cycle time.</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Rectangle 2"/>
          <p:cNvSpPr/>
          <p:nvPr/>
        </p:nvSpPr>
        <p:spPr>
          <a:xfrm>
            <a:off x="971600" y="2342766"/>
            <a:ext cx="7243738" cy="2585323"/>
          </a:xfrm>
          <a:prstGeom prst="rect">
            <a:avLst/>
          </a:prstGeom>
        </p:spPr>
        <p:txBody>
          <a:bodyPr wrap="square">
            <a:spAutoFit/>
          </a:bodyPr>
          <a:lstStyle/>
          <a:p>
            <a:r>
              <a:rPr lang="en-US" sz="2400" dirty="0">
                <a:solidFill>
                  <a:srgbClr val="FF0000"/>
                </a:solidFill>
              </a:rPr>
              <a:t>Example 8-1 </a:t>
            </a:r>
          </a:p>
          <a:p>
            <a:r>
              <a:rPr lang="en-US" sz="2000" dirty="0"/>
              <a:t>Find the instruction cycle time for the ATmega32 chip with the following crystal oscillators connected to the XTAL1 and XTAL2 pins. </a:t>
            </a:r>
            <a:endParaRPr lang="en-US" sz="2000" dirty="0" smtClean="0"/>
          </a:p>
          <a:p>
            <a:r>
              <a:rPr lang="en-US" sz="2000" dirty="0" smtClean="0"/>
              <a:t>(</a:t>
            </a:r>
            <a:r>
              <a:rPr lang="en-US" sz="2000" dirty="0"/>
              <a:t>a) 4 MHz </a:t>
            </a:r>
            <a:r>
              <a:rPr lang="en-US" sz="2000" dirty="0" smtClean="0"/>
              <a:t>		(</a:t>
            </a:r>
            <a:r>
              <a:rPr lang="en-US" sz="2000" dirty="0"/>
              <a:t>b) 8 MHz </a:t>
            </a:r>
            <a:r>
              <a:rPr lang="en-US" sz="2000" dirty="0" smtClean="0"/>
              <a:t>		(</a:t>
            </a:r>
            <a:r>
              <a:rPr lang="en-US" sz="2000" dirty="0"/>
              <a:t>c) 10 MHz </a:t>
            </a:r>
          </a:p>
          <a:p>
            <a:r>
              <a:rPr lang="en-US" sz="2400" dirty="0">
                <a:solidFill>
                  <a:srgbClr val="0066FF"/>
                </a:solidFill>
              </a:rPr>
              <a:t>Solution: </a:t>
            </a:r>
            <a:endParaRPr lang="en-US" sz="2400" dirty="0" smtClean="0">
              <a:solidFill>
                <a:srgbClr val="0066FF"/>
              </a:solidFill>
            </a:endParaRPr>
          </a:p>
          <a:p>
            <a:pPr marL="342900" indent="-342900">
              <a:buAutoNum type="alphaLcParenBoth"/>
            </a:pPr>
            <a:r>
              <a:rPr lang="en-US" dirty="0" smtClean="0"/>
              <a:t>Instruction </a:t>
            </a:r>
            <a:r>
              <a:rPr lang="en-US" dirty="0"/>
              <a:t>cycle time is 1/(4 MHz) = 250 ns </a:t>
            </a:r>
            <a:endParaRPr lang="en-US" dirty="0" smtClean="0"/>
          </a:p>
          <a:p>
            <a:pPr marL="342900" indent="-342900">
              <a:buAutoNum type="alphaLcParenBoth"/>
            </a:pPr>
            <a:r>
              <a:rPr lang="en-US" dirty="0" smtClean="0"/>
              <a:t>Instruction </a:t>
            </a:r>
            <a:r>
              <a:rPr lang="en-US" dirty="0"/>
              <a:t>cycle time is 1/(8 MHz) = 125 ns </a:t>
            </a:r>
            <a:endParaRPr lang="en-US" dirty="0" smtClean="0"/>
          </a:p>
          <a:p>
            <a:pPr marL="342900" indent="-342900">
              <a:buAutoNum type="alphaLcParenBoth"/>
            </a:pPr>
            <a:r>
              <a:rPr lang="en-US" dirty="0" smtClean="0"/>
              <a:t>Instruction </a:t>
            </a:r>
            <a:r>
              <a:rPr lang="en-US" dirty="0"/>
              <a:t>cycle time is 1/(10 MHz) = 100 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7300938" cy="2053208"/>
          </a:xfrm>
        </p:spPr>
        <p:txBody>
          <a:bodyPr>
            <a:normAutofit lnSpcReduction="10000"/>
          </a:bodyPr>
          <a:lstStyle/>
          <a:p>
            <a:pPr marL="0" indent="274320" algn="just">
              <a:spcBef>
                <a:spcPts val="0"/>
              </a:spcBef>
              <a:buNone/>
            </a:pPr>
            <a:r>
              <a:rPr lang="en-US" sz="2000" dirty="0" smtClean="0"/>
              <a:t>The ATmega family members come in different packages, such as </a:t>
            </a:r>
          </a:p>
          <a:p>
            <a:pPr marL="0" indent="274320" algn="just">
              <a:spcBef>
                <a:spcPts val="0"/>
              </a:spcBef>
              <a:buNone/>
            </a:pPr>
            <a:endParaRPr lang="en-US" sz="2000" dirty="0" smtClean="0"/>
          </a:p>
          <a:p>
            <a:pPr marL="0" indent="274320" algn="just">
              <a:lnSpc>
                <a:spcPct val="150000"/>
              </a:lnSpc>
              <a:spcBef>
                <a:spcPts val="0"/>
              </a:spcBef>
            </a:pPr>
            <a:r>
              <a:rPr lang="en-US" sz="2000" b="1" dirty="0" smtClean="0"/>
              <a:t>DIP (dual in-line package), </a:t>
            </a:r>
          </a:p>
          <a:p>
            <a:pPr marL="0" indent="274320" algn="just">
              <a:lnSpc>
                <a:spcPct val="150000"/>
              </a:lnSpc>
              <a:spcBef>
                <a:spcPts val="0"/>
              </a:spcBef>
            </a:pPr>
            <a:r>
              <a:rPr lang="en-US" sz="2000" dirty="0" smtClean="0"/>
              <a:t>MLF (Micro Lead Frame Package), and </a:t>
            </a:r>
          </a:p>
          <a:p>
            <a:pPr marL="0" indent="274320" algn="just">
              <a:lnSpc>
                <a:spcPct val="150000"/>
              </a:lnSpc>
              <a:spcBef>
                <a:spcPts val="0"/>
              </a:spcBef>
            </a:pPr>
            <a:r>
              <a:rPr lang="en-US" sz="2000" dirty="0" smtClean="0"/>
              <a:t>QFP (quad flat package). </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523" y="3738002"/>
            <a:ext cx="7108691" cy="2418537"/>
          </a:xfrm>
          <a:prstGeom prst="rect">
            <a:avLst/>
          </a:prstGeom>
        </p:spPr>
      </p:pic>
    </p:spTree>
    <p:extLst>
      <p:ext uri="{BB962C8B-B14F-4D97-AF65-F5344CB8AC3E}">
        <p14:creationId xmlns:p14="http://schemas.microsoft.com/office/powerpoint/2010/main" val="223226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6" name="Content Placeholder 5"/>
          <p:cNvSpPr>
            <a:spLocks noGrp="1"/>
          </p:cNvSpPr>
          <p:nvPr>
            <p:ph sz="quarter" idx="1"/>
          </p:nvPr>
        </p:nvSpPr>
        <p:spPr>
          <a:xfrm>
            <a:off x="914400" y="1447800"/>
            <a:ext cx="7300938" cy="1837184"/>
          </a:xfrm>
        </p:spPr>
        <p:txBody>
          <a:bodyPr>
            <a:normAutofit/>
          </a:bodyPr>
          <a:lstStyle/>
          <a:p>
            <a:pPr>
              <a:buNone/>
            </a:pPr>
            <a:r>
              <a:rPr lang="en-US" sz="2400" b="1" dirty="0" smtClean="0"/>
              <a:t>Fuse bits and reset delay &amp; SUT1,SUT0 and CKSEL0</a:t>
            </a:r>
          </a:p>
          <a:p>
            <a:pPr marL="0" indent="274320" algn="just">
              <a:spcBef>
                <a:spcPts val="0"/>
              </a:spcBef>
              <a:buNone/>
            </a:pPr>
            <a:r>
              <a:rPr lang="en-US" sz="2000" dirty="0" smtClean="0"/>
              <a:t>The most difficult time for a system is during power-up. The CPU needs both a stable clock source and a stable voltage level to function properly. In AVRs, after all reset sources have gone inactive, a delay counter is activated to make the reset longer. </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8" name="Picture 2"/>
          <p:cNvPicPr>
            <a:picLocks noChangeAspect="1" noChangeArrowheads="1"/>
          </p:cNvPicPr>
          <p:nvPr/>
        </p:nvPicPr>
        <p:blipFill>
          <a:blip r:embed="rId3"/>
          <a:srcRect/>
          <a:stretch>
            <a:fillRect/>
          </a:stretch>
        </p:blipFill>
        <p:spPr bwMode="auto">
          <a:xfrm>
            <a:off x="1000150" y="3071810"/>
            <a:ext cx="7143750" cy="3195646"/>
          </a:xfrm>
          <a:prstGeom prst="rect">
            <a:avLst/>
          </a:prstGeom>
          <a:noFill/>
          <a:ln w="9525">
            <a:noFill/>
            <a:miter lim="800000"/>
            <a:headEnd/>
            <a:tailEnd/>
          </a:ln>
          <a:effectLst/>
        </p:spPr>
      </p:pic>
      <p:sp>
        <p:nvSpPr>
          <p:cNvPr id="9" name="Rectangle 8"/>
          <p:cNvSpPr/>
          <p:nvPr/>
        </p:nvSpPr>
        <p:spPr>
          <a:xfrm>
            <a:off x="1071538" y="3071810"/>
            <a:ext cx="7143800" cy="3214710"/>
          </a:xfrm>
          <a:prstGeom prst="rect">
            <a:avLst/>
          </a:prstGeom>
          <a:solidFill>
            <a:srgbClr val="00B050">
              <a:alpha val="2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SECTION 8.2: AVR FUSE BITS</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8" name="Content Placeholder 7"/>
          <p:cNvSpPr>
            <a:spLocks noGrp="1"/>
          </p:cNvSpPr>
          <p:nvPr>
            <p:ph sz="quarter" idx="1"/>
          </p:nvPr>
        </p:nvSpPr>
        <p:spPr/>
        <p:txBody>
          <a:bodyPr>
            <a:normAutofit/>
          </a:bodyPr>
          <a:lstStyle/>
          <a:p>
            <a:pPr>
              <a:buNone/>
            </a:pPr>
            <a:r>
              <a:rPr lang="en-US" sz="2400" b="1" dirty="0" smtClean="0"/>
              <a:t>Brown-out detector</a:t>
            </a:r>
          </a:p>
          <a:p>
            <a:pPr marL="0" indent="274320" algn="just">
              <a:lnSpc>
                <a:spcPct val="120000"/>
              </a:lnSpc>
              <a:spcBef>
                <a:spcPts val="0"/>
              </a:spcBef>
              <a:buNone/>
            </a:pPr>
            <a:r>
              <a:rPr lang="en-US" sz="2000" dirty="0" smtClean="0"/>
              <a:t>Occasionally, the power source provided to the Vcc pin fluctuates, causing the CPU to malfunction. The ATmega family has a provision for this, called brown-out detection. </a:t>
            </a:r>
          </a:p>
          <a:p>
            <a:pPr marL="0" indent="274320" algn="just">
              <a:lnSpc>
                <a:spcPct val="120000"/>
              </a:lnSpc>
              <a:spcBef>
                <a:spcPts val="0"/>
              </a:spcBef>
              <a:buNone/>
            </a:pPr>
            <a:r>
              <a:rPr lang="en-US" sz="2000" dirty="0" smtClean="0"/>
              <a:t>The BOD circuit compares VCC with BOD-Level and resets the chip if VCC falls below the BOD-Level. The BOD-Level can be either 2.7 V when the BODLEVEL fuse bit is one (not programmed) or 4.0 V when the BODLEVEL fuse is zero (programmed). </a:t>
            </a:r>
          </a:p>
          <a:p>
            <a:pPr marL="0" indent="274320" algn="just">
              <a:lnSpc>
                <a:spcPct val="120000"/>
              </a:lnSpc>
              <a:spcBef>
                <a:spcPts val="0"/>
              </a:spcBef>
              <a:buNone/>
            </a:pPr>
            <a:r>
              <a:rPr lang="en-US" sz="2000" dirty="0" smtClean="0"/>
              <a:t>You can enable the BOD circuit by programming the BODEN fuse bit. When VCC increases above the trigger level, the BOD circuit releases the reset, and the MCU starts working after the time-out period has expired.</a:t>
            </a:r>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solidFill>
                  <a:srgbClr val="FF0000"/>
                </a:solidFill>
              </a:rPr>
              <a:t> </a:t>
            </a:r>
            <a:r>
              <a:rPr lang="en-US" sz="2800" dirty="0" smtClean="0">
                <a:solidFill>
                  <a:srgbClr val="FF0000"/>
                </a:solidFill>
              </a:rPr>
              <a:t>8.3: EXPLAINING THE HEX FILE FOR AVR</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Intel Hex is a widely used file format designed to standardize the loading (transferring) of executable machine code into a chip. Therefore, the loaders that come with every ROM burner (programmer) support the Intel Hex file format. In many Windows-based assemblers such as AVR Studio, the Intel Hex file is produced according to the settings you set. </a:t>
            </a:r>
          </a:p>
          <a:p>
            <a:pPr marL="0" indent="274320" algn="just">
              <a:spcBef>
                <a:spcPts val="0"/>
              </a:spcBef>
              <a:buNone/>
            </a:pPr>
            <a:endParaRPr lang="en-US" sz="2000" dirty="0" smtClean="0"/>
          </a:p>
          <a:p>
            <a:pPr marL="0" indent="274320" algn="just">
              <a:spcBef>
                <a:spcPts val="0"/>
              </a:spcBef>
              <a:buNone/>
            </a:pPr>
            <a:r>
              <a:rPr lang="en-US" sz="2000" dirty="0" smtClean="0"/>
              <a:t>In the AVR Studio environment, the object file is fed into the linker program to produce the Intel hex file. The hex file is used by a programmer such as the AVRISP to transfer (load) the file into the Flash memory. </a:t>
            </a:r>
          </a:p>
          <a:p>
            <a:pPr marL="0" indent="274320" algn="just">
              <a:spcBef>
                <a:spcPts val="0"/>
              </a:spcBef>
              <a:buNone/>
            </a:pPr>
            <a:endParaRPr lang="en-US" sz="2000" dirty="0" smtClean="0"/>
          </a:p>
          <a:p>
            <a:pPr marL="0" indent="274320" algn="just">
              <a:spcBef>
                <a:spcPts val="0"/>
              </a:spcBef>
              <a:buNone/>
            </a:pPr>
            <a:r>
              <a:rPr lang="en-US" sz="2000" dirty="0" smtClean="0"/>
              <a:t>The AVR Studio assembler can produce three types of hex files. They are </a:t>
            </a:r>
          </a:p>
          <a:p>
            <a:pPr marL="0" indent="274320" algn="just">
              <a:spcBef>
                <a:spcPts val="0"/>
              </a:spcBef>
              <a:buAutoNum type="alphaLcParenBoth"/>
            </a:pPr>
            <a:r>
              <a:rPr lang="en-US" sz="2000" dirty="0" smtClean="0"/>
              <a:t>Intel </a:t>
            </a:r>
            <a:r>
              <a:rPr lang="en-US" sz="2000" dirty="0" err="1" smtClean="0"/>
              <a:t>Intellec</a:t>
            </a:r>
            <a:r>
              <a:rPr lang="en-US" sz="2000" dirty="0" smtClean="0"/>
              <a:t> 8MDS (Intel Hex), </a:t>
            </a:r>
          </a:p>
          <a:p>
            <a:pPr marL="0" indent="274320" algn="just">
              <a:spcBef>
                <a:spcPts val="0"/>
              </a:spcBef>
              <a:buAutoNum type="alphaLcParenBoth"/>
            </a:pPr>
            <a:r>
              <a:rPr lang="en-US" sz="2000" dirty="0" smtClean="0"/>
              <a:t>Motorola S-record, and </a:t>
            </a:r>
          </a:p>
          <a:p>
            <a:pPr marL="0" indent="274320" algn="just">
              <a:spcBef>
                <a:spcPts val="0"/>
              </a:spcBef>
              <a:buAutoNum type="alphaLcParenBoth"/>
            </a:pPr>
            <a:r>
              <a:rPr lang="en-US" sz="2000" dirty="0" smtClean="0"/>
              <a:t>Generic. </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6" name="Content Placeholder 5"/>
          <p:cNvSpPr>
            <a:spLocks noGrp="1"/>
          </p:cNvSpPr>
          <p:nvPr>
            <p:ph sz="quarter" idx="1"/>
          </p:nvPr>
        </p:nvSpPr>
        <p:spPr>
          <a:xfrm>
            <a:off x="914400" y="1447800"/>
            <a:ext cx="7300938" cy="766754"/>
          </a:xfrm>
        </p:spPr>
        <p:txBody>
          <a:bodyPr>
            <a:normAutofit/>
          </a:bodyPr>
          <a:lstStyle/>
          <a:p>
            <a:pPr marL="0" indent="274320" algn="just">
              <a:spcBef>
                <a:spcPts val="0"/>
              </a:spcBef>
              <a:buNone/>
            </a:pPr>
            <a:r>
              <a:rPr lang="en-US" sz="2000" dirty="0" smtClean="0"/>
              <a:t>See Table 8-12. In this section we will explain Intel Hex with some examples. </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2290" name="Picture 2"/>
          <p:cNvPicPr>
            <a:picLocks noChangeAspect="1" noChangeArrowheads="1"/>
          </p:cNvPicPr>
          <p:nvPr/>
        </p:nvPicPr>
        <p:blipFill>
          <a:blip r:embed="rId3"/>
          <a:srcRect/>
          <a:stretch>
            <a:fillRect/>
          </a:stretch>
        </p:blipFill>
        <p:spPr bwMode="auto">
          <a:xfrm>
            <a:off x="30651" y="2362624"/>
            <a:ext cx="8812285" cy="2024444"/>
          </a:xfrm>
          <a:prstGeom prst="rect">
            <a:avLst/>
          </a:prstGeom>
          <a:noFill/>
          <a:ln w="9525">
            <a:noFill/>
            <a:miter lim="800000"/>
            <a:headEnd/>
            <a:tailEnd/>
          </a:ln>
          <a:effectLst/>
        </p:spPr>
      </p:pic>
      <p:sp>
        <p:nvSpPr>
          <p:cNvPr id="8" name="Rectangle 7"/>
          <p:cNvSpPr/>
          <p:nvPr/>
        </p:nvSpPr>
        <p:spPr>
          <a:xfrm>
            <a:off x="99970" y="2362624"/>
            <a:ext cx="8864518" cy="2146496"/>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6" name="Content Placeholder 5"/>
          <p:cNvSpPr>
            <a:spLocks noGrp="1"/>
          </p:cNvSpPr>
          <p:nvPr>
            <p:ph sz="quarter" idx="1"/>
          </p:nvPr>
        </p:nvSpPr>
        <p:spPr>
          <a:xfrm>
            <a:off x="914400" y="1447800"/>
            <a:ext cx="7300938" cy="5053034"/>
          </a:xfrm>
        </p:spPr>
        <p:txBody>
          <a:bodyPr>
            <a:normAutofit/>
          </a:bodyPr>
          <a:lstStyle/>
          <a:p>
            <a:pPr>
              <a:buNone/>
            </a:pPr>
            <a:r>
              <a:rPr lang="en-US" sz="2400" b="1" dirty="0" smtClean="0"/>
              <a:t>Analyzing the Intel Hex file</a:t>
            </a:r>
          </a:p>
          <a:p>
            <a:pPr marL="0" indent="274320" algn="just">
              <a:lnSpc>
                <a:spcPct val="110000"/>
              </a:lnSpc>
              <a:spcBef>
                <a:spcPts val="0"/>
              </a:spcBef>
              <a:buNone/>
            </a:pPr>
            <a:r>
              <a:rPr lang="en-US" sz="2000" dirty="0" smtClean="0"/>
              <a:t>We choose the hex type of Intel Hex, Motorola S-record, or Generic by using the command-line invocation options or setting the options in the AVR Studio assembler itself. If we do not choose one, the AVR Studio assembler selects Intel Hex by default. </a:t>
            </a:r>
          </a:p>
          <a:p>
            <a:pPr marL="0" indent="274320" algn="just">
              <a:lnSpc>
                <a:spcPct val="110000"/>
              </a:lnSpc>
              <a:spcBef>
                <a:spcPts val="0"/>
              </a:spcBef>
              <a:buNone/>
            </a:pPr>
            <a:r>
              <a:rPr lang="en-US" sz="2000" dirty="0" smtClean="0"/>
              <a:t>Intel Hex supports up to 16-bit addressing and is not applicable for programs more than 64K bytes in size. To overcome this limitation AVR Studio uses extended Intel Hex files, which support type 02 records to extend address space to 1M. Figure 8-10 shows the Intel Hex file of the test program whose list file is given in Figure 8-8. </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6" name="Content Placeholder 5"/>
          <p:cNvSpPr>
            <a:spLocks noGrp="1"/>
          </p:cNvSpPr>
          <p:nvPr>
            <p:ph sz="quarter" idx="1"/>
          </p:nvPr>
        </p:nvSpPr>
        <p:spPr>
          <a:xfrm>
            <a:off x="914400" y="1447800"/>
            <a:ext cx="7300938" cy="2645253"/>
          </a:xfrm>
        </p:spPr>
        <p:txBody>
          <a:bodyPr>
            <a:normAutofit/>
          </a:bodyPr>
          <a:lstStyle/>
          <a:p>
            <a:pPr marL="0" indent="274320" algn="just">
              <a:spcBef>
                <a:spcPts val="0"/>
              </a:spcBef>
              <a:buNone/>
            </a:pPr>
            <a:r>
              <a:rPr lang="en-US" sz="2000" dirty="0" smtClean="0"/>
              <a:t>Since the programmer (loader) uses the Hex file to download the opcode into Flash, the hex file must provide the following: </a:t>
            </a:r>
          </a:p>
          <a:p>
            <a:pPr marL="0" indent="274320" algn="just">
              <a:spcBef>
                <a:spcPts val="0"/>
              </a:spcBef>
              <a:buNone/>
            </a:pPr>
            <a:endParaRPr lang="en-US" sz="2000" dirty="0" smtClean="0"/>
          </a:p>
          <a:p>
            <a:pPr marL="0" indent="274320" algn="just">
              <a:spcBef>
                <a:spcPts val="0"/>
              </a:spcBef>
              <a:buAutoNum type="arabicParenBoth"/>
            </a:pPr>
            <a:r>
              <a:rPr lang="en-US" sz="2000" dirty="0" smtClean="0"/>
              <a:t>the number of bytes of information to be loaded, </a:t>
            </a:r>
          </a:p>
          <a:p>
            <a:pPr marL="0" indent="274320" algn="just">
              <a:spcBef>
                <a:spcPts val="0"/>
              </a:spcBef>
              <a:buAutoNum type="arabicParenBoth"/>
            </a:pPr>
            <a:r>
              <a:rPr lang="en-US" sz="2000" dirty="0" smtClean="0"/>
              <a:t>the information itself, and </a:t>
            </a:r>
          </a:p>
          <a:p>
            <a:pPr marL="0" indent="274320" algn="just">
              <a:spcBef>
                <a:spcPts val="0"/>
              </a:spcBef>
              <a:buAutoNum type="arabicParenBoth"/>
            </a:pPr>
            <a:r>
              <a:rPr lang="en-US" sz="2000" dirty="0" smtClean="0"/>
              <a:t>the starting address where the information must be placed. </a:t>
            </a:r>
          </a:p>
          <a:p>
            <a:pPr marL="0" indent="274320" algn="just">
              <a:spcBef>
                <a:spcPts val="0"/>
              </a:spcBef>
              <a:buNone/>
            </a:pPr>
            <a:endParaRPr lang="en-US" sz="2000" dirty="0" smtClean="0"/>
          </a:p>
          <a:p>
            <a:pPr marL="0" indent="274320" algn="just">
              <a:spcBef>
                <a:spcPts val="0"/>
              </a:spcBef>
              <a:buNone/>
            </a:pPr>
            <a:r>
              <a:rPr lang="en-US" sz="2000" dirty="0" smtClean="0"/>
              <a:t>Each record (line) of the Hex file consists of six parts as follows:</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
        <p:nvSpPr>
          <p:cNvPr id="3" name="TextBox 2"/>
          <p:cNvSpPr txBox="1"/>
          <p:nvPr/>
        </p:nvSpPr>
        <p:spPr>
          <a:xfrm>
            <a:off x="251520" y="4365104"/>
            <a:ext cx="8568952" cy="707886"/>
          </a:xfrm>
          <a:prstGeom prst="rect">
            <a:avLst/>
          </a:prstGeom>
          <a:noFill/>
        </p:spPr>
        <p:txBody>
          <a:bodyPr wrap="square" rtlCol="0">
            <a:spAutoFit/>
          </a:bodyPr>
          <a:lstStyle/>
          <a:p>
            <a:r>
              <a:rPr lang="en-US" sz="4000" b="1" dirty="0" smtClean="0"/>
              <a:t>:BBAAAATTHHHHH…….HHHHHCC</a:t>
            </a:r>
            <a:endParaRPr lang="en-US" sz="4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6" name="Content Placeholder 5"/>
          <p:cNvSpPr>
            <a:spLocks noGrp="1"/>
          </p:cNvSpPr>
          <p:nvPr>
            <p:ph sz="quarter" idx="1"/>
          </p:nvPr>
        </p:nvSpPr>
        <p:spPr>
          <a:xfrm>
            <a:off x="914400" y="1447800"/>
            <a:ext cx="7300938" cy="4572000"/>
          </a:xfrm>
        </p:spPr>
        <p:txBody>
          <a:bodyPr>
            <a:normAutofit/>
          </a:bodyPr>
          <a:lstStyle/>
          <a:p>
            <a:pPr>
              <a:buNone/>
            </a:pPr>
            <a:r>
              <a:rPr lang="en-US" sz="2000" dirty="0" smtClean="0"/>
              <a:t>The following describes each part:</a:t>
            </a:r>
          </a:p>
          <a:p>
            <a:pPr>
              <a:buNone/>
            </a:pPr>
            <a:r>
              <a:rPr lang="en-US" sz="2000" dirty="0" smtClean="0"/>
              <a:t>1. ":" Each line starts with a colon.</a:t>
            </a:r>
          </a:p>
          <a:p>
            <a:pPr algn="just">
              <a:buNone/>
            </a:pPr>
            <a:r>
              <a:rPr lang="en-US" sz="2000" dirty="0" smtClean="0"/>
              <a:t>2. BB, the count byte. This tells the loader how many bytes are in the line.</a:t>
            </a:r>
          </a:p>
          <a:p>
            <a:pPr algn="just">
              <a:buNone/>
            </a:pPr>
            <a:r>
              <a:rPr lang="en-US" sz="2000" dirty="0" smtClean="0"/>
              <a:t>3. AAAA is for the record address. This is a 16-bit address. The loader places the first byte of record data into this Flash location. This is the case in files that are less than 64 KB. For files that are more than 64 KB the address field shows the record address in the current segment.</a:t>
            </a:r>
          </a:p>
          <a:p>
            <a:pPr algn="just">
              <a:buNone/>
            </a:pPr>
            <a:r>
              <a:rPr lang="en-US" sz="2000" dirty="0" smtClean="0"/>
              <a:t>4. </a:t>
            </a:r>
            <a:r>
              <a:rPr lang="en-US" sz="2100" dirty="0" smtClean="0"/>
              <a:t>TT is for type. This field is 00,01, or 02. If it is 00, it means that there are more lines to come after this line. If it is 01, it means that this is the last line and the loading should stop after this line. If it is 02, it indicates the current segment address. To calculate the absolute address of each record (line), we have to shift the current segment address 4 bits to left and then add it to the record address</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6" name="Content Placeholder 5"/>
          <p:cNvSpPr>
            <a:spLocks noGrp="1"/>
          </p:cNvSpPr>
          <p:nvPr>
            <p:ph sz="quarter" idx="1"/>
          </p:nvPr>
        </p:nvSpPr>
        <p:spPr>
          <a:xfrm>
            <a:off x="914400" y="1447800"/>
            <a:ext cx="7300938" cy="4572000"/>
          </a:xfrm>
        </p:spPr>
        <p:txBody>
          <a:bodyPr>
            <a:normAutofit/>
          </a:bodyPr>
          <a:lstStyle/>
          <a:p>
            <a:pPr algn="just">
              <a:buNone/>
            </a:pPr>
            <a:r>
              <a:rPr lang="en-US" sz="2000" dirty="0" smtClean="0"/>
              <a:t>5. HH ...... H is the real information (data or code). The loader places this information into successive memory locations of Flash. The information in this field is presented as low byte followed by the high byte.</a:t>
            </a:r>
          </a:p>
          <a:p>
            <a:pPr algn="just">
              <a:buNone/>
            </a:pPr>
            <a:r>
              <a:rPr lang="en-US" sz="2000" dirty="0" smtClean="0"/>
              <a:t>6. CC is a single byte. This last byte is the checksum byte for everything in that line. The checksum byte is used for error checking. Notice that the checksum byte at the end of each line represents the checksum byte for everything in that line, and not just for the data portion.</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4339" name="Picture 3"/>
          <p:cNvPicPr>
            <a:picLocks noGrp="1" noChangeAspect="1" noChangeArrowheads="1"/>
          </p:cNvPicPr>
          <p:nvPr>
            <p:ph sz="quarter" idx="1"/>
          </p:nvPr>
        </p:nvPicPr>
        <p:blipFill>
          <a:blip r:embed="rId3"/>
          <a:srcRect/>
          <a:stretch>
            <a:fillRect/>
          </a:stretch>
        </p:blipFill>
        <p:spPr bwMode="auto">
          <a:xfrm>
            <a:off x="914400" y="1988718"/>
            <a:ext cx="7300913" cy="3490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5362" name="Picture 2"/>
          <p:cNvPicPr>
            <a:picLocks noGrp="1" noChangeAspect="1" noChangeArrowheads="1"/>
          </p:cNvPicPr>
          <p:nvPr>
            <p:ph sz="quarter" idx="1"/>
          </p:nvPr>
        </p:nvPicPr>
        <p:blipFill>
          <a:blip r:embed="rId3"/>
          <a:srcRect/>
          <a:stretch>
            <a:fillRect/>
          </a:stretch>
        </p:blipFill>
        <p:spPr bwMode="auto">
          <a:xfrm>
            <a:off x="914400" y="1625790"/>
            <a:ext cx="7300913" cy="42160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7300938" cy="2053208"/>
          </a:xfrm>
        </p:spPr>
        <p:txBody>
          <a:bodyPr>
            <a:normAutofit lnSpcReduction="10000"/>
          </a:bodyPr>
          <a:lstStyle/>
          <a:p>
            <a:pPr marL="0" indent="274320" algn="just">
              <a:spcBef>
                <a:spcPts val="0"/>
              </a:spcBef>
              <a:buNone/>
            </a:pPr>
            <a:r>
              <a:rPr lang="en-US" sz="2000" dirty="0" smtClean="0"/>
              <a:t>The ATmega family members come in different packages, such as </a:t>
            </a:r>
          </a:p>
          <a:p>
            <a:pPr marL="0" indent="274320" algn="just">
              <a:spcBef>
                <a:spcPts val="0"/>
              </a:spcBef>
              <a:buNone/>
            </a:pPr>
            <a:endParaRPr lang="en-US" sz="2000" dirty="0" smtClean="0"/>
          </a:p>
          <a:p>
            <a:pPr marL="0" indent="274320" algn="just">
              <a:lnSpc>
                <a:spcPct val="150000"/>
              </a:lnSpc>
              <a:spcBef>
                <a:spcPts val="0"/>
              </a:spcBef>
            </a:pPr>
            <a:r>
              <a:rPr lang="en-US" sz="2000" dirty="0" smtClean="0"/>
              <a:t>DIP (dual in-line package), </a:t>
            </a:r>
          </a:p>
          <a:p>
            <a:pPr marL="0" indent="274320" algn="just">
              <a:lnSpc>
                <a:spcPct val="150000"/>
              </a:lnSpc>
              <a:spcBef>
                <a:spcPts val="0"/>
              </a:spcBef>
            </a:pPr>
            <a:r>
              <a:rPr lang="en-US" sz="2000" b="1" dirty="0" smtClean="0"/>
              <a:t>MLF (Micro Lead Frame Package), and </a:t>
            </a:r>
          </a:p>
          <a:p>
            <a:pPr marL="0" indent="274320" algn="just">
              <a:lnSpc>
                <a:spcPct val="150000"/>
              </a:lnSpc>
              <a:spcBef>
                <a:spcPts val="0"/>
              </a:spcBef>
            </a:pPr>
            <a:r>
              <a:rPr lang="en-US" sz="2000" dirty="0" smtClean="0"/>
              <a:t>QFP (quad flat package).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26" y="3562546"/>
            <a:ext cx="8299356" cy="212528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400" b="1" dirty="0" smtClean="0"/>
              <a:t>Analyzing the bytes in the Flash memory vs. list file</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6386" name="Picture 2"/>
          <p:cNvPicPr>
            <a:picLocks noChangeAspect="1" noChangeArrowheads="1"/>
          </p:cNvPicPr>
          <p:nvPr/>
        </p:nvPicPr>
        <p:blipFill>
          <a:blip r:embed="rId3"/>
          <a:srcRect/>
          <a:stretch>
            <a:fillRect/>
          </a:stretch>
        </p:blipFill>
        <p:spPr bwMode="auto">
          <a:xfrm>
            <a:off x="972000" y="1857364"/>
            <a:ext cx="3600000" cy="4730127"/>
          </a:xfrm>
          <a:prstGeom prst="rect">
            <a:avLst/>
          </a:prstGeom>
          <a:noFill/>
          <a:ln w="9525">
            <a:noFill/>
            <a:miter lim="800000"/>
            <a:headEnd/>
            <a:tailEnd/>
          </a:ln>
          <a:effectLst/>
        </p:spPr>
      </p:pic>
      <p:pic>
        <p:nvPicPr>
          <p:cNvPr id="16387" name="Picture 3"/>
          <p:cNvPicPr>
            <a:picLocks noChangeAspect="1" noChangeArrowheads="1"/>
          </p:cNvPicPr>
          <p:nvPr/>
        </p:nvPicPr>
        <p:blipFill>
          <a:blip r:embed="rId4"/>
          <a:srcRect/>
          <a:stretch>
            <a:fillRect/>
          </a:stretch>
        </p:blipFill>
        <p:spPr bwMode="auto">
          <a:xfrm>
            <a:off x="4572000" y="1771650"/>
            <a:ext cx="3600000" cy="20707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As we mentioned, each Flash location in the AVR is 2 bytes long. So, for example, the first byte of Flash location #2 is Byte #4 of the code.</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7410" name="Picture 2"/>
          <p:cNvPicPr>
            <a:picLocks noChangeAspect="1" noChangeArrowheads="1"/>
          </p:cNvPicPr>
          <p:nvPr/>
        </p:nvPicPr>
        <p:blipFill>
          <a:blip r:embed="rId3"/>
          <a:srcRect/>
          <a:stretch>
            <a:fillRect/>
          </a:stretch>
        </p:blipFill>
        <p:spPr bwMode="auto">
          <a:xfrm>
            <a:off x="1000100" y="2428868"/>
            <a:ext cx="7200000" cy="26176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In Figure 8-10 you see the hex file of the toggle code.</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8434" name="Picture 2"/>
          <p:cNvPicPr>
            <a:picLocks noChangeAspect="1" noChangeArrowheads="1"/>
          </p:cNvPicPr>
          <p:nvPr/>
        </p:nvPicPr>
        <p:blipFill>
          <a:blip r:embed="rId3"/>
          <a:srcRect/>
          <a:stretch>
            <a:fillRect/>
          </a:stretch>
        </p:blipFill>
        <p:spPr bwMode="auto">
          <a:xfrm>
            <a:off x="943900" y="1842112"/>
            <a:ext cx="7200000" cy="3658590"/>
          </a:xfrm>
          <a:prstGeom prst="rect">
            <a:avLst/>
          </a:prstGeom>
          <a:noFill/>
          <a:ln w="9525">
            <a:noFill/>
            <a:miter lim="800000"/>
            <a:headEnd/>
            <a:tailEnd/>
          </a:ln>
          <a:effectLst/>
        </p:spPr>
      </p:pic>
      <p:sp>
        <p:nvSpPr>
          <p:cNvPr id="8" name="TextBox 7"/>
          <p:cNvSpPr txBox="1"/>
          <p:nvPr/>
        </p:nvSpPr>
        <p:spPr>
          <a:xfrm rot="19739028">
            <a:off x="124427" y="1069852"/>
            <a:ext cx="2071702" cy="646331"/>
          </a:xfrm>
          <a:prstGeom prst="rect">
            <a:avLst/>
          </a:prstGeom>
          <a:noFill/>
          <a:ln>
            <a:solidFill>
              <a:srgbClr val="FF0000"/>
            </a:solidFill>
          </a:ln>
        </p:spPr>
        <p:txBody>
          <a:bodyPr wrap="square" rtlCol="0">
            <a:spAutoFit/>
          </a:bodyPr>
          <a:lstStyle/>
          <a:p>
            <a:r>
              <a:rPr lang="en-US" sz="1200" dirty="0" smtClean="0"/>
              <a:t>The first record (line) is a type 02 record and indicates the current segment address, which is 0000. </a:t>
            </a:r>
            <a:endParaRPr lang="en-US" sz="1200" dirty="0"/>
          </a:p>
        </p:txBody>
      </p:sp>
      <p:cxnSp>
        <p:nvCxnSpPr>
          <p:cNvPr id="10" name="Straight Arrow Connector 9"/>
          <p:cNvCxnSpPr>
            <a:stCxn id="8" idx="2"/>
          </p:cNvCxnSpPr>
          <p:nvPr/>
        </p:nvCxnSpPr>
        <p:spPr>
          <a:xfrm rot="5400000">
            <a:off x="176782" y="2779048"/>
            <a:ext cx="2259089" cy="4094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71538" y="3857628"/>
            <a:ext cx="1714512" cy="21431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4282" y="5500702"/>
            <a:ext cx="4143404" cy="646331"/>
          </a:xfrm>
          <a:prstGeom prst="rect">
            <a:avLst/>
          </a:prstGeom>
          <a:noFill/>
          <a:ln>
            <a:solidFill>
              <a:srgbClr val="0066FF"/>
            </a:solidFill>
          </a:ln>
        </p:spPr>
        <p:txBody>
          <a:bodyPr wrap="square" rtlCol="0">
            <a:spAutoFit/>
          </a:bodyPr>
          <a:lstStyle/>
          <a:p>
            <a:pPr algn="just"/>
            <a:r>
              <a:rPr lang="en-US" sz="1200" dirty="0" smtClean="0"/>
              <a:t>The next record (line) is a type 00 record and contains the data (the code to be loaded into the chip). After ':' the record starts with 10, which means that the data field contains 10 (16 decimal) bytes of data. </a:t>
            </a:r>
            <a:endParaRPr lang="en-US" sz="1200" dirty="0"/>
          </a:p>
        </p:txBody>
      </p:sp>
      <p:sp>
        <p:nvSpPr>
          <p:cNvPr id="15" name="Rectangle 14"/>
          <p:cNvSpPr/>
          <p:nvPr/>
        </p:nvSpPr>
        <p:spPr>
          <a:xfrm>
            <a:off x="1071538" y="4071942"/>
            <a:ext cx="4786346" cy="214314"/>
          </a:xfrm>
          <a:prstGeom prst="rect">
            <a:avLst/>
          </a:prstGeom>
          <a:solidFill>
            <a:srgbClr val="00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4" idx="0"/>
          </p:cNvCxnSpPr>
          <p:nvPr/>
        </p:nvCxnSpPr>
        <p:spPr>
          <a:xfrm rot="16200000" flipV="1">
            <a:off x="1178695" y="4393413"/>
            <a:ext cx="1214446" cy="1000132"/>
          </a:xfrm>
          <a:prstGeom prst="straightConnector1">
            <a:avLst/>
          </a:prstGeom>
          <a:ln w="2540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29124" y="5500702"/>
            <a:ext cx="3071834" cy="646331"/>
          </a:xfrm>
          <a:prstGeom prst="rect">
            <a:avLst/>
          </a:prstGeom>
          <a:noFill/>
          <a:ln w="25400">
            <a:solidFill>
              <a:srgbClr val="0066FF"/>
            </a:solidFill>
          </a:ln>
        </p:spPr>
        <p:txBody>
          <a:bodyPr wrap="square" rtlCol="0">
            <a:spAutoFit/>
          </a:bodyPr>
          <a:lstStyle/>
          <a:p>
            <a:pPr algn="just"/>
            <a:r>
              <a:rPr lang="en-US" sz="1200" dirty="0" smtClean="0"/>
              <a:t>The next field is the address field (0000), and it indicates that the first byte of the data field will be placed in address location 0 in the current segment. </a:t>
            </a:r>
            <a:endParaRPr lang="en-US" sz="1200" dirty="0"/>
          </a:p>
        </p:txBody>
      </p:sp>
      <p:cxnSp>
        <p:nvCxnSpPr>
          <p:cNvPr id="23" name="Straight Arrow Connector 22"/>
          <p:cNvCxnSpPr>
            <a:stCxn id="21" idx="0"/>
          </p:cNvCxnSpPr>
          <p:nvPr/>
        </p:nvCxnSpPr>
        <p:spPr>
          <a:xfrm rot="16200000" flipV="1">
            <a:off x="3303976" y="2839637"/>
            <a:ext cx="1285884" cy="4036246"/>
          </a:xfrm>
          <a:prstGeom prst="straightConnector1">
            <a:avLst/>
          </a:prstGeom>
          <a:ln w="2540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9322" y="2143116"/>
            <a:ext cx="2786082" cy="461665"/>
          </a:xfrm>
          <a:prstGeom prst="rect">
            <a:avLst/>
          </a:prstGeom>
          <a:noFill/>
          <a:ln w="25400">
            <a:solidFill>
              <a:srgbClr val="0066FF"/>
            </a:solidFill>
          </a:ln>
        </p:spPr>
        <p:txBody>
          <a:bodyPr wrap="square" rtlCol="0">
            <a:spAutoFit/>
          </a:bodyPr>
          <a:lstStyle/>
          <a:p>
            <a:pPr algn="just"/>
            <a:r>
              <a:rPr lang="en-US" sz="1200" dirty="0" smtClean="0"/>
              <a:t>The next field is the data field, which contains the code to be loaded into the chip.</a:t>
            </a:r>
            <a:endParaRPr lang="en-US" sz="1200" dirty="0"/>
          </a:p>
        </p:txBody>
      </p:sp>
      <p:cxnSp>
        <p:nvCxnSpPr>
          <p:cNvPr id="30" name="Straight Arrow Connector 29"/>
          <p:cNvCxnSpPr>
            <a:stCxn id="28" idx="2"/>
          </p:cNvCxnSpPr>
          <p:nvPr/>
        </p:nvCxnSpPr>
        <p:spPr>
          <a:xfrm rot="5400000">
            <a:off x="4427784" y="1177362"/>
            <a:ext cx="1467161" cy="4321999"/>
          </a:xfrm>
          <a:prstGeom prst="straightConnector1">
            <a:avLst/>
          </a:prstGeom>
          <a:ln w="25400">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29586" y="3256864"/>
            <a:ext cx="1000132" cy="276999"/>
          </a:xfrm>
          <a:prstGeom prst="rect">
            <a:avLst/>
          </a:prstGeom>
          <a:noFill/>
          <a:ln w="25400">
            <a:solidFill>
              <a:srgbClr val="0066FF"/>
            </a:solidFill>
          </a:ln>
        </p:spPr>
        <p:txBody>
          <a:bodyPr wrap="square" rtlCol="0">
            <a:spAutoFit/>
          </a:bodyPr>
          <a:lstStyle/>
          <a:p>
            <a:r>
              <a:rPr lang="en-US" sz="1200" dirty="0" smtClean="0"/>
              <a:t>checksum byte</a:t>
            </a:r>
            <a:endParaRPr lang="en-US" sz="1200" dirty="0"/>
          </a:p>
        </p:txBody>
      </p:sp>
      <p:cxnSp>
        <p:nvCxnSpPr>
          <p:cNvPr id="33" name="Straight Arrow Connector 32"/>
          <p:cNvCxnSpPr>
            <a:stCxn id="31" idx="2"/>
          </p:cNvCxnSpPr>
          <p:nvPr/>
        </p:nvCxnSpPr>
        <p:spPr>
          <a:xfrm rot="5400000">
            <a:off x="7446232" y="3231399"/>
            <a:ext cx="680957" cy="1285884"/>
          </a:xfrm>
          <a:prstGeom prst="straightConnector1">
            <a:avLst/>
          </a:prstGeom>
          <a:ln w="25400">
            <a:solidFill>
              <a:srgbClr val="0066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19458" name="Picture 2"/>
          <p:cNvPicPr>
            <a:picLocks noGrp="1" noChangeAspect="1" noChangeArrowheads="1"/>
          </p:cNvPicPr>
          <p:nvPr>
            <p:ph sz="quarter" idx="1"/>
          </p:nvPr>
        </p:nvPicPr>
        <p:blipFill>
          <a:blip r:embed="rId3"/>
          <a:srcRect/>
          <a:stretch>
            <a:fillRect/>
          </a:stretch>
        </p:blipFill>
        <p:spPr bwMode="auto">
          <a:xfrm>
            <a:off x="914400" y="2370158"/>
            <a:ext cx="7300913" cy="2727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0482" name="Picture 2"/>
          <p:cNvPicPr>
            <a:picLocks noGrp="1" noChangeAspect="1" noChangeArrowheads="1"/>
          </p:cNvPicPr>
          <p:nvPr>
            <p:ph sz="quarter" idx="1"/>
          </p:nvPr>
        </p:nvPicPr>
        <p:blipFill>
          <a:blip r:embed="rId3"/>
          <a:srcRect/>
          <a:stretch>
            <a:fillRect/>
          </a:stretch>
        </p:blipFill>
        <p:spPr bwMode="auto">
          <a:xfrm>
            <a:off x="914400" y="2420360"/>
            <a:ext cx="7300913" cy="26268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8.3: EXPLAINING THE HEX FILE FOR AVR</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pic>
        <p:nvPicPr>
          <p:cNvPr id="21506" name="Picture 2"/>
          <p:cNvPicPr>
            <a:picLocks noGrp="1" noChangeAspect="1" noChangeArrowheads="1"/>
          </p:cNvPicPr>
          <p:nvPr>
            <p:ph sz="quarter" idx="1"/>
          </p:nvPr>
        </p:nvPicPr>
        <p:blipFill>
          <a:blip r:embed="rId3"/>
          <a:srcRect/>
          <a:stretch>
            <a:fillRect/>
          </a:stretch>
        </p:blipFill>
        <p:spPr bwMode="auto">
          <a:xfrm>
            <a:off x="914400" y="2158150"/>
            <a:ext cx="7300913" cy="315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8.4: AVR PROGRAMMING AND TRAINER BOARD</a:t>
            </a:r>
          </a:p>
        </p:txBody>
      </p:sp>
      <p:sp>
        <p:nvSpPr>
          <p:cNvPr id="6" name="Content Placeholder 5"/>
          <p:cNvSpPr>
            <a:spLocks noGrp="1"/>
          </p:cNvSpPr>
          <p:nvPr>
            <p:ph sz="quarter" idx="1"/>
          </p:nvPr>
        </p:nvSpPr>
        <p:spPr>
          <a:xfrm>
            <a:off x="914400" y="1447800"/>
            <a:ext cx="7300938" cy="5195910"/>
          </a:xfrm>
        </p:spPr>
        <p:txBody>
          <a:bodyPr>
            <a:normAutofit lnSpcReduction="10000"/>
          </a:bodyPr>
          <a:lstStyle/>
          <a:p>
            <a:pPr marL="0" indent="274320" algn="just">
              <a:spcBef>
                <a:spcPts val="0"/>
              </a:spcBef>
              <a:buNone/>
            </a:pPr>
            <a:r>
              <a:rPr lang="en-US" sz="2000" dirty="0" smtClean="0"/>
              <a:t>We show various ways of loading a hex file into the AVR. Atmel has skillfully designed AVR microcontrollers for maximum flexibility of loading programs there three primary ways to load a program:</a:t>
            </a:r>
          </a:p>
          <a:p>
            <a:pPr marL="0" indent="274320" algn="just">
              <a:spcBef>
                <a:spcPts val="0"/>
              </a:spcBef>
              <a:buNone/>
            </a:pPr>
            <a:endParaRPr lang="en-US" sz="2000" dirty="0" smtClean="0"/>
          </a:p>
          <a:p>
            <a:pPr marL="262800" indent="-262800" algn="just">
              <a:spcBef>
                <a:spcPts val="0"/>
              </a:spcBef>
              <a:buFont typeface="+mj-lt"/>
              <a:buAutoNum type="arabicPeriod"/>
            </a:pPr>
            <a:r>
              <a:rPr lang="en-US" sz="2000" dirty="0" smtClean="0">
                <a:solidFill>
                  <a:srgbClr val="FF0000"/>
                </a:solidFill>
              </a:rPr>
              <a:t>parallel programming</a:t>
            </a:r>
            <a:r>
              <a:rPr lang="en-US" sz="2000" dirty="0" smtClean="0"/>
              <a:t>. In this way a device burner loads the program into the microcontroller separate from the system. This is useful on a manufacturing floor where a gang programmer is used to program many chips at one time. The chip is programmed before it is inserted into the circuit. </a:t>
            </a:r>
          </a:p>
          <a:p>
            <a:pPr marL="262800" indent="-262800" algn="just">
              <a:spcBef>
                <a:spcPts val="0"/>
              </a:spcBef>
              <a:buFont typeface="+mj-lt"/>
              <a:buAutoNum type="arabicPeriod"/>
            </a:pPr>
            <a:r>
              <a:rPr lang="en-US" sz="2000" dirty="0" smtClean="0">
                <a:solidFill>
                  <a:srgbClr val="FF0000"/>
                </a:solidFill>
              </a:rPr>
              <a:t>Serial in-circuit programming </a:t>
            </a:r>
            <a:r>
              <a:rPr lang="en-US" sz="2000" dirty="0" smtClean="0">
                <a:solidFill>
                  <a:srgbClr val="002060"/>
                </a:solidFill>
              </a:rPr>
              <a:t>this kind of programmer allows the developer to program and debug their microcontroller while it is in the system. AVR has two methods of ISP. They are SPI and JTAG. Most of the </a:t>
            </a:r>
            <a:r>
              <a:rPr lang="en-US" sz="2000" dirty="0" err="1" smtClean="0">
                <a:solidFill>
                  <a:srgbClr val="002060"/>
                </a:solidFill>
              </a:rPr>
              <a:t>Atmega</a:t>
            </a:r>
            <a:r>
              <a:rPr lang="en-US" sz="2000" dirty="0" smtClean="0">
                <a:solidFill>
                  <a:srgbClr val="002060"/>
                </a:solidFill>
              </a:rPr>
              <a:t> family supports both methods. The SPI uses 3 pins. Notice that SPI stands for “</a:t>
            </a:r>
            <a:r>
              <a:rPr lang="en-US" sz="2000" dirty="0" smtClean="0">
                <a:solidFill>
                  <a:srgbClr val="FF0000"/>
                </a:solidFill>
              </a:rPr>
              <a:t>S</a:t>
            </a:r>
            <a:r>
              <a:rPr lang="en-US" sz="2000" dirty="0" smtClean="0">
                <a:solidFill>
                  <a:srgbClr val="002060"/>
                </a:solidFill>
              </a:rPr>
              <a:t>erial </a:t>
            </a:r>
            <a:r>
              <a:rPr lang="en-US" sz="2000" dirty="0" smtClean="0">
                <a:solidFill>
                  <a:srgbClr val="FF0000"/>
                </a:solidFill>
              </a:rPr>
              <a:t>P</a:t>
            </a:r>
            <a:r>
              <a:rPr lang="en-US" sz="2000" dirty="0" smtClean="0">
                <a:solidFill>
                  <a:srgbClr val="002060"/>
                </a:solidFill>
              </a:rPr>
              <a:t>eripheral </a:t>
            </a:r>
            <a:r>
              <a:rPr lang="en-US" sz="2000" dirty="0" smtClean="0">
                <a:solidFill>
                  <a:srgbClr val="FF0000"/>
                </a:solidFill>
              </a:rPr>
              <a:t>I</a:t>
            </a:r>
            <a:r>
              <a:rPr lang="en-US" sz="2000" dirty="0" smtClean="0">
                <a:solidFill>
                  <a:srgbClr val="002060"/>
                </a:solidFill>
              </a:rPr>
              <a:t>nterface” and is a protocol. But ISP stands for “</a:t>
            </a:r>
            <a:r>
              <a:rPr lang="en-US" sz="2000" dirty="0" smtClean="0">
                <a:solidFill>
                  <a:srgbClr val="FF0000"/>
                </a:solidFill>
              </a:rPr>
              <a:t>I</a:t>
            </a:r>
            <a:r>
              <a:rPr lang="en-US" sz="2000" dirty="0" smtClean="0">
                <a:solidFill>
                  <a:srgbClr val="002060"/>
                </a:solidFill>
              </a:rPr>
              <a:t>n-circuit </a:t>
            </a:r>
            <a:r>
              <a:rPr lang="en-US" sz="2000" dirty="0" smtClean="0">
                <a:solidFill>
                  <a:srgbClr val="FF0000"/>
                </a:solidFill>
              </a:rPr>
              <a:t>S</a:t>
            </a:r>
            <a:r>
              <a:rPr lang="en-US" sz="2000" dirty="0" smtClean="0">
                <a:solidFill>
                  <a:srgbClr val="002060"/>
                </a:solidFill>
              </a:rPr>
              <a:t>erial </a:t>
            </a:r>
            <a:r>
              <a:rPr lang="en-US" sz="2000" dirty="0" smtClean="0">
                <a:solidFill>
                  <a:srgbClr val="FF0000"/>
                </a:solidFill>
              </a:rPr>
              <a:t>P</a:t>
            </a:r>
            <a:r>
              <a:rPr lang="en-US" sz="2000" dirty="0" smtClean="0">
                <a:solidFill>
                  <a:srgbClr val="002060"/>
                </a:solidFill>
              </a:rPr>
              <a:t>rogramming” and is a method of code loading. AVRISP and many other devices support ISP. To connect AVRISP to your device you also need to connect VCC, GND and RESET pins.</a:t>
            </a:r>
          </a:p>
          <a:p>
            <a:pPr marL="0" indent="274320" algn="just">
              <a:spcBef>
                <a:spcPts val="0"/>
              </a:spcBef>
              <a:buFont typeface="+mj-lt"/>
              <a:buAutoNum type="arabicPeriod"/>
            </a:pPr>
            <a:endParaRPr lang="en-US" sz="2000" dirty="0" smtClean="0"/>
          </a:p>
          <a:p>
            <a:pPr marL="0" indent="274320" algn="just">
              <a:spcBef>
                <a:spcPts val="0"/>
              </a:spcBef>
              <a:buFont typeface="+mj-lt"/>
              <a:buAutoNum type="arabicPeriod"/>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1449586" y="3208575"/>
            <a:ext cx="6480000" cy="2792193"/>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8.4: AVR PROGRAMMING AND TRAINER BOARD</a:t>
            </a:r>
          </a:p>
        </p:txBody>
      </p:sp>
      <p:sp>
        <p:nvSpPr>
          <p:cNvPr id="6" name="Content Placeholder 5"/>
          <p:cNvSpPr>
            <a:spLocks noGrp="1"/>
          </p:cNvSpPr>
          <p:nvPr>
            <p:ph sz="quarter" idx="1"/>
          </p:nvPr>
        </p:nvSpPr>
        <p:spPr>
          <a:xfrm>
            <a:off x="985838" y="1285860"/>
            <a:ext cx="7300938" cy="1643074"/>
          </a:xfrm>
        </p:spPr>
        <p:txBody>
          <a:bodyPr>
            <a:normAutofit/>
          </a:bodyPr>
          <a:lstStyle/>
          <a:p>
            <a:pPr marL="262800" indent="0" algn="just">
              <a:spcBef>
                <a:spcPts val="0"/>
              </a:spcBef>
              <a:buNone/>
            </a:pPr>
            <a:r>
              <a:rPr lang="en-US" sz="2000" dirty="0" smtClean="0"/>
              <a:t>Another method of ISP is JTAG. JTAG is another protocol that supports in-circuit programming and debugging. It means that in addition to programming you can trace your program on the chip line by line and watch or change the values of memory locations, ports, or registers while your program is running on the chip.</a:t>
            </a:r>
            <a:endParaRPr lang="en-US" sz="2000" dirty="0" smtClean="0">
              <a:solidFill>
                <a:srgbClr val="FF0000"/>
              </a:solidFill>
            </a:endParaRPr>
          </a:p>
          <a:p>
            <a:pPr marL="0" indent="274320" algn="just">
              <a:spcBef>
                <a:spcPts val="0"/>
              </a:spcBef>
              <a:buFont typeface="+mj-lt"/>
              <a:buAutoNum type="arabicPeriod" startAt="3"/>
            </a:pPr>
            <a:endParaRPr lang="en-US" sz="2000" dirty="0" smtClean="0">
              <a:solidFill>
                <a:srgbClr val="FF0000"/>
              </a:solidFill>
            </a:endParaRPr>
          </a:p>
          <a:p>
            <a:pPr marL="0" indent="274320" algn="just">
              <a:spcBef>
                <a:spcPts val="0"/>
              </a:spcBef>
              <a:buFont typeface="+mj-lt"/>
              <a:buAutoNum type="arabicPeriod" startAt="3"/>
            </a:pPr>
            <a:endParaRPr lang="en-US" sz="2000" dirty="0" smtClean="0">
              <a:solidFill>
                <a:srgbClr val="FF0000"/>
              </a:solidFill>
            </a:endParaRPr>
          </a:p>
          <a:p>
            <a:pPr marL="0" indent="274320" algn="just">
              <a:spcBef>
                <a:spcPts val="0"/>
              </a:spcBef>
              <a:buFont typeface="+mj-lt"/>
              <a:buAutoNum type="arabicPeriod" startAt="3"/>
            </a:pPr>
            <a:endParaRPr lang="en-US" sz="2000" dirty="0" smtClean="0">
              <a:solidFill>
                <a:srgbClr val="FF0000"/>
              </a:solidFill>
            </a:endParaRP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1500166" y="3214686"/>
            <a:ext cx="6429420" cy="2500330"/>
          </a:xfrm>
          <a:prstGeom prst="rect">
            <a:avLst/>
          </a:prstGeom>
          <a:solidFill>
            <a:srgbClr val="0070C0">
              <a:alpha val="25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8.4: AVR PROGRAMMING AND TRAINER BOARD</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solidFill>
                  <a:srgbClr val="FF0000"/>
                </a:solidFill>
              </a:rPr>
              <a:t>A boot loader is a piece of code burned into the microcontroller's program Flash</a:t>
            </a:r>
            <a:r>
              <a:rPr lang="en-US" sz="2000" dirty="0" smtClean="0"/>
              <a:t>. </a:t>
            </a:r>
          </a:p>
          <a:p>
            <a:pPr marL="0" indent="274320" algn="just">
              <a:spcBef>
                <a:spcPts val="0"/>
              </a:spcBef>
              <a:buNone/>
            </a:pPr>
            <a:r>
              <a:rPr lang="en-US" sz="2000" dirty="0" smtClean="0"/>
              <a:t>Its purpose is to communicate with the user's board to load the program. A boot loader can be written to communicate via a serial port, a CAN port, a USB port, or even a network connection. </a:t>
            </a:r>
          </a:p>
          <a:p>
            <a:pPr marL="0" indent="274320" algn="just">
              <a:spcBef>
                <a:spcPts val="0"/>
              </a:spcBef>
              <a:buNone/>
            </a:pPr>
            <a:r>
              <a:rPr lang="en-US" sz="2000" dirty="0" smtClean="0"/>
              <a:t>A boot loader can also be designed to debug a system, similar to the JTAG. This method of programming is excellent for the developer who does not always have a device programmer or a JTAG available. There are several application notes on writing boot loaders on the Web. The main drawback of the boot loader is that it does require a communication port and program code space on the microcontroller. </a:t>
            </a:r>
          </a:p>
          <a:p>
            <a:pPr marL="0" indent="274320" algn="just">
              <a:spcBef>
                <a:spcPts val="0"/>
              </a:spcBef>
              <a:buNone/>
            </a:pPr>
            <a:r>
              <a:rPr lang="en-US" sz="2000" dirty="0" smtClean="0"/>
              <a:t>Also, the boot loader has to be programmed into the device before it can be used, usually by one of the two previous ways. </a:t>
            </a:r>
          </a:p>
          <a:p>
            <a:pPr marL="0" indent="274320" algn="just">
              <a:spcBef>
                <a:spcPts val="0"/>
              </a:spcBef>
              <a:buNone/>
            </a:pPr>
            <a:endParaRPr lang="en-US" sz="16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b="1" dirty="0" smtClean="0"/>
              <a:t> </a:t>
            </a:r>
            <a:r>
              <a:rPr lang="en-US" sz="2800" dirty="0" smtClean="0"/>
              <a:t>8.4: AVR PROGRAMMING AND TRAINER BOARD</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400" b="1" dirty="0" smtClean="0"/>
              <a:t>AVR trainers</a:t>
            </a:r>
          </a:p>
          <a:p>
            <a:pPr marL="0" indent="274320" algn="just">
              <a:spcBef>
                <a:spcPts val="0"/>
              </a:spcBef>
              <a:buNone/>
            </a:pPr>
            <a:r>
              <a:rPr lang="en-US" sz="2000" dirty="0" smtClean="0"/>
              <a:t>There are many popular trainers for the AVR chip. The vast majority of them have a built-in ISP programmer. See the following website for more information and support about the AVR trainers. For more information about how to use an AVR trainer you can visit the </a:t>
            </a:r>
          </a:p>
          <a:p>
            <a:pPr marL="0" indent="274320" algn="just">
              <a:spcBef>
                <a:spcPts val="0"/>
              </a:spcBef>
              <a:buNone/>
            </a:pPr>
            <a:endParaRPr lang="en-US" sz="2000" dirty="0" smtClean="0"/>
          </a:p>
          <a:p>
            <a:pPr marL="0" indent="274320" algn="ctr">
              <a:spcBef>
                <a:spcPts val="0"/>
              </a:spcBef>
              <a:buNone/>
            </a:pPr>
            <a:r>
              <a:rPr lang="en-US" sz="2000" b="1" smtClean="0"/>
              <a:t>www.MicroDigitalEd.com </a:t>
            </a:r>
          </a:p>
          <a:p>
            <a:pPr marL="0" indent="274320" algn="ctr">
              <a:spcBef>
                <a:spcPts val="0"/>
              </a:spcBef>
              <a:buNone/>
            </a:pPr>
            <a:endParaRPr lang="en-US" sz="2000" b="1" dirty="0" smtClean="0"/>
          </a:p>
          <a:p>
            <a:pPr marL="0" indent="0" algn="just">
              <a:spcBef>
                <a:spcPts val="0"/>
              </a:spcBef>
              <a:buNone/>
            </a:pPr>
            <a:r>
              <a:rPr lang="en-US" sz="2000" dirty="0" smtClean="0"/>
              <a:t>website.</a:t>
            </a:r>
          </a:p>
          <a:p>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7300938" cy="2197224"/>
          </a:xfrm>
        </p:spPr>
        <p:txBody>
          <a:bodyPr>
            <a:normAutofit/>
          </a:bodyPr>
          <a:lstStyle/>
          <a:p>
            <a:pPr marL="0" indent="274320" algn="just">
              <a:spcBef>
                <a:spcPts val="0"/>
              </a:spcBef>
              <a:buNone/>
            </a:pPr>
            <a:r>
              <a:rPr lang="en-US" sz="2000" dirty="0" smtClean="0"/>
              <a:t>The ATmega family members come in different packages, such as </a:t>
            </a:r>
          </a:p>
          <a:p>
            <a:pPr marL="0" indent="274320" algn="just">
              <a:spcBef>
                <a:spcPts val="0"/>
              </a:spcBef>
              <a:buNone/>
            </a:pPr>
            <a:endParaRPr lang="en-US" sz="2000" dirty="0" smtClean="0"/>
          </a:p>
          <a:p>
            <a:pPr marL="0" indent="274320" algn="just">
              <a:lnSpc>
                <a:spcPct val="150000"/>
              </a:lnSpc>
              <a:spcBef>
                <a:spcPts val="0"/>
              </a:spcBef>
            </a:pPr>
            <a:r>
              <a:rPr lang="en-US" sz="2000" dirty="0" smtClean="0"/>
              <a:t>DIP (dual in-line package), </a:t>
            </a:r>
          </a:p>
          <a:p>
            <a:pPr marL="0" indent="274320" algn="just">
              <a:lnSpc>
                <a:spcPct val="150000"/>
              </a:lnSpc>
              <a:spcBef>
                <a:spcPts val="0"/>
              </a:spcBef>
            </a:pPr>
            <a:r>
              <a:rPr lang="en-US" sz="2000" dirty="0" smtClean="0"/>
              <a:t>MLF (Micro Lead Frame Package), and </a:t>
            </a:r>
          </a:p>
          <a:p>
            <a:pPr marL="0" indent="274320" algn="just">
              <a:lnSpc>
                <a:spcPct val="150000"/>
              </a:lnSpc>
              <a:spcBef>
                <a:spcPts val="0"/>
              </a:spcBef>
            </a:pPr>
            <a:r>
              <a:rPr lang="en-US" sz="2000" b="1" dirty="0" smtClean="0"/>
              <a:t>QFP (quad flat package). </a:t>
            </a:r>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869" y="1923255"/>
            <a:ext cx="4324350" cy="31718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4037074"/>
            <a:ext cx="2486025" cy="17430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7125" y="4037074"/>
            <a:ext cx="4981575" cy="1876425"/>
          </a:xfrm>
          <a:prstGeom prst="rect">
            <a:avLst/>
          </a:prstGeom>
        </p:spPr>
      </p:pic>
    </p:spTree>
    <p:extLst>
      <p:ext uri="{BB962C8B-B14F-4D97-AF65-F5344CB8AC3E}">
        <p14:creationId xmlns:p14="http://schemas.microsoft.com/office/powerpoint/2010/main" val="379858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960892" y="1785926"/>
            <a:ext cx="5040000" cy="4560861"/>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274320" algn="just">
              <a:spcBef>
                <a:spcPts val="0"/>
              </a:spcBef>
              <a:buNone/>
            </a:pPr>
            <a:r>
              <a:rPr lang="en-US" sz="2000" dirty="0" smtClean="0"/>
              <a:t>Figure 8-1 shows the pins for the ATmega32. DIP (dual in-line package), </a:t>
            </a:r>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Rectangle 7"/>
          <p:cNvSpPr/>
          <p:nvPr/>
        </p:nvSpPr>
        <p:spPr>
          <a:xfrm>
            <a:off x="2000232" y="1785926"/>
            <a:ext cx="5000660" cy="4357718"/>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800" b="1" dirty="0" smtClean="0"/>
              <a:t>VCC</a:t>
            </a:r>
          </a:p>
          <a:p>
            <a:pPr marL="0" indent="274320" algn="just">
              <a:spcBef>
                <a:spcPts val="0"/>
              </a:spcBef>
              <a:buNone/>
            </a:pPr>
            <a:r>
              <a:rPr lang="en-US" sz="2000" dirty="0" smtClean="0"/>
              <a:t>This pin provides supply voltage to the chip. The typical voltage source is </a:t>
            </a:r>
            <a:r>
              <a:rPr lang="en-US" sz="2000" b="1" i="1" dirty="0" smtClean="0"/>
              <a:t>+5 V. Some AVR family members have lower voltage for VCC pins in order to </a:t>
            </a:r>
            <a:r>
              <a:rPr lang="en-US" sz="2000" dirty="0" smtClean="0"/>
              <a:t>reduce the noise and power dissipation of the AVR system. </a:t>
            </a:r>
          </a:p>
          <a:p>
            <a:pPr marL="0" indent="274320" algn="just">
              <a:spcBef>
                <a:spcPts val="0"/>
              </a:spcBef>
              <a:buNone/>
            </a:pPr>
            <a:r>
              <a:rPr lang="en-US" sz="2000" dirty="0" smtClean="0"/>
              <a:t>For example,  ATmega32L operation voltage is 2.7-5.5 V. We can choose other options for the operating voltage level by setting BOD fuse bits. </a:t>
            </a:r>
          </a:p>
          <a:p>
            <a:pPr marL="0" indent="0" algn="just">
              <a:spcBef>
                <a:spcPts val="0"/>
              </a:spcBef>
              <a:buNone/>
            </a:pPr>
            <a:endParaRPr lang="en-US" sz="2800" b="1" dirty="0" smtClean="0"/>
          </a:p>
          <a:p>
            <a:pPr marL="0" indent="0" algn="just">
              <a:spcBef>
                <a:spcPts val="0"/>
              </a:spcBef>
              <a:buNone/>
            </a:pPr>
            <a:r>
              <a:rPr lang="en-US" sz="2800" b="1" dirty="0" smtClean="0"/>
              <a:t>AVCC</a:t>
            </a:r>
          </a:p>
          <a:p>
            <a:pPr marL="0" indent="274320" algn="just">
              <a:spcBef>
                <a:spcPts val="0"/>
              </a:spcBef>
              <a:buNone/>
            </a:pPr>
            <a:r>
              <a:rPr lang="en-US" sz="2000" dirty="0" smtClean="0"/>
              <a:t>AVCC is the supply voltage pin for Port A and the A/D Converter. It should be externally connected to VCC, even if the ADC is not used. In Chapter 13 you will see how to connect this pin if you want to use ADC.</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800" dirty="0" smtClean="0"/>
              <a:t>AREF</a:t>
            </a:r>
          </a:p>
          <a:p>
            <a:pPr marL="0" indent="274320">
              <a:spcBef>
                <a:spcPts val="0"/>
              </a:spcBef>
              <a:buNone/>
            </a:pPr>
            <a:r>
              <a:rPr lang="en-US" sz="2000" dirty="0" smtClean="0"/>
              <a:t>AREF is the analog reference pin for ADC. In Chapter 13 we will discuss it further.</a:t>
            </a:r>
          </a:p>
          <a:p>
            <a:pPr marL="0" indent="274320" algn="just">
              <a:spcBef>
                <a:spcPts val="0"/>
              </a:spcBef>
              <a:buNone/>
            </a:pPr>
            <a:endParaRPr lang="en-US" sz="2000" dirty="0" smtClean="0"/>
          </a:p>
          <a:p>
            <a:pPr marL="0" indent="0" algn="just">
              <a:spcBef>
                <a:spcPts val="0"/>
              </a:spcBef>
              <a:buNone/>
            </a:pPr>
            <a:r>
              <a:rPr lang="en-US" sz="2800" dirty="0" smtClean="0"/>
              <a:t>GND</a:t>
            </a:r>
          </a:p>
          <a:p>
            <a:pPr marL="0" indent="274320" algn="just">
              <a:spcBef>
                <a:spcPts val="0"/>
              </a:spcBef>
              <a:buNone/>
            </a:pPr>
            <a:r>
              <a:rPr lang="en-US" sz="2000" dirty="0" smtClean="0"/>
              <a:t>Two pins are also used for ground. In chips with 40 pins and more, it is common to have multiple pins for VCC and GND. This will help reduce the noise (ground bounce) in high-frequency systems.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3601156" y="1500174"/>
            <a:ext cx="5400000" cy="3606463"/>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2728906" cy="3624274"/>
          </a:xfrm>
        </p:spPr>
        <p:txBody>
          <a:bodyPr>
            <a:normAutofit/>
          </a:bodyPr>
          <a:lstStyle/>
          <a:p>
            <a:pPr>
              <a:buNone/>
            </a:pPr>
            <a:r>
              <a:rPr lang="en-US" sz="2800" b="1" i="1" dirty="0" err="1" smtClean="0"/>
              <a:t>XTALl</a:t>
            </a:r>
            <a:r>
              <a:rPr lang="en-US" sz="2800" b="1" i="1" dirty="0" smtClean="0"/>
              <a:t> and XTAL2</a:t>
            </a:r>
          </a:p>
          <a:p>
            <a:pPr marL="0" indent="274320" algn="just">
              <a:spcBef>
                <a:spcPts val="0"/>
              </a:spcBef>
              <a:buNone/>
            </a:pPr>
            <a:r>
              <a:rPr lang="en-US" sz="2000" dirty="0" smtClean="0">
                <a:solidFill>
                  <a:srgbClr val="FF0000"/>
                </a:solidFill>
              </a:rPr>
              <a:t>The ATmega32 has many options for the clock source. Most often a quartz crystal oscillator is connected to input pins </a:t>
            </a:r>
            <a:r>
              <a:rPr lang="en-US" sz="2000" dirty="0" err="1" smtClean="0">
                <a:solidFill>
                  <a:srgbClr val="FF0000"/>
                </a:solidFill>
              </a:rPr>
              <a:t>XTALl</a:t>
            </a:r>
            <a:r>
              <a:rPr lang="en-US" sz="2000" dirty="0" smtClean="0">
                <a:solidFill>
                  <a:srgbClr val="FF0000"/>
                </a:solidFill>
              </a:rPr>
              <a:t> and XTAL2.</a:t>
            </a:r>
            <a:r>
              <a:rPr lang="en-US" sz="2000" dirty="0" smtClean="0"/>
              <a:t> The quartz crystal oscillator connected to the </a:t>
            </a:r>
            <a:r>
              <a:rPr lang="en-US" sz="2000" dirty="0" err="1" smtClean="0"/>
              <a:t>XTALl</a:t>
            </a:r>
            <a:r>
              <a:rPr lang="en-US" sz="2000" dirty="0" smtClean="0"/>
              <a:t> and XTAL2 pins also needs two capacitors. </a:t>
            </a:r>
            <a:endParaRPr lang="en-US" sz="2000" b="1" dirty="0" smtClean="0"/>
          </a:p>
          <a:p>
            <a:pPr>
              <a:buNone/>
            </a:pPr>
            <a:endParaRPr lang="en-US" sz="2800" b="1" i="1"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9" name="Content Placeholder 5"/>
          <p:cNvSpPr txBox="1">
            <a:spLocks/>
          </p:cNvSpPr>
          <p:nvPr/>
        </p:nvSpPr>
        <p:spPr>
          <a:xfrm>
            <a:off x="928662" y="5286388"/>
            <a:ext cx="7429552" cy="571504"/>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ATmega32 microcontrollers can have speeds of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0 Hz to 16 MHz.</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800" b="1" i="1"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9"/>
          <p:cNvSpPr/>
          <p:nvPr/>
        </p:nvSpPr>
        <p:spPr>
          <a:xfrm>
            <a:off x="3643306" y="1500174"/>
            <a:ext cx="5286412" cy="3429024"/>
          </a:xfrm>
          <a:prstGeom prst="rect">
            <a:avLst/>
          </a:pr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AVR I/O PORT PROGRAMMING</a:t>
            </a:r>
            <a:r>
              <a:rPr lang="en-US" sz="3200" dirty="0" smtClean="0"/>
              <a:t/>
            </a:r>
            <a:br>
              <a:rPr lang="en-US" sz="3200" dirty="0" smtClean="0"/>
            </a:br>
            <a:r>
              <a:rPr lang="en-US" sz="2800" dirty="0" smtClean="0"/>
              <a:t>8.1 ATMEGA 32 PIN CONNECTION</a:t>
            </a:r>
          </a:p>
        </p:txBody>
      </p:sp>
      <p:sp>
        <p:nvSpPr>
          <p:cNvPr id="6" name="Content Placeholder 5"/>
          <p:cNvSpPr>
            <a:spLocks noGrp="1"/>
          </p:cNvSpPr>
          <p:nvPr>
            <p:ph sz="quarter" idx="1"/>
          </p:nvPr>
        </p:nvSpPr>
        <p:spPr>
          <a:xfrm>
            <a:off x="914400" y="1447800"/>
            <a:ext cx="7300938" cy="4572000"/>
          </a:xfrm>
        </p:spPr>
        <p:txBody>
          <a:bodyPr>
            <a:normAutofit/>
          </a:bodyPr>
          <a:lstStyle/>
          <a:p>
            <a:pPr marL="0" indent="0" algn="just">
              <a:spcBef>
                <a:spcPts val="0"/>
              </a:spcBef>
              <a:buNone/>
            </a:pPr>
            <a:r>
              <a:rPr lang="en-US" sz="2800" dirty="0" smtClean="0"/>
              <a:t>RESET</a:t>
            </a:r>
          </a:p>
          <a:p>
            <a:pPr marL="0" indent="274320" algn="just">
              <a:spcBef>
                <a:spcPts val="0"/>
              </a:spcBef>
              <a:buNone/>
            </a:pPr>
            <a:r>
              <a:rPr lang="en-US" sz="2000" dirty="0" smtClean="0"/>
              <a:t>Pin 9 (in the ATmega32, 40-pin DIP) is the RESET pin. It is an input and is active-LOW (normally HIGH). When a LOW pulse is applied to this pin, the microcontroller will reset and terminate all activities. </a:t>
            </a:r>
          </a:p>
          <a:p>
            <a:pPr marL="0" indent="274320" algn="just">
              <a:spcBef>
                <a:spcPts val="0"/>
              </a:spcBef>
              <a:buNone/>
            </a:pPr>
            <a:endParaRPr lang="en-US" sz="2000" dirty="0"/>
          </a:p>
          <a:p>
            <a:pPr marL="0" indent="274320" algn="just">
              <a:spcBef>
                <a:spcPts val="0"/>
              </a:spcBef>
              <a:buNone/>
            </a:pPr>
            <a:r>
              <a:rPr lang="en-US" sz="2000" dirty="0" smtClean="0"/>
              <a:t>After applying reset, contents of all registers and SRAM locations will be cleared. Notice that after applying reset, all ports will be input because contents of all DDR registers are cleared. </a:t>
            </a:r>
          </a:p>
          <a:p>
            <a:pPr marL="0" indent="274320" algn="just">
              <a:spcBef>
                <a:spcPts val="0"/>
              </a:spcBef>
              <a:buNone/>
            </a:pPr>
            <a:endParaRPr lang="en-US" sz="2000" dirty="0"/>
          </a:p>
          <a:p>
            <a:pPr marL="0" indent="274320" algn="just">
              <a:spcBef>
                <a:spcPts val="0"/>
              </a:spcBef>
              <a:buNone/>
            </a:pPr>
            <a:r>
              <a:rPr lang="en-US" sz="2000" dirty="0" smtClean="0"/>
              <a:t>The CPU will start executing the program from run location 0x00000 after a brief delay when the RESET pin is forced low and then released.</a:t>
            </a:r>
          </a:p>
          <a:p>
            <a:pPr marL="0" indent="0">
              <a:spcBef>
                <a:spcPts val="0"/>
              </a:spcBef>
              <a:buClrTx/>
              <a:buSzTx/>
              <a:buNone/>
              <a:defRPr/>
            </a:pPr>
            <a:endParaRPr lang="en-US" sz="2000" dirty="0" smtClean="0"/>
          </a:p>
          <a:p>
            <a:pPr marL="0" indent="0">
              <a:spcBef>
                <a:spcPts val="0"/>
              </a:spcBef>
              <a:buClrTx/>
              <a:buSzTx/>
              <a:buNone/>
              <a:defRPr/>
            </a:pPr>
            <a:endParaRPr lang="en-US" sz="2000" dirty="0" smtClean="0"/>
          </a:p>
          <a:p>
            <a:pPr marL="0" indent="0">
              <a:spcBef>
                <a:spcPts val="0"/>
              </a:spcBef>
              <a:buClrTx/>
              <a:buSzTx/>
              <a:buNone/>
              <a:defRPr/>
            </a:pPr>
            <a:endParaRPr lang="en-US" sz="2000" dirty="0" smtClean="0"/>
          </a:p>
          <a:p>
            <a:pPr marL="0" indent="0">
              <a:spcBef>
                <a:spcPts val="0"/>
              </a:spcBef>
              <a:buClrTx/>
              <a:buSzTx/>
              <a:buNone/>
              <a:defRPr/>
            </a:pPr>
            <a:endParaRPr lang="en-US" sz="2000" dirty="0" smtClean="0"/>
          </a:p>
          <a:p>
            <a:pPr marL="0" indent="0">
              <a:spcBef>
                <a:spcPts val="0"/>
              </a:spcBef>
              <a:buClrTx/>
              <a:buSzTx/>
              <a:buNone/>
              <a:defRPr/>
            </a:pPr>
            <a:endParaRPr lang="en-US" sz="2000" dirty="0" smtClean="0"/>
          </a:p>
          <a:p>
            <a:endParaRPr lang="en-US" sz="2000" dirty="0" smtClean="0"/>
          </a:p>
          <a:p>
            <a:pPr marL="0" indent="0" algn="just">
              <a:spcBef>
                <a:spcPts val="0"/>
              </a:spcBef>
              <a:buNone/>
            </a:pPr>
            <a:endParaRPr lang="en-US" sz="2000" dirty="0" smtClean="0"/>
          </a:p>
          <a:p>
            <a:pPr marL="0" indent="274320" algn="just">
              <a:spcBef>
                <a:spcPts val="0"/>
              </a:spcBef>
              <a:buNone/>
            </a:pPr>
            <a:endParaRPr lang="en-US" sz="2000" dirty="0" smtClean="0"/>
          </a:p>
        </p:txBody>
      </p:sp>
      <p:sp>
        <p:nvSpPr>
          <p:cNvPr id="4" name="Date Placeholder 3"/>
          <p:cNvSpPr>
            <a:spLocks noGrp="1"/>
          </p:cNvSpPr>
          <p:nvPr>
            <p:ph type="dt" sz="half" idx="10"/>
          </p:nvPr>
        </p:nvSpPr>
        <p:spPr/>
        <p:txBody>
          <a:bodyPr/>
          <a:lstStyle/>
          <a:p>
            <a:fld id="{5A152802-DF90-4108-9543-B38A239795C5}" type="datetime1">
              <a:rPr lang="en-US" smtClean="0"/>
              <a:pPr/>
              <a:t>11/17/2022</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8554</TotalTime>
  <Words>4132</Words>
  <Application>Microsoft Office PowerPoint</Application>
  <PresentationFormat>On-screen Show (4:3)</PresentationFormat>
  <Paragraphs>345</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Franklin Gothic Book</vt:lpstr>
      <vt:lpstr>Perpetua</vt:lpstr>
      <vt:lpstr>Wingdings 2</vt:lpstr>
      <vt:lpstr>Equity</vt:lpstr>
      <vt:lpstr>AVR Microcontroller</vt:lpstr>
      <vt:lpstr>AVR I/O PORT PROGRAMMING 8.1 ATMEGA 32 PIN CONNECTION</vt:lpstr>
      <vt:lpstr>AVR I/O PORT PROGRAMMING 8.1 ATMEGA 32 PIN CONNECTION</vt:lpstr>
      <vt:lpstr>AVR I/O PORT PROGRAMMING 8.1 ATMEGA 32 PIN CONNECTION</vt:lpstr>
      <vt:lpstr>AVR I/O PORT PROGRAMMING 8.1 ATMEGA 32 PIN CONNECTION</vt:lpstr>
      <vt:lpstr>AVR I/O PORT PROGRAMMING 8.1 ATMEGA 32 PIN CONNECTION</vt:lpstr>
      <vt:lpstr>AVR I/O PORT PROGRAMMING 8.1 ATMEGA 32 PIN CONNECTION</vt:lpstr>
      <vt:lpstr>AVR I/O PORT PROGRAMMING 8.1 ATMEGA 32 PIN CONNECTION</vt:lpstr>
      <vt:lpstr>AVR I/O PORT PROGRAMMING 8.1 ATMEGA 32 PIN CONNECTION</vt:lpstr>
      <vt:lpstr>AVR I/O PORT PROGRAMMING 8.1 ATMEGA 32 PIN CONNECTION</vt:lpstr>
      <vt:lpstr>AVR I/O PORT PROGRAMMING  SECTION 8.2: AVR FUSE BITS</vt:lpstr>
      <vt:lpstr>AVR I/O PORT PROGRAMMING  SECTION 8.2: AVR FUSE BITS</vt:lpstr>
      <vt:lpstr>AVR I/O PORT PROGRAMMING  SECTION 8.2: AVR FUSE BITS</vt:lpstr>
      <vt:lpstr>AVR I/O PORT PROGRAMMING  SECTION 8.2: AVR FUSE BITS</vt:lpstr>
      <vt:lpstr>AVR I/O PORT PROGRAMMING  SECTION 8.2: AVR FUSE BITS</vt:lpstr>
      <vt:lpstr>AVR I/O PORT PROGRAMMING  SECTION 8.2: AVR FUSE BITS</vt:lpstr>
      <vt:lpstr>AVR I/O PORT PROGRAMMING  SECTION 8.2: AVR FUSE BITS</vt:lpstr>
      <vt:lpstr>AVR I/O PORT PROGRAMMING  SECTION 8.2: AVR FUSE BITS</vt:lpstr>
      <vt:lpstr>AVR I/O PORT PROGRAMMING  SECTION 8.2: AVR FUSE BITS</vt:lpstr>
      <vt:lpstr>AVR I/O PORT PROGRAMMING  SECTION 8.2: AVR FUSE BITS</vt:lpstr>
      <vt:lpstr>AVR I/O PORT PROGRAMMING  SECTION 8.2: AVR FUSE BITS</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8.3: EXPLAINING THE HEX FILE FOR AVR</vt:lpstr>
      <vt:lpstr>AVR I/O PORT PROGRAMMING  8.4: AVR PROGRAMMING AND TRAINER BOARD</vt:lpstr>
      <vt:lpstr>AVR I/O PORT PROGRAMMING  8.4: AVR PROGRAMMING AND TRAINER BOARD</vt:lpstr>
      <vt:lpstr>AVR I/O PORT PROGRAMMING  8.4: AVR PROGRAMMING AND TRAINER BOARD</vt:lpstr>
      <vt:lpstr>AVR I/O PORT PROGRAMMING  8.4: AVR PROGRAMMING AND TRAINER BOARD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AVR HARDWARE CONNECTION,HEX FILE AND FLASH LOADERS</dc:title>
  <dc:subject> AVR HARDWARE CONNECTION,HEX FILE AND FLASH LOADERS</dc:subject>
  <dc:creator>mashhoun</dc:creator>
  <cp:keywords>AVR Microcontroller</cp:keywords>
  <dc:description>در آبانماه 1394 تصحیح گردید</dc:description>
  <cp:lastModifiedBy>Mashhoun</cp:lastModifiedBy>
  <cp:revision>362</cp:revision>
  <dcterms:created xsi:type="dcterms:W3CDTF">2014-11-05T07:28:16Z</dcterms:created>
  <dcterms:modified xsi:type="dcterms:W3CDTF">2022-11-17T12:16:45Z</dcterms:modified>
  <cp:category>AVR Microcontroller</cp:category>
  <cp:contentStatus/>
</cp:coreProperties>
</file>