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0"/>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64" r:id="rId14"/>
    <p:sldId id="270" r:id="rId15"/>
    <p:sldId id="272" r:id="rId16"/>
    <p:sldId id="271" r:id="rId17"/>
    <p:sldId id="274" r:id="rId18"/>
    <p:sldId id="273" r:id="rId19"/>
    <p:sldId id="370" r:id="rId20"/>
    <p:sldId id="275" r:id="rId21"/>
    <p:sldId id="277" r:id="rId22"/>
    <p:sldId id="278" r:id="rId23"/>
    <p:sldId id="371" r:id="rId24"/>
    <p:sldId id="280" r:id="rId25"/>
    <p:sldId id="373" r:id="rId26"/>
    <p:sldId id="281" r:id="rId27"/>
    <p:sldId id="374" r:id="rId28"/>
    <p:sldId id="375" r:id="rId29"/>
    <p:sldId id="376" r:id="rId30"/>
    <p:sldId id="287" r:id="rId31"/>
    <p:sldId id="289" r:id="rId32"/>
    <p:sldId id="288" r:id="rId33"/>
    <p:sldId id="377" r:id="rId34"/>
    <p:sldId id="291" r:id="rId35"/>
    <p:sldId id="292" r:id="rId36"/>
    <p:sldId id="293" r:id="rId37"/>
    <p:sldId id="378" r:id="rId38"/>
    <p:sldId id="294" r:id="rId39"/>
    <p:sldId id="295" r:id="rId40"/>
    <p:sldId id="379" r:id="rId41"/>
    <p:sldId id="297" r:id="rId42"/>
    <p:sldId id="298" r:id="rId43"/>
    <p:sldId id="380" r:id="rId44"/>
    <p:sldId id="300" r:id="rId45"/>
    <p:sldId id="302" r:id="rId46"/>
    <p:sldId id="381" r:id="rId47"/>
    <p:sldId id="358" r:id="rId48"/>
    <p:sldId id="359" r:id="rId49"/>
    <p:sldId id="304" r:id="rId50"/>
    <p:sldId id="361" r:id="rId51"/>
    <p:sldId id="307" r:id="rId52"/>
    <p:sldId id="306" r:id="rId53"/>
    <p:sldId id="362" r:id="rId54"/>
    <p:sldId id="308" r:id="rId55"/>
    <p:sldId id="309" r:id="rId56"/>
    <p:sldId id="310" r:id="rId57"/>
    <p:sldId id="363" r:id="rId58"/>
    <p:sldId id="364" r:id="rId59"/>
    <p:sldId id="312" r:id="rId60"/>
    <p:sldId id="311" r:id="rId61"/>
    <p:sldId id="383" r:id="rId62"/>
    <p:sldId id="316" r:id="rId63"/>
    <p:sldId id="317" r:id="rId64"/>
    <p:sldId id="318" r:id="rId65"/>
    <p:sldId id="319" r:id="rId66"/>
    <p:sldId id="320" r:id="rId67"/>
    <p:sldId id="325" r:id="rId68"/>
    <p:sldId id="321" r:id="rId69"/>
    <p:sldId id="322" r:id="rId70"/>
    <p:sldId id="365" r:id="rId71"/>
    <p:sldId id="323" r:id="rId72"/>
    <p:sldId id="324" r:id="rId73"/>
    <p:sldId id="326" r:id="rId74"/>
    <p:sldId id="366" r:id="rId75"/>
    <p:sldId id="328" r:id="rId76"/>
    <p:sldId id="329" r:id="rId77"/>
    <p:sldId id="330" r:id="rId78"/>
    <p:sldId id="367" r:id="rId79"/>
    <p:sldId id="332" r:id="rId80"/>
    <p:sldId id="333" r:id="rId81"/>
    <p:sldId id="334" r:id="rId82"/>
    <p:sldId id="335" r:id="rId83"/>
    <p:sldId id="336" r:id="rId84"/>
    <p:sldId id="337" r:id="rId85"/>
    <p:sldId id="368" r:id="rId86"/>
    <p:sldId id="384" r:id="rId87"/>
    <p:sldId id="340" r:id="rId88"/>
    <p:sldId id="339" r:id="rId89"/>
    <p:sldId id="385" r:id="rId90"/>
    <p:sldId id="342" r:id="rId91"/>
    <p:sldId id="341" r:id="rId92"/>
    <p:sldId id="343" r:id="rId93"/>
    <p:sldId id="344" r:id="rId94"/>
    <p:sldId id="345" r:id="rId95"/>
    <p:sldId id="369" r:id="rId96"/>
    <p:sldId id="386" r:id="rId97"/>
    <p:sldId id="347" r:id="rId98"/>
    <p:sldId id="348" r:id="rId99"/>
    <p:sldId id="349" r:id="rId100"/>
    <p:sldId id="387" r:id="rId101"/>
    <p:sldId id="351" r:id="rId102"/>
    <p:sldId id="350" r:id="rId103"/>
    <p:sldId id="352" r:id="rId104"/>
    <p:sldId id="353" r:id="rId105"/>
    <p:sldId id="354" r:id="rId106"/>
    <p:sldId id="355" r:id="rId107"/>
    <p:sldId id="356" r:id="rId108"/>
    <p:sldId id="357"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3" autoAdjust="0"/>
  </p:normalViewPr>
  <p:slideViewPr>
    <p:cSldViewPr>
      <p:cViewPr varScale="1">
        <p:scale>
          <a:sx n="64" d="100"/>
          <a:sy n="64" d="100"/>
        </p:scale>
        <p:origin x="15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12/10/2022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230635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we want to count an event, we connect the external event source to the clock pin of the counter register. Then, when an event occurs externally, the content of the counter is incremented; in this way, the content of the counter represents how many times an event has occurred. When we want to generate time delays, we connect the oscillator to the clock pin of the counter. So, when the oscillator ticks, the content of the counter is incremented. As a result, the content of the counter register represents how many ticks have occurred from the time we have cleared the counter. Since the speed of the oscillator in a microcontroller is known, we can calculate the tick period, and from the content of the counter register we will know how much time has elapsed.</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47993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36599146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102</a:t>
            </a:fld>
            <a:endParaRPr lang="en-US" dirty="0"/>
          </a:p>
        </p:txBody>
      </p:sp>
    </p:spTree>
    <p:extLst>
      <p:ext uri="{BB962C8B-B14F-4D97-AF65-F5344CB8AC3E}">
        <p14:creationId xmlns:p14="http://schemas.microsoft.com/office/powerpoint/2010/main" val="20571343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103</a:t>
            </a:fld>
            <a:endParaRPr lang="en-US" dirty="0"/>
          </a:p>
        </p:txBody>
      </p:sp>
    </p:spTree>
    <p:extLst>
      <p:ext uri="{BB962C8B-B14F-4D97-AF65-F5344CB8AC3E}">
        <p14:creationId xmlns:p14="http://schemas.microsoft.com/office/powerpoint/2010/main" val="840690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104</a:t>
            </a:fld>
            <a:endParaRPr lang="en-US" dirty="0"/>
          </a:p>
        </p:txBody>
      </p:sp>
    </p:spTree>
    <p:extLst>
      <p:ext uri="{BB962C8B-B14F-4D97-AF65-F5344CB8AC3E}">
        <p14:creationId xmlns:p14="http://schemas.microsoft.com/office/powerpoint/2010/main" val="20424603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105</a:t>
            </a:fld>
            <a:endParaRPr lang="en-US" dirty="0"/>
          </a:p>
        </p:txBody>
      </p:sp>
    </p:spTree>
    <p:extLst>
      <p:ext uri="{BB962C8B-B14F-4D97-AF65-F5344CB8AC3E}">
        <p14:creationId xmlns:p14="http://schemas.microsoft.com/office/powerpoint/2010/main" val="41339213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106</a:t>
            </a:fld>
            <a:endParaRPr lang="en-US" dirty="0"/>
          </a:p>
        </p:txBody>
      </p:sp>
    </p:spTree>
    <p:extLst>
      <p:ext uri="{BB962C8B-B14F-4D97-AF65-F5344CB8AC3E}">
        <p14:creationId xmlns:p14="http://schemas.microsoft.com/office/powerpoint/2010/main" val="38007914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107</a:t>
            </a:fld>
            <a:endParaRPr lang="en-US" dirty="0"/>
          </a:p>
        </p:txBody>
      </p:sp>
    </p:spTree>
    <p:extLst>
      <p:ext uri="{BB962C8B-B14F-4D97-AF65-F5344CB8AC3E}">
        <p14:creationId xmlns:p14="http://schemas.microsoft.com/office/powerpoint/2010/main" val="32241176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108</a:t>
            </a:fld>
            <a:endParaRPr lang="en-US" dirty="0"/>
          </a:p>
        </p:txBody>
      </p:sp>
    </p:spTree>
    <p:extLst>
      <p:ext uri="{BB962C8B-B14F-4D97-AF65-F5344CB8AC3E}">
        <p14:creationId xmlns:p14="http://schemas.microsoft.com/office/powerpoint/2010/main" val="173029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279020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4292290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364997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851120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mode, the content of the timer/counter increments with each clock. It counts up until it reaches its max of 0xFF. When it rolls over from 0xFF to 0x00, it sets high a flag bit called TOVO (Timer Overflow). This timer flag can be monitored.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317209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250576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258727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2938560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329466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174747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2609182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21938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1571872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2914160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3061107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3415676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2146570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97748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1865991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200984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3875993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133872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557498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309380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Example 9-9 that the largest time delay is achieved by making TCNT0 zero. What if that is not enough? We can use the prescaler option in the TCCR0 register to increase the delay by reducing the period. The prescaler option of TCCR allows us to divide the instruction clock by a factor of 8 to 1024 as was shown in Figure 9-5. The prescaler of Timer/Counter 0 is shown in Figure 9-9.</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1031762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2823323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398374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2828289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59791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2067352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120084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648477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3145130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2901050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265670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423255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2583796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9264453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7943096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1635972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2517700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158815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timer also has the </a:t>
            </a:r>
            <a:r>
              <a:rPr lang="en-US" sz="1200" kern="1200" baseline="0" dirty="0" err="1" smtClean="0">
                <a:solidFill>
                  <a:schemeClr val="tx1"/>
                </a:solidFill>
                <a:latin typeface="+mn-lt"/>
                <a:ea typeface="+mn-ea"/>
                <a:cs typeface="+mn-cs"/>
              </a:rPr>
              <a:t>TCCRn</a:t>
            </a:r>
            <a:r>
              <a:rPr lang="en-US" sz="1200" kern="1200" baseline="0" dirty="0" smtClean="0">
                <a:solidFill>
                  <a:schemeClr val="tx1"/>
                </a:solidFill>
                <a:latin typeface="+mn-lt"/>
                <a:ea typeface="+mn-ea"/>
                <a:cs typeface="+mn-cs"/>
              </a:rPr>
              <a:t> (timer/counter control register) register - for setting modes of operation.</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3344347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7041661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dirty="0"/>
          </a:p>
        </p:txBody>
      </p:sp>
    </p:spTree>
    <p:extLst>
      <p:ext uri="{BB962C8B-B14F-4D97-AF65-F5344CB8AC3E}">
        <p14:creationId xmlns:p14="http://schemas.microsoft.com/office/powerpoint/2010/main" val="2390592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dirty="0"/>
          </a:p>
        </p:txBody>
      </p:sp>
    </p:spTree>
    <p:extLst>
      <p:ext uri="{BB962C8B-B14F-4D97-AF65-F5344CB8AC3E}">
        <p14:creationId xmlns:p14="http://schemas.microsoft.com/office/powerpoint/2010/main" val="496067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dirty="0"/>
          </a:p>
        </p:txBody>
      </p:sp>
    </p:spTree>
    <p:extLst>
      <p:ext uri="{BB962C8B-B14F-4D97-AF65-F5344CB8AC3E}">
        <p14:creationId xmlns:p14="http://schemas.microsoft.com/office/powerpoint/2010/main" val="8252752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dirty="0"/>
          </a:p>
        </p:txBody>
      </p:sp>
    </p:spTree>
    <p:extLst>
      <p:ext uri="{BB962C8B-B14F-4D97-AF65-F5344CB8AC3E}">
        <p14:creationId xmlns:p14="http://schemas.microsoft.com/office/powerpoint/2010/main" val="2539367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dirty="0"/>
          </a:p>
        </p:txBody>
      </p:sp>
    </p:spTree>
    <p:extLst>
      <p:ext uri="{BB962C8B-B14F-4D97-AF65-F5344CB8AC3E}">
        <p14:creationId xmlns:p14="http://schemas.microsoft.com/office/powerpoint/2010/main" val="1948165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dirty="0"/>
          </a:p>
        </p:txBody>
      </p:sp>
    </p:spTree>
    <p:extLst>
      <p:ext uri="{BB962C8B-B14F-4D97-AF65-F5344CB8AC3E}">
        <p14:creationId xmlns:p14="http://schemas.microsoft.com/office/powerpoint/2010/main" val="2779988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dirty="0"/>
          </a:p>
        </p:txBody>
      </p:sp>
    </p:spTree>
    <p:extLst>
      <p:ext uri="{BB962C8B-B14F-4D97-AF65-F5344CB8AC3E}">
        <p14:creationId xmlns:p14="http://schemas.microsoft.com/office/powerpoint/2010/main" val="1523879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dirty="0"/>
          </a:p>
        </p:txBody>
      </p:sp>
    </p:spTree>
    <p:extLst>
      <p:ext uri="{BB962C8B-B14F-4D97-AF65-F5344CB8AC3E}">
        <p14:creationId xmlns:p14="http://schemas.microsoft.com/office/powerpoint/2010/main" val="3570095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dirty="0"/>
          </a:p>
        </p:txBody>
      </p:sp>
    </p:spTree>
    <p:extLst>
      <p:ext uri="{BB962C8B-B14F-4D97-AF65-F5344CB8AC3E}">
        <p14:creationId xmlns:p14="http://schemas.microsoft.com/office/powerpoint/2010/main" val="76325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572222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dirty="0"/>
          </a:p>
        </p:txBody>
      </p:sp>
    </p:spTree>
    <p:extLst>
      <p:ext uri="{BB962C8B-B14F-4D97-AF65-F5344CB8AC3E}">
        <p14:creationId xmlns:p14="http://schemas.microsoft.com/office/powerpoint/2010/main" val="3429506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dirty="0"/>
          </a:p>
        </p:txBody>
      </p:sp>
    </p:spTree>
    <p:extLst>
      <p:ext uri="{BB962C8B-B14F-4D97-AF65-F5344CB8AC3E}">
        <p14:creationId xmlns:p14="http://schemas.microsoft.com/office/powerpoint/2010/main" val="37057645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dirty="0"/>
          </a:p>
        </p:txBody>
      </p:sp>
    </p:spTree>
    <p:extLst>
      <p:ext uri="{BB962C8B-B14F-4D97-AF65-F5344CB8AC3E}">
        <p14:creationId xmlns:p14="http://schemas.microsoft.com/office/powerpoint/2010/main" val="5369356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dirty="0"/>
          </a:p>
        </p:txBody>
      </p:sp>
    </p:spTree>
    <p:extLst>
      <p:ext uri="{BB962C8B-B14F-4D97-AF65-F5344CB8AC3E}">
        <p14:creationId xmlns:p14="http://schemas.microsoft.com/office/powerpoint/2010/main" val="33242715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dirty="0"/>
          </a:p>
        </p:txBody>
      </p:sp>
    </p:spTree>
    <p:extLst>
      <p:ext uri="{BB962C8B-B14F-4D97-AF65-F5344CB8AC3E}">
        <p14:creationId xmlns:p14="http://schemas.microsoft.com/office/powerpoint/2010/main" val="36772601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dirty="0"/>
          </a:p>
        </p:txBody>
      </p:sp>
    </p:spTree>
    <p:extLst>
      <p:ext uri="{BB962C8B-B14F-4D97-AF65-F5344CB8AC3E}">
        <p14:creationId xmlns:p14="http://schemas.microsoft.com/office/powerpoint/2010/main" val="27200130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dirty="0"/>
          </a:p>
        </p:txBody>
      </p:sp>
    </p:spTree>
    <p:extLst>
      <p:ext uri="{BB962C8B-B14F-4D97-AF65-F5344CB8AC3E}">
        <p14:creationId xmlns:p14="http://schemas.microsoft.com/office/powerpoint/2010/main" val="2013310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dirty="0"/>
          </a:p>
        </p:txBody>
      </p:sp>
    </p:spTree>
    <p:extLst>
      <p:ext uri="{BB962C8B-B14F-4D97-AF65-F5344CB8AC3E}">
        <p14:creationId xmlns:p14="http://schemas.microsoft.com/office/powerpoint/2010/main" val="28336823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dirty="0"/>
          </a:p>
        </p:txBody>
      </p:sp>
    </p:spTree>
    <p:extLst>
      <p:ext uri="{BB962C8B-B14F-4D97-AF65-F5344CB8AC3E}">
        <p14:creationId xmlns:p14="http://schemas.microsoft.com/office/powerpoint/2010/main" val="19961444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dirty="0"/>
          </a:p>
        </p:txBody>
      </p:sp>
    </p:spTree>
    <p:extLst>
      <p:ext uri="{BB962C8B-B14F-4D97-AF65-F5344CB8AC3E}">
        <p14:creationId xmlns:p14="http://schemas.microsoft.com/office/powerpoint/2010/main" val="34996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1437917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dirty="0"/>
          </a:p>
        </p:txBody>
      </p:sp>
    </p:spTree>
    <p:extLst>
      <p:ext uri="{BB962C8B-B14F-4D97-AF65-F5344CB8AC3E}">
        <p14:creationId xmlns:p14="http://schemas.microsoft.com/office/powerpoint/2010/main" val="1370738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dirty="0"/>
          </a:p>
        </p:txBody>
      </p:sp>
    </p:spTree>
    <p:extLst>
      <p:ext uri="{BB962C8B-B14F-4D97-AF65-F5344CB8AC3E}">
        <p14:creationId xmlns:p14="http://schemas.microsoft.com/office/powerpoint/2010/main" val="19767075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73</a:t>
            </a:fld>
            <a:endParaRPr lang="en-US" dirty="0"/>
          </a:p>
        </p:txBody>
      </p:sp>
    </p:spTree>
    <p:extLst>
      <p:ext uri="{BB962C8B-B14F-4D97-AF65-F5344CB8AC3E}">
        <p14:creationId xmlns:p14="http://schemas.microsoft.com/office/powerpoint/2010/main" val="3164154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74</a:t>
            </a:fld>
            <a:endParaRPr lang="en-US" dirty="0"/>
          </a:p>
        </p:txBody>
      </p:sp>
    </p:spTree>
    <p:extLst>
      <p:ext uri="{BB962C8B-B14F-4D97-AF65-F5344CB8AC3E}">
        <p14:creationId xmlns:p14="http://schemas.microsoft.com/office/powerpoint/2010/main" val="16942772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75</a:t>
            </a:fld>
            <a:endParaRPr lang="en-US" dirty="0"/>
          </a:p>
        </p:txBody>
      </p:sp>
    </p:spTree>
    <p:extLst>
      <p:ext uri="{BB962C8B-B14F-4D97-AF65-F5344CB8AC3E}">
        <p14:creationId xmlns:p14="http://schemas.microsoft.com/office/powerpoint/2010/main" val="30214693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76</a:t>
            </a:fld>
            <a:endParaRPr lang="en-US" dirty="0"/>
          </a:p>
        </p:txBody>
      </p:sp>
    </p:spTree>
    <p:extLst>
      <p:ext uri="{BB962C8B-B14F-4D97-AF65-F5344CB8AC3E}">
        <p14:creationId xmlns:p14="http://schemas.microsoft.com/office/powerpoint/2010/main" val="40395142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77</a:t>
            </a:fld>
            <a:endParaRPr lang="en-US" dirty="0"/>
          </a:p>
        </p:txBody>
      </p:sp>
    </p:spTree>
    <p:extLst>
      <p:ext uri="{BB962C8B-B14F-4D97-AF65-F5344CB8AC3E}">
        <p14:creationId xmlns:p14="http://schemas.microsoft.com/office/powerpoint/2010/main" val="2636875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78</a:t>
            </a:fld>
            <a:endParaRPr lang="en-US" dirty="0"/>
          </a:p>
        </p:txBody>
      </p:sp>
    </p:spTree>
    <p:extLst>
      <p:ext uri="{BB962C8B-B14F-4D97-AF65-F5344CB8AC3E}">
        <p14:creationId xmlns:p14="http://schemas.microsoft.com/office/powerpoint/2010/main" val="38582598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79</a:t>
            </a:fld>
            <a:endParaRPr lang="en-US" dirty="0"/>
          </a:p>
        </p:txBody>
      </p:sp>
    </p:spTree>
    <p:extLst>
      <p:ext uri="{BB962C8B-B14F-4D97-AF65-F5344CB8AC3E}">
        <p14:creationId xmlns:p14="http://schemas.microsoft.com/office/powerpoint/2010/main" val="38222473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80</a:t>
            </a:fld>
            <a:endParaRPr lang="en-US" dirty="0"/>
          </a:p>
        </p:txBody>
      </p:sp>
    </p:spTree>
    <p:extLst>
      <p:ext uri="{BB962C8B-B14F-4D97-AF65-F5344CB8AC3E}">
        <p14:creationId xmlns:p14="http://schemas.microsoft.com/office/powerpoint/2010/main" val="177146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40922791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81</a:t>
            </a:fld>
            <a:endParaRPr lang="en-US" dirty="0"/>
          </a:p>
        </p:txBody>
      </p:sp>
    </p:spTree>
    <p:extLst>
      <p:ext uri="{BB962C8B-B14F-4D97-AF65-F5344CB8AC3E}">
        <p14:creationId xmlns:p14="http://schemas.microsoft.com/office/powerpoint/2010/main" val="3466382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82</a:t>
            </a:fld>
            <a:endParaRPr lang="en-US" dirty="0"/>
          </a:p>
        </p:txBody>
      </p:sp>
    </p:spTree>
    <p:extLst>
      <p:ext uri="{BB962C8B-B14F-4D97-AF65-F5344CB8AC3E}">
        <p14:creationId xmlns:p14="http://schemas.microsoft.com/office/powerpoint/2010/main" val="335165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83</a:t>
            </a:fld>
            <a:endParaRPr lang="en-US" dirty="0"/>
          </a:p>
        </p:txBody>
      </p:sp>
    </p:spTree>
    <p:extLst>
      <p:ext uri="{BB962C8B-B14F-4D97-AF65-F5344CB8AC3E}">
        <p14:creationId xmlns:p14="http://schemas.microsoft.com/office/powerpoint/2010/main" val="39422422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84</a:t>
            </a:fld>
            <a:endParaRPr lang="en-US" dirty="0"/>
          </a:p>
        </p:txBody>
      </p:sp>
    </p:spTree>
    <p:extLst>
      <p:ext uri="{BB962C8B-B14F-4D97-AF65-F5344CB8AC3E}">
        <p14:creationId xmlns:p14="http://schemas.microsoft.com/office/powerpoint/2010/main" val="39278132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85</a:t>
            </a:fld>
            <a:endParaRPr lang="en-US" dirty="0"/>
          </a:p>
        </p:txBody>
      </p:sp>
    </p:spTree>
    <p:extLst>
      <p:ext uri="{BB962C8B-B14F-4D97-AF65-F5344CB8AC3E}">
        <p14:creationId xmlns:p14="http://schemas.microsoft.com/office/powerpoint/2010/main" val="3365613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86</a:t>
            </a:fld>
            <a:endParaRPr lang="en-US" dirty="0"/>
          </a:p>
        </p:txBody>
      </p:sp>
    </p:spTree>
    <p:extLst>
      <p:ext uri="{BB962C8B-B14F-4D97-AF65-F5344CB8AC3E}">
        <p14:creationId xmlns:p14="http://schemas.microsoft.com/office/powerpoint/2010/main" val="3235864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87</a:t>
            </a:fld>
            <a:endParaRPr lang="en-US" dirty="0"/>
          </a:p>
        </p:txBody>
      </p:sp>
    </p:spTree>
    <p:extLst>
      <p:ext uri="{BB962C8B-B14F-4D97-AF65-F5344CB8AC3E}">
        <p14:creationId xmlns:p14="http://schemas.microsoft.com/office/powerpoint/2010/main" val="7546830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88</a:t>
            </a:fld>
            <a:endParaRPr lang="en-US" dirty="0"/>
          </a:p>
        </p:txBody>
      </p:sp>
    </p:spTree>
    <p:extLst>
      <p:ext uri="{BB962C8B-B14F-4D97-AF65-F5344CB8AC3E}">
        <p14:creationId xmlns:p14="http://schemas.microsoft.com/office/powerpoint/2010/main" val="10596383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89</a:t>
            </a:fld>
            <a:endParaRPr lang="en-US" dirty="0"/>
          </a:p>
        </p:txBody>
      </p:sp>
    </p:spTree>
    <p:extLst>
      <p:ext uri="{BB962C8B-B14F-4D97-AF65-F5344CB8AC3E}">
        <p14:creationId xmlns:p14="http://schemas.microsoft.com/office/powerpoint/2010/main" val="3927636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in the examples so far, the size of the time delay depends on two factors: (a) the crystal frequency, and @) the timer's 16-bit register. Both of these factors are beyond the control of the AVR programmer. We can use the prescaler option in the TCCR1B register to increase the delay by reducing the period. The prescaler option of TCCR1B allows us to divide the instruction clock by a factor of 8 to 1024, as was shown in Figure 9-16. The prescaler of Timer/Counter1 is shown in Figure 9-23.</a:t>
            </a:r>
          </a:p>
          <a:p>
            <a:r>
              <a:rPr lang="en-US" sz="1200" kern="1200" baseline="0" dirty="0" smtClean="0">
                <a:solidFill>
                  <a:schemeClr val="tx1"/>
                </a:solidFill>
                <a:latin typeface="+mn-lt"/>
                <a:ea typeface="+mn-ea"/>
                <a:cs typeface="+mn-cs"/>
              </a:rPr>
              <a:t>       As we have seen so far, with no prescaler enabled, the crystal oscillator frequency is fed directly into Timer1. If we enable the prescaler bit in the TCCR1B register, then we can divide the instruction clock before it is fed into Timer1. The lower 3 bits of the TCCR1B register give the options of the number we can divide the clock by before it is fed to timer. As shown in Figure 9-23, this number can be 8, 64, 256, or 1024. Notice that the lowest number is 8, and the highest number is 1024. Examine Examples 9-32 and 9-33 to see how the prescaler options are programmed.</a:t>
            </a:r>
          </a:p>
          <a:p>
            <a:endParaRPr lang="en-US" sz="1200"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90</a:t>
            </a:fld>
            <a:endParaRPr lang="en-US" dirty="0"/>
          </a:p>
        </p:txBody>
      </p:sp>
    </p:spTree>
    <p:extLst>
      <p:ext uri="{BB962C8B-B14F-4D97-AF65-F5344CB8AC3E}">
        <p14:creationId xmlns:p14="http://schemas.microsoft.com/office/powerpoint/2010/main" val="232110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3171042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91</a:t>
            </a:fld>
            <a:endParaRPr lang="en-US" dirty="0"/>
          </a:p>
        </p:txBody>
      </p:sp>
    </p:spTree>
    <p:extLst>
      <p:ext uri="{BB962C8B-B14F-4D97-AF65-F5344CB8AC3E}">
        <p14:creationId xmlns:p14="http://schemas.microsoft.com/office/powerpoint/2010/main" val="15563079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92</a:t>
            </a:fld>
            <a:endParaRPr lang="en-US" dirty="0"/>
          </a:p>
        </p:txBody>
      </p:sp>
    </p:spTree>
    <p:extLst>
      <p:ext uri="{BB962C8B-B14F-4D97-AF65-F5344CB8AC3E}">
        <p14:creationId xmlns:p14="http://schemas.microsoft.com/office/powerpoint/2010/main" val="14276167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93</a:t>
            </a:fld>
            <a:endParaRPr lang="en-US" dirty="0"/>
          </a:p>
        </p:txBody>
      </p:sp>
    </p:spTree>
    <p:extLst>
      <p:ext uri="{BB962C8B-B14F-4D97-AF65-F5344CB8AC3E}">
        <p14:creationId xmlns:p14="http://schemas.microsoft.com/office/powerpoint/2010/main" val="4506991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94</a:t>
            </a:fld>
            <a:endParaRPr lang="en-US" dirty="0"/>
          </a:p>
        </p:txBody>
      </p:sp>
    </p:spTree>
    <p:extLst>
      <p:ext uri="{BB962C8B-B14F-4D97-AF65-F5344CB8AC3E}">
        <p14:creationId xmlns:p14="http://schemas.microsoft.com/office/powerpoint/2010/main" val="181013209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95</a:t>
            </a:fld>
            <a:endParaRPr lang="en-US" dirty="0"/>
          </a:p>
        </p:txBody>
      </p:sp>
    </p:spTree>
    <p:extLst>
      <p:ext uri="{BB962C8B-B14F-4D97-AF65-F5344CB8AC3E}">
        <p14:creationId xmlns:p14="http://schemas.microsoft.com/office/powerpoint/2010/main" val="30959520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96</a:t>
            </a:fld>
            <a:endParaRPr lang="en-US" dirty="0"/>
          </a:p>
        </p:txBody>
      </p:sp>
    </p:spTree>
    <p:extLst>
      <p:ext uri="{BB962C8B-B14F-4D97-AF65-F5344CB8AC3E}">
        <p14:creationId xmlns:p14="http://schemas.microsoft.com/office/powerpoint/2010/main" val="36271970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97</a:t>
            </a:fld>
            <a:endParaRPr lang="en-US" dirty="0"/>
          </a:p>
        </p:txBody>
      </p:sp>
    </p:spTree>
    <p:extLst>
      <p:ext uri="{BB962C8B-B14F-4D97-AF65-F5344CB8AC3E}">
        <p14:creationId xmlns:p14="http://schemas.microsoft.com/office/powerpoint/2010/main" val="16312816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C we can access timer registers</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98</a:t>
            </a:fld>
            <a:endParaRPr lang="en-US" dirty="0"/>
          </a:p>
        </p:txBody>
      </p:sp>
    </p:spTree>
    <p:extLst>
      <p:ext uri="{BB962C8B-B14F-4D97-AF65-F5344CB8AC3E}">
        <p14:creationId xmlns:p14="http://schemas.microsoft.com/office/powerpoint/2010/main" val="18287663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99</a:t>
            </a:fld>
            <a:endParaRPr lang="en-US" dirty="0"/>
          </a:p>
        </p:txBody>
      </p:sp>
    </p:spTree>
    <p:extLst>
      <p:ext uri="{BB962C8B-B14F-4D97-AF65-F5344CB8AC3E}">
        <p14:creationId xmlns:p14="http://schemas.microsoft.com/office/powerpoint/2010/main" val="382224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101</a:t>
            </a:fld>
            <a:endParaRPr lang="en-US" dirty="0"/>
          </a:p>
        </p:txBody>
      </p:sp>
    </p:spTree>
    <p:extLst>
      <p:ext uri="{BB962C8B-B14F-4D97-AF65-F5344CB8AC3E}">
        <p14:creationId xmlns:p14="http://schemas.microsoft.com/office/powerpoint/2010/main" val="117396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12/10/2022</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12/10/2022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12/10/2022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12/10/2022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12/10/2022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12/10/2022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12/10/2022</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12/10/2022</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12/10/2022</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12/10/2022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12/10/2022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12/10/2022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1.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6.jp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1.jpg"/></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87.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80.emf"/><Relationship Id="rId4" Type="http://schemas.openxmlformats.org/officeDocument/2006/relationships/image" Target="../media/image79.jpg"/></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jpg"/></Relationships>
</file>

<file path=ppt/slides/_rels/slide9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85.jpg"/></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97.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657492"/>
          </a:xfrm>
        </p:spPr>
        <p:txBody>
          <a:bodyPr>
            <a:normAutofit/>
          </a:bodyPr>
          <a:lstStyle/>
          <a:p>
            <a:r>
              <a:rPr lang="en-US" dirty="0" smtClean="0"/>
              <a:t>Microprocessor Course</a:t>
            </a:r>
          </a:p>
          <a:p>
            <a:r>
              <a:rPr lang="en-US" dirty="0" smtClean="0"/>
              <a:t>Chapter 9</a:t>
            </a:r>
          </a:p>
          <a:p>
            <a:r>
              <a:rPr lang="en-US" dirty="0" smtClean="0"/>
              <a:t>AVR TIMER PROGRAMMING IN</a:t>
            </a:r>
          </a:p>
          <a:p>
            <a:r>
              <a:rPr lang="en-US" dirty="0" smtClean="0"/>
              <a:t>ASSEMBLY AND C</a:t>
            </a:r>
          </a:p>
          <a:p>
            <a:r>
              <a:rPr lang="en-US" dirty="0" err="1" smtClean="0"/>
              <a:t>Bahman</a:t>
            </a:r>
            <a:r>
              <a:rPr lang="en-US" dirty="0" smtClean="0"/>
              <a:t> </a:t>
            </a:r>
            <a:r>
              <a:rPr lang="en-US" dirty="0"/>
              <a:t>1397 (</a:t>
            </a:r>
            <a:r>
              <a:rPr lang="en-US" dirty="0" err="1"/>
              <a:t>ver</a:t>
            </a:r>
            <a:r>
              <a:rPr lang="en-US" dirty="0"/>
              <a:t> 1.2)</a:t>
            </a:r>
          </a:p>
          <a:p>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000" dirty="0" smtClean="0"/>
              <a:t>The internal structure of the ATmega32 timer2 is shown in Figure 9-3.</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936000" y="2357430"/>
            <a:ext cx="7200000" cy="3140034"/>
          </a:xfrm>
          <a:prstGeom prst="rect">
            <a:avLst/>
          </a:prstGeom>
          <a:noFill/>
          <a:ln w="9525">
            <a:noFill/>
            <a:miter lim="800000"/>
            <a:headEnd/>
            <a:tailEnd/>
          </a:ln>
          <a:effectLst/>
        </p:spPr>
      </p:pic>
      <p:sp>
        <p:nvSpPr>
          <p:cNvPr id="8" name="Rectangle 7"/>
          <p:cNvSpPr/>
          <p:nvPr/>
        </p:nvSpPr>
        <p:spPr>
          <a:xfrm>
            <a:off x="1857356" y="2357430"/>
            <a:ext cx="6215106" cy="3071834"/>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12/10/2022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100</a:t>
            </a:fld>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pPr marL="0" indent="0">
                  <a:buNone/>
                </a:pPr>
                <a:r>
                  <a:rPr lang="en-US" sz="2400" dirty="0">
                    <a:solidFill>
                      <a:srgbClr val="FF0000"/>
                    </a:solidFill>
                  </a:rPr>
                  <a:t>Example 9-40 </a:t>
                </a:r>
              </a:p>
              <a:p>
                <a:pPr marL="0" indent="0" algn="just">
                  <a:buNone/>
                </a:pPr>
                <a:r>
                  <a:rPr lang="en-US" sz="2000" dirty="0"/>
                  <a:t>Write a C program to toggle only the PORTB.4 bit continuously every 70 </a:t>
                </a:r>
                <a:r>
                  <a:rPr lang="en-US" sz="2000" dirty="0" smtClean="0"/>
                  <a:t>µs</a:t>
                </a:r>
                <a:r>
                  <a:rPr lang="en-US" sz="2000" dirty="0"/>
                  <a:t>. Use </a:t>
                </a:r>
                <a:r>
                  <a:rPr lang="en-US" sz="2000" dirty="0" smtClean="0"/>
                  <a:t>Timer0, </a:t>
                </a:r>
                <a:r>
                  <a:rPr lang="en-US" sz="2000" dirty="0"/>
                  <a:t>Normal mode, and 1:8 prescaler to create the delay. Assume XTAL = 8 MHz. </a:t>
                </a:r>
                <a:endParaRPr lang="en-US" sz="2000" dirty="0" smtClean="0"/>
              </a:p>
              <a:p>
                <a:pPr marL="0" indent="0" algn="just">
                  <a:buNone/>
                </a:pPr>
                <a:endParaRPr lang="en-US" sz="2000" dirty="0" smtClean="0"/>
              </a:p>
              <a:p>
                <a:pPr marL="0" indent="0">
                  <a:buNone/>
                </a:pPr>
                <a:r>
                  <a:rPr lang="en-US" sz="2400" b="1" dirty="0" smtClean="0">
                    <a:solidFill>
                      <a:srgbClr val="0066FF"/>
                    </a:solidFill>
                  </a:rPr>
                  <a:t>Solution</a:t>
                </a:r>
                <a:r>
                  <a:rPr lang="en-US" sz="2400" dirty="0"/>
                  <a:t>: </a:t>
                </a:r>
              </a:p>
              <a:p>
                <a:pPr marL="0" indent="0">
                  <a:buNone/>
                </a:pPr>
                <a:r>
                  <a:rPr lang="en-US" sz="2000" dirty="0"/>
                  <a:t>XTAL = 8MHz </a:t>
                </a:r>
                <a:r>
                  <a:rPr lang="en-US" sz="2000" dirty="0" smtClean="0">
                    <a:sym typeface="Symbol" panose="05050102010706020507" pitchFamily="18" charset="2"/>
                  </a:rPr>
                  <a:t></a:t>
                </a:r>
                <a:r>
                  <a:rPr lang="en-US" sz="2000" dirty="0" smtClean="0"/>
                  <a:t> </a:t>
                </a:r>
                <a:r>
                  <a:rPr lang="en-US" sz="2000" dirty="0"/>
                  <a:t>T </a:t>
                </a:r>
                <a:r>
                  <a:rPr lang="en-US" sz="2000" baseline="-25000" dirty="0" smtClean="0"/>
                  <a:t>machine cycle</a:t>
                </a:r>
                <a:r>
                  <a:rPr lang="en-US" sz="2000" dirty="0" smtClean="0"/>
                  <a:t>= </a:t>
                </a:r>
                <a:r>
                  <a:rPr lang="en-US" sz="2000" dirty="0"/>
                  <a:t>1/8 MHz </a:t>
                </a:r>
                <a:endParaRPr lang="en-US" sz="2000" dirty="0" smtClean="0"/>
              </a:p>
              <a:p>
                <a:pPr marL="0" indent="0">
                  <a:buNone/>
                </a:pPr>
                <a:r>
                  <a:rPr lang="en-US" sz="2000" dirty="0" smtClean="0"/>
                  <a:t>Prescaler </a:t>
                </a:r>
                <a:r>
                  <a:rPr lang="en-US" sz="2000" dirty="0"/>
                  <a:t>= 1:8 </a:t>
                </a:r>
                <a:r>
                  <a:rPr lang="en-US" sz="2000" dirty="0">
                    <a:sym typeface="Symbol" panose="05050102010706020507" pitchFamily="18" charset="2"/>
                  </a:rPr>
                  <a:t></a:t>
                </a:r>
                <a:r>
                  <a:rPr lang="en-US" sz="2000" dirty="0" smtClean="0"/>
                  <a:t> </a:t>
                </a:r>
                <a:r>
                  <a:rPr lang="en-US" sz="2000" dirty="0" err="1" smtClean="0"/>
                  <a:t>T</a:t>
                </a:r>
                <a:r>
                  <a:rPr lang="en-US" sz="2000" baseline="-25000" dirty="0" err="1" smtClean="0"/>
                  <a:t>clock</a:t>
                </a:r>
                <a:r>
                  <a:rPr lang="en-US" sz="2000" dirty="0" smtClean="0"/>
                  <a:t> </a:t>
                </a:r>
                <a:r>
                  <a:rPr lang="en-US" sz="2000" dirty="0"/>
                  <a:t>= 8 </a:t>
                </a:r>
                <a:r>
                  <a:rPr lang="en-US" sz="2000" dirty="0" smtClean="0"/>
                  <a:t>× </a:t>
                </a:r>
                <a:r>
                  <a:rPr lang="en-US" sz="2000" dirty="0"/>
                  <a:t>1/8 MHz = </a:t>
                </a:r>
                <a:r>
                  <a:rPr lang="en-US" sz="2000" dirty="0" smtClean="0"/>
                  <a:t>1µs </a:t>
                </a:r>
              </a:p>
              <a:p>
                <a:pPr marL="0" indent="0">
                  <a:buNone/>
                </a:pPr>
                <a:r>
                  <a:rPr lang="en-US" sz="2000" dirty="0" smtClean="0"/>
                  <a:t>70 </a:t>
                </a:r>
                <a:r>
                  <a:rPr lang="en-US" sz="2000" dirty="0"/>
                  <a:t>µs/1 µ</a:t>
                </a:r>
                <a:r>
                  <a:rPr lang="en-US" sz="2000" dirty="0" smtClean="0"/>
                  <a:t>s </a:t>
                </a:r>
                <a:r>
                  <a:rPr lang="en-US" sz="2000" dirty="0"/>
                  <a:t>= 70 clocks </a:t>
                </a:r>
                <a14:m>
                  <m:oMath xmlns:m="http://schemas.openxmlformats.org/officeDocument/2006/math">
                    <m:r>
                      <a:rPr lang="en-US" sz="2000" i="1" dirty="0" smtClean="0">
                        <a:latin typeface="Cambria Math" panose="02040503050406030204" pitchFamily="18" charset="0"/>
                      </a:rPr>
                      <m:t>4</m:t>
                    </m:r>
                  </m:oMath>
                </a14:m>
                <a:r>
                  <a:rPr lang="en-US" sz="2000" dirty="0" smtClean="0">
                    <a:sym typeface="Symbol" panose="05050102010706020507" pitchFamily="18" charset="2"/>
                  </a:rPr>
                  <a:t></a:t>
                </a:r>
                <a:r>
                  <a:rPr lang="en-US" sz="2000" dirty="0"/>
                  <a:t> 1 + </a:t>
                </a:r>
                <a:r>
                  <a:rPr lang="en-US" sz="2000" dirty="0" smtClean="0"/>
                  <a:t>0xFF - </a:t>
                </a:r>
                <a:r>
                  <a:rPr lang="en-US" sz="2000" dirty="0"/>
                  <a:t>70 = </a:t>
                </a:r>
                <a:r>
                  <a:rPr lang="en-US" sz="2000" dirty="0" smtClean="0"/>
                  <a:t>0x100 </a:t>
                </a:r>
                <a:r>
                  <a:rPr lang="en-US" sz="2000" dirty="0"/>
                  <a:t>— 0x46 = </a:t>
                </a:r>
                <a:r>
                  <a:rPr lang="en-US" sz="2000" dirty="0" smtClean="0"/>
                  <a:t>0xBA </a:t>
                </a:r>
                <a:r>
                  <a:rPr lang="en-US" sz="2000" dirty="0"/>
                  <a:t>=186 </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1176" t="-1067" r="-784"/>
                </a:stretch>
              </a:blipFill>
            </p:spPr>
            <p:txBody>
              <a:bodyPr/>
              <a:lstStyle/>
              <a:p>
                <a:r>
                  <a:rPr lang="en-US">
                    <a:noFill/>
                  </a:rPr>
                  <a:t> </a:t>
                </a:r>
              </a:p>
            </p:txBody>
          </p:sp>
        </mc:Fallback>
      </mc:AlternateContent>
      <p:sp>
        <p:nvSpPr>
          <p:cNvPr id="7" name="Rounded Rectangle 6"/>
          <p:cNvSpPr/>
          <p:nvPr/>
        </p:nvSpPr>
        <p:spPr>
          <a:xfrm>
            <a:off x="899592" y="1392519"/>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896144" y="3279264"/>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txBox="1">
            <a:spLocks/>
          </p:cNvSpPr>
          <p:nvPr/>
        </p:nvSpPr>
        <p:spPr>
          <a:xfrm>
            <a:off x="1066800" y="4270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smtClean="0"/>
              <a:t>AVR TIMER PROGRAMMING IN ASSEMBLY</a:t>
            </a:r>
            <a:r>
              <a:rPr lang="en-US" sz="3200" smtClean="0"/>
              <a:t/>
            </a:r>
            <a:br>
              <a:rPr lang="en-US" sz="3200" smtClean="0"/>
            </a:br>
            <a:r>
              <a:rPr lang="en-US" sz="2800" smtClean="0"/>
              <a:t>9.3 PROGRAMMING TIMERS IN C </a:t>
            </a:r>
            <a:endParaRPr lang="en-US" sz="2800" dirty="0" smtClean="0"/>
          </a:p>
        </p:txBody>
      </p:sp>
    </p:spTree>
    <p:extLst>
      <p:ext uri="{BB962C8B-B14F-4D97-AF65-F5344CB8AC3E}">
        <p14:creationId xmlns:p14="http://schemas.microsoft.com/office/powerpoint/2010/main" val="13267168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91970" y="1700808"/>
            <a:ext cx="7315200" cy="3770300"/>
          </a:xfr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80664" y="1556792"/>
            <a:ext cx="7560840" cy="3139321"/>
          </a:xfrm>
          <a:prstGeom prst="rect">
            <a:avLst/>
          </a:prstGeom>
        </p:spPr>
        <p:txBody>
          <a:bodyPr wrap="square">
            <a:spAutoFit/>
          </a:bodyPr>
          <a:lstStyle/>
          <a:p>
            <a:r>
              <a:rPr lang="en-US" sz="2400" dirty="0">
                <a:solidFill>
                  <a:srgbClr val="FF0000"/>
                </a:solidFill>
              </a:rPr>
              <a:t>Example 9-41 </a:t>
            </a:r>
          </a:p>
          <a:p>
            <a:pPr algn="just"/>
            <a:r>
              <a:rPr lang="en-US" sz="2000" dirty="0"/>
              <a:t>Write a C program to toggle only the PORTB.4 bit continuously every 2 ms. Use </a:t>
            </a:r>
            <a:r>
              <a:rPr lang="en-US" sz="2000" dirty="0" smtClean="0"/>
              <a:t>Timer1, </a:t>
            </a:r>
            <a:r>
              <a:rPr lang="en-US" sz="2000" dirty="0"/>
              <a:t>Normal mode, and no prescaler to create the delay. Assume XTAL = 8 MHz. </a:t>
            </a:r>
            <a:endParaRPr lang="en-US" sz="2000" dirty="0" smtClean="0"/>
          </a:p>
          <a:p>
            <a:pPr algn="just"/>
            <a:endParaRPr lang="en-US" sz="1000" dirty="0"/>
          </a:p>
          <a:p>
            <a:pPr algn="just"/>
            <a:r>
              <a:rPr lang="en-US" sz="2400" dirty="0">
                <a:solidFill>
                  <a:srgbClr val="0066FF"/>
                </a:solidFill>
              </a:rPr>
              <a:t>Solution: </a:t>
            </a:r>
          </a:p>
          <a:p>
            <a:r>
              <a:rPr lang="en-US" sz="2000" dirty="0"/>
              <a:t>XTAL = 8 MHz </a:t>
            </a:r>
            <a:r>
              <a:rPr lang="en-US" sz="2000" dirty="0" smtClean="0">
                <a:sym typeface="Symbol" panose="05050102010706020507" pitchFamily="18" charset="2"/>
              </a:rPr>
              <a:t></a:t>
            </a:r>
            <a:r>
              <a:rPr lang="en-US" sz="2000" dirty="0" smtClean="0"/>
              <a:t> </a:t>
            </a:r>
            <a:r>
              <a:rPr lang="en-US" sz="2000" dirty="0" err="1" smtClean="0"/>
              <a:t>T</a:t>
            </a:r>
            <a:r>
              <a:rPr lang="en-US" sz="2000" baseline="-25000" dirty="0" err="1" smtClean="0"/>
              <a:t>machine</a:t>
            </a:r>
            <a:r>
              <a:rPr lang="en-US" sz="2000" baseline="-25000" dirty="0" smtClean="0"/>
              <a:t> </a:t>
            </a:r>
            <a:r>
              <a:rPr lang="en-US" sz="2000" baseline="-25000" dirty="0"/>
              <a:t>cycle</a:t>
            </a:r>
            <a:r>
              <a:rPr lang="en-US" sz="2000" dirty="0"/>
              <a:t> = 1/8 MHz = 0.125 </a:t>
            </a:r>
            <a:r>
              <a:rPr lang="en-US" sz="2000" dirty="0" smtClean="0"/>
              <a:t>µs </a:t>
            </a:r>
          </a:p>
          <a:p>
            <a:r>
              <a:rPr lang="en-US" sz="2000" dirty="0" smtClean="0"/>
              <a:t>Prescaler </a:t>
            </a:r>
            <a:r>
              <a:rPr lang="en-US" sz="2000" dirty="0"/>
              <a:t>= 1:1 </a:t>
            </a:r>
            <a:r>
              <a:rPr lang="en-US" sz="2000" dirty="0" err="1" smtClean="0"/>
              <a:t>T</a:t>
            </a:r>
            <a:r>
              <a:rPr lang="en-US" sz="2000" baseline="-25000" dirty="0" err="1" smtClean="0"/>
              <a:t>Clock</a:t>
            </a:r>
            <a:r>
              <a:rPr lang="en-US" sz="2000" dirty="0"/>
              <a:t>= 0.125 </a:t>
            </a:r>
            <a:r>
              <a:rPr lang="en-US" sz="2000" dirty="0" smtClean="0"/>
              <a:t>µs </a:t>
            </a:r>
          </a:p>
          <a:p>
            <a:r>
              <a:rPr lang="en-US" sz="2000" dirty="0" smtClean="0"/>
              <a:t>2 </a:t>
            </a:r>
            <a:r>
              <a:rPr lang="en-US" sz="2000" dirty="0" err="1"/>
              <a:t>ms</a:t>
            </a:r>
            <a:r>
              <a:rPr lang="en-US" sz="2000" dirty="0"/>
              <a:t>/0.125 </a:t>
            </a:r>
            <a:r>
              <a:rPr lang="en-US" sz="2000" dirty="0" smtClean="0"/>
              <a:t>µs </a:t>
            </a:r>
            <a:r>
              <a:rPr lang="en-US" sz="2000" dirty="0"/>
              <a:t>= 16,000 clocks = 0x3E80 clocks </a:t>
            </a:r>
          </a:p>
          <a:p>
            <a:r>
              <a:rPr lang="en-US" sz="2000" dirty="0"/>
              <a:t>1 + </a:t>
            </a:r>
            <a:r>
              <a:rPr lang="en-US" sz="2000" dirty="0" smtClean="0"/>
              <a:t>0xFFFF - </a:t>
            </a:r>
            <a:r>
              <a:rPr lang="en-US" sz="2000" dirty="0"/>
              <a:t>0x3E80 = </a:t>
            </a:r>
            <a:r>
              <a:rPr lang="en-US" sz="2000" dirty="0" smtClean="0"/>
              <a:t>0xC180 </a:t>
            </a:r>
            <a:endParaRPr lang="en-US" sz="2000" dirty="0"/>
          </a:p>
        </p:txBody>
      </p:sp>
      <p:sp>
        <p:nvSpPr>
          <p:cNvPr id="8" name="Rounded Rectangle 7"/>
          <p:cNvSpPr/>
          <p:nvPr/>
        </p:nvSpPr>
        <p:spPr>
          <a:xfrm>
            <a:off x="899592" y="1531640"/>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896144" y="3068960"/>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8" y="1543688"/>
            <a:ext cx="7315200" cy="4521512"/>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04909" y="1628800"/>
            <a:ext cx="7560840" cy="2893100"/>
          </a:xfrm>
          <a:prstGeom prst="rect">
            <a:avLst/>
          </a:prstGeom>
        </p:spPr>
        <p:txBody>
          <a:bodyPr wrap="square">
            <a:spAutoFit/>
          </a:bodyPr>
          <a:lstStyle/>
          <a:p>
            <a:r>
              <a:rPr lang="en-US" sz="2400" dirty="0">
                <a:solidFill>
                  <a:srgbClr val="FF0000"/>
                </a:solidFill>
              </a:rPr>
              <a:t>Example 9-42 (C version of Example 9-32) </a:t>
            </a:r>
          </a:p>
          <a:p>
            <a:pPr algn="just"/>
            <a:r>
              <a:rPr lang="en-US" sz="2000" dirty="0"/>
              <a:t>Write a C program to toggle only the PORTB.4 bit continuously every second. Use </a:t>
            </a:r>
            <a:r>
              <a:rPr lang="en-US" sz="2000" dirty="0" smtClean="0"/>
              <a:t>Timer1, </a:t>
            </a:r>
            <a:r>
              <a:rPr lang="en-US" sz="2000" dirty="0"/>
              <a:t>Normal mode, and 1:256 prescaler to create the delay. Assume XTAL = 8 MHz. </a:t>
            </a:r>
            <a:endParaRPr lang="en-US" sz="2000" dirty="0" smtClean="0"/>
          </a:p>
          <a:p>
            <a:pPr algn="just"/>
            <a:endParaRPr lang="en-US" sz="2000" dirty="0"/>
          </a:p>
          <a:p>
            <a:r>
              <a:rPr lang="en-US" sz="2400" dirty="0">
                <a:solidFill>
                  <a:srgbClr val="0066FF"/>
                </a:solidFill>
              </a:rPr>
              <a:t>Solution: </a:t>
            </a:r>
          </a:p>
          <a:p>
            <a:r>
              <a:rPr lang="en-US" dirty="0"/>
              <a:t>XTAL = 8 </a:t>
            </a:r>
            <a:r>
              <a:rPr lang="en-US" dirty="0" smtClean="0"/>
              <a:t>MHz </a:t>
            </a:r>
            <a:r>
              <a:rPr lang="en-US" dirty="0" smtClean="0">
                <a:sym typeface="Symbol" panose="05050102010706020507" pitchFamily="18" charset="2"/>
              </a:rPr>
              <a:t></a:t>
            </a:r>
            <a:r>
              <a:rPr lang="en-US" dirty="0" smtClean="0"/>
              <a:t>  </a:t>
            </a:r>
            <a:r>
              <a:rPr lang="en-US" dirty="0" err="1"/>
              <a:t>T</a:t>
            </a:r>
            <a:r>
              <a:rPr lang="en-US" baseline="-25000" dirty="0" err="1"/>
              <a:t>machine</a:t>
            </a:r>
            <a:r>
              <a:rPr lang="en-US" baseline="-25000" dirty="0"/>
              <a:t> cycle</a:t>
            </a:r>
            <a:r>
              <a:rPr lang="en-US" dirty="0"/>
              <a:t> = 1/8 MHz = 0.125 </a:t>
            </a:r>
            <a:r>
              <a:rPr lang="en-US" dirty="0" smtClean="0"/>
              <a:t>µs </a:t>
            </a:r>
            <a:r>
              <a:rPr lang="en-US" dirty="0"/>
              <a:t>= </a:t>
            </a:r>
            <a:r>
              <a:rPr lang="en-US" dirty="0" err="1" smtClean="0"/>
              <a:t>T</a:t>
            </a:r>
            <a:r>
              <a:rPr lang="en-US" baseline="-25000" dirty="0" err="1" smtClean="0"/>
              <a:t>Clock</a:t>
            </a:r>
            <a:r>
              <a:rPr lang="en-US" dirty="0" smtClean="0"/>
              <a:t> </a:t>
            </a:r>
          </a:p>
          <a:p>
            <a:r>
              <a:rPr lang="en-US" dirty="0" smtClean="0"/>
              <a:t>Prescaler 1:256  </a:t>
            </a:r>
            <a:r>
              <a:rPr lang="en-US" dirty="0" smtClean="0">
                <a:sym typeface="Symbol" panose="05050102010706020507" pitchFamily="18" charset="2"/>
              </a:rPr>
              <a:t>  </a:t>
            </a:r>
            <a:r>
              <a:rPr lang="en-US" dirty="0" err="1" smtClean="0"/>
              <a:t>T</a:t>
            </a:r>
            <a:r>
              <a:rPr lang="en-US" baseline="-25000" dirty="0" err="1" smtClean="0"/>
              <a:t>Clock</a:t>
            </a:r>
            <a:r>
              <a:rPr lang="en-US" dirty="0" smtClean="0"/>
              <a:t> </a:t>
            </a:r>
            <a:r>
              <a:rPr lang="en-US" dirty="0"/>
              <a:t>= 256 x 0.125 </a:t>
            </a:r>
            <a:r>
              <a:rPr lang="en-US" dirty="0" smtClean="0"/>
              <a:t>µs </a:t>
            </a:r>
            <a:r>
              <a:rPr lang="en-US" dirty="0"/>
              <a:t>= 32 </a:t>
            </a:r>
            <a:r>
              <a:rPr lang="en-US" dirty="0" smtClean="0"/>
              <a:t>µs </a:t>
            </a:r>
          </a:p>
          <a:p>
            <a:r>
              <a:rPr lang="en-US" dirty="0" smtClean="0"/>
              <a:t>1s/32 µs </a:t>
            </a:r>
            <a:r>
              <a:rPr lang="en-US" dirty="0"/>
              <a:t>= 31,250 clocks = </a:t>
            </a:r>
            <a:r>
              <a:rPr lang="en-US" dirty="0" smtClean="0"/>
              <a:t>0x7Al2 </a:t>
            </a:r>
            <a:r>
              <a:rPr lang="en-US" dirty="0"/>
              <a:t>clocks </a:t>
            </a:r>
            <a:r>
              <a:rPr lang="en-US" dirty="0" smtClean="0"/>
              <a:t> </a:t>
            </a:r>
            <a:r>
              <a:rPr lang="en-US" dirty="0" smtClean="0">
                <a:sym typeface="Symbol" panose="05050102010706020507" pitchFamily="18" charset="2"/>
              </a:rPr>
              <a:t>  </a:t>
            </a:r>
            <a:r>
              <a:rPr lang="en-US" dirty="0" smtClean="0"/>
              <a:t>1 </a:t>
            </a:r>
            <a:r>
              <a:rPr lang="en-US" dirty="0"/>
              <a:t>+ </a:t>
            </a:r>
            <a:r>
              <a:rPr lang="en-US" dirty="0" smtClean="0"/>
              <a:t>0xFFFF - 0x7Al2 </a:t>
            </a:r>
            <a:r>
              <a:rPr lang="en-US" dirty="0"/>
              <a:t>= </a:t>
            </a:r>
            <a:r>
              <a:rPr lang="en-US" dirty="0" smtClean="0"/>
              <a:t>0x85EE </a:t>
            </a:r>
            <a:endParaRPr lang="en-US" dirty="0"/>
          </a:p>
        </p:txBody>
      </p:sp>
      <p:sp>
        <p:nvSpPr>
          <p:cNvPr id="10" name="Rounded Rectangle 9"/>
          <p:cNvSpPr/>
          <p:nvPr/>
        </p:nvSpPr>
        <p:spPr>
          <a:xfrm>
            <a:off x="899592" y="1603648"/>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896144" y="3207256"/>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15" y="1766277"/>
            <a:ext cx="7315200" cy="3990109"/>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914400" y="1447800"/>
            <a:ext cx="7772400" cy="1909762"/>
          </a:xfrm>
        </p:spPr>
        <p:txBody>
          <a:bodyPr>
            <a:noAutofit/>
          </a:bodyPr>
          <a:lstStyle/>
          <a:p>
            <a:pPr marL="0" indent="0">
              <a:spcBef>
                <a:spcPts val="0"/>
              </a:spcBef>
              <a:buNone/>
            </a:pPr>
            <a:r>
              <a:rPr lang="en-US" sz="2400" b="1" dirty="0" smtClean="0"/>
              <a:t>C programming of  Timers 0 and 1 as counters</a:t>
            </a:r>
          </a:p>
          <a:p>
            <a:pPr marL="0" indent="457200" algn="just">
              <a:spcBef>
                <a:spcPts val="0"/>
              </a:spcBef>
              <a:buNone/>
            </a:pPr>
            <a:r>
              <a:rPr lang="en-US" sz="2000" dirty="0" smtClean="0"/>
              <a:t>Timers can be used as counters if we provide pulses from outside the chip instead of using the frequency of the crystal oscillator as the clock source. By feeding pulses to the T0 (PB0) and T1 (PB1) pins, we use Timer0 and Timer1 as Counter 0 and Counter 1, respectively. </a:t>
            </a:r>
          </a:p>
          <a:p>
            <a:pPr marL="0" indent="0">
              <a:spcBef>
                <a:spcPts val="0"/>
              </a:spcBef>
              <a:buNone/>
            </a:pPr>
            <a:endParaRPr lang="en-US" sz="2400" b="1" dirty="0" smtClean="0"/>
          </a:p>
          <a:p>
            <a:pPr marL="0" indent="0">
              <a:spcBef>
                <a:spcPts val="0"/>
              </a:spcBef>
              <a:buNone/>
            </a:pPr>
            <a:endParaRPr lang="en-US" sz="2400" b="1" dirty="0" smtClean="0"/>
          </a:p>
          <a:p>
            <a:pPr marL="0" indent="0">
              <a:spcBef>
                <a:spcPts val="0"/>
              </a:spcBef>
              <a:buNone/>
            </a:pPr>
            <a:endParaRPr lang="en-US" sz="1400" b="1" dirty="0">
              <a:latin typeface="Courier New" pitchFamily="49" charset="0"/>
              <a:cs typeface="Courier New" pitchFamily="49" charset="0"/>
            </a:endParaRPr>
          </a:p>
        </p:txBody>
      </p:sp>
      <p:sp>
        <p:nvSpPr>
          <p:cNvPr id="3" name="Rectangle 2"/>
          <p:cNvSpPr/>
          <p:nvPr/>
        </p:nvSpPr>
        <p:spPr>
          <a:xfrm>
            <a:off x="914400" y="3284984"/>
            <a:ext cx="7584613" cy="1077218"/>
          </a:xfrm>
          <a:prstGeom prst="rect">
            <a:avLst/>
          </a:prstGeom>
        </p:spPr>
        <p:txBody>
          <a:bodyPr wrap="square">
            <a:spAutoFit/>
          </a:bodyPr>
          <a:lstStyle/>
          <a:p>
            <a:r>
              <a:rPr lang="en-US" sz="2400" dirty="0">
                <a:solidFill>
                  <a:srgbClr val="FF0000"/>
                </a:solidFill>
              </a:rPr>
              <a:t>Example 9-43 (C version of Example 9-36) </a:t>
            </a:r>
          </a:p>
          <a:p>
            <a:r>
              <a:rPr lang="en-US" sz="2000" dirty="0"/>
              <a:t>Assuming that a 1 Hz clock pulse is fed into pin </a:t>
            </a:r>
            <a:r>
              <a:rPr lang="en-US" sz="2000" dirty="0" smtClean="0"/>
              <a:t>T0, </a:t>
            </a:r>
            <a:r>
              <a:rPr lang="en-US" sz="2000" dirty="0"/>
              <a:t>use the </a:t>
            </a:r>
            <a:r>
              <a:rPr lang="en-US" sz="2000" dirty="0" smtClean="0"/>
              <a:t>TOV0 </a:t>
            </a:r>
            <a:r>
              <a:rPr lang="en-US" sz="2000" dirty="0"/>
              <a:t>flag to extend </a:t>
            </a:r>
            <a:r>
              <a:rPr lang="en-US" sz="2000" dirty="0" smtClean="0"/>
              <a:t>Timer0 </a:t>
            </a:r>
            <a:r>
              <a:rPr lang="en-US" sz="2000" dirty="0"/>
              <a:t>to a 16-bit counter and display the counter on PORTC and PORTD. </a:t>
            </a:r>
          </a:p>
        </p:txBody>
      </p:sp>
      <p:sp>
        <p:nvSpPr>
          <p:cNvPr id="10" name="Rounded Rectangle 9"/>
          <p:cNvSpPr/>
          <p:nvPr/>
        </p:nvSpPr>
        <p:spPr>
          <a:xfrm>
            <a:off x="917304" y="3282058"/>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5"/>
          <p:cNvPicPr>
            <a:picLocks noChangeAspect="1" noChangeArrowheads="1"/>
          </p:cNvPicPr>
          <p:nvPr/>
        </p:nvPicPr>
        <p:blipFill>
          <a:blip r:embed="rId3" cstate="print"/>
          <a:srcRect/>
          <a:stretch>
            <a:fillRect/>
          </a:stretch>
        </p:blipFill>
        <p:spPr bwMode="auto">
          <a:xfrm>
            <a:off x="5004048" y="4362202"/>
            <a:ext cx="2880000" cy="12736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106706" y="4567802"/>
            <a:ext cx="3600000" cy="7089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408" y="1391099"/>
            <a:ext cx="7315200" cy="3802615"/>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9-44 (C version of Example 9-37) </a:t>
            </a:r>
          </a:p>
          <a:p>
            <a:pPr marL="0" indent="0" algn="just">
              <a:buNone/>
            </a:pPr>
            <a:r>
              <a:rPr lang="en-US" sz="2000" dirty="0"/>
              <a:t>Assume that a 1-Hz external clock is being fed into pin T1 (</a:t>
            </a:r>
            <a:r>
              <a:rPr lang="en-US" sz="2000" dirty="0" smtClean="0"/>
              <a:t>PB1</a:t>
            </a:r>
            <a:r>
              <a:rPr lang="en-US" sz="2000" dirty="0"/>
              <a:t>). Write a C program for </a:t>
            </a:r>
            <a:r>
              <a:rPr lang="en-US" sz="2000" dirty="0" smtClean="0"/>
              <a:t>Counter1 </a:t>
            </a:r>
            <a:r>
              <a:rPr lang="en-US" sz="2000" dirty="0"/>
              <a:t>in rising edge mode to count the pulses and display the TCNT1H and TCNT11, registers on PORTD and PORTC, respectively. </a:t>
            </a:r>
            <a:endParaRPr lang="en-US" dirty="0"/>
          </a:p>
          <a:p>
            <a:endParaRPr lang="en-US" dirty="0"/>
          </a:p>
        </p:txBody>
      </p:sp>
      <p:sp>
        <p:nvSpPr>
          <p:cNvPr id="10" name="Rounded Rectangle 9"/>
          <p:cNvSpPr/>
          <p:nvPr/>
        </p:nvSpPr>
        <p:spPr>
          <a:xfrm>
            <a:off x="917304" y="1484784"/>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40957"/>
            <a:ext cx="5648325" cy="3609975"/>
          </a:xfrm>
          <a:prstGeom prst="rect">
            <a:avLst/>
          </a:prstGeom>
        </p:spPr>
      </p:pic>
      <p:pic>
        <p:nvPicPr>
          <p:cNvPr id="13316" name="Picture 4"/>
          <p:cNvPicPr>
            <a:picLocks noChangeAspect="1" noChangeArrowheads="1"/>
          </p:cNvPicPr>
          <p:nvPr/>
        </p:nvPicPr>
        <p:blipFill>
          <a:blip r:embed="rId4" cstate="print"/>
          <a:srcRect/>
          <a:stretch>
            <a:fillRect/>
          </a:stretch>
        </p:blipFill>
        <p:spPr bwMode="auto">
          <a:xfrm>
            <a:off x="5970450" y="3097956"/>
            <a:ext cx="2880000" cy="1271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7030A0"/>
                </a:solidFill>
              </a:rPr>
              <a:t>TCCR0 (Timer/Counter Control Register)</a:t>
            </a:r>
          </a:p>
          <a:p>
            <a:pPr marL="0" indent="274320" algn="just">
              <a:spcBef>
                <a:spcPts val="0"/>
              </a:spcBef>
              <a:buNone/>
            </a:pPr>
            <a:r>
              <a:rPr lang="en-US" sz="2000" dirty="0" smtClean="0"/>
              <a:t>Timer0 is 8-bit; thus, TCNT0 is 8-bit as shown in Figure 9-4.</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943900" y="1928802"/>
            <a:ext cx="7200000" cy="3745906"/>
          </a:xfrm>
          <a:prstGeom prst="rect">
            <a:avLst/>
          </a:prstGeom>
          <a:noFill/>
          <a:ln w="9525">
            <a:noFill/>
            <a:miter lim="800000"/>
            <a:headEnd/>
            <a:tailEnd/>
          </a:ln>
          <a:effectLst/>
        </p:spPr>
      </p:pic>
      <p:sp>
        <p:nvSpPr>
          <p:cNvPr id="8" name="Rectangle 7"/>
          <p:cNvSpPr/>
          <p:nvPr/>
        </p:nvSpPr>
        <p:spPr>
          <a:xfrm>
            <a:off x="1000100" y="2000240"/>
            <a:ext cx="7072362" cy="857256"/>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flipV="1">
            <a:off x="1500166" y="2428868"/>
            <a:ext cx="1285884" cy="1143008"/>
          </a:xfrm>
          <a:prstGeom prst="straightConnector1">
            <a:avLst/>
          </a:prstGeom>
          <a:ln w="254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285984" y="2428868"/>
            <a:ext cx="2571768" cy="1143008"/>
          </a:xfrm>
          <a:prstGeom prst="straightConnector1">
            <a:avLst/>
          </a:prstGeom>
          <a:ln w="254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1142976" y="2714620"/>
            <a:ext cx="2643206" cy="20717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678761" y="2536025"/>
            <a:ext cx="2643206" cy="24288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32157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03595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75033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0"/>
                                        <p:tgtEl>
                                          <p:spTgt spid="20"/>
                                        </p:tgtEl>
                                      </p:cBhvr>
                                    </p:animEffect>
                                  </p:childTnLst>
                                </p:cTn>
                              </p:par>
                              <p:par>
                                <p:cTn id="8" presetID="5"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0"/>
                                        <p:tgtEl>
                                          <p:spTgt spid="21"/>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000" b="1" dirty="0" smtClean="0"/>
              <a:t>TCCR0 (Timer/Counter Control Register) register</a:t>
            </a:r>
          </a:p>
          <a:p>
            <a:pPr marL="0" indent="274320">
              <a:spcBef>
                <a:spcPts val="0"/>
              </a:spcBef>
              <a:buNone/>
            </a:pPr>
            <a:r>
              <a:rPr lang="en-US" sz="2000" dirty="0" smtClean="0"/>
              <a:t>TCCR0 is an 8-bit register used for control of  Timer0. Bits of this register is shown in Figure 9-5.</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076" name="Picture 4"/>
          <p:cNvPicPr>
            <a:picLocks noChangeAspect="1" noChangeArrowheads="1"/>
          </p:cNvPicPr>
          <p:nvPr/>
        </p:nvPicPr>
        <p:blipFill>
          <a:blip r:embed="rId3" cstate="print"/>
          <a:srcRect/>
          <a:stretch>
            <a:fillRect/>
          </a:stretch>
        </p:blipFill>
        <p:spPr bwMode="auto">
          <a:xfrm>
            <a:off x="872462" y="1870028"/>
            <a:ext cx="7200000" cy="2630542"/>
          </a:xfrm>
          <a:prstGeom prst="rect">
            <a:avLst/>
          </a:prstGeom>
          <a:noFill/>
          <a:ln w="9525">
            <a:noFill/>
            <a:miter lim="800000"/>
            <a:headEnd/>
            <a:tailEnd/>
          </a:ln>
          <a:effectLst/>
        </p:spPr>
      </p:pic>
      <p:sp>
        <p:nvSpPr>
          <p:cNvPr id="8" name="Rectangle 7"/>
          <p:cNvSpPr/>
          <p:nvPr/>
        </p:nvSpPr>
        <p:spPr>
          <a:xfrm>
            <a:off x="1857356" y="1928802"/>
            <a:ext cx="5572164" cy="207170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571604" y="1428736"/>
            <a:ext cx="6827837" cy="2533650"/>
          </a:xfrm>
          <a:prstGeom prst="rect">
            <a:avLst/>
          </a:prstGeom>
          <a:noFill/>
          <a:ln w="9525">
            <a:noFill/>
            <a:miter lim="800000"/>
            <a:headEnd/>
            <a:tailEnd/>
          </a:ln>
          <a:effectLst/>
        </p:spPr>
      </p:pic>
      <p:pic>
        <p:nvPicPr>
          <p:cNvPr id="1028" name="Picture 4"/>
          <p:cNvPicPr>
            <a:picLocks noGrp="1" noChangeAspect="1" noChangeArrowheads="1"/>
          </p:cNvPicPr>
          <p:nvPr>
            <p:ph sz="quarter" idx="1"/>
          </p:nvPr>
        </p:nvPicPr>
        <p:blipFill>
          <a:blip r:embed="rId4" cstate="print"/>
          <a:srcRect/>
          <a:stretch>
            <a:fillRect/>
          </a:stretch>
        </p:blipFill>
        <p:spPr bwMode="auto">
          <a:xfrm>
            <a:off x="1558214" y="3929066"/>
            <a:ext cx="6800000" cy="2561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28662" y="1428736"/>
            <a:ext cx="7300938" cy="4572000"/>
          </a:xfrm>
        </p:spPr>
        <p:txBody>
          <a:bodyPr>
            <a:normAutofit/>
          </a:bodyPr>
          <a:lstStyle/>
          <a:p>
            <a:pPr>
              <a:buNone/>
            </a:pPr>
            <a:r>
              <a:rPr lang="en-US" sz="2400" b="1" dirty="0" smtClean="0"/>
              <a:t>TIFR (Timer/counter Interrupt Flag Register) register</a:t>
            </a:r>
          </a:p>
          <a:p>
            <a:pPr marL="0" indent="274320" algn="just">
              <a:spcBef>
                <a:spcPts val="0"/>
              </a:spcBef>
              <a:buNone/>
            </a:pPr>
            <a:r>
              <a:rPr lang="en-US" sz="2000" dirty="0" smtClean="0"/>
              <a:t>The TIFR register contains the flags of different timers.</a:t>
            </a:r>
          </a:p>
          <a:p>
            <a:pPr>
              <a:buNone/>
            </a:pPr>
            <a:endParaRPr lang="en-US" sz="24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1000100" y="2143116"/>
            <a:ext cx="7200000" cy="4441727"/>
          </a:xfrm>
          <a:prstGeom prst="rect">
            <a:avLst/>
          </a:prstGeom>
          <a:noFill/>
          <a:ln w="9525">
            <a:noFill/>
            <a:miter lim="800000"/>
            <a:headEnd/>
            <a:tailEnd/>
          </a:ln>
          <a:effectLst/>
        </p:spPr>
      </p:pic>
      <p:sp>
        <p:nvSpPr>
          <p:cNvPr id="8" name="Rectangle 7"/>
          <p:cNvSpPr/>
          <p:nvPr/>
        </p:nvSpPr>
        <p:spPr>
          <a:xfrm>
            <a:off x="1000100" y="2143116"/>
            <a:ext cx="7143800" cy="414340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i="1" dirty="0" smtClean="0"/>
              <a:t>TOV0 (Timer0 Overflow)</a:t>
            </a:r>
          </a:p>
          <a:p>
            <a:pPr marL="0" indent="274320" algn="just">
              <a:spcBef>
                <a:spcPts val="0"/>
              </a:spcBef>
              <a:buNone/>
            </a:pPr>
            <a:r>
              <a:rPr lang="en-US" sz="2400" dirty="0" smtClean="0"/>
              <a:t>when the timer rolls over from $FF to 00, the TOV0 flag is set to 1 and it remains set until the software clears it. </a:t>
            </a:r>
          </a:p>
          <a:p>
            <a:pPr marL="0" indent="274320" algn="just">
              <a:spcBef>
                <a:spcPts val="0"/>
              </a:spcBef>
              <a:buNone/>
            </a:pPr>
            <a:endParaRPr lang="en-US" sz="2400" dirty="0" smtClean="0"/>
          </a:p>
          <a:p>
            <a:pPr marL="0" indent="274320" algn="just">
              <a:spcBef>
                <a:spcPts val="0"/>
              </a:spcBef>
              <a:buNone/>
            </a:pPr>
            <a:r>
              <a:rPr lang="en-US" sz="2400" dirty="0" smtClean="0"/>
              <a:t>The strange thing about this flag is that in order to clear it we need to write 1 to it. </a:t>
            </a:r>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1552575" y="4552962"/>
            <a:ext cx="6038850" cy="590550"/>
          </a:xfrm>
          <a:prstGeom prst="rect">
            <a:avLst/>
          </a:prstGeom>
          <a:noFill/>
          <a:ln w="9525">
            <a:noFill/>
            <a:miter lim="800000"/>
            <a:headEnd/>
            <a:tailEnd/>
          </a:ln>
          <a:effectLst/>
        </p:spPr>
      </p:pic>
      <p:sp>
        <p:nvSpPr>
          <p:cNvPr id="8" name="Rounded Rectangle 7"/>
          <p:cNvSpPr/>
          <p:nvPr/>
        </p:nvSpPr>
        <p:spPr>
          <a:xfrm>
            <a:off x="1500166" y="4357694"/>
            <a:ext cx="6143668" cy="100013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Normal mode</a:t>
            </a:r>
          </a:p>
          <a:p>
            <a:pPr marL="0" indent="274320" algn="just">
              <a:spcBef>
                <a:spcPts val="0"/>
              </a:spcBef>
              <a:buNone/>
            </a:pPr>
            <a:r>
              <a:rPr lang="en-US" sz="2000" dirty="0" smtClean="0"/>
              <a:t>In this mode, the content of the timer/counter increments with each clock. It counts up until it reaches its max of 0xFF. When it rolls over from 0xFF to 0x00, it sets high a flag bit called TOV0 (Timer Overflow). This timer flag can be monitored. </a:t>
            </a:r>
          </a:p>
          <a:p>
            <a:pPr>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015338" y="3214686"/>
            <a:ext cx="7200000" cy="1979851"/>
          </a:xfrm>
          <a:prstGeom prst="rect">
            <a:avLst/>
          </a:prstGeom>
          <a:noFill/>
          <a:ln w="9525">
            <a:noFill/>
            <a:miter lim="800000"/>
            <a:headEnd/>
            <a:tailEnd/>
          </a:ln>
          <a:effectLst/>
        </p:spPr>
      </p:pic>
      <p:sp>
        <p:nvSpPr>
          <p:cNvPr id="8" name="Rectangle 7"/>
          <p:cNvSpPr/>
          <p:nvPr/>
        </p:nvSpPr>
        <p:spPr>
          <a:xfrm>
            <a:off x="1071538" y="3214686"/>
            <a:ext cx="7072362" cy="171451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fontScale="92500"/>
          </a:bodyPr>
          <a:lstStyle/>
          <a:p>
            <a:pPr>
              <a:buNone/>
            </a:pPr>
            <a:r>
              <a:rPr lang="en-US" sz="2400" b="1" dirty="0" smtClean="0"/>
              <a:t>Steps to program Timer0 in Normal mode</a:t>
            </a:r>
          </a:p>
          <a:p>
            <a:pPr marL="0" indent="274320" algn="just">
              <a:spcBef>
                <a:spcPts val="0"/>
              </a:spcBef>
              <a:buNone/>
            </a:pPr>
            <a:r>
              <a:rPr lang="en-US" sz="1600" dirty="0" smtClean="0"/>
              <a:t>To generate a time delay using Timer0 in Normal mode, the following steps are taken:</a:t>
            </a:r>
          </a:p>
          <a:p>
            <a:pPr marL="457200" indent="-457200">
              <a:lnSpc>
                <a:spcPct val="110000"/>
              </a:lnSpc>
              <a:buFont typeface="+mj-lt"/>
              <a:buAutoNum type="arabicPeriod"/>
            </a:pPr>
            <a:r>
              <a:rPr lang="en-US" sz="1800" dirty="0" smtClean="0"/>
              <a:t>Load the TCNT0 register with the initial count value.</a:t>
            </a:r>
          </a:p>
          <a:p>
            <a:pPr marL="457200" indent="-457200" algn="just">
              <a:lnSpc>
                <a:spcPct val="110000"/>
              </a:lnSpc>
              <a:buFont typeface="+mj-lt"/>
              <a:buAutoNum type="arabicPeriod"/>
            </a:pPr>
            <a:r>
              <a:rPr lang="en-US" sz="1800" dirty="0" smtClean="0"/>
              <a:t>Load the value into the TCCR0 register, indicating which mode (8-bit or 16-bit) is to be used and the prescaler option. When you select the clock source, the timer/counter starts to count, and each tick causes the content of the timer/counter to increment by 1.</a:t>
            </a:r>
          </a:p>
          <a:p>
            <a:pPr marL="457200" indent="-457200" algn="just">
              <a:lnSpc>
                <a:spcPct val="110000"/>
              </a:lnSpc>
              <a:buFont typeface="+mj-lt"/>
              <a:buAutoNum type="arabicPeriod"/>
            </a:pPr>
            <a:r>
              <a:rPr lang="en-US" sz="1800" dirty="0" smtClean="0"/>
              <a:t>Keep monitoring the timer overflow flag (TOV0) to see if it is raised. Get out of the loop when TOV0 becomes high.</a:t>
            </a:r>
          </a:p>
          <a:p>
            <a:pPr marL="457200" indent="-457200" algn="just">
              <a:lnSpc>
                <a:spcPct val="110000"/>
              </a:lnSpc>
              <a:buFont typeface="+mj-lt"/>
              <a:buAutoNum type="arabicPeriod"/>
            </a:pPr>
            <a:r>
              <a:rPr lang="en-US" sz="1800" dirty="0" smtClean="0"/>
              <a:t>Stop the timer by disconnecting the clock source, using the following instructions:</a:t>
            </a:r>
          </a:p>
          <a:p>
            <a:endParaRPr lang="en-US" sz="2000" dirty="0" smtClean="0"/>
          </a:p>
          <a:p>
            <a:pPr marL="0" indent="274320" algn="just">
              <a:spcBef>
                <a:spcPts val="0"/>
              </a:spcBef>
              <a:buNone/>
            </a:pPr>
            <a:endParaRPr lang="en-US" sz="2000" dirty="0" smtClean="0"/>
          </a:p>
          <a:p>
            <a:pPr marL="457200" indent="-457200">
              <a:buFont typeface="+mj-lt"/>
              <a:buAutoNum type="arabicPeriod" startAt="5"/>
            </a:pPr>
            <a:r>
              <a:rPr lang="en-US" sz="1800" dirty="0" smtClean="0"/>
              <a:t>5. Clear the TOV0 flag for the next round.</a:t>
            </a:r>
          </a:p>
          <a:p>
            <a:pPr marL="457200" indent="-457200">
              <a:buFont typeface="+mj-lt"/>
              <a:buAutoNum type="arabicPeriod" startAt="5"/>
            </a:pPr>
            <a:r>
              <a:rPr lang="en-US" sz="1800" dirty="0" smtClean="0"/>
              <a:t>6. Go back to Step 1 to load TCNT0 again.</a:t>
            </a:r>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740958" y="4739225"/>
            <a:ext cx="5760000" cy="547163"/>
          </a:xfrm>
          <a:prstGeom prst="rect">
            <a:avLst/>
          </a:prstGeom>
          <a:noFill/>
          <a:ln w="9525">
            <a:noFill/>
            <a:miter lim="800000"/>
            <a:headEnd/>
            <a:tailEnd/>
          </a:ln>
          <a:effectLst/>
        </p:spPr>
      </p:pic>
      <p:sp>
        <p:nvSpPr>
          <p:cNvPr id="8" name="Rounded Rectangle 7"/>
          <p:cNvSpPr/>
          <p:nvPr/>
        </p:nvSpPr>
        <p:spPr>
          <a:xfrm>
            <a:off x="1428728" y="2143116"/>
            <a:ext cx="4429156"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28728" y="2500306"/>
            <a:ext cx="6786610" cy="1143008"/>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8728" y="3786190"/>
            <a:ext cx="6786610" cy="500066"/>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28728" y="4357694"/>
            <a:ext cx="6500858" cy="92869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428728" y="5357826"/>
            <a:ext cx="3429024"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28728" y="5715016"/>
            <a:ext cx="3429024"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477144"/>
          </a:xfrm>
        </p:spPr>
        <p:txBody>
          <a:bodyPr/>
          <a:lstStyle/>
          <a:p>
            <a:pPr marL="0" indent="0">
              <a:buNone/>
            </a:pPr>
            <a:r>
              <a:rPr lang="en-US" sz="2400" b="1" dirty="0"/>
              <a:t>Example 9-3 </a:t>
            </a:r>
          </a:p>
          <a:p>
            <a:pPr marL="0" indent="0" algn="just">
              <a:buNone/>
            </a:pPr>
            <a:r>
              <a:rPr lang="en-US" sz="2000" dirty="0"/>
              <a:t>In the following program, we are creating a square wave of 50% duty cycle (with equal portions high and low) on the PORTB.5 bit. </a:t>
            </a:r>
            <a:r>
              <a:rPr lang="en-US" sz="2000" dirty="0" smtClean="0"/>
              <a:t>Timer0 </a:t>
            </a:r>
            <a:r>
              <a:rPr lang="en-US" sz="2000" dirty="0"/>
              <a:t>is used to generate the time delay. Analyze the program. </a:t>
            </a:r>
          </a:p>
          <a:p>
            <a:endParaRPr lang="en-US" dirty="0"/>
          </a:p>
        </p:txBody>
      </p:sp>
      <p:sp>
        <p:nvSpPr>
          <p:cNvPr id="10" name="Rounded Rectangle 9"/>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52936"/>
            <a:ext cx="7724124" cy="3657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Rectangle 8"/>
          <p:cNvSpPr/>
          <p:nvPr/>
        </p:nvSpPr>
        <p:spPr>
          <a:xfrm>
            <a:off x="899592" y="4368586"/>
            <a:ext cx="7560840" cy="1292662"/>
          </a:xfrm>
          <a:prstGeom prst="rect">
            <a:avLst/>
          </a:prstGeom>
        </p:spPr>
        <p:txBody>
          <a:bodyPr wrap="square">
            <a:spAutoFit/>
          </a:bodyPr>
          <a:lstStyle/>
          <a:p>
            <a:r>
              <a:rPr lang="en-US" sz="2400" dirty="0">
                <a:solidFill>
                  <a:srgbClr val="0000FF"/>
                </a:solidFill>
              </a:rPr>
              <a:t>Solution: </a:t>
            </a:r>
          </a:p>
          <a:p>
            <a:r>
              <a:rPr lang="en-US" dirty="0"/>
              <a:t>In the above program notice the following steps: </a:t>
            </a:r>
            <a:endParaRPr lang="en-US" dirty="0" smtClean="0"/>
          </a:p>
          <a:p>
            <a:pPr marL="342900" indent="-342900">
              <a:buAutoNum type="arabicPeriod"/>
            </a:pPr>
            <a:r>
              <a:rPr lang="en-US" dirty="0" smtClean="0"/>
              <a:t>0xF2 </a:t>
            </a:r>
            <a:r>
              <a:rPr lang="en-US" dirty="0"/>
              <a:t>is loaded into </a:t>
            </a:r>
            <a:r>
              <a:rPr lang="en-US" dirty="0" smtClean="0"/>
              <a:t>TCNT0. </a:t>
            </a:r>
          </a:p>
          <a:p>
            <a:pPr marL="342900" indent="-342900">
              <a:buAutoNum type="arabicPeriod"/>
            </a:pPr>
            <a:r>
              <a:rPr lang="en-US" dirty="0" smtClean="0"/>
              <a:t> TCCR0 </a:t>
            </a:r>
            <a:r>
              <a:rPr lang="en-US" dirty="0"/>
              <a:t>is loaded and </a:t>
            </a:r>
            <a:r>
              <a:rPr lang="en-US" dirty="0" smtClean="0"/>
              <a:t>Timer0 </a:t>
            </a:r>
            <a:r>
              <a:rPr lang="en-US" dirty="0"/>
              <a:t>is started. </a:t>
            </a:r>
            <a:endParaRPr lang="en-US" dirty="0" smtClean="0"/>
          </a:p>
        </p:txBody>
      </p:sp>
      <p:sp>
        <p:nvSpPr>
          <p:cNvPr id="10" name="Rounded Rectangle 9"/>
          <p:cNvSpPr/>
          <p:nvPr/>
        </p:nvSpPr>
        <p:spPr>
          <a:xfrm>
            <a:off x="899592" y="4293096"/>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0691" y="1465869"/>
            <a:ext cx="7617733" cy="2743200"/>
          </a:xfrm>
        </p:spPr>
      </p:pic>
    </p:spTree>
    <p:extLst>
      <p:ext uri="{BB962C8B-B14F-4D97-AF65-F5344CB8AC3E}">
        <p14:creationId xmlns:p14="http://schemas.microsoft.com/office/powerpoint/2010/main" val="237365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Many applications need to count an event or generate time delays. So, there are counter registers in microcontrollers for this purpose.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In the microcontrollers, there is a flag for each of the counters. The flag is set when the counter overflows, and it is cleared by software.</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00100" y="2263492"/>
            <a:ext cx="7200000" cy="2022764"/>
          </a:xfrm>
          <a:prstGeom prst="rect">
            <a:avLst/>
          </a:prstGeom>
          <a:noFill/>
          <a:ln w="9525">
            <a:noFill/>
            <a:miter lim="800000"/>
            <a:headEnd/>
            <a:tailEnd/>
          </a:ln>
          <a:effectLst/>
        </p:spPr>
      </p:pic>
      <p:sp>
        <p:nvSpPr>
          <p:cNvPr id="8" name="Rectangle 7"/>
          <p:cNvSpPr/>
          <p:nvPr/>
        </p:nvSpPr>
        <p:spPr>
          <a:xfrm>
            <a:off x="1000100" y="2285992"/>
            <a:ext cx="7215238" cy="1785950"/>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Rectangle 8"/>
          <p:cNvSpPr/>
          <p:nvPr/>
        </p:nvSpPr>
        <p:spPr>
          <a:xfrm>
            <a:off x="899592" y="1493490"/>
            <a:ext cx="7560840" cy="2631490"/>
          </a:xfrm>
          <a:prstGeom prst="rect">
            <a:avLst/>
          </a:prstGeom>
        </p:spPr>
        <p:txBody>
          <a:bodyPr wrap="square">
            <a:spAutoFit/>
          </a:bodyPr>
          <a:lstStyle/>
          <a:p>
            <a:pPr>
              <a:spcAft>
                <a:spcPts val="1800"/>
              </a:spcAft>
            </a:pPr>
            <a:r>
              <a:rPr lang="en-US" sz="2400" dirty="0">
                <a:solidFill>
                  <a:srgbClr val="0000FF"/>
                </a:solidFill>
              </a:rPr>
              <a:t>Solution: </a:t>
            </a:r>
          </a:p>
          <a:p>
            <a:pPr marL="342900" indent="-342900">
              <a:buFont typeface="+mj-lt"/>
              <a:buAutoNum type="arabicPeriod" startAt="3"/>
            </a:pPr>
            <a:r>
              <a:rPr lang="en-US" dirty="0" smtClean="0"/>
              <a:t>Timer0 </a:t>
            </a:r>
            <a:r>
              <a:rPr lang="en-US" dirty="0"/>
              <a:t>counts up with the passing of each clock, which is provided by the crystal oscillator. As the timer counts up, it goes through the states of F3, F4, F5, F6, F7, F8, F9, FA, FB, and so on until it reaches </a:t>
            </a:r>
            <a:r>
              <a:rPr lang="en-US" dirty="0" smtClean="0"/>
              <a:t>0xFF</a:t>
            </a:r>
            <a:r>
              <a:rPr lang="en-US" dirty="0"/>
              <a:t>. One more clock rolls it to 0, raising the </a:t>
            </a:r>
            <a:r>
              <a:rPr lang="en-US" dirty="0" smtClean="0"/>
              <a:t>Timer0 </a:t>
            </a:r>
            <a:r>
              <a:rPr lang="en-US" dirty="0"/>
              <a:t>flag (</a:t>
            </a:r>
            <a:r>
              <a:rPr lang="en-US" dirty="0" smtClean="0"/>
              <a:t>TOV0 </a:t>
            </a:r>
            <a:r>
              <a:rPr lang="en-US" dirty="0"/>
              <a:t>= 1). At that point, the </a:t>
            </a:r>
            <a:r>
              <a:rPr lang="en-US" b="1" dirty="0">
                <a:latin typeface="Courier New" panose="02070309020205020404" pitchFamily="49" charset="0"/>
                <a:cs typeface="Courier New" panose="02070309020205020404" pitchFamily="49" charset="0"/>
              </a:rPr>
              <a:t>"SBRS </a:t>
            </a:r>
            <a:r>
              <a:rPr lang="en-US" b="1" dirty="0" smtClean="0">
                <a:latin typeface="Courier New" panose="02070309020205020404" pitchFamily="49" charset="0"/>
                <a:cs typeface="Courier New" panose="02070309020205020404" pitchFamily="49" charset="0"/>
              </a:rPr>
              <a:t>R20,TOV0"</a:t>
            </a:r>
            <a:r>
              <a:rPr lang="en-US" dirty="0" smtClean="0"/>
              <a:t> </a:t>
            </a:r>
            <a:r>
              <a:rPr lang="en-US" dirty="0"/>
              <a:t>instruction </a:t>
            </a:r>
            <a:r>
              <a:rPr lang="en-US" dirty="0" smtClean="0"/>
              <a:t>bypasses </a:t>
            </a:r>
            <a:r>
              <a:rPr lang="en-US" dirty="0"/>
              <a:t>the </a:t>
            </a:r>
            <a:r>
              <a:rPr lang="en-US" b="1" dirty="0">
                <a:latin typeface="Courier New" panose="02070309020205020404" pitchFamily="49" charset="0"/>
                <a:cs typeface="Courier New" panose="02070309020205020404" pitchFamily="49" charset="0"/>
              </a:rPr>
              <a:t>"RJMP AGAIN" </a:t>
            </a:r>
            <a:r>
              <a:rPr lang="en-US" dirty="0"/>
              <a:t>instruction. </a:t>
            </a:r>
            <a:endParaRPr lang="en-US" dirty="0" smtClean="0"/>
          </a:p>
          <a:p>
            <a:pPr marL="342900" indent="-342900">
              <a:buAutoNum type="arabicPeriod" startAt="3"/>
            </a:pPr>
            <a:r>
              <a:rPr lang="en-US" dirty="0" smtClean="0"/>
              <a:t> Timer0 </a:t>
            </a:r>
            <a:r>
              <a:rPr lang="en-US" dirty="0"/>
              <a:t>is stopped. </a:t>
            </a:r>
            <a:endParaRPr lang="en-US" dirty="0" smtClean="0"/>
          </a:p>
          <a:p>
            <a:pPr marL="342900" indent="-342900">
              <a:buAutoNum type="arabicPeriod" startAt="3"/>
            </a:pPr>
            <a:r>
              <a:rPr lang="en-US" dirty="0" smtClean="0"/>
              <a:t> </a:t>
            </a:r>
            <a:r>
              <a:rPr lang="en-US" dirty="0"/>
              <a:t>The </a:t>
            </a:r>
            <a:r>
              <a:rPr lang="en-US" dirty="0" smtClean="0"/>
              <a:t>TOV0 </a:t>
            </a:r>
            <a:r>
              <a:rPr lang="en-US" dirty="0"/>
              <a:t>flag is cleared. </a:t>
            </a:r>
          </a:p>
        </p:txBody>
      </p:sp>
      <p:pic>
        <p:nvPicPr>
          <p:cNvPr id="12"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99592" y="4422158"/>
            <a:ext cx="7315200" cy="1087866"/>
          </a:xfrm>
        </p:spPr>
      </p:pic>
      <p:sp>
        <p:nvSpPr>
          <p:cNvPr id="13" name="Rounded Rectangle 12"/>
          <p:cNvSpPr/>
          <p:nvPr/>
        </p:nvSpPr>
        <p:spPr>
          <a:xfrm>
            <a:off x="899592" y="1412776"/>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03504" y="4149080"/>
            <a:ext cx="7856928" cy="1440160"/>
          </a:xfrm>
          <a:prstGeom prst="roundRect">
            <a:avLst/>
          </a:prstGeom>
          <a:solidFill>
            <a:srgbClr val="00B050">
              <a:alpha val="43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Example 9-4 </a:t>
            </a:r>
          </a:p>
          <a:p>
            <a:pPr marL="0" indent="0">
              <a:buNone/>
            </a:pPr>
            <a:r>
              <a:rPr lang="en-US" sz="2000" dirty="0"/>
              <a:t>In Example 9-3, calculate the amount of time delay generated by the timer. Assume that XTAL = 8 MHz. </a:t>
            </a:r>
          </a:p>
          <a:p>
            <a:pPr marL="0" indent="0">
              <a:buNone/>
            </a:pPr>
            <a:endParaRPr lang="en-US" sz="8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lgn="just">
              <a:buNone/>
            </a:pPr>
            <a:r>
              <a:rPr lang="en-US" sz="2000" dirty="0"/>
              <a:t>We have 8 MHz as the timer frequency. As a result, each clock has a period of </a:t>
            </a:r>
            <a:endParaRPr lang="en-US" sz="2000" dirty="0" smtClean="0"/>
          </a:p>
          <a:p>
            <a:pPr marL="0" indent="0" algn="ctr">
              <a:buNone/>
            </a:pPr>
            <a:r>
              <a:rPr lang="en-US" sz="2000" dirty="0" smtClean="0"/>
              <a:t>T </a:t>
            </a:r>
            <a:r>
              <a:rPr lang="en-US" sz="2000" dirty="0"/>
              <a:t>= </a:t>
            </a:r>
            <a:r>
              <a:rPr lang="en-US" sz="2000" dirty="0" smtClean="0"/>
              <a:t>1/8 </a:t>
            </a:r>
            <a:r>
              <a:rPr lang="en-US" sz="2000" dirty="0"/>
              <a:t>MHz = 0.125 </a:t>
            </a:r>
            <a:r>
              <a:rPr lang="en-US" sz="2000" dirty="0" smtClean="0"/>
              <a:t>µs</a:t>
            </a:r>
            <a:r>
              <a:rPr lang="en-US" sz="2000" dirty="0"/>
              <a:t>. </a:t>
            </a:r>
            <a:endParaRPr lang="en-US" sz="2000" dirty="0" smtClean="0"/>
          </a:p>
          <a:p>
            <a:pPr marL="0" indent="0" algn="just">
              <a:buNone/>
            </a:pPr>
            <a:r>
              <a:rPr lang="en-US" sz="2000" dirty="0" smtClean="0"/>
              <a:t>In </a:t>
            </a:r>
            <a:r>
              <a:rPr lang="en-US" sz="2000" dirty="0"/>
              <a:t>other words, </a:t>
            </a:r>
            <a:r>
              <a:rPr lang="en-US" sz="2000" dirty="0" smtClean="0"/>
              <a:t>Timer0 </a:t>
            </a:r>
            <a:r>
              <a:rPr lang="en-US" sz="2000" dirty="0"/>
              <a:t>counts up each 0.125 its resulting in delay = number of counts x 0.125 </a:t>
            </a:r>
            <a:r>
              <a:rPr lang="en-US" sz="2000" dirty="0" smtClean="0"/>
              <a:t>µs.</a:t>
            </a:r>
          </a:p>
          <a:p>
            <a:pPr marL="0" indent="0" algn="just">
              <a:buNone/>
            </a:pPr>
            <a:r>
              <a:rPr lang="en-US" sz="2000" dirty="0" smtClean="0"/>
              <a:t> </a:t>
            </a:r>
            <a:r>
              <a:rPr lang="en-US" sz="2000" dirty="0"/>
              <a:t>The number of counts for the rollover is </a:t>
            </a:r>
            <a:r>
              <a:rPr lang="en-US" sz="2000" dirty="0" smtClean="0"/>
              <a:t>0xFF-0xF2=0x0D </a:t>
            </a:r>
            <a:r>
              <a:rPr lang="en-US" sz="2000" dirty="0"/>
              <a:t>(13 decimal). However, we add one to 13 because of the extra clock needed when it rolls over from FF to 0 and raises the </a:t>
            </a:r>
            <a:r>
              <a:rPr lang="en-US" sz="2000" dirty="0" smtClean="0"/>
              <a:t>TOV0 </a:t>
            </a:r>
            <a:r>
              <a:rPr lang="en-US" sz="2000" dirty="0"/>
              <a:t>flag. This gives 14 x 0.125 = 1.75 </a:t>
            </a:r>
            <a:r>
              <a:rPr lang="en-US" sz="2000" dirty="0" smtClean="0"/>
              <a:t>µs </a:t>
            </a:r>
            <a:r>
              <a:rPr lang="en-US" sz="2000" dirty="0"/>
              <a:t>for half the pulse. </a:t>
            </a:r>
          </a:p>
          <a:p>
            <a:pPr marL="0" indent="0">
              <a:buNone/>
            </a:pPr>
            <a:endParaRPr lang="en-US" dirty="0"/>
          </a:p>
        </p:txBody>
      </p:sp>
      <p:sp>
        <p:nvSpPr>
          <p:cNvPr id="6" name="Rounded Rectangle 5"/>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99592" y="2758424"/>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Content Placeholder 5"/>
          <p:cNvSpPr>
            <a:spLocks noGrp="1"/>
          </p:cNvSpPr>
          <p:nvPr>
            <p:ph sz="quarter" idx="1"/>
          </p:nvPr>
        </p:nvSpPr>
        <p:spPr>
          <a:xfrm>
            <a:off x="914400" y="1447800"/>
            <a:ext cx="2433464" cy="4357464"/>
          </a:xfrm>
        </p:spPr>
        <p:txBody>
          <a:bodyPr>
            <a:normAutofit/>
          </a:bodyPr>
          <a:lstStyle/>
          <a:p>
            <a:pPr marL="0" indent="0">
              <a:buNone/>
            </a:pPr>
            <a:r>
              <a:rPr lang="en-US" sz="2400" b="1" dirty="0">
                <a:solidFill>
                  <a:srgbClr val="FF0000"/>
                </a:solidFill>
              </a:rPr>
              <a:t>Example 9-5 </a:t>
            </a:r>
          </a:p>
          <a:p>
            <a:pPr marL="0" indent="0">
              <a:buNone/>
            </a:pPr>
            <a:r>
              <a:rPr lang="en-US" sz="2000" dirty="0"/>
              <a:t>In Example 9-3, calculate the frequency of the square wave generated on pin PORTB.5. Assume that XTAL — 8 MHz. </a:t>
            </a:r>
          </a:p>
          <a:p>
            <a:pPr marL="0" indent="0">
              <a:buNone/>
            </a:pPr>
            <a:r>
              <a:rPr lang="en-US" sz="2400" b="1" dirty="0">
                <a:solidFill>
                  <a:srgbClr val="0000FF"/>
                </a:solidFill>
              </a:rPr>
              <a:t>Solution: </a:t>
            </a:r>
          </a:p>
          <a:p>
            <a:pPr marL="0" indent="0">
              <a:buNone/>
            </a:pPr>
            <a:r>
              <a:rPr lang="en-US" sz="2000" dirty="0"/>
              <a:t>To get a more accurate timing, we need to add clock cycles due to the instructions. </a:t>
            </a:r>
          </a:p>
          <a:p>
            <a:pPr marL="0" indent="0">
              <a:buNone/>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17638"/>
            <a:ext cx="5486400" cy="449119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395" y="5888136"/>
            <a:ext cx="4609524" cy="323810"/>
          </a:xfrm>
          <a:prstGeom prst="rect">
            <a:avLst/>
          </a:prstGeom>
        </p:spPr>
      </p:pic>
      <p:sp>
        <p:nvSpPr>
          <p:cNvPr id="12" name="Rounded Rectangle 11"/>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1115" y="3789040"/>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3"/>
          <p:cNvPicPr>
            <a:picLocks noGrp="1" noChangeAspect="1" noChangeArrowheads="1"/>
          </p:cNvPicPr>
          <p:nvPr>
            <p:ph sz="quarter" idx="1"/>
          </p:nvPr>
        </p:nvPicPr>
        <p:blipFill>
          <a:blip r:embed="rId3" cstate="print"/>
          <a:srcRect/>
          <a:stretch>
            <a:fillRect/>
          </a:stretch>
        </p:blipFill>
        <p:spPr bwMode="auto">
          <a:xfrm>
            <a:off x="755576" y="2817285"/>
            <a:ext cx="7772400" cy="2039611"/>
          </a:xfrm>
          <a:prstGeom prst="rect">
            <a:avLst/>
          </a:prstGeom>
          <a:noFill/>
          <a:ln w="9525">
            <a:noFill/>
            <a:miter lim="800000"/>
            <a:headEnd/>
            <a:tailEnd/>
          </a:ln>
          <a:effectLst/>
        </p:spPr>
      </p:pic>
    </p:spTree>
    <p:extLst>
      <p:ext uri="{BB962C8B-B14F-4D97-AF65-F5344CB8AC3E}">
        <p14:creationId xmlns:p14="http://schemas.microsoft.com/office/powerpoint/2010/main" val="61461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755576" y="1447800"/>
            <a:ext cx="7931224" cy="4572000"/>
          </a:xfrm>
        </p:spPr>
        <p:txBody>
          <a:bodyPr/>
          <a:lstStyle/>
          <a:p>
            <a:pPr marL="0" indent="0">
              <a:buNone/>
            </a:pPr>
            <a:r>
              <a:rPr lang="en-US" sz="2400" b="1" dirty="0">
                <a:solidFill>
                  <a:srgbClr val="FF0000"/>
                </a:solidFill>
              </a:rPr>
              <a:t>Example 9-6 </a:t>
            </a:r>
          </a:p>
          <a:p>
            <a:pPr marL="0" indent="0" algn="just">
              <a:buNone/>
            </a:pPr>
            <a:r>
              <a:rPr lang="en-US" sz="2000" dirty="0"/>
              <a:t>Find the delay generated by </a:t>
            </a:r>
            <a:r>
              <a:rPr lang="en-US" sz="2000" dirty="0" smtClean="0"/>
              <a:t>Timer0 </a:t>
            </a:r>
            <a:r>
              <a:rPr lang="en-US" sz="2000" dirty="0"/>
              <a:t>in the following code, using both of the methods of Figure 9-8. Do not include the overhead due to instructions. (XTAL = 8 MHz) </a:t>
            </a:r>
            <a:endParaRPr lang="en-US" sz="2000" dirty="0" smtClean="0"/>
          </a:p>
          <a:p>
            <a:pPr marL="0" indent="0">
              <a:buNone/>
            </a:pPr>
            <a:endParaRPr lang="en-US" dirty="0"/>
          </a:p>
          <a:p>
            <a:pPr marL="0" inden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619375"/>
            <a:ext cx="6705600" cy="3486150"/>
          </a:xfrm>
          <a:prstGeom prst="rect">
            <a:avLst/>
          </a:prstGeom>
        </p:spPr>
      </p:pic>
      <p:sp>
        <p:nvSpPr>
          <p:cNvPr id="10" name="Rounded Rectangle 9"/>
          <p:cNvSpPr/>
          <p:nvPr/>
        </p:nvSpPr>
        <p:spPr>
          <a:xfrm>
            <a:off x="770384"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b="1" dirty="0">
                <a:solidFill>
                  <a:srgbClr val="0066FF"/>
                </a:solidFill>
              </a:rPr>
              <a:t>Solution:</a:t>
            </a:r>
            <a:r>
              <a:rPr lang="en-US" dirty="0"/>
              <a:t> </a:t>
            </a:r>
          </a:p>
          <a:p>
            <a:pPr marL="514350" indent="-514350" algn="just">
              <a:buAutoNum type="alphaLcParenBoth"/>
            </a:pPr>
            <a:r>
              <a:rPr lang="en-US" sz="2000" dirty="0" smtClean="0"/>
              <a:t>(</a:t>
            </a:r>
            <a:r>
              <a:rPr lang="en-US" sz="2000" dirty="0"/>
              <a:t>FF - 3E + 1) = </a:t>
            </a:r>
            <a:r>
              <a:rPr lang="en-US" sz="2000" dirty="0" smtClean="0"/>
              <a:t>0xC2 </a:t>
            </a:r>
            <a:r>
              <a:rPr lang="en-US" sz="2000" dirty="0"/>
              <a:t>= 194 in decimal and 194 x 0.125 </a:t>
            </a:r>
            <a:r>
              <a:rPr lang="en-US" sz="2000" dirty="0" smtClean="0"/>
              <a:t>µs </a:t>
            </a:r>
            <a:r>
              <a:rPr lang="en-US" sz="2000" dirty="0"/>
              <a:t>= 24.25 µ</a:t>
            </a:r>
            <a:r>
              <a:rPr lang="en-US" sz="2000" dirty="0" smtClean="0"/>
              <a:t>s</a:t>
            </a:r>
            <a:r>
              <a:rPr lang="en-US" sz="2000" dirty="0"/>
              <a:t>. </a:t>
            </a:r>
            <a:endParaRPr lang="en-US" sz="2000" dirty="0" smtClean="0"/>
          </a:p>
          <a:p>
            <a:pPr marL="514350" indent="-514350" algn="just">
              <a:buAutoNum type="alphaLcParenBoth"/>
            </a:pPr>
            <a:r>
              <a:rPr lang="en-US" sz="2000" dirty="0" smtClean="0"/>
              <a:t>Because TCNT0 </a:t>
            </a:r>
            <a:r>
              <a:rPr lang="en-US" sz="2000" dirty="0"/>
              <a:t>= </a:t>
            </a:r>
            <a:r>
              <a:rPr lang="en-US" sz="2000" dirty="0" smtClean="0"/>
              <a:t>0x3E </a:t>
            </a:r>
            <a:r>
              <a:rPr lang="en-US" sz="2000" dirty="0"/>
              <a:t>= 62 (in decimal) we have 256 - 62 =194. This means that the timer counts from </a:t>
            </a:r>
            <a:r>
              <a:rPr lang="en-US" sz="2000" dirty="0" smtClean="0"/>
              <a:t>0x3E </a:t>
            </a:r>
            <a:r>
              <a:rPr lang="en-US" sz="2000" dirty="0"/>
              <a:t>to </a:t>
            </a:r>
            <a:r>
              <a:rPr lang="en-US" sz="2000" dirty="0" smtClean="0"/>
              <a:t>0xFF</a:t>
            </a:r>
            <a:r>
              <a:rPr lang="en-US" sz="2000" dirty="0"/>
              <a:t>. This plus rolling over to 0 goes through a total of 194 clock cycles, where each clock is 0.125 µ</a:t>
            </a:r>
            <a:r>
              <a:rPr lang="en-US" sz="2000" dirty="0" smtClean="0"/>
              <a:t>s </a:t>
            </a:r>
            <a:r>
              <a:rPr lang="en-US" sz="2000" dirty="0"/>
              <a:t>in duration. Therefore, we have 194 x 0.125 µ</a:t>
            </a:r>
            <a:r>
              <a:rPr lang="en-US" sz="2000" dirty="0" smtClean="0"/>
              <a:t>s </a:t>
            </a:r>
            <a:r>
              <a:rPr lang="en-US" sz="2000" dirty="0"/>
              <a:t>= 24.25 µ</a:t>
            </a:r>
            <a:r>
              <a:rPr lang="en-US" sz="2000" dirty="0" smtClean="0"/>
              <a:t>s </a:t>
            </a:r>
            <a:r>
              <a:rPr lang="en-US" sz="2000" dirty="0"/>
              <a:t>as the width of the pulse. </a:t>
            </a:r>
          </a:p>
          <a:p>
            <a:pPr marL="0" indent="0">
              <a:buNone/>
            </a:pPr>
            <a:endParaRPr lang="en-US" dirty="0"/>
          </a:p>
        </p:txBody>
      </p:sp>
      <p:sp>
        <p:nvSpPr>
          <p:cNvPr id="8" name="Rounded Rectangle 7"/>
          <p:cNvSpPr/>
          <p:nvPr/>
        </p:nvSpPr>
        <p:spPr>
          <a:xfrm>
            <a:off x="971600" y="148478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246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fontScale="92500" lnSpcReduction="10000"/>
          </a:bodyPr>
          <a:lstStyle/>
          <a:p>
            <a:pPr>
              <a:buNone/>
            </a:pPr>
            <a:r>
              <a:rPr lang="en-US" sz="2400" b="1" dirty="0" smtClean="0">
                <a:solidFill>
                  <a:srgbClr val="FF0000"/>
                </a:solidFill>
              </a:rPr>
              <a:t>Finding values to be loaded into the timer</a:t>
            </a:r>
          </a:p>
          <a:p>
            <a:pPr marL="0" indent="274320" algn="just">
              <a:spcBef>
                <a:spcPts val="0"/>
              </a:spcBef>
              <a:buNone/>
            </a:pPr>
            <a:r>
              <a:rPr lang="en-US" sz="2000" dirty="0" smtClean="0"/>
              <a:t>Assuming that we know the amount of timer delay we need, the question is how to find the values needed for the TCNT0 register. To calculate the values to be loaded into the TCNT0 registers, we can use the following steps:</a:t>
            </a:r>
          </a:p>
          <a:p>
            <a:pPr marL="457200" indent="-457200">
              <a:buFont typeface="+mj-lt"/>
              <a:buAutoNum type="arabicPeriod"/>
            </a:pPr>
            <a:r>
              <a:rPr lang="en-US" sz="2000" dirty="0" smtClean="0"/>
              <a:t>Calculate the period of the timer clock using the following formula: </a:t>
            </a:r>
            <a:r>
              <a:rPr lang="en-US" sz="2000" dirty="0" err="1" smtClean="0"/>
              <a:t>T</a:t>
            </a:r>
            <a:r>
              <a:rPr lang="en-US" sz="1500" dirty="0" err="1" smtClean="0"/>
              <a:t>clock</a:t>
            </a:r>
            <a:r>
              <a:rPr lang="en-US" sz="1500" dirty="0" smtClean="0"/>
              <a:t> </a:t>
            </a:r>
            <a:r>
              <a:rPr lang="en-US" sz="2000" dirty="0" smtClean="0"/>
              <a:t>= 1/</a:t>
            </a:r>
            <a:r>
              <a:rPr lang="en-US" sz="2000" dirty="0" err="1" smtClean="0"/>
              <a:t>F</a:t>
            </a:r>
            <a:r>
              <a:rPr lang="en-US" sz="1500" dirty="0" err="1" smtClean="0"/>
              <a:t>Timer</a:t>
            </a:r>
            <a:r>
              <a:rPr lang="en-US" sz="2000" dirty="0" smtClean="0"/>
              <a:t> </a:t>
            </a:r>
          </a:p>
          <a:p>
            <a:pPr marL="457200" indent="0">
              <a:buNone/>
            </a:pPr>
            <a:r>
              <a:rPr lang="en-US" sz="2000" dirty="0" smtClean="0"/>
              <a:t>where </a:t>
            </a:r>
            <a:r>
              <a:rPr lang="en-US" sz="2000" dirty="0" err="1" smtClean="0"/>
              <a:t>F</a:t>
            </a:r>
            <a:r>
              <a:rPr lang="en-US" sz="1500" dirty="0" err="1" smtClean="0"/>
              <a:t>Timer</a:t>
            </a:r>
            <a:r>
              <a:rPr lang="en-US" sz="2000" dirty="0" smtClean="0"/>
              <a:t> is the frequency of the clock used for the timer. For example, in no prescaler mode, </a:t>
            </a:r>
            <a:r>
              <a:rPr lang="en-US" sz="2000" dirty="0" err="1" smtClean="0"/>
              <a:t>F</a:t>
            </a:r>
            <a:r>
              <a:rPr lang="en-US" sz="1500" dirty="0" err="1" smtClean="0"/>
              <a:t>timer</a:t>
            </a:r>
            <a:r>
              <a:rPr lang="en-US" sz="2000" dirty="0" smtClean="0"/>
              <a:t>=</a:t>
            </a:r>
            <a:r>
              <a:rPr lang="en-US" sz="2000" dirty="0" err="1" smtClean="0"/>
              <a:t>F</a:t>
            </a:r>
            <a:r>
              <a:rPr lang="en-US" sz="1500" dirty="0" err="1" smtClean="0"/>
              <a:t>Oscillator</a:t>
            </a:r>
            <a:r>
              <a:rPr lang="en-US" sz="2000" dirty="0" smtClean="0"/>
              <a:t>. </a:t>
            </a:r>
            <a:r>
              <a:rPr lang="en-US" sz="2000" dirty="0" err="1" smtClean="0"/>
              <a:t>T</a:t>
            </a:r>
            <a:r>
              <a:rPr lang="en-US" sz="1500" dirty="0" err="1" smtClean="0"/>
              <a:t>clock</a:t>
            </a:r>
            <a:r>
              <a:rPr lang="en-US" sz="2000" dirty="0" smtClean="0"/>
              <a:t> gives the period at which the timer increments. </a:t>
            </a:r>
          </a:p>
          <a:p>
            <a:pPr marL="457200" indent="-457200">
              <a:buFont typeface="+mj-lt"/>
              <a:buAutoNum type="arabicPeriod" startAt="2"/>
            </a:pPr>
            <a:r>
              <a:rPr lang="en-US" sz="2000" dirty="0" smtClean="0"/>
              <a:t>Divide the desired time delay by </a:t>
            </a:r>
            <a:r>
              <a:rPr lang="en-US" sz="2000" dirty="0" err="1" smtClean="0"/>
              <a:t>T</a:t>
            </a:r>
            <a:r>
              <a:rPr lang="en-US" sz="1500" dirty="0" err="1" smtClean="0"/>
              <a:t>clock</a:t>
            </a:r>
            <a:r>
              <a:rPr lang="en-US" sz="1500" dirty="0" smtClean="0"/>
              <a:t>.</a:t>
            </a:r>
            <a:r>
              <a:rPr lang="en-US" sz="2000" dirty="0" smtClean="0"/>
              <a:t> This says how many clocks we need.</a:t>
            </a:r>
          </a:p>
          <a:p>
            <a:pPr marL="457200" indent="-457200">
              <a:buFont typeface="+mj-lt"/>
              <a:buAutoNum type="arabicPeriod" startAt="2"/>
            </a:pPr>
            <a:r>
              <a:rPr lang="en-US" sz="2000" dirty="0" smtClean="0"/>
              <a:t>Perform 256 - n, where n is the decimal value we got in Step 2.</a:t>
            </a:r>
          </a:p>
          <a:p>
            <a:pPr marL="457200" indent="-457200">
              <a:buFont typeface="+mj-lt"/>
              <a:buAutoNum type="arabicPeriod" startAt="2"/>
            </a:pPr>
            <a:r>
              <a:rPr lang="en-US" sz="2000" dirty="0" smtClean="0"/>
              <a:t>4. Convert the result of Step 3 to hex, where xx is the initial hex value to be loaded into the timer's register.</a:t>
            </a:r>
          </a:p>
          <a:p>
            <a:pPr marL="457200" indent="-457200">
              <a:buFont typeface="+mj-lt"/>
              <a:buAutoNum type="arabicPeriod" startAt="2"/>
            </a:pPr>
            <a:r>
              <a:rPr lang="en-US" sz="2000" dirty="0" smtClean="0"/>
              <a:t>5. Set TCNT0 = xx.</a:t>
            </a:r>
          </a:p>
          <a:p>
            <a:endParaRPr lang="en-US" sz="2000" dirty="0" smtClean="0"/>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000100" y="2643182"/>
            <a:ext cx="7143800" cy="142876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00100" y="4143380"/>
            <a:ext cx="7143800" cy="285752"/>
          </a:xfrm>
          <a:prstGeom prst="rect">
            <a:avLst/>
          </a:prstGeom>
          <a:solidFill>
            <a:srgbClr val="92D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00100" y="4500570"/>
            <a:ext cx="7143800" cy="28575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00100" y="4857760"/>
            <a:ext cx="7143800" cy="428628"/>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0100" y="5357826"/>
            <a:ext cx="7143800" cy="35719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4572000"/>
          </a:xfrm>
        </p:spPr>
        <p:txBody>
          <a:bodyPr/>
          <a:lstStyle/>
          <a:p>
            <a:pPr marL="0" indent="0">
              <a:buNone/>
            </a:pPr>
            <a:r>
              <a:rPr lang="en-US" sz="2400" b="1" dirty="0">
                <a:solidFill>
                  <a:srgbClr val="FF0000"/>
                </a:solidFill>
              </a:rPr>
              <a:t>Example 9-7 </a:t>
            </a:r>
          </a:p>
          <a:p>
            <a:pPr marL="0" indent="0">
              <a:buNone/>
            </a:pPr>
            <a:r>
              <a:rPr lang="en-US" sz="2000" dirty="0"/>
              <a:t>Assuming that XTAL = 8 MHz, write a program to generate a square wave with a </a:t>
            </a:r>
            <a:r>
              <a:rPr lang="en-US" sz="2000" dirty="0" smtClean="0"/>
              <a:t>period </a:t>
            </a:r>
            <a:r>
              <a:rPr lang="en-US" sz="2000" dirty="0"/>
              <a:t>of 12.5 µ</a:t>
            </a:r>
            <a:r>
              <a:rPr lang="en-US" sz="2000" dirty="0" smtClean="0"/>
              <a:t>s </a:t>
            </a:r>
            <a:r>
              <a:rPr lang="en-US" sz="2000" dirty="0"/>
              <a:t>on pin PORTB.3. </a:t>
            </a:r>
          </a:p>
          <a:p>
            <a:pPr marL="0" indent="0">
              <a:buNone/>
            </a:pPr>
            <a:r>
              <a:rPr lang="en-US" sz="2400" b="1" dirty="0">
                <a:solidFill>
                  <a:srgbClr val="0066FF"/>
                </a:solidFill>
              </a:rPr>
              <a:t>Solution: </a:t>
            </a:r>
            <a:endParaRPr lang="en-US" sz="2400" b="1" dirty="0" smtClean="0">
              <a:solidFill>
                <a:srgbClr val="0066FF"/>
              </a:solidFill>
            </a:endParaRPr>
          </a:p>
          <a:p>
            <a:pPr marL="0" indent="0" algn="just">
              <a:buNone/>
            </a:pPr>
            <a:r>
              <a:rPr lang="en-US" sz="2000" dirty="0" smtClean="0"/>
              <a:t>For </a:t>
            </a:r>
            <a:r>
              <a:rPr lang="en-US" sz="2000" dirty="0"/>
              <a:t>a square wave with T = 12.5 </a:t>
            </a:r>
            <a:r>
              <a:rPr lang="en-US" sz="2000" dirty="0" smtClean="0"/>
              <a:t>µs </a:t>
            </a:r>
            <a:r>
              <a:rPr lang="en-US" sz="2000" dirty="0"/>
              <a:t>we must have a time delay of 6.25 µ</a:t>
            </a:r>
            <a:r>
              <a:rPr lang="en-US" sz="2000" dirty="0" smtClean="0"/>
              <a:t>s</a:t>
            </a:r>
            <a:r>
              <a:rPr lang="en-US" sz="2000" dirty="0"/>
              <a:t>. Because XTAL = 8 MHz, the counter counts up every 0.125 µ</a:t>
            </a:r>
            <a:r>
              <a:rPr lang="en-US" sz="2000" dirty="0" smtClean="0"/>
              <a:t>s</a:t>
            </a:r>
            <a:r>
              <a:rPr lang="en-US" sz="2000" dirty="0"/>
              <a:t>. This means that we need 6.25 µ</a:t>
            </a:r>
            <a:r>
              <a:rPr lang="en-US" sz="2000" dirty="0" smtClean="0"/>
              <a:t>s </a:t>
            </a:r>
            <a:r>
              <a:rPr lang="en-US" sz="2000" dirty="0"/>
              <a:t>/ 0.125 us = 50 clocks. 256 - 50 = 206 = </a:t>
            </a:r>
            <a:r>
              <a:rPr lang="en-US" sz="2000" dirty="0" smtClean="0"/>
              <a:t>0xCE</a:t>
            </a:r>
            <a:r>
              <a:rPr lang="en-US" sz="2000" dirty="0"/>
              <a:t>. Therefore, we have </a:t>
            </a:r>
            <a:r>
              <a:rPr lang="en-US" sz="2000" dirty="0" smtClean="0"/>
              <a:t>TCNT0 </a:t>
            </a:r>
            <a:r>
              <a:rPr lang="en-US" sz="2000" dirty="0"/>
              <a:t>= </a:t>
            </a:r>
            <a:r>
              <a:rPr lang="en-US" sz="2000" dirty="0" smtClean="0"/>
              <a:t>0xCE</a:t>
            </a:r>
            <a:r>
              <a:rPr lang="en-US" sz="2000" dirty="0"/>
              <a:t>. </a:t>
            </a:r>
          </a:p>
          <a:p>
            <a:pPr marL="0" indent="0">
              <a:buNone/>
            </a:pPr>
            <a:endParaRPr lang="en-US" dirty="0"/>
          </a:p>
        </p:txBody>
      </p:sp>
      <p:sp>
        <p:nvSpPr>
          <p:cNvPr id="10" name="Rounded Rectangle 9"/>
          <p:cNvSpPr/>
          <p:nvPr/>
        </p:nvSpPr>
        <p:spPr>
          <a:xfrm>
            <a:off x="971600" y="256490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40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09319" y="1707470"/>
            <a:ext cx="7315200" cy="4155849"/>
          </a:xfrm>
        </p:spPr>
      </p:pic>
    </p:spTree>
    <p:extLst>
      <p:ext uri="{BB962C8B-B14F-4D97-AF65-F5344CB8AC3E}">
        <p14:creationId xmlns:p14="http://schemas.microsoft.com/office/powerpoint/2010/main" val="2199554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9-8 </a:t>
            </a:r>
          </a:p>
          <a:p>
            <a:pPr marL="0" indent="0">
              <a:buNone/>
            </a:pPr>
            <a:r>
              <a:rPr lang="en-US" sz="2000" dirty="0"/>
              <a:t>Assuming that XTAL = 8 MHz, modify the program in Example 9-7 to generate a square wave of 16 kHz frequency on pin PORTB.3. </a:t>
            </a:r>
          </a:p>
          <a:p>
            <a:pPr marL="0" indent="0">
              <a:buNone/>
            </a:pPr>
            <a:endParaRPr lang="en-US" sz="24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buNone/>
            </a:pPr>
            <a:r>
              <a:rPr lang="en-US" sz="2000" dirty="0"/>
              <a:t>Look at the following steps. </a:t>
            </a:r>
            <a:endParaRPr lang="en-US" sz="2000" dirty="0" smtClean="0"/>
          </a:p>
          <a:p>
            <a:pPr marL="457200" indent="-457200">
              <a:buAutoNum type="alphaLcParenBoth"/>
            </a:pPr>
            <a:r>
              <a:rPr lang="en-US" sz="2000" dirty="0" smtClean="0"/>
              <a:t>T </a:t>
            </a:r>
            <a:r>
              <a:rPr lang="en-US" sz="2000" dirty="0"/>
              <a:t>= 1 / F = 1 / 16 kHz = 62.5µs the period of the square wave. </a:t>
            </a:r>
            <a:endParaRPr lang="en-US" sz="2000" dirty="0" smtClean="0"/>
          </a:p>
          <a:p>
            <a:pPr marL="457200" indent="-457200">
              <a:buAutoNum type="alphaLcParenBoth"/>
            </a:pPr>
            <a:r>
              <a:rPr lang="en-US" sz="2000" dirty="0" smtClean="0"/>
              <a:t>1/2 </a:t>
            </a:r>
            <a:r>
              <a:rPr lang="en-US" sz="2000" dirty="0"/>
              <a:t>of it for the high and low portions of the pulse is 31.25 µ</a:t>
            </a:r>
            <a:r>
              <a:rPr lang="en-US" sz="2000" dirty="0" smtClean="0"/>
              <a:t>s</a:t>
            </a:r>
            <a:r>
              <a:rPr lang="en-US" sz="2000" dirty="0"/>
              <a:t>. </a:t>
            </a:r>
            <a:endParaRPr lang="en-US" sz="2000" dirty="0" smtClean="0"/>
          </a:p>
          <a:p>
            <a:pPr marL="457200" indent="-457200">
              <a:buAutoNum type="alphaLcParenBoth"/>
            </a:pPr>
            <a:r>
              <a:rPr lang="en-US" sz="2000" dirty="0" smtClean="0"/>
              <a:t>31.25 </a:t>
            </a:r>
            <a:r>
              <a:rPr lang="en-US" sz="2000" dirty="0"/>
              <a:t>µ</a:t>
            </a:r>
            <a:r>
              <a:rPr lang="en-US" sz="2000" dirty="0" smtClean="0"/>
              <a:t>s </a:t>
            </a:r>
            <a:r>
              <a:rPr lang="en-US" sz="2000" dirty="0"/>
              <a:t>/ 0.125 µ</a:t>
            </a:r>
            <a:r>
              <a:rPr lang="en-US" sz="2000" dirty="0" smtClean="0"/>
              <a:t>s </a:t>
            </a:r>
            <a:r>
              <a:rPr lang="en-US" sz="2000" dirty="0"/>
              <a:t>= 250 and 256 - 250 = 6, which in hex is 0x06. </a:t>
            </a:r>
            <a:endParaRPr lang="en-US" sz="2000" dirty="0" smtClean="0"/>
          </a:p>
          <a:p>
            <a:pPr marL="457200" indent="-457200">
              <a:buAutoNum type="alphaLcParenBoth"/>
            </a:pPr>
            <a:r>
              <a:rPr lang="en-US" sz="2000" dirty="0" smtClean="0"/>
              <a:t>TCNT0 </a:t>
            </a:r>
            <a:r>
              <a:rPr lang="en-US" sz="2000" dirty="0"/>
              <a:t>= 0x06. </a:t>
            </a:r>
          </a:p>
          <a:p>
            <a:pPr marL="0" indent="0">
              <a:buNone/>
            </a:pPr>
            <a:endParaRPr lang="en-US" dirty="0"/>
          </a:p>
        </p:txBody>
      </p:sp>
      <p:sp>
        <p:nvSpPr>
          <p:cNvPr id="10" name="Rounded Rectangle 9"/>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71600" y="2996952"/>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03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0">
              <a:spcBef>
                <a:spcPts val="0"/>
              </a:spcBef>
              <a:buNone/>
            </a:pPr>
            <a:r>
              <a:rPr lang="en-US" sz="2000" b="1" dirty="0" smtClean="0"/>
              <a:t>HOW TO GENERATE DELAYS</a:t>
            </a:r>
          </a:p>
          <a:p>
            <a:pPr marL="0" indent="0">
              <a:spcBef>
                <a:spcPts val="0"/>
              </a:spcBef>
              <a:buNone/>
            </a:pPr>
            <a:endParaRPr lang="en-US" sz="2000" b="1" dirty="0" smtClean="0"/>
          </a:p>
          <a:p>
            <a:pPr marL="0" indent="274320" algn="just">
              <a:spcBef>
                <a:spcPts val="0"/>
              </a:spcBef>
              <a:buNone/>
            </a:pPr>
            <a:r>
              <a:rPr lang="en-US" sz="2000" dirty="0" smtClean="0"/>
              <a:t>So, one way to generate a time delay is to clear the counter at the start time and wait until the counter reaches a certain number.</a:t>
            </a:r>
          </a:p>
          <a:p>
            <a:pPr marL="0" indent="274320" algn="just">
              <a:spcBef>
                <a:spcPts val="0"/>
              </a:spcBef>
              <a:buNone/>
            </a:pPr>
            <a:endParaRPr lang="en-US" sz="2000" dirty="0" smtClean="0"/>
          </a:p>
          <a:p>
            <a:pPr marL="0" indent="274320" algn="just">
              <a:spcBef>
                <a:spcPts val="0"/>
              </a:spcBef>
              <a:buNone/>
            </a:pPr>
            <a:r>
              <a:rPr lang="en-US" sz="2000" dirty="0" smtClean="0"/>
              <a:t>The second method to generate a time delay is to load the counter register and wait until the counter overflows and the flag is set.</a:t>
            </a:r>
          </a:p>
          <a:p>
            <a:endParaRPr lang="en-US" sz="2000" dirty="0" smtClean="0"/>
          </a:p>
          <a:p>
            <a:pPr marL="0" indent="274320" algn="just">
              <a:spcBef>
                <a:spcPts val="0"/>
              </a:spcBef>
              <a:buNone/>
            </a:pPr>
            <a:r>
              <a:rPr lang="en-US" sz="2000" dirty="0" smtClean="0"/>
              <a:t>The AVR has </a:t>
            </a:r>
            <a:r>
              <a:rPr lang="en-US" sz="2000" dirty="0" smtClean="0">
                <a:solidFill>
                  <a:srgbClr val="FF0000"/>
                </a:solidFill>
              </a:rPr>
              <a:t>one to six timers </a:t>
            </a:r>
            <a:r>
              <a:rPr lang="en-US" sz="2000" dirty="0" smtClean="0"/>
              <a:t>depending on the family member. They are referred to as Timers </a:t>
            </a:r>
            <a:r>
              <a:rPr lang="en-US" sz="2000" dirty="0" smtClean="0">
                <a:solidFill>
                  <a:srgbClr val="FF0000"/>
                </a:solidFill>
              </a:rPr>
              <a:t>0</a:t>
            </a:r>
            <a:r>
              <a:rPr lang="en-US" sz="2000" dirty="0" smtClean="0"/>
              <a:t>, </a:t>
            </a:r>
            <a:r>
              <a:rPr lang="en-US" sz="2000" dirty="0" smtClean="0">
                <a:solidFill>
                  <a:srgbClr val="FF0000"/>
                </a:solidFill>
              </a:rPr>
              <a:t>1</a:t>
            </a:r>
            <a:r>
              <a:rPr lang="en-US" sz="2000" dirty="0" smtClean="0"/>
              <a:t>, </a:t>
            </a:r>
            <a:r>
              <a:rPr lang="en-US" sz="2000" dirty="0" smtClean="0">
                <a:solidFill>
                  <a:srgbClr val="FF0000"/>
                </a:solidFill>
              </a:rPr>
              <a:t>2</a:t>
            </a:r>
            <a:r>
              <a:rPr lang="en-US" sz="2000" dirty="0" smtClean="0"/>
              <a:t>, </a:t>
            </a:r>
            <a:r>
              <a:rPr lang="en-US" sz="2000" dirty="0" smtClean="0">
                <a:solidFill>
                  <a:srgbClr val="FF0000"/>
                </a:solidFill>
              </a:rPr>
              <a:t>3</a:t>
            </a:r>
            <a:r>
              <a:rPr lang="en-US" sz="2000" dirty="0" smtClean="0"/>
              <a:t>, </a:t>
            </a:r>
            <a:r>
              <a:rPr lang="en-US" sz="2000" dirty="0" smtClean="0">
                <a:solidFill>
                  <a:srgbClr val="FF0000"/>
                </a:solidFill>
              </a:rPr>
              <a:t>4</a:t>
            </a:r>
            <a:r>
              <a:rPr lang="en-US" sz="2000" dirty="0" smtClean="0"/>
              <a:t> and </a:t>
            </a:r>
            <a:r>
              <a:rPr lang="en-US" sz="2000" dirty="0" smtClean="0">
                <a:solidFill>
                  <a:srgbClr val="FF0000"/>
                </a:solidFill>
              </a:rPr>
              <a:t>5.</a:t>
            </a:r>
            <a:r>
              <a:rPr lang="en-US" sz="2000" dirty="0" smtClean="0"/>
              <a:t> They can be used as timers to generate a time delay or as counters to count events happening outside the microcontroller.</a:t>
            </a:r>
          </a:p>
          <a:p>
            <a:pPr marL="0" indent="274320" algn="ctr">
              <a:spcBef>
                <a:spcPts val="0"/>
              </a:spcBef>
              <a:buNone/>
            </a:pPr>
            <a:r>
              <a:rPr lang="en-US" sz="3200" b="1" dirty="0" smtClean="0">
                <a:solidFill>
                  <a:srgbClr val="0000FF"/>
                </a:solidFill>
              </a:rPr>
              <a:t>Counter/Timer</a:t>
            </a:r>
          </a:p>
          <a:p>
            <a:endParaRPr lang="en-US" sz="2000" dirty="0" smtClean="0"/>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FF0000"/>
                </a:solidFill>
              </a:rPr>
              <a:t>Using the Windows calculator to find TCNT0</a:t>
            </a:r>
          </a:p>
          <a:p>
            <a:pPr marL="0" indent="274320" algn="just">
              <a:spcBef>
                <a:spcPts val="0"/>
              </a:spcBef>
              <a:buNone/>
            </a:pPr>
            <a:r>
              <a:rPr lang="en-US" sz="2000" dirty="0" smtClean="0"/>
              <a:t>The calculator in Windows is a handy tool to find the TCNT0 value. Assume that we would like to find the TCNT0 value for a time delay that uses 135 clocks of 0.125 </a:t>
            </a:r>
            <a:r>
              <a:rPr lang="en-US" sz="2000" dirty="0" smtClean="0">
                <a:sym typeface="Symbol"/>
              </a:rPr>
              <a:t></a:t>
            </a:r>
            <a:r>
              <a:rPr lang="en-US" sz="2000" dirty="0" smtClean="0"/>
              <a:t>s. The following steps show the calculation:</a:t>
            </a:r>
          </a:p>
          <a:p>
            <a:pPr marL="0" indent="274320" algn="just">
              <a:spcBef>
                <a:spcPts val="0"/>
              </a:spcBef>
              <a:buNone/>
            </a:pPr>
            <a:endParaRPr lang="en-US" sz="2000" dirty="0" smtClean="0"/>
          </a:p>
          <a:p>
            <a:pPr marL="457200" indent="-457200">
              <a:buFont typeface="+mj-lt"/>
              <a:buAutoNum type="arabicPeriod"/>
            </a:pPr>
            <a:r>
              <a:rPr lang="en-US" sz="2000" dirty="0" smtClean="0"/>
              <a:t>Bring up the scientific calculator in MS Windows and select decimal.</a:t>
            </a:r>
          </a:p>
          <a:p>
            <a:pPr marL="457200" indent="-457200">
              <a:buFont typeface="+mj-lt"/>
              <a:buAutoNum type="arabicPeriod"/>
            </a:pPr>
            <a:r>
              <a:rPr lang="en-US" sz="2000" dirty="0" smtClean="0"/>
              <a:t>Enter 135.</a:t>
            </a:r>
          </a:p>
          <a:p>
            <a:pPr marL="457200" indent="-457200">
              <a:buFont typeface="+mj-lt"/>
              <a:buAutoNum type="arabicPeriod"/>
            </a:pPr>
            <a:r>
              <a:rPr lang="en-US" sz="2000" dirty="0" smtClean="0"/>
              <a:t>Select hex. This converts 135 to hex, which is 0x87.</a:t>
            </a:r>
          </a:p>
          <a:p>
            <a:pPr marL="457200" indent="-457200">
              <a:buFont typeface="+mj-lt"/>
              <a:buAutoNum type="arabicPeriod"/>
            </a:pPr>
            <a:r>
              <a:rPr lang="en-US" sz="2000" dirty="0" smtClean="0"/>
              <a:t>Select </a:t>
            </a:r>
            <a:r>
              <a:rPr lang="en-US" sz="2000" i="1" dirty="0" smtClean="0"/>
              <a:t>+/- to give -135 decimal (0x79).</a:t>
            </a:r>
          </a:p>
          <a:p>
            <a:pPr marL="457200" indent="-457200">
              <a:buFont typeface="+mj-lt"/>
              <a:buAutoNum type="arabicPeriod"/>
            </a:pPr>
            <a:r>
              <a:rPr lang="en-US" sz="2000" dirty="0" smtClean="0"/>
              <a:t>The lowest two digits (79) of this hex value are for TCNT0. We ignore all the Fs on the left because our number is 8-bit data.</a:t>
            </a:r>
          </a:p>
          <a:p>
            <a:endParaRPr lang="en-US" sz="2400" dirty="0" smtClean="0"/>
          </a:p>
          <a:p>
            <a:pPr>
              <a:buNone/>
            </a:pPr>
            <a:endParaRPr lang="en-US" sz="2400" b="1"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1886644" y="3404450"/>
            <a:ext cx="5400000" cy="3167822"/>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0000FF"/>
                </a:solidFill>
              </a:rPr>
              <a:t>Prescaler and generating a large time delay</a:t>
            </a:r>
          </a:p>
          <a:p>
            <a:pPr marL="0" indent="274320" algn="just">
              <a:spcBef>
                <a:spcPts val="0"/>
              </a:spcBef>
              <a:buNone/>
            </a:pPr>
            <a:r>
              <a:rPr lang="en-US" sz="2000" dirty="0" smtClean="0"/>
              <a:t>As we have seen in the examples so far, the size of the time delay depends on two factors, </a:t>
            </a:r>
          </a:p>
          <a:p>
            <a:pPr marL="0" indent="274320" algn="just">
              <a:spcBef>
                <a:spcPts val="0"/>
              </a:spcBef>
              <a:buAutoNum type="alphaLcParenBoth"/>
            </a:pPr>
            <a:r>
              <a:rPr lang="en-US" sz="2000" dirty="0" smtClean="0"/>
              <a:t>the crystal frequency, and </a:t>
            </a:r>
          </a:p>
          <a:p>
            <a:pPr marL="0" indent="274320" algn="just">
              <a:spcBef>
                <a:spcPts val="0"/>
              </a:spcBef>
              <a:buAutoNum type="alphaLcParenBoth"/>
            </a:pPr>
            <a:r>
              <a:rPr lang="en-US" sz="2000" dirty="0" smtClean="0"/>
              <a:t>the timer's 8-bit register. </a:t>
            </a:r>
          </a:p>
          <a:p>
            <a:pPr marL="0" indent="274320" algn="just">
              <a:spcBef>
                <a:spcPts val="0"/>
              </a:spcBef>
              <a:buNone/>
            </a:pPr>
            <a:r>
              <a:rPr lang="en-US" sz="2000" dirty="0" smtClean="0"/>
              <a:t>Both of these factors are beyond the control of the AVR programmer.</a:t>
            </a:r>
          </a:p>
          <a:p>
            <a:pPr marL="0" indent="274320" algn="just">
              <a:spcBef>
                <a:spcPts val="0"/>
              </a:spcBef>
              <a:buNone/>
            </a:pPr>
            <a:endParaRPr lang="en-US" sz="20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4000496" y="3816000"/>
            <a:ext cx="1939504" cy="288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357554" y="5072074"/>
            <a:ext cx="2643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286116" y="5143512"/>
            <a:ext cx="57150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86182" y="5643578"/>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00694" y="5143512"/>
            <a:ext cx="571504" cy="4286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4645496"/>
          </a:xfrm>
        </p:spPr>
        <p:txBody>
          <a:bodyPr/>
          <a:lstStyle/>
          <a:p>
            <a:pPr marL="0" indent="0">
              <a:buNone/>
            </a:pPr>
            <a:r>
              <a:rPr lang="en-US" sz="2400" dirty="0">
                <a:solidFill>
                  <a:srgbClr val="FF0000"/>
                </a:solidFill>
              </a:rPr>
              <a:t>Example 9-9 </a:t>
            </a:r>
          </a:p>
          <a:p>
            <a:pPr marL="0" indent="0" algn="just">
              <a:buNone/>
            </a:pPr>
            <a:r>
              <a:rPr lang="en-US" sz="2000" dirty="0"/>
              <a:t>Modify </a:t>
            </a:r>
            <a:r>
              <a:rPr lang="en-US" sz="2000" dirty="0" smtClean="0"/>
              <a:t>TCNT0 </a:t>
            </a:r>
            <a:r>
              <a:rPr lang="en-US" sz="2000" dirty="0"/>
              <a:t>in Example 9-7 to get the largest time delay possible. Find the delay in </a:t>
            </a:r>
            <a:r>
              <a:rPr lang="en-US" sz="2000" dirty="0" err="1"/>
              <a:t>ms.</a:t>
            </a:r>
            <a:r>
              <a:rPr lang="en-US" sz="2000" dirty="0"/>
              <a:t> In your calculation, exclude the overhead due to the instructions in the loop. </a:t>
            </a:r>
          </a:p>
          <a:p>
            <a:pPr marL="0" indent="0">
              <a:buNone/>
            </a:pPr>
            <a:r>
              <a:rPr lang="en-US" sz="2400" dirty="0">
                <a:solidFill>
                  <a:srgbClr val="0066FF"/>
                </a:solidFill>
              </a:rPr>
              <a:t>Solution: </a:t>
            </a:r>
          </a:p>
          <a:p>
            <a:pPr marL="0" indent="0" algn="just">
              <a:buNone/>
            </a:pPr>
            <a:r>
              <a:rPr lang="en-US" sz="2000" dirty="0"/>
              <a:t>To get the largest delay we make </a:t>
            </a:r>
            <a:r>
              <a:rPr lang="en-US" sz="2000" dirty="0" smtClean="0"/>
              <a:t>TCNT0 </a:t>
            </a:r>
            <a:r>
              <a:rPr lang="en-US" sz="2000" dirty="0"/>
              <a:t>zero. This will count up from 00 to </a:t>
            </a:r>
            <a:r>
              <a:rPr lang="en-US" sz="2000" dirty="0" smtClean="0"/>
              <a:t>0xFF </a:t>
            </a:r>
            <a:r>
              <a:rPr lang="en-US" sz="2000" dirty="0"/>
              <a:t>and then roll over to zero. </a:t>
            </a:r>
            <a:endParaRPr lang="en-US" sz="2000" dirty="0" smtClean="0"/>
          </a:p>
          <a:p>
            <a:pPr marL="0" indent="0" algn="just">
              <a:buNone/>
            </a:pPr>
            <a:endParaRPr lang="en-US" sz="2000" dirty="0"/>
          </a:p>
          <a:p>
            <a:pPr marL="0" indent="0">
              <a:buNone/>
            </a:pPr>
            <a:r>
              <a:rPr lang="en-US" sz="2000" dirty="0"/>
              <a:t>Making </a:t>
            </a:r>
            <a:r>
              <a:rPr lang="en-US" sz="2000" dirty="0" smtClean="0"/>
              <a:t>TCNT0 </a:t>
            </a:r>
            <a:r>
              <a:rPr lang="en-US" sz="2000" dirty="0"/>
              <a:t>zero means that the timer will count from 00 to </a:t>
            </a:r>
            <a:r>
              <a:rPr lang="en-US" sz="2000" dirty="0" smtClean="0"/>
              <a:t>0xFF</a:t>
            </a:r>
            <a:r>
              <a:rPr lang="en-US" sz="2000" dirty="0"/>
              <a:t>, and then will roll over to raise the </a:t>
            </a:r>
            <a:r>
              <a:rPr lang="en-US" sz="2000" dirty="0" smtClean="0"/>
              <a:t>TCNT0 </a:t>
            </a:r>
            <a:r>
              <a:rPr lang="en-US" sz="2000" dirty="0"/>
              <a:t>flag. As a result, it goes through a total of 256 states. Therefore, we have delay = (256 - 0) x 0.125 </a:t>
            </a:r>
            <a:r>
              <a:rPr lang="en-US" sz="2000" dirty="0" smtClean="0"/>
              <a:t>µs </a:t>
            </a:r>
            <a:r>
              <a:rPr lang="en-US" sz="2000" dirty="0"/>
              <a:t>= 32 µs </a:t>
            </a:r>
            <a:r>
              <a:rPr lang="en-US" sz="2000" dirty="0" smtClean="0"/>
              <a:t>. </a:t>
            </a:r>
            <a:r>
              <a:rPr lang="en-US" sz="2000" dirty="0"/>
              <a:t>That gives us the smallest frequency of 1 / (2 x 32 </a:t>
            </a:r>
            <a:r>
              <a:rPr lang="en-US" sz="2000" dirty="0" smtClean="0"/>
              <a:t>µs) - </a:t>
            </a:r>
            <a:r>
              <a:rPr lang="en-US" sz="2000" dirty="0"/>
              <a:t>1 / (64 µs </a:t>
            </a:r>
            <a:r>
              <a:rPr lang="en-US" sz="2000" dirty="0" smtClean="0"/>
              <a:t>) </a:t>
            </a:r>
            <a:r>
              <a:rPr lang="en-US" sz="2000" dirty="0"/>
              <a:t>= 15.625 kHz. </a:t>
            </a:r>
          </a:p>
          <a:p>
            <a:pPr marL="0" indent="0">
              <a:buNone/>
            </a:pPr>
            <a:endParaRPr lang="en-US" dirty="0"/>
          </a:p>
        </p:txBody>
      </p:sp>
      <p:sp>
        <p:nvSpPr>
          <p:cNvPr id="10" name="Rounded Rectangle 9"/>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71600" y="285293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684031"/>
            <a:ext cx="7315200" cy="4180114"/>
          </a:xfrm>
          <a:prstGeom prst="rect">
            <a:avLst/>
          </a:prstGeom>
        </p:spPr>
      </p:pic>
    </p:spTree>
    <p:extLst>
      <p:ext uri="{BB962C8B-B14F-4D97-AF65-F5344CB8AC3E}">
        <p14:creationId xmlns:p14="http://schemas.microsoft.com/office/powerpoint/2010/main" val="520749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We saw in Example 9-9 that the largest time delay is achieved by making TCNT0 zero. What if that is not enough? </a:t>
            </a:r>
          </a:p>
          <a:p>
            <a:pPr marL="0" indent="274320" algn="just">
              <a:spcBef>
                <a:spcPts val="0"/>
              </a:spcBef>
              <a:buNone/>
            </a:pPr>
            <a:r>
              <a:rPr lang="en-US" sz="2000" dirty="0" smtClean="0"/>
              <a:t>We can use the prescaler option in the TCCR0 register to increase the delay by reducing the period. The prescaler option of TCCR allows us to divide the instruction clock by a factor of 8 to 1024 as was shown in Figure 9-5. The prescaler of  Timer/Counter0  is shown in Figure 9-9.</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981200"/>
          </a:xfrm>
        </p:spPr>
        <p:txBody>
          <a:bodyPr/>
          <a:lstStyle/>
          <a:p>
            <a:pPr marL="0" indent="0">
              <a:buNone/>
            </a:pPr>
            <a:r>
              <a:rPr lang="en-US" sz="2400" dirty="0">
                <a:solidFill>
                  <a:srgbClr val="FF0000"/>
                </a:solidFill>
              </a:rPr>
              <a:t>Example 9-10 </a:t>
            </a:r>
          </a:p>
          <a:p>
            <a:pPr marL="0" indent="0">
              <a:buNone/>
            </a:pPr>
            <a:r>
              <a:rPr lang="en-US" sz="2000" dirty="0"/>
              <a:t>Find the timer's clock frequency and its period for various AVR-based systems, with the following crystal frequencies. Assume that a prescaler of 1:64 is used. </a:t>
            </a:r>
            <a:endParaRPr lang="en-US" sz="2000" dirty="0" smtClean="0"/>
          </a:p>
          <a:p>
            <a:pPr marL="0" indent="0">
              <a:buNone/>
            </a:pPr>
            <a:r>
              <a:rPr lang="en-US" sz="2000" dirty="0" smtClean="0"/>
              <a:t>(</a:t>
            </a:r>
            <a:r>
              <a:rPr lang="en-US" sz="2000" dirty="0"/>
              <a:t>a) 8 MHz </a:t>
            </a:r>
            <a:r>
              <a:rPr lang="en-US" sz="2000" dirty="0" smtClean="0"/>
              <a:t>		(</a:t>
            </a:r>
            <a:r>
              <a:rPr lang="en-US" sz="2000" dirty="0"/>
              <a:t>b) 16 MHz </a:t>
            </a:r>
            <a:r>
              <a:rPr lang="en-US" sz="2000" dirty="0" smtClean="0"/>
              <a:t>		(</a:t>
            </a:r>
            <a:r>
              <a:rPr lang="en-US" sz="2000" dirty="0"/>
              <a:t>c) 10 MHz </a:t>
            </a:r>
          </a:p>
          <a:p>
            <a:pPr marL="0" indent="0">
              <a:buNone/>
            </a:pPr>
            <a:r>
              <a:rPr lang="en-US" sz="2400" dirty="0">
                <a:solidFill>
                  <a:srgbClr val="0066FF"/>
                </a:solidFill>
              </a:rPr>
              <a:t>Solution: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429000"/>
            <a:ext cx="6400800" cy="1167392"/>
          </a:xfrm>
          <a:prstGeom prst="rect">
            <a:avLst/>
          </a:prstGeom>
        </p:spPr>
      </p:pic>
      <p:sp>
        <p:nvSpPr>
          <p:cNvPr id="10" name="Rectangle 9"/>
          <p:cNvSpPr/>
          <p:nvPr/>
        </p:nvSpPr>
        <p:spPr>
          <a:xfrm>
            <a:off x="914400" y="4789601"/>
            <a:ext cx="7402016" cy="1015663"/>
          </a:xfrm>
          <a:prstGeom prst="rect">
            <a:avLst/>
          </a:prstGeom>
        </p:spPr>
        <p:txBody>
          <a:bodyPr wrap="square">
            <a:spAutoFit/>
          </a:bodyPr>
          <a:lstStyle/>
          <a:p>
            <a:pPr marL="457200" indent="-457200">
              <a:buAutoNum type="alphaLcParenBoth"/>
            </a:pPr>
            <a:r>
              <a:rPr lang="en-US" sz="2000" dirty="0" smtClean="0"/>
              <a:t>1/64×8 MHz=125 </a:t>
            </a:r>
            <a:r>
              <a:rPr lang="en-US" sz="2000" dirty="0"/>
              <a:t>kHz due to 1:64 prescaler and </a:t>
            </a:r>
            <a:r>
              <a:rPr lang="en-US" sz="2000" dirty="0" smtClean="0"/>
              <a:t> T =1/125 kHz= </a:t>
            </a:r>
            <a:r>
              <a:rPr lang="en-US" sz="2000" dirty="0"/>
              <a:t>8 </a:t>
            </a:r>
            <a:r>
              <a:rPr lang="en-US" sz="2000" dirty="0" smtClean="0"/>
              <a:t>µs </a:t>
            </a:r>
          </a:p>
          <a:p>
            <a:pPr marL="457200" indent="-457200">
              <a:buAutoNum type="alphaLcParenBoth"/>
            </a:pPr>
            <a:r>
              <a:rPr lang="en-US" sz="2000" dirty="0" smtClean="0"/>
              <a:t>1/64×16 MHz= </a:t>
            </a:r>
            <a:r>
              <a:rPr lang="en-US" sz="2000" dirty="0"/>
              <a:t>250 kHz due to prescaler and T = 1/250 kHz = 4 µ</a:t>
            </a:r>
            <a:r>
              <a:rPr lang="en-US" sz="2000" dirty="0" smtClean="0"/>
              <a:t>s </a:t>
            </a:r>
          </a:p>
          <a:p>
            <a:pPr marL="457200" indent="-457200">
              <a:buAutoNum type="alphaLcParenBoth"/>
            </a:pPr>
            <a:r>
              <a:rPr lang="en-US" sz="2000" dirty="0" smtClean="0"/>
              <a:t>1/64</a:t>
            </a:r>
            <a:r>
              <a:rPr lang="en-US" sz="2000" dirty="0"/>
              <a:t>×</a:t>
            </a:r>
            <a:r>
              <a:rPr lang="en-US" sz="2000" dirty="0" smtClean="0"/>
              <a:t>10 MHz=156.2 </a:t>
            </a:r>
            <a:r>
              <a:rPr lang="en-US" sz="2000" dirty="0"/>
              <a:t>kHz due to prescaler and </a:t>
            </a:r>
            <a:r>
              <a:rPr lang="en-US" sz="2000" dirty="0" smtClean="0"/>
              <a:t>T=1/156 kHz = 6.4 </a:t>
            </a:r>
            <a:r>
              <a:rPr lang="en-US" sz="2000" dirty="0"/>
              <a:t>µ</a:t>
            </a:r>
            <a:r>
              <a:rPr lang="en-US" sz="2000" dirty="0" smtClean="0"/>
              <a:t>s </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9-11 </a:t>
            </a:r>
          </a:p>
          <a:p>
            <a:pPr marL="0" indent="0" algn="just">
              <a:buNone/>
            </a:pPr>
            <a:r>
              <a:rPr lang="en-US" sz="2000" dirty="0"/>
              <a:t>Find the value for </a:t>
            </a:r>
            <a:r>
              <a:rPr lang="en-US" sz="2000" dirty="0" smtClean="0"/>
              <a:t>TCCR0 </a:t>
            </a:r>
            <a:r>
              <a:rPr lang="en-US" sz="2000" dirty="0"/>
              <a:t>if we want to program </a:t>
            </a:r>
            <a:r>
              <a:rPr lang="en-US" sz="2000" dirty="0" smtClean="0"/>
              <a:t>Timer0 </a:t>
            </a:r>
            <a:r>
              <a:rPr lang="en-US" sz="2000" dirty="0"/>
              <a:t>in Normal mode with a prescaler of 64 using internal clock for the clock source. </a:t>
            </a:r>
          </a:p>
          <a:p>
            <a:pPr marL="0" indent="0">
              <a:buNone/>
            </a:pPr>
            <a:endParaRPr lang="en-US" sz="24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lgn="just">
              <a:buNone/>
            </a:pPr>
            <a:r>
              <a:rPr lang="en-US" sz="2000" dirty="0"/>
              <a:t>From Figure 9-5 we have </a:t>
            </a:r>
            <a:r>
              <a:rPr lang="en-US" sz="2000" dirty="0" smtClean="0"/>
              <a:t>TCCR0 </a:t>
            </a:r>
            <a:r>
              <a:rPr lang="en-US" sz="2000" dirty="0"/>
              <a:t>= 0000 0011; XTAL clock source, prescaler of 64. </a:t>
            </a:r>
          </a:p>
          <a:p>
            <a:pPr marL="0" indent="0">
              <a:buNone/>
            </a:pPr>
            <a:endParaRPr lang="en-US" dirty="0"/>
          </a:p>
        </p:txBody>
      </p:sp>
      <p:sp>
        <p:nvSpPr>
          <p:cNvPr id="12" name="Rounded Rectangle 11"/>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71600" y="2996952"/>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307250"/>
            <a:ext cx="7315200" cy="90630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189112"/>
          </a:xfrm>
        </p:spPr>
        <p:txBody>
          <a:bodyPr/>
          <a:lstStyle/>
          <a:p>
            <a:pPr marL="0" indent="0">
              <a:buNone/>
            </a:pPr>
            <a:r>
              <a:rPr lang="en-US" sz="2400" dirty="0">
                <a:solidFill>
                  <a:srgbClr val="FF0000"/>
                </a:solidFill>
              </a:rPr>
              <a:t>Example 9-12 </a:t>
            </a:r>
          </a:p>
          <a:p>
            <a:pPr marL="0" indent="0" algn="just">
              <a:buNone/>
            </a:pPr>
            <a:r>
              <a:rPr lang="en-US" sz="2000" dirty="0"/>
              <a:t>Examine the following program and find the time delay in seconds. Exclude the over-head due to the instructions in the loop. Assume XTAL = 8 MHz.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24944"/>
            <a:ext cx="7315200" cy="1730829"/>
          </a:xfrm>
          <a:prstGeom prst="rect">
            <a:avLst/>
          </a:prstGeom>
        </p:spPr>
      </p:pic>
      <p:sp>
        <p:nvSpPr>
          <p:cNvPr id="14" name="Rounded Rectangle 13"/>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465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09650" y="1443697"/>
            <a:ext cx="7315200" cy="2231571"/>
          </a:xfrm>
        </p:spPr>
      </p:pic>
      <p:sp>
        <p:nvSpPr>
          <p:cNvPr id="9" name="Rectangle 8"/>
          <p:cNvSpPr/>
          <p:nvPr/>
        </p:nvSpPr>
        <p:spPr>
          <a:xfrm>
            <a:off x="971600" y="3933620"/>
            <a:ext cx="7353250" cy="1077218"/>
          </a:xfrm>
          <a:prstGeom prst="rect">
            <a:avLst/>
          </a:prstGeom>
        </p:spPr>
        <p:txBody>
          <a:bodyPr wrap="square">
            <a:spAutoFit/>
          </a:bodyPr>
          <a:lstStyle/>
          <a:p>
            <a:r>
              <a:rPr lang="en-US" sz="2400" dirty="0">
                <a:solidFill>
                  <a:srgbClr val="0066FF"/>
                </a:solidFill>
              </a:rPr>
              <a:t>Solution: </a:t>
            </a:r>
          </a:p>
          <a:p>
            <a:r>
              <a:rPr lang="en-US" sz="2000" dirty="0" smtClean="0"/>
              <a:t>TCNT0 </a:t>
            </a:r>
            <a:r>
              <a:rPr lang="en-US" sz="2000" dirty="0"/>
              <a:t>= </a:t>
            </a:r>
            <a:r>
              <a:rPr lang="en-US" sz="2000" dirty="0" smtClean="0"/>
              <a:t>0x10 </a:t>
            </a:r>
            <a:r>
              <a:rPr lang="en-US" sz="2000" dirty="0"/>
              <a:t>= 16 in decimal and 256 - 16 = 240. </a:t>
            </a:r>
            <a:endParaRPr lang="en-US" sz="2000" dirty="0" smtClean="0"/>
          </a:p>
          <a:p>
            <a:r>
              <a:rPr lang="en-US" sz="2000" dirty="0" smtClean="0"/>
              <a:t>Now </a:t>
            </a:r>
            <a:r>
              <a:rPr lang="en-US" sz="2000" dirty="0"/>
              <a:t>240 </a:t>
            </a:r>
            <a:r>
              <a:rPr lang="en-US" sz="2000" dirty="0" smtClean="0"/>
              <a:t>× </a:t>
            </a:r>
            <a:r>
              <a:rPr lang="en-US" sz="2000" dirty="0"/>
              <a:t>64 ×</a:t>
            </a:r>
            <a:r>
              <a:rPr lang="en-US" sz="2000" dirty="0" smtClean="0"/>
              <a:t> </a:t>
            </a:r>
            <a:r>
              <a:rPr lang="en-US" sz="2000" dirty="0"/>
              <a:t>0.125 </a:t>
            </a:r>
            <a:r>
              <a:rPr lang="en-US" sz="2000" dirty="0" smtClean="0"/>
              <a:t>µs </a:t>
            </a:r>
            <a:r>
              <a:rPr lang="en-US" sz="2000" dirty="0"/>
              <a:t>= 1920 µs </a:t>
            </a:r>
            <a:r>
              <a:rPr lang="en-US" sz="2000" dirty="0" smtClean="0"/>
              <a:t>, </a:t>
            </a:r>
          </a:p>
        </p:txBody>
      </p:sp>
      <p:sp>
        <p:nvSpPr>
          <p:cNvPr id="12" name="Rounded Rectangle 11"/>
          <p:cNvSpPr/>
          <p:nvPr/>
        </p:nvSpPr>
        <p:spPr>
          <a:xfrm>
            <a:off x="971600" y="3861048"/>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spcBef>
                <a:spcPts val="0"/>
              </a:spcBef>
              <a:buNone/>
            </a:pPr>
            <a:r>
              <a:rPr lang="en-US" sz="2400" dirty="0">
                <a:solidFill>
                  <a:srgbClr val="FF0000"/>
                </a:solidFill>
              </a:rPr>
              <a:t>Example 9-13 </a:t>
            </a:r>
          </a:p>
          <a:p>
            <a:pPr marL="0" indent="0">
              <a:buNone/>
            </a:pPr>
            <a:r>
              <a:rPr lang="en-US" sz="2000" dirty="0"/>
              <a:t>Assume XTAL = 8 MHz. </a:t>
            </a:r>
            <a:endParaRPr lang="en-US" sz="2000" dirty="0" smtClean="0"/>
          </a:p>
          <a:p>
            <a:pPr marL="457200" indent="-457200">
              <a:spcBef>
                <a:spcPts val="0"/>
              </a:spcBef>
              <a:buAutoNum type="alphaLcParenBoth"/>
            </a:pPr>
            <a:r>
              <a:rPr lang="en-US" sz="2000" dirty="0" smtClean="0"/>
              <a:t>Find </a:t>
            </a:r>
            <a:r>
              <a:rPr lang="en-US" sz="2000" dirty="0"/>
              <a:t>the clock period fed into </a:t>
            </a:r>
            <a:r>
              <a:rPr lang="en-US" sz="2000" dirty="0" smtClean="0"/>
              <a:t>Timer0 </a:t>
            </a:r>
            <a:r>
              <a:rPr lang="en-US" sz="2000" dirty="0"/>
              <a:t>if a prescaler option of 1024 is chosen</a:t>
            </a:r>
            <a:r>
              <a:rPr lang="en-US" sz="2000" dirty="0" smtClean="0"/>
              <a:t>.</a:t>
            </a:r>
          </a:p>
          <a:p>
            <a:pPr marL="457200" indent="-457200">
              <a:spcBef>
                <a:spcPts val="0"/>
              </a:spcBef>
              <a:buAutoNum type="alphaLcParenBoth"/>
            </a:pPr>
            <a:r>
              <a:rPr lang="en-US" sz="2000" dirty="0" smtClean="0"/>
              <a:t>Show </a:t>
            </a:r>
            <a:r>
              <a:rPr lang="en-US" sz="2000" dirty="0"/>
              <a:t>what is the largest time delay we can get using this prescaler option and Timer0. </a:t>
            </a:r>
          </a:p>
          <a:p>
            <a:pPr marL="0" indent="0">
              <a:spcBef>
                <a:spcPts val="0"/>
              </a:spcBef>
              <a:buNone/>
            </a:pPr>
            <a:r>
              <a:rPr lang="en-US" sz="2400" dirty="0">
                <a:solidFill>
                  <a:srgbClr val="0066FF"/>
                </a:solidFill>
              </a:rPr>
              <a:t>Solution: </a:t>
            </a:r>
            <a:endParaRPr lang="en-US" sz="2400" dirty="0" smtClean="0">
              <a:solidFill>
                <a:srgbClr val="0066FF"/>
              </a:solidFill>
            </a:endParaRPr>
          </a:p>
          <a:p>
            <a:pPr marL="457200" indent="-457200">
              <a:spcBef>
                <a:spcPts val="0"/>
              </a:spcBef>
              <a:buFont typeface="+mj-lt"/>
              <a:buAutoNum type="alphaLcParenR"/>
            </a:pPr>
            <a:r>
              <a:rPr lang="en-US" sz="2000" dirty="0" smtClean="0"/>
              <a:t>8MHz×1/1024=7812.5 </a:t>
            </a:r>
            <a:r>
              <a:rPr lang="en-US" sz="2000" dirty="0"/>
              <a:t>Hz due to 1:1024 prescaler and </a:t>
            </a:r>
            <a:r>
              <a:rPr lang="en-US" sz="2000" dirty="0" smtClean="0"/>
              <a:t> T </a:t>
            </a:r>
            <a:r>
              <a:rPr lang="en-US" sz="2000" dirty="0"/>
              <a:t>= 1/7812.5 Hz = 128 </a:t>
            </a:r>
            <a:r>
              <a:rPr lang="en-US" sz="2000" dirty="0" err="1"/>
              <a:t>ms</a:t>
            </a:r>
            <a:r>
              <a:rPr lang="en-US" sz="2000" dirty="0"/>
              <a:t> = 0.128 </a:t>
            </a:r>
            <a:r>
              <a:rPr lang="en-US" sz="2000" dirty="0" smtClean="0"/>
              <a:t>s </a:t>
            </a:r>
          </a:p>
          <a:p>
            <a:pPr marL="457200" indent="-457200">
              <a:spcBef>
                <a:spcPts val="0"/>
              </a:spcBef>
              <a:buAutoNum type="alphaLcParenR"/>
            </a:pPr>
            <a:endParaRPr lang="en-US" sz="2000" dirty="0"/>
          </a:p>
          <a:p>
            <a:pPr marL="457200" indent="-457200">
              <a:spcBef>
                <a:spcPts val="0"/>
              </a:spcBef>
              <a:buFont typeface="+mj-lt"/>
              <a:buAutoNum type="alphaLcParenR" startAt="2"/>
            </a:pPr>
            <a:r>
              <a:rPr lang="en-US" sz="2000" dirty="0" smtClean="0"/>
              <a:t>To </a:t>
            </a:r>
            <a:r>
              <a:rPr lang="en-US" sz="2000" dirty="0"/>
              <a:t>get the largest delay, we make </a:t>
            </a:r>
            <a:r>
              <a:rPr lang="en-US" sz="2000" dirty="0" smtClean="0"/>
              <a:t>TCNT0 </a:t>
            </a:r>
            <a:r>
              <a:rPr lang="en-US" sz="2000" dirty="0"/>
              <a:t>zero. Making </a:t>
            </a:r>
            <a:r>
              <a:rPr lang="en-US" sz="2000" dirty="0" smtClean="0"/>
              <a:t>TCNT0 </a:t>
            </a:r>
            <a:r>
              <a:rPr lang="en-US" sz="2000" dirty="0"/>
              <a:t>zero means that the timer will count from 00 to </a:t>
            </a:r>
            <a:r>
              <a:rPr lang="en-US" sz="2000" dirty="0" smtClean="0"/>
              <a:t>0xFF</a:t>
            </a:r>
            <a:r>
              <a:rPr lang="en-US" sz="2000" dirty="0"/>
              <a:t>, and then roll over to raise the </a:t>
            </a:r>
            <a:r>
              <a:rPr lang="en-US" sz="2000" dirty="0" smtClean="0"/>
              <a:t>TOV0 </a:t>
            </a:r>
            <a:r>
              <a:rPr lang="en-US" sz="2000" dirty="0"/>
              <a:t>flag. As a result, it goes through a total of 256 states. Therefore, we have </a:t>
            </a:r>
            <a:r>
              <a:rPr lang="en-US" sz="2000" dirty="0" smtClean="0"/>
              <a:t>        delay=(</a:t>
            </a:r>
            <a:r>
              <a:rPr lang="en-US" sz="2000" dirty="0"/>
              <a:t>256 - 0</a:t>
            </a:r>
            <a:r>
              <a:rPr lang="en-US" sz="2000" dirty="0" smtClean="0"/>
              <a:t>)×128 µs=32,768 µs=0.032768 </a:t>
            </a:r>
            <a:r>
              <a:rPr lang="en-US" sz="2000" dirty="0"/>
              <a:t>seconds.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ctr">
              <a:spcBef>
                <a:spcPts val="0"/>
              </a:spcBef>
              <a:buNone/>
            </a:pPr>
            <a:r>
              <a:rPr lang="en-US" sz="2800" dirty="0" smtClean="0"/>
              <a:t>In the AVR some of the timers/counters are 8-bit and some are 16-bit. </a:t>
            </a:r>
          </a:p>
          <a:p>
            <a:pPr marL="0" indent="274320" algn="ctr">
              <a:spcBef>
                <a:spcPts val="0"/>
              </a:spcBef>
              <a:buNone/>
            </a:pPr>
            <a:endParaRPr lang="en-US" sz="2800" dirty="0" smtClean="0"/>
          </a:p>
          <a:p>
            <a:pPr marL="0" indent="274320" algn="ctr">
              <a:spcBef>
                <a:spcPts val="0"/>
              </a:spcBef>
              <a:buNone/>
            </a:pPr>
            <a:endParaRPr lang="en-US" sz="2800" dirty="0" smtClean="0"/>
          </a:p>
          <a:p>
            <a:pPr marL="0" indent="274320" algn="ctr">
              <a:spcBef>
                <a:spcPts val="0"/>
              </a:spcBef>
              <a:buNone/>
            </a:pPr>
            <a:r>
              <a:rPr lang="en-US" sz="2800" dirty="0" smtClean="0"/>
              <a:t>In ATmega32, there are three timers: Timer0, Timer1, and Timer2. </a:t>
            </a:r>
          </a:p>
          <a:p>
            <a:pPr marL="0" indent="274320" algn="ctr">
              <a:spcBef>
                <a:spcPts val="0"/>
              </a:spcBef>
              <a:buNone/>
            </a:pPr>
            <a:endParaRPr lang="en-US" sz="2800" dirty="0" smtClean="0"/>
          </a:p>
          <a:p>
            <a:pPr marL="0" indent="274320" algn="ctr">
              <a:spcBef>
                <a:spcPts val="0"/>
              </a:spcBef>
              <a:buNone/>
            </a:pPr>
            <a:endParaRPr lang="en-US" sz="2800" dirty="0" smtClean="0"/>
          </a:p>
          <a:p>
            <a:pPr marL="0" indent="274320" algn="ctr">
              <a:spcBef>
                <a:spcPts val="0"/>
              </a:spcBef>
              <a:buNone/>
            </a:pPr>
            <a:r>
              <a:rPr lang="en-US" sz="2800" dirty="0" smtClean="0"/>
              <a:t>Timer0 and Timer2 are 8-bit, while Timer1 is 16-bit. </a:t>
            </a:r>
          </a:p>
          <a:p>
            <a:pPr marL="0" indent="274320" algn="ctr">
              <a:spcBef>
                <a:spcPts val="0"/>
              </a:spcBef>
              <a:buNone/>
            </a:pPr>
            <a:endParaRPr lang="en-US" sz="28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1714480" y="3143248"/>
            <a:ext cx="6000792" cy="92869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Content Placeholder 5"/>
          <p:cNvSpPr>
            <a:spLocks noGrp="1"/>
          </p:cNvSpPr>
          <p:nvPr>
            <p:ph sz="quarter" idx="1"/>
          </p:nvPr>
        </p:nvSpPr>
        <p:spPr/>
        <p:txBody>
          <a:bodyPr/>
          <a:lstStyle/>
          <a:p>
            <a:pPr marL="0" indent="0">
              <a:buNone/>
            </a:pPr>
            <a:r>
              <a:rPr lang="en-US" sz="2400" dirty="0">
                <a:solidFill>
                  <a:srgbClr val="FF0000"/>
                </a:solidFill>
              </a:rPr>
              <a:t>Example 9-14 </a:t>
            </a:r>
          </a:p>
          <a:p>
            <a:pPr marL="0" indent="0">
              <a:buNone/>
            </a:pPr>
            <a:r>
              <a:rPr lang="en-US" sz="2000" dirty="0"/>
              <a:t>Assuming XTAL = 8 MHz, write a program to generate a square wave of 125 Hz </a:t>
            </a:r>
            <a:r>
              <a:rPr lang="en-US" sz="2000" dirty="0" smtClean="0"/>
              <a:t>frequency </a:t>
            </a:r>
            <a:r>
              <a:rPr lang="en-US" sz="2000" dirty="0"/>
              <a:t>on pin PORTB.3. Use </a:t>
            </a:r>
            <a:r>
              <a:rPr lang="en-US" sz="2000" dirty="0" smtClean="0"/>
              <a:t>Timer0, </a:t>
            </a:r>
            <a:r>
              <a:rPr lang="en-US" sz="2000" dirty="0"/>
              <a:t>Normal mode, with prescaler = 256. </a:t>
            </a:r>
          </a:p>
          <a:p>
            <a:pPr marL="0" indent="0">
              <a:buNone/>
            </a:pPr>
            <a:r>
              <a:rPr lang="en-US" dirty="0">
                <a:solidFill>
                  <a:srgbClr val="0066FF"/>
                </a:solidFill>
              </a:rPr>
              <a:t>Solution: </a:t>
            </a:r>
          </a:p>
          <a:p>
            <a:pPr marL="0" indent="0">
              <a:buNone/>
            </a:pPr>
            <a:r>
              <a:rPr lang="en-US" sz="2000" dirty="0"/>
              <a:t>Look at the following steps: </a:t>
            </a:r>
            <a:endParaRPr lang="en-US" sz="2000" dirty="0" smtClean="0"/>
          </a:p>
          <a:p>
            <a:pPr marL="457200" indent="-457200">
              <a:buAutoNum type="alphaLcParenBoth"/>
            </a:pPr>
            <a:r>
              <a:rPr lang="en-US" sz="2000" dirty="0" smtClean="0"/>
              <a:t>T </a:t>
            </a:r>
            <a:r>
              <a:rPr lang="en-US" sz="2000" dirty="0"/>
              <a:t>= 1 / 125 Hz = 8 </a:t>
            </a:r>
            <a:r>
              <a:rPr lang="en-US" sz="2000" dirty="0" err="1"/>
              <a:t>ms</a:t>
            </a:r>
            <a:r>
              <a:rPr lang="en-US" sz="2000" dirty="0"/>
              <a:t>, the period of the square wave. </a:t>
            </a:r>
            <a:endParaRPr lang="en-US" sz="2000" dirty="0" smtClean="0"/>
          </a:p>
          <a:p>
            <a:pPr marL="457200" indent="-457200">
              <a:buAutoNum type="alphaLcParenBoth"/>
            </a:pPr>
            <a:r>
              <a:rPr lang="en-US" sz="2000" dirty="0" smtClean="0"/>
              <a:t>1/2 </a:t>
            </a:r>
            <a:r>
              <a:rPr lang="en-US" sz="2000" dirty="0"/>
              <a:t>of it for the high and low portions of the pulse = 4 </a:t>
            </a:r>
            <a:r>
              <a:rPr lang="en-US" sz="2000" dirty="0" err="1"/>
              <a:t>ms</a:t>
            </a:r>
            <a:r>
              <a:rPr lang="en-US" sz="2000" dirty="0"/>
              <a:t> </a:t>
            </a:r>
            <a:endParaRPr lang="en-US" sz="2000" dirty="0" smtClean="0"/>
          </a:p>
          <a:p>
            <a:pPr marL="457200" indent="-457200">
              <a:buAutoNum type="alphaLcParenBoth"/>
            </a:pPr>
            <a:r>
              <a:rPr lang="en-US" sz="2000" dirty="0" smtClean="0"/>
              <a:t>(</a:t>
            </a:r>
            <a:r>
              <a:rPr lang="en-US" sz="2000" dirty="0"/>
              <a:t>4 </a:t>
            </a:r>
            <a:r>
              <a:rPr lang="en-US" sz="2000" dirty="0" err="1"/>
              <a:t>ms</a:t>
            </a:r>
            <a:r>
              <a:rPr lang="en-US" sz="2000" dirty="0"/>
              <a:t> / 0.125 </a:t>
            </a:r>
            <a:r>
              <a:rPr lang="en-US" sz="2000" dirty="0" err="1"/>
              <a:t>gs</a:t>
            </a:r>
            <a:r>
              <a:rPr lang="en-US" sz="2000" dirty="0"/>
              <a:t>) / 256 = 125 and 256 -125 = 131 in decimal, and in hex it is 0x83. </a:t>
            </a:r>
            <a:endParaRPr lang="en-US" sz="2000" dirty="0" smtClean="0"/>
          </a:p>
          <a:p>
            <a:pPr marL="457200" indent="-457200">
              <a:buAutoNum type="alphaLcParenBoth"/>
            </a:pPr>
            <a:r>
              <a:rPr lang="en-US" sz="2000" dirty="0" smtClean="0"/>
              <a:t>TCNT0 = </a:t>
            </a:r>
            <a:r>
              <a:rPr lang="en-US" sz="2000" dirty="0"/>
              <a:t>83 (hex) </a:t>
            </a:r>
          </a:p>
          <a:p>
            <a:pPr marL="0" indent="0">
              <a:buNone/>
            </a:pPr>
            <a:endParaRPr lang="en-US" dirty="0"/>
          </a:p>
        </p:txBody>
      </p:sp>
      <p:pic>
        <p:nvPicPr>
          <p:cNvPr id="11" name="Picture 10"/>
          <p:cNvPicPr>
            <a:picLocks noChangeAspect="1"/>
          </p:cNvPicPr>
          <p:nvPr/>
        </p:nvPicPr>
        <p:blipFill>
          <a:blip r:embed="rId3"/>
          <a:stretch>
            <a:fillRect/>
          </a:stretch>
        </p:blipFill>
        <p:spPr>
          <a:xfrm>
            <a:off x="4876800" y="4941168"/>
            <a:ext cx="3200400" cy="864625"/>
          </a:xfrm>
          <a:prstGeom prst="rect">
            <a:avLst/>
          </a:prstGeom>
        </p:spPr>
      </p:pic>
      <p:sp>
        <p:nvSpPr>
          <p:cNvPr id="13" name="Rounded Rectangle 12"/>
          <p:cNvSpPr/>
          <p:nvPr/>
        </p:nvSpPr>
        <p:spPr>
          <a:xfrm>
            <a:off x="971600" y="256490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47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17638"/>
            <a:ext cx="7315200" cy="456089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5181600"/>
          </a:xfrm>
        </p:spPr>
        <p:txBody>
          <a:bodyPr>
            <a:normAutofit fontScale="92500" lnSpcReduction="10000"/>
          </a:bodyPr>
          <a:lstStyle/>
          <a:p>
            <a:pPr>
              <a:buNone/>
            </a:pPr>
            <a:r>
              <a:rPr lang="en-US" sz="2400" b="1" dirty="0" smtClean="0"/>
              <a:t>Assemblers and negative values</a:t>
            </a:r>
          </a:p>
          <a:p>
            <a:pPr marL="0" indent="274320" algn="just">
              <a:spcBef>
                <a:spcPts val="0"/>
              </a:spcBef>
              <a:buNone/>
            </a:pPr>
            <a:r>
              <a:rPr lang="en-US" sz="2000" dirty="0" smtClean="0"/>
              <a:t>Because the timer is in 8-bit mode, we can let the assembler calculate the value for TCNT0. For example, in the “</a:t>
            </a:r>
            <a:r>
              <a:rPr lang="en-US" sz="2000" b="1" dirty="0" smtClean="0">
                <a:latin typeface="Courier New" panose="02070309020205020404" pitchFamily="49" charset="0"/>
                <a:cs typeface="Courier New" panose="02070309020205020404" pitchFamily="49" charset="0"/>
              </a:rPr>
              <a:t>LDI R20,-100</a:t>
            </a:r>
            <a:r>
              <a:rPr lang="en-US" sz="2000" dirty="0" smtClean="0"/>
              <a:t>” instruction, the assembler will calculate the -100 = 9C and make R20 = 9C in hex. This makes our job easier. See Examples 9-15 and 9-16.</a:t>
            </a:r>
          </a:p>
          <a:p>
            <a:pPr marL="0" indent="0" algn="just">
              <a:spcBef>
                <a:spcPts val="0"/>
              </a:spcBef>
              <a:buNone/>
            </a:pPr>
            <a:endParaRPr lang="en-US" sz="900" dirty="0" smtClean="0">
              <a:solidFill>
                <a:srgbClr val="FF0000"/>
              </a:solidFill>
            </a:endParaRPr>
          </a:p>
          <a:p>
            <a:pPr marL="0" indent="0" algn="just">
              <a:spcBef>
                <a:spcPts val="0"/>
              </a:spcBef>
              <a:buNone/>
            </a:pPr>
            <a:r>
              <a:rPr lang="en-US" sz="2800" dirty="0" smtClean="0">
                <a:solidFill>
                  <a:srgbClr val="FF0000"/>
                </a:solidFill>
              </a:rPr>
              <a:t>Example </a:t>
            </a:r>
            <a:r>
              <a:rPr lang="en-US" sz="2800" dirty="0">
                <a:solidFill>
                  <a:srgbClr val="FF0000"/>
                </a:solidFill>
              </a:rPr>
              <a:t>9-15 </a:t>
            </a:r>
          </a:p>
          <a:p>
            <a:pPr marL="0" indent="0" algn="just">
              <a:spcBef>
                <a:spcPts val="0"/>
              </a:spcBef>
              <a:buNone/>
            </a:pPr>
            <a:r>
              <a:rPr lang="en-US" sz="2200" dirty="0"/>
              <a:t>Find the value (in hex) loaded into </a:t>
            </a:r>
            <a:r>
              <a:rPr lang="en-US" sz="2200" dirty="0" smtClean="0"/>
              <a:t>TCNT0 </a:t>
            </a:r>
            <a:r>
              <a:rPr lang="en-US" sz="2200" dirty="0"/>
              <a:t>for each of the following cases. </a:t>
            </a:r>
            <a:endParaRPr lang="en-US" sz="2200" dirty="0" smtClean="0"/>
          </a:p>
          <a:p>
            <a:pPr marL="0" indent="0" algn="just">
              <a:spcBef>
                <a:spcPts val="0"/>
              </a:spcBef>
              <a:buNone/>
            </a:pPr>
            <a:endParaRPr lang="en-US" sz="2200" dirty="0" smtClean="0"/>
          </a:p>
          <a:p>
            <a:pPr marL="0" indent="0" algn="just">
              <a:spcBef>
                <a:spcPts val="0"/>
              </a:spcBef>
              <a:buNone/>
            </a:pPr>
            <a:endParaRPr lang="en-US" sz="2200" dirty="0"/>
          </a:p>
          <a:p>
            <a:pPr marL="0" indent="0" algn="just">
              <a:spcBef>
                <a:spcPts val="0"/>
              </a:spcBef>
              <a:buNone/>
            </a:pPr>
            <a:r>
              <a:rPr lang="en-US" dirty="0">
                <a:solidFill>
                  <a:srgbClr val="0066FF"/>
                </a:solidFill>
              </a:rPr>
              <a:t>Solution: </a:t>
            </a:r>
          </a:p>
          <a:p>
            <a:pPr marL="0" indent="0" algn="just">
              <a:spcBef>
                <a:spcPts val="0"/>
              </a:spcBef>
              <a:buNone/>
            </a:pPr>
            <a:r>
              <a:rPr lang="en-US" sz="1700" dirty="0" smtClean="0"/>
              <a:t>You </a:t>
            </a:r>
            <a:r>
              <a:rPr lang="en-US" sz="1700" dirty="0"/>
              <a:t>can use the Windows scientific calculator to verify the results provided by the assembler. In the Windows calculator, select decimal and enter 200. Then select hex, then +1- to get the negative value. The following is what we get. </a:t>
            </a:r>
          </a:p>
          <a:p>
            <a:pPr marL="0" indent="0" algn="just">
              <a:spcBef>
                <a:spcPts val="0"/>
              </a:spcBef>
              <a:buNone/>
            </a:pPr>
            <a:r>
              <a:rPr lang="en-US" sz="2200" dirty="0" smtClean="0"/>
              <a:t>	</a:t>
            </a:r>
            <a:r>
              <a:rPr lang="en-US" sz="1700" b="1" dirty="0" smtClean="0"/>
              <a:t>Decimal</a:t>
            </a:r>
            <a:r>
              <a:rPr lang="en-US" sz="2200" dirty="0" smtClean="0"/>
              <a:t> 		</a:t>
            </a:r>
            <a:r>
              <a:rPr lang="en-US" sz="1700" b="1" dirty="0" smtClean="0"/>
              <a:t>2's </a:t>
            </a:r>
            <a:r>
              <a:rPr lang="en-US" sz="1700" b="1" dirty="0"/>
              <a:t>complement (</a:t>
            </a:r>
            <a:r>
              <a:rPr lang="en-US" sz="1700" b="1" dirty="0" smtClean="0"/>
              <a:t>TCNT0 </a:t>
            </a:r>
            <a:r>
              <a:rPr lang="en-US" sz="1700" b="1" dirty="0"/>
              <a:t>value) </a:t>
            </a:r>
            <a:endParaRPr lang="en-US" sz="1700" b="1" dirty="0" smtClean="0"/>
          </a:p>
          <a:p>
            <a:pPr marL="0" indent="0" algn="just">
              <a:spcBef>
                <a:spcPts val="0"/>
              </a:spcBef>
              <a:buNone/>
            </a:pPr>
            <a:r>
              <a:rPr lang="en-US" sz="2200" dirty="0"/>
              <a:t>	</a:t>
            </a:r>
            <a:r>
              <a:rPr lang="en-US" sz="2200" dirty="0" smtClean="0"/>
              <a:t>-</a:t>
            </a:r>
            <a:r>
              <a:rPr lang="en-US" sz="2200" dirty="0"/>
              <a:t>200 </a:t>
            </a:r>
            <a:r>
              <a:rPr lang="en-US" sz="2200" dirty="0" smtClean="0"/>
              <a:t>			0x38 </a:t>
            </a:r>
          </a:p>
          <a:p>
            <a:pPr marL="0" indent="0" algn="just">
              <a:spcBef>
                <a:spcPts val="0"/>
              </a:spcBef>
              <a:buNone/>
            </a:pPr>
            <a:r>
              <a:rPr lang="en-US" sz="2200" dirty="0"/>
              <a:t>	</a:t>
            </a:r>
            <a:r>
              <a:rPr lang="en-US" sz="2200" dirty="0" smtClean="0"/>
              <a:t>-60 			0xC4 </a:t>
            </a:r>
          </a:p>
          <a:p>
            <a:pPr marL="0" indent="0" algn="just">
              <a:spcBef>
                <a:spcPts val="0"/>
              </a:spcBef>
              <a:buNone/>
            </a:pPr>
            <a:r>
              <a:rPr lang="en-US" sz="2200" dirty="0"/>
              <a:t>	</a:t>
            </a:r>
            <a:r>
              <a:rPr lang="en-US" sz="2200" dirty="0" smtClean="0"/>
              <a:t>-</a:t>
            </a:r>
            <a:r>
              <a:rPr lang="en-US" sz="2200" dirty="0"/>
              <a:t>12 </a:t>
            </a:r>
            <a:r>
              <a:rPr lang="en-US" sz="2200" dirty="0" smtClean="0"/>
              <a:t>			0xF4 </a:t>
            </a:r>
            <a:endParaRPr lang="en-US" sz="2200" dirty="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717032"/>
            <a:ext cx="7315200" cy="356296"/>
          </a:xfrm>
          <a:prstGeom prst="rect">
            <a:avLst/>
          </a:prstGeom>
        </p:spPr>
      </p:pic>
      <p:sp>
        <p:nvSpPr>
          <p:cNvPr id="8" name="Rounded Rectangle 7"/>
          <p:cNvSpPr/>
          <p:nvPr/>
        </p:nvSpPr>
        <p:spPr>
          <a:xfrm>
            <a:off x="914400" y="2924944"/>
            <a:ext cx="7330008" cy="328535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603504" y="1409719"/>
            <a:ext cx="2043442" cy="5005536"/>
          </a:xfrm>
        </p:spPr>
        <p:txBody>
          <a:bodyPr>
            <a:normAutofit/>
          </a:bodyPr>
          <a:lstStyle/>
          <a:p>
            <a:pPr marL="0" indent="0">
              <a:buNone/>
            </a:pPr>
            <a:r>
              <a:rPr lang="en-US" sz="2400" dirty="0">
                <a:solidFill>
                  <a:srgbClr val="FF0000"/>
                </a:solidFill>
              </a:rPr>
              <a:t>Example 9-16 </a:t>
            </a:r>
          </a:p>
          <a:p>
            <a:pPr marL="0" indent="0">
              <a:buNone/>
            </a:pPr>
            <a:r>
              <a:rPr lang="en-US" sz="2000" dirty="0"/>
              <a:t>Find </a:t>
            </a:r>
            <a:endParaRPr lang="en-US" sz="2000" dirty="0" smtClean="0"/>
          </a:p>
          <a:p>
            <a:pPr marL="457200" indent="-457200">
              <a:buAutoNum type="alphaLcParenBoth"/>
            </a:pPr>
            <a:r>
              <a:rPr lang="en-US" sz="2000" dirty="0" smtClean="0"/>
              <a:t>the </a:t>
            </a:r>
            <a:r>
              <a:rPr lang="en-US" sz="2000" dirty="0"/>
              <a:t>frequency of the square wave generated in the following code, and </a:t>
            </a:r>
            <a:endParaRPr lang="en-US" sz="2000" dirty="0" smtClean="0"/>
          </a:p>
          <a:p>
            <a:pPr marL="457200" indent="-457200">
              <a:buAutoNum type="alphaLcParenBoth"/>
            </a:pPr>
            <a:r>
              <a:rPr lang="en-US" sz="2000" dirty="0" smtClean="0"/>
              <a:t>the </a:t>
            </a:r>
            <a:r>
              <a:rPr lang="en-US" sz="2000" dirty="0"/>
              <a:t>duty cycle of this wave. Assume XTAL = 8 MHz.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946" y="1685131"/>
            <a:ext cx="6391275" cy="4238625"/>
          </a:xfrm>
          <a:prstGeom prst="rect">
            <a:avLst/>
          </a:prstGeom>
        </p:spPr>
      </p:pic>
      <p:sp>
        <p:nvSpPr>
          <p:cNvPr id="9" name="Rounded Rectangle 8"/>
          <p:cNvSpPr/>
          <p:nvPr/>
        </p:nvSpPr>
        <p:spPr>
          <a:xfrm>
            <a:off x="611560" y="1412776"/>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62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0066FF"/>
                </a:solidFill>
              </a:rPr>
              <a:t>Solution: </a:t>
            </a:r>
          </a:p>
          <a:p>
            <a:pPr marL="0" indent="0" algn="just">
              <a:buNone/>
            </a:pPr>
            <a:r>
              <a:rPr lang="en-US" sz="2000" dirty="0"/>
              <a:t>For the </a:t>
            </a:r>
            <a:r>
              <a:rPr lang="en-US" sz="2000" dirty="0" smtClean="0"/>
              <a:t>TCNT0 </a:t>
            </a:r>
            <a:r>
              <a:rPr lang="en-US" sz="2000" dirty="0"/>
              <a:t>value in 8-bit mode, the conversion is done by the assembler as long as we enter a negative number. This also makes the calculation easy. Because we are using 150 clocks, we have </a:t>
            </a:r>
            <a:endParaRPr lang="en-US" sz="2000" dirty="0" smtClean="0"/>
          </a:p>
          <a:p>
            <a:pPr marL="0" indent="0" algn="just">
              <a:buNone/>
            </a:pPr>
            <a:r>
              <a:rPr lang="en-US" sz="2000" dirty="0" smtClean="0"/>
              <a:t>time </a:t>
            </a:r>
            <a:r>
              <a:rPr lang="en-US" sz="2000" dirty="0"/>
              <a:t>for the DELAY subroutine = 150 </a:t>
            </a:r>
            <a:r>
              <a:rPr lang="en-US" sz="2000" dirty="0" smtClean="0"/>
              <a:t>× </a:t>
            </a:r>
            <a:r>
              <a:rPr lang="en-US" sz="2000" dirty="0"/>
              <a:t>0.125 </a:t>
            </a:r>
            <a:r>
              <a:rPr lang="en-US" sz="2000" dirty="0" smtClean="0"/>
              <a:t>µs </a:t>
            </a:r>
            <a:r>
              <a:rPr lang="en-US" sz="2000" dirty="0"/>
              <a:t>= 18.75 </a:t>
            </a:r>
            <a:r>
              <a:rPr lang="en-US" sz="2000" dirty="0" smtClean="0"/>
              <a:t>µs</a:t>
            </a:r>
            <a:r>
              <a:rPr lang="en-US" sz="2000" dirty="0"/>
              <a:t>. </a:t>
            </a:r>
            <a:endParaRPr lang="en-US" sz="2000" dirty="0" smtClean="0"/>
          </a:p>
          <a:p>
            <a:pPr marL="0" indent="0" algn="just">
              <a:buNone/>
            </a:pPr>
            <a:r>
              <a:rPr lang="en-US" sz="2000" dirty="0" smtClean="0"/>
              <a:t>The </a:t>
            </a:r>
            <a:r>
              <a:rPr lang="en-US" sz="2000" dirty="0"/>
              <a:t>high portion of the pulse is twice the size of the low portion (66% duty cycle). </a:t>
            </a:r>
            <a:endParaRPr lang="en-US" sz="2000" dirty="0" smtClean="0"/>
          </a:p>
          <a:p>
            <a:pPr marL="0" indent="0" algn="just">
              <a:buNone/>
            </a:pPr>
            <a:r>
              <a:rPr lang="en-US" sz="2000" dirty="0" smtClean="0"/>
              <a:t>Therefore</a:t>
            </a:r>
            <a:r>
              <a:rPr lang="en-US" sz="2000" dirty="0"/>
              <a:t>, we have: T = high portion + low portion = 2 </a:t>
            </a:r>
            <a:r>
              <a:rPr lang="en-US" sz="2000" dirty="0" smtClean="0"/>
              <a:t>× </a:t>
            </a:r>
            <a:r>
              <a:rPr lang="en-US" sz="2000" dirty="0"/>
              <a:t>18.75 </a:t>
            </a:r>
            <a:r>
              <a:rPr lang="en-US" sz="2000" dirty="0" smtClean="0"/>
              <a:t>µs </a:t>
            </a:r>
            <a:r>
              <a:rPr lang="en-US" sz="2000" dirty="0"/>
              <a:t>+</a:t>
            </a:r>
            <a:r>
              <a:rPr lang="en-US" sz="2000" dirty="0" smtClean="0"/>
              <a:t>18.75 1</a:t>
            </a:r>
            <a:r>
              <a:rPr lang="en-US" sz="2000" dirty="0"/>
              <a:t>µ</a:t>
            </a:r>
            <a:r>
              <a:rPr lang="en-US" sz="2000" dirty="0" smtClean="0"/>
              <a:t>s </a:t>
            </a:r>
            <a:r>
              <a:rPr lang="en-US" sz="2000" dirty="0"/>
              <a:t>= 56.25 µ</a:t>
            </a:r>
            <a:r>
              <a:rPr lang="en-US" sz="2000" dirty="0" smtClean="0"/>
              <a:t>s </a:t>
            </a:r>
            <a:r>
              <a:rPr lang="en-US" sz="2000" dirty="0"/>
              <a:t>and </a:t>
            </a:r>
            <a:r>
              <a:rPr lang="en-US" sz="2000" dirty="0" smtClean="0"/>
              <a:t>  frequency </a:t>
            </a:r>
            <a:r>
              <a:rPr lang="en-US" sz="2000" dirty="0"/>
              <a:t>= 1 / 56.25 µ</a:t>
            </a:r>
            <a:r>
              <a:rPr lang="en-US" sz="2000" dirty="0" smtClean="0"/>
              <a:t>s </a:t>
            </a:r>
            <a:r>
              <a:rPr lang="en-US" sz="2000" dirty="0"/>
              <a:t>= 17.777 kHz. </a:t>
            </a:r>
          </a:p>
          <a:p>
            <a:pPr marL="0" indent="0">
              <a:buNone/>
            </a:pPr>
            <a:endParaRPr lang="en-US" dirty="0"/>
          </a:p>
        </p:txBody>
      </p:sp>
      <p:sp>
        <p:nvSpPr>
          <p:cNvPr id="8" name="Rounded Rectangle 7"/>
          <p:cNvSpPr/>
          <p:nvPr/>
        </p:nvSpPr>
        <p:spPr>
          <a:xfrm>
            <a:off x="971600" y="141277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stretch>
            <a:fillRect/>
          </a:stretch>
        </p:blipFill>
        <p:spPr>
          <a:xfrm>
            <a:off x="755576" y="4622648"/>
            <a:ext cx="7315200" cy="168667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CTC mode programming </a:t>
            </a:r>
            <a:r>
              <a:rPr lang="en-US" sz="1600" b="1" dirty="0" smtClean="0"/>
              <a:t>(Clear Timer0 on compare match)</a:t>
            </a:r>
            <a:endParaRPr lang="en-US" sz="2200" b="1" dirty="0" smtClean="0"/>
          </a:p>
          <a:p>
            <a:pPr marL="0" indent="274320" algn="just">
              <a:spcBef>
                <a:spcPts val="0"/>
              </a:spcBef>
              <a:buNone/>
            </a:pPr>
            <a:r>
              <a:rPr lang="en-US" sz="2000" dirty="0" smtClean="0"/>
              <a:t>The OCR0 register is used with CTC mode. As with the Normal mode, in the CTC mode, the timer is incremented with a clock. But it counts up until the content of the TCNT0 register becomes equal to the content of OCR0 (compare match occurs); then, the timer will be cleared and the OCF0 flag will be set when the next clock occurs. The OCF0 flag is located in the TIFR register.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00100" y="3974997"/>
            <a:ext cx="7200000" cy="1882895"/>
          </a:xfrm>
          <a:prstGeom prst="rect">
            <a:avLst/>
          </a:prstGeom>
          <a:noFill/>
          <a:ln w="9525">
            <a:noFill/>
            <a:miter lim="800000"/>
            <a:headEnd/>
            <a:tailEnd/>
          </a:ln>
          <a:effectLst/>
        </p:spPr>
      </p:pic>
      <p:sp>
        <p:nvSpPr>
          <p:cNvPr id="8" name="Rectangle 7"/>
          <p:cNvSpPr/>
          <p:nvPr/>
        </p:nvSpPr>
        <p:spPr>
          <a:xfrm>
            <a:off x="1071538" y="4000504"/>
            <a:ext cx="7072362" cy="164307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834064" cy="1477144"/>
          </a:xfrm>
        </p:spPr>
        <p:txBody>
          <a:bodyPr>
            <a:normAutofit/>
          </a:bodyPr>
          <a:lstStyle/>
          <a:p>
            <a:pPr marL="0" indent="0" algn="just">
              <a:spcBef>
                <a:spcPts val="0"/>
              </a:spcBef>
              <a:buNone/>
            </a:pPr>
            <a:r>
              <a:rPr lang="en-US" sz="2400" b="1" dirty="0" smtClean="0"/>
              <a:t>Example 9-17</a:t>
            </a:r>
          </a:p>
          <a:p>
            <a:pPr marL="0" indent="274320" algn="just">
              <a:spcBef>
                <a:spcPts val="0"/>
              </a:spcBef>
              <a:buNone/>
            </a:pPr>
            <a:r>
              <a:rPr lang="en-US" sz="2000" dirty="0" smtClean="0"/>
              <a:t>In the following program, we are creating a square wave of 50% duty cycle (with equal portions high and low) on the PORTB.5 bit. Timer0 is used to generate the time delay. </a:t>
            </a:r>
            <a:r>
              <a:rPr lang="en-US" sz="2000" b="1" dirty="0" smtClean="0"/>
              <a:t>Analyze the program</a:t>
            </a:r>
            <a:r>
              <a:rPr lang="en-US" sz="2000" dirty="0" smtClean="0"/>
              <a:t>.</a:t>
            </a:r>
          </a:p>
          <a:p>
            <a:pPr marL="0" indent="274320" algn="just">
              <a:spcBef>
                <a:spcPts val="0"/>
              </a:spcBef>
              <a:buNone/>
            </a:pPr>
            <a:endParaRPr lang="en-US" sz="2400" dirty="0" smtClean="0"/>
          </a:p>
        </p:txBody>
      </p:sp>
      <p:sp>
        <p:nvSpPr>
          <p:cNvPr id="11" name="Rounded Rectangle 10"/>
          <p:cNvSpPr/>
          <p:nvPr/>
        </p:nvSpPr>
        <p:spPr>
          <a:xfrm>
            <a:off x="986408"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955106"/>
            <a:ext cx="7315200" cy="1683563"/>
          </a:xfrm>
          <a:prstGeom prst="rect">
            <a:avLst/>
          </a:prstGeom>
        </p:spPr>
      </p:pic>
    </p:spTree>
    <p:extLst>
      <p:ext uri="{BB962C8B-B14F-4D97-AF65-F5344CB8AC3E}">
        <p14:creationId xmlns:p14="http://schemas.microsoft.com/office/powerpoint/2010/main" val="35221193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5" name="Content Placeholder 1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88522" y="1532739"/>
            <a:ext cx="7315200" cy="450531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0066FF"/>
                </a:solidFill>
              </a:rPr>
              <a:t>Solution: </a:t>
            </a:r>
            <a:endParaRPr lang="en-US" sz="2400" dirty="0" smtClean="0">
              <a:solidFill>
                <a:srgbClr val="0066FF"/>
              </a:solidFill>
            </a:endParaRPr>
          </a:p>
          <a:p>
            <a:pPr marL="0" indent="0" algn="just">
              <a:buNone/>
            </a:pPr>
            <a:r>
              <a:rPr lang="en-US" sz="2000" dirty="0" smtClean="0"/>
              <a:t>In </a:t>
            </a:r>
            <a:r>
              <a:rPr lang="en-US" sz="2000" dirty="0"/>
              <a:t>the above program notice the following steps: </a:t>
            </a:r>
            <a:endParaRPr lang="en-US" sz="2000" dirty="0" smtClean="0"/>
          </a:p>
          <a:p>
            <a:pPr marL="457200" indent="-457200" algn="just">
              <a:buAutoNum type="arabicPeriod"/>
            </a:pPr>
            <a:r>
              <a:rPr lang="en-US" sz="2000" dirty="0" smtClean="0"/>
              <a:t>9 </a:t>
            </a:r>
            <a:r>
              <a:rPr lang="en-US" sz="2000" dirty="0"/>
              <a:t>is loaded into </a:t>
            </a:r>
            <a:r>
              <a:rPr lang="en-US" sz="2000" dirty="0" smtClean="0"/>
              <a:t>OCR0. </a:t>
            </a:r>
          </a:p>
          <a:p>
            <a:pPr marL="457200" indent="-457200" algn="just">
              <a:buAutoNum type="arabicPeriod"/>
            </a:pPr>
            <a:r>
              <a:rPr lang="en-US" sz="2000" dirty="0" smtClean="0"/>
              <a:t>TCCR0 </a:t>
            </a:r>
            <a:r>
              <a:rPr lang="en-US" sz="2000" dirty="0"/>
              <a:t>is loaded and </a:t>
            </a:r>
            <a:r>
              <a:rPr lang="en-US" sz="2000" dirty="0" smtClean="0"/>
              <a:t>Timer0 </a:t>
            </a:r>
            <a:r>
              <a:rPr lang="en-US" sz="2000" dirty="0"/>
              <a:t>is started. </a:t>
            </a:r>
            <a:endParaRPr lang="en-US" sz="2000" dirty="0" smtClean="0"/>
          </a:p>
          <a:p>
            <a:pPr marL="457200" indent="-457200" algn="just">
              <a:buAutoNum type="arabicPeriod"/>
            </a:pPr>
            <a:r>
              <a:rPr lang="en-US" sz="2000" dirty="0" smtClean="0"/>
              <a:t>Timer0 </a:t>
            </a:r>
            <a:r>
              <a:rPr lang="en-US" sz="2000" dirty="0"/>
              <a:t>counts up with the passing of each clock, which is provided by the crystal oscillator. As the timer counts up, it goes through the states of 00, 01, 02</a:t>
            </a:r>
            <a:r>
              <a:rPr lang="en-US" sz="2000" dirty="0" smtClean="0"/>
              <a:t>,  </a:t>
            </a:r>
            <a:r>
              <a:rPr lang="en-US" sz="2000" dirty="0"/>
              <a:t>03</a:t>
            </a:r>
            <a:r>
              <a:rPr lang="en-US" sz="2000" dirty="0" smtClean="0"/>
              <a:t>,  </a:t>
            </a:r>
            <a:r>
              <a:rPr lang="en-US" sz="2000" dirty="0"/>
              <a:t>and </a:t>
            </a:r>
            <a:r>
              <a:rPr lang="en-US" sz="2000" dirty="0" smtClean="0"/>
              <a:t> so  on </a:t>
            </a:r>
            <a:r>
              <a:rPr lang="en-US" sz="2000" dirty="0"/>
              <a:t>until it reaches 9. </a:t>
            </a:r>
            <a:r>
              <a:rPr lang="en-US" sz="2000" dirty="0" smtClean="0"/>
              <a:t>One </a:t>
            </a:r>
            <a:r>
              <a:rPr lang="en-US" sz="2000" dirty="0"/>
              <a:t>more clock rolls it to 0, raising the </a:t>
            </a:r>
            <a:r>
              <a:rPr lang="en-US" sz="2000" dirty="0" smtClean="0"/>
              <a:t>Timer0  compare   match   flag  (OCF0 = 1).  At   that   </a:t>
            </a:r>
            <a:r>
              <a:rPr lang="en-US" sz="2000" dirty="0"/>
              <a:t>point</a:t>
            </a:r>
            <a:r>
              <a:rPr lang="en-US" sz="2000" dirty="0" smtClean="0"/>
              <a:t>,  </a:t>
            </a:r>
            <a:r>
              <a:rPr lang="en-US" sz="2000" dirty="0"/>
              <a:t>the </a:t>
            </a:r>
            <a:r>
              <a:rPr lang="en-US" sz="2000" dirty="0" smtClean="0"/>
              <a:t> "</a:t>
            </a:r>
            <a:r>
              <a:rPr lang="en-US" sz="2000" b="1" dirty="0">
                <a:latin typeface="Courier New" panose="02070309020205020404" pitchFamily="49" charset="0"/>
                <a:cs typeface="Courier New" panose="02070309020205020404" pitchFamily="49" charset="0"/>
              </a:rPr>
              <a:t>SBRS </a:t>
            </a:r>
            <a:r>
              <a:rPr lang="en-US" sz="2000" b="1" dirty="0" smtClean="0">
                <a:latin typeface="Courier New" panose="02070309020205020404" pitchFamily="49" charset="0"/>
                <a:cs typeface="Courier New" panose="02070309020205020404" pitchFamily="49" charset="0"/>
              </a:rPr>
              <a:t>R20,OCF0</a:t>
            </a:r>
            <a:r>
              <a:rPr lang="en-US" sz="2000" dirty="0"/>
              <a:t>" instruction bypasses the "</a:t>
            </a:r>
            <a:r>
              <a:rPr lang="en-US" sz="2000" b="1" dirty="0">
                <a:latin typeface="Courier New" panose="02070309020205020404" pitchFamily="49" charset="0"/>
                <a:cs typeface="Courier New" panose="02070309020205020404" pitchFamily="49" charset="0"/>
              </a:rPr>
              <a:t>RJMP AGAIN</a:t>
            </a:r>
            <a:r>
              <a:rPr lang="en-US" sz="2000" dirty="0"/>
              <a:t>" instruction. </a:t>
            </a:r>
            <a:endParaRPr lang="en-US" sz="2000" dirty="0" smtClean="0"/>
          </a:p>
          <a:p>
            <a:pPr marL="457200" indent="-457200" algn="just">
              <a:buAutoNum type="arabicPeriod"/>
            </a:pPr>
            <a:r>
              <a:rPr lang="en-US" sz="2000" dirty="0" smtClean="0"/>
              <a:t>Timer0 </a:t>
            </a:r>
            <a:r>
              <a:rPr lang="en-US" sz="2000" dirty="0"/>
              <a:t>is stopped. </a:t>
            </a:r>
            <a:endParaRPr lang="en-US" sz="2000" dirty="0" smtClean="0"/>
          </a:p>
          <a:p>
            <a:pPr marL="457200" indent="-457200" algn="just">
              <a:buAutoNum type="arabicPeriod"/>
            </a:pPr>
            <a:r>
              <a:rPr lang="en-US" sz="2000" dirty="0" smtClean="0"/>
              <a:t>The OCF0 </a:t>
            </a:r>
            <a:r>
              <a:rPr lang="en-US" sz="2000" dirty="0"/>
              <a:t>flag is cleared. </a:t>
            </a:r>
          </a:p>
          <a:p>
            <a:pPr marL="0" indent="0">
              <a:buNone/>
            </a:pPr>
            <a:endParaRPr lang="en-US" dirty="0"/>
          </a:p>
        </p:txBody>
      </p:sp>
      <p:sp>
        <p:nvSpPr>
          <p:cNvPr id="9" name="Rounded Rectangle 8"/>
          <p:cNvSpPr/>
          <p:nvPr/>
        </p:nvSpPr>
        <p:spPr>
          <a:xfrm>
            <a:off x="899592" y="141277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117104"/>
          </a:xfrm>
        </p:spPr>
        <p:txBody>
          <a:bodyPr>
            <a:normAutofit lnSpcReduction="10000"/>
          </a:bodyPr>
          <a:lstStyle/>
          <a:p>
            <a:pPr marL="0" indent="0">
              <a:buNone/>
            </a:pPr>
            <a:r>
              <a:rPr lang="en-US" sz="2400" dirty="0">
                <a:solidFill>
                  <a:srgbClr val="FF0000"/>
                </a:solidFill>
              </a:rPr>
              <a:t>Example 9-18 </a:t>
            </a:r>
          </a:p>
          <a:p>
            <a:pPr marL="0" indent="0">
              <a:buNone/>
            </a:pPr>
            <a:r>
              <a:rPr lang="en-US" sz="2000" dirty="0"/>
              <a:t>Find the delay generated by </a:t>
            </a:r>
            <a:r>
              <a:rPr lang="en-US" sz="2000" dirty="0" smtClean="0"/>
              <a:t>Timer0 </a:t>
            </a:r>
            <a:r>
              <a:rPr lang="en-US" sz="2000" dirty="0"/>
              <a:t>in Example 9-17. Do not include the overhead due to instructions. (XTAL = 8 MHz)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12976"/>
            <a:ext cx="4114800" cy="2823124"/>
          </a:xfrm>
          <a:prstGeom prst="rect">
            <a:avLst/>
          </a:prstGeom>
        </p:spPr>
      </p:pic>
      <p:sp>
        <p:nvSpPr>
          <p:cNvPr id="8" name="Rectangle 7"/>
          <p:cNvSpPr/>
          <p:nvPr/>
        </p:nvSpPr>
        <p:spPr>
          <a:xfrm>
            <a:off x="971600" y="2752725"/>
            <a:ext cx="3672408" cy="3539430"/>
          </a:xfrm>
          <a:prstGeom prst="rect">
            <a:avLst/>
          </a:prstGeom>
        </p:spPr>
        <p:txBody>
          <a:bodyPr wrap="square">
            <a:spAutoFit/>
          </a:bodyPr>
          <a:lstStyle/>
          <a:p>
            <a:pPr algn="just"/>
            <a:r>
              <a:rPr lang="en-US" sz="2400" dirty="0">
                <a:solidFill>
                  <a:srgbClr val="0066FF"/>
                </a:solidFill>
              </a:rPr>
              <a:t>Solution</a:t>
            </a:r>
            <a:r>
              <a:rPr lang="en-US" sz="2400" dirty="0" smtClean="0">
                <a:solidFill>
                  <a:srgbClr val="0066FF"/>
                </a:solidFill>
              </a:rPr>
              <a:t>:</a:t>
            </a:r>
          </a:p>
          <a:p>
            <a:pPr algn="just"/>
            <a:r>
              <a:rPr lang="en-US" sz="2000" dirty="0" smtClean="0"/>
              <a:t> OCR0 </a:t>
            </a:r>
            <a:r>
              <a:rPr lang="en-US" sz="2000" dirty="0"/>
              <a:t>is loaded with 9 and </a:t>
            </a:r>
            <a:r>
              <a:rPr lang="en-US" sz="2000" dirty="0" smtClean="0"/>
              <a:t>TCNT0 </a:t>
            </a:r>
            <a:r>
              <a:rPr lang="en-US" sz="2000" dirty="0"/>
              <a:t>is cleared; Thus, after 9 clocks </a:t>
            </a:r>
            <a:r>
              <a:rPr lang="en-US" sz="2000" dirty="0" smtClean="0"/>
              <a:t>TCNT0 </a:t>
            </a:r>
            <a:r>
              <a:rPr lang="en-US" sz="2000" dirty="0"/>
              <a:t>becomes equal to </a:t>
            </a:r>
            <a:r>
              <a:rPr lang="en-US" sz="2000" dirty="0" smtClean="0"/>
              <a:t>OCR0. </a:t>
            </a:r>
            <a:r>
              <a:rPr lang="en-US" sz="2000" dirty="0"/>
              <a:t>On the next clock, the </a:t>
            </a:r>
            <a:r>
              <a:rPr lang="en-US" sz="2000" dirty="0" smtClean="0"/>
              <a:t>OCF0 </a:t>
            </a:r>
            <a:r>
              <a:rPr lang="en-US" sz="2000" dirty="0"/>
              <a:t>flag is set and the reset occurs. That means the </a:t>
            </a:r>
            <a:r>
              <a:rPr lang="en-US" sz="2000" dirty="0" smtClean="0"/>
              <a:t>TCNT0 </a:t>
            </a:r>
            <a:r>
              <a:rPr lang="en-US" sz="2000" dirty="0"/>
              <a:t>is cleared after 9 + 1 = 10 clocks. Because XTAL = 8 MHz, the counter counts up every 0.125 </a:t>
            </a:r>
            <a:r>
              <a:rPr lang="en-US" sz="2000" dirty="0" smtClean="0"/>
              <a:t>µs</a:t>
            </a:r>
            <a:r>
              <a:rPr lang="en-US" sz="2000" dirty="0"/>
              <a:t>. Therefore, we have </a:t>
            </a:r>
            <a:endParaRPr lang="en-US" sz="2000" dirty="0" smtClean="0"/>
          </a:p>
          <a:p>
            <a:pPr algn="ctr"/>
            <a:r>
              <a:rPr lang="en-US" sz="2000" b="1" dirty="0" smtClean="0"/>
              <a:t>10 × </a:t>
            </a:r>
            <a:r>
              <a:rPr lang="en-US" sz="2000" b="1" dirty="0"/>
              <a:t>0.125 µ</a:t>
            </a:r>
            <a:r>
              <a:rPr lang="en-US" sz="2000" b="1" dirty="0" smtClean="0"/>
              <a:t>s </a:t>
            </a:r>
            <a:r>
              <a:rPr lang="en-US" sz="2000" b="1" dirty="0"/>
              <a:t>= 1.25 µ</a:t>
            </a:r>
            <a:r>
              <a:rPr lang="en-US" sz="2000" b="1" dirty="0" smtClean="0"/>
              <a:t>s</a:t>
            </a:r>
            <a:r>
              <a:rPr lang="en-US" sz="2000" b="1"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ctr">
              <a:spcBef>
                <a:spcPts val="0"/>
              </a:spcBef>
              <a:buNone/>
            </a:pPr>
            <a:endParaRPr lang="en-US" sz="2000" b="1" dirty="0" smtClean="0"/>
          </a:p>
          <a:p>
            <a:pPr marL="0" indent="274320" algn="ctr">
              <a:spcBef>
                <a:spcPts val="0"/>
              </a:spcBef>
              <a:buNone/>
            </a:pPr>
            <a:r>
              <a:rPr lang="en-US" sz="2000" b="1" dirty="0" smtClean="0"/>
              <a:t>Internal Clock</a:t>
            </a:r>
          </a:p>
          <a:p>
            <a:pPr marL="0" indent="274320" algn="ctr">
              <a:spcBef>
                <a:spcPts val="0"/>
              </a:spcBef>
              <a:buNone/>
            </a:pPr>
            <a:endParaRPr lang="en-US" sz="2000" b="1" dirty="0" smtClean="0"/>
          </a:p>
          <a:p>
            <a:pPr marL="0" indent="274320" algn="just">
              <a:spcBef>
                <a:spcPts val="0"/>
              </a:spcBef>
              <a:buNone/>
            </a:pPr>
            <a:r>
              <a:rPr lang="en-US" sz="2000" b="1" dirty="0" smtClean="0"/>
              <a:t>Timer</a:t>
            </a:r>
            <a:r>
              <a:rPr lang="en-US" sz="2000" dirty="0" smtClean="0"/>
              <a:t>: If we use the internal clock source, then the frequency of the crystal oscillator is fed into the timer. Therefore, it is used for time delay generation and consequently is called a timer.</a:t>
            </a:r>
          </a:p>
          <a:p>
            <a:pPr marL="0" indent="274320" algn="just">
              <a:spcBef>
                <a:spcPts val="0"/>
              </a:spcBef>
              <a:buNone/>
            </a:pPr>
            <a:endParaRPr lang="en-US" sz="2000" dirty="0" smtClean="0"/>
          </a:p>
          <a:p>
            <a:pPr marL="0" indent="274320" algn="ctr">
              <a:spcBef>
                <a:spcPts val="0"/>
              </a:spcBef>
              <a:buNone/>
            </a:pPr>
            <a:endParaRPr lang="en-US" sz="2000" b="1" dirty="0" smtClean="0"/>
          </a:p>
          <a:p>
            <a:pPr marL="0" indent="274320" algn="ctr">
              <a:spcBef>
                <a:spcPts val="0"/>
              </a:spcBef>
              <a:buNone/>
            </a:pPr>
            <a:r>
              <a:rPr lang="en-US" sz="2000" b="1" dirty="0" smtClean="0"/>
              <a:t>External Clock</a:t>
            </a:r>
          </a:p>
          <a:p>
            <a:pPr marL="0" indent="274320" algn="ctr">
              <a:spcBef>
                <a:spcPts val="0"/>
              </a:spcBef>
              <a:buNone/>
            </a:pPr>
            <a:endParaRPr lang="en-US" sz="2000" b="1" dirty="0" smtClean="0"/>
          </a:p>
          <a:p>
            <a:pPr marL="0" indent="274320" algn="just">
              <a:spcBef>
                <a:spcPts val="0"/>
              </a:spcBef>
              <a:buNone/>
            </a:pPr>
            <a:r>
              <a:rPr lang="en-US" sz="2000" b="1" dirty="0" smtClean="0"/>
              <a:t>Counter</a:t>
            </a:r>
            <a:r>
              <a:rPr lang="en-US" sz="2000" dirty="0" smtClean="0"/>
              <a:t>:  By choosing the external clock option, we feed pulses through one of the AVR's pins. This is called a counter.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3786182" y="1714488"/>
            <a:ext cx="1857388" cy="571504"/>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86182" y="3857628"/>
            <a:ext cx="1857388" cy="57150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2976" y="2357430"/>
            <a:ext cx="928694" cy="357190"/>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14414" y="4500570"/>
            <a:ext cx="1071570" cy="357190"/>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107976"/>
          </a:xfrm>
        </p:spPr>
        <p:txBody>
          <a:bodyPr>
            <a:normAutofit/>
          </a:bodyPr>
          <a:lstStyle/>
          <a:p>
            <a:pPr marL="0" indent="0" algn="just">
              <a:spcBef>
                <a:spcPts val="0"/>
              </a:spcBef>
              <a:buNone/>
            </a:pPr>
            <a:r>
              <a:rPr lang="en-US" sz="2000" b="1" dirty="0" smtClean="0"/>
              <a:t>Example 9-19</a:t>
            </a:r>
          </a:p>
          <a:p>
            <a:pPr marL="0" indent="274320">
              <a:spcBef>
                <a:spcPts val="0"/>
              </a:spcBef>
              <a:buNone/>
            </a:pPr>
            <a:r>
              <a:rPr lang="en-US" sz="2000" dirty="0" smtClean="0"/>
              <a:t>Find the delay generated by Timer0 in the following program. Do not include the overhead due to instructions. (XTAL = 8 MHz)</a:t>
            </a:r>
          </a:p>
          <a:p>
            <a:pPr marL="0" indent="274320" algn="just">
              <a:spcBef>
                <a:spcPts val="0"/>
              </a:spcBef>
              <a:buNone/>
            </a:pPr>
            <a:endParaRPr lang="en-US" sz="2000" dirty="0" smtClean="0"/>
          </a:p>
        </p:txBody>
      </p:sp>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48" y="2420888"/>
            <a:ext cx="7315200" cy="361569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15816" y="2709240"/>
            <a:ext cx="3331765" cy="2880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1" name="Content Placeholder 7"/>
          <p:cNvSpPr txBox="1">
            <a:spLocks/>
          </p:cNvSpPr>
          <p:nvPr/>
        </p:nvSpPr>
        <p:spPr>
          <a:xfrm>
            <a:off x="899592" y="1484784"/>
            <a:ext cx="7772400" cy="1052506"/>
          </a:xfrm>
          <a:prstGeom prst="rect">
            <a:avLst/>
          </a:prstGeom>
        </p:spPr>
        <p:txBody>
          <a:bodyPr vert="horz">
            <a:normAutofit/>
          </a:bodyPr>
          <a:lstStyle/>
          <a:p>
            <a:pPr algn="just"/>
            <a:r>
              <a:rPr lang="en-US" sz="2000" dirty="0" smtClean="0"/>
              <a:t>Due to prescaler = 64 each timer clock lasts 64 </a:t>
            </a:r>
            <a:r>
              <a:rPr lang="en-US" sz="2000" dirty="0" smtClean="0">
                <a:sym typeface="Symbol"/>
              </a:rPr>
              <a:t></a:t>
            </a:r>
            <a:r>
              <a:rPr lang="en-US" sz="2000" dirty="0" smtClean="0"/>
              <a:t> 0.125 </a:t>
            </a:r>
            <a:r>
              <a:rPr lang="en-US" sz="2000" dirty="0" smtClean="0">
                <a:sym typeface="Symbol"/>
              </a:rPr>
              <a:t>s = 8s.</a:t>
            </a:r>
            <a:r>
              <a:rPr lang="en-US" sz="2000" dirty="0" smtClean="0"/>
              <a:t> OCR0 is loaded with 89; thus, after 90 clocks OCF0 is set.  </a:t>
            </a:r>
          </a:p>
          <a:p>
            <a:r>
              <a:rPr lang="en-US" sz="2000" dirty="0" smtClean="0"/>
              <a:t>Therefore we have 90 </a:t>
            </a:r>
            <a:r>
              <a:rPr lang="en-US" sz="2000" b="1" dirty="0" smtClean="0">
                <a:sym typeface="Symbol"/>
              </a:rPr>
              <a:t></a:t>
            </a:r>
            <a:r>
              <a:rPr lang="en-US" sz="2000" b="1" dirty="0" smtClean="0"/>
              <a:t> </a:t>
            </a:r>
            <a:r>
              <a:rPr lang="en-US" sz="2000" dirty="0" smtClean="0"/>
              <a:t>8 </a:t>
            </a:r>
            <a:r>
              <a:rPr lang="en-US" sz="2000" dirty="0" smtClean="0">
                <a:sym typeface="Symbol"/>
              </a:rPr>
              <a:t></a:t>
            </a:r>
            <a:r>
              <a:rPr lang="en-US" sz="2000" dirty="0" smtClean="0"/>
              <a:t>s = 720 </a:t>
            </a:r>
            <a:r>
              <a:rPr lang="en-US" sz="2000" dirty="0" smtClean="0">
                <a:sym typeface="Symbol"/>
              </a:rPr>
              <a:t>s</a:t>
            </a:r>
            <a:r>
              <a:rPr lang="en-US" sz="2000" dirty="0" smtClean="0"/>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2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20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9-20 </a:t>
            </a:r>
          </a:p>
          <a:p>
            <a:pPr marL="0" indent="0" algn="just">
              <a:buNone/>
            </a:pPr>
            <a:r>
              <a:rPr lang="en-US" sz="2000" dirty="0"/>
              <a:t>Assuming XTAL = 8 MHz, write a program to generate a delay of 25.6 </a:t>
            </a:r>
            <a:r>
              <a:rPr lang="en-US" sz="2000" dirty="0" err="1"/>
              <a:t>ms.</a:t>
            </a:r>
            <a:r>
              <a:rPr lang="en-US" sz="2000" dirty="0"/>
              <a:t> Use </a:t>
            </a:r>
            <a:r>
              <a:rPr lang="en-US" sz="2000" dirty="0" smtClean="0"/>
              <a:t>Timer0, </a:t>
            </a:r>
            <a:r>
              <a:rPr lang="en-US" sz="2000" dirty="0"/>
              <a:t>CTC mode, with prescaler = 1024. </a:t>
            </a:r>
            <a:endParaRPr lang="en-US" sz="2000" dirty="0" smtClean="0"/>
          </a:p>
          <a:p>
            <a:pPr marL="0" indent="0" algn="just">
              <a:buNone/>
            </a:pPr>
            <a:r>
              <a:rPr lang="en-US" sz="2400" dirty="0" smtClean="0">
                <a:solidFill>
                  <a:srgbClr val="0066FF"/>
                </a:solidFill>
              </a:rPr>
              <a:t>Solution</a:t>
            </a:r>
            <a:r>
              <a:rPr lang="en-US" sz="2400" dirty="0">
                <a:solidFill>
                  <a:srgbClr val="0066FF"/>
                </a:solidFill>
              </a:rPr>
              <a:t>: </a:t>
            </a:r>
            <a:endParaRPr lang="en-US" sz="2400" dirty="0" smtClean="0">
              <a:solidFill>
                <a:srgbClr val="0066FF"/>
              </a:solidFill>
            </a:endParaRPr>
          </a:p>
          <a:p>
            <a:pPr marL="0" indent="0" algn="just">
              <a:buNone/>
            </a:pPr>
            <a:r>
              <a:rPr lang="en-US" sz="2000" dirty="0" smtClean="0"/>
              <a:t>Due </a:t>
            </a:r>
            <a:r>
              <a:rPr lang="en-US" sz="2000" dirty="0"/>
              <a:t>to prescaler = 1024 each timer clock lasts 1024 x 0.125 </a:t>
            </a:r>
            <a:r>
              <a:rPr lang="en-US" sz="2000" dirty="0" smtClean="0"/>
              <a:t>µs </a:t>
            </a:r>
            <a:r>
              <a:rPr lang="en-US" sz="2000" dirty="0"/>
              <a:t>= 1280. Thus, in order to generate a delay of 25.6 </a:t>
            </a:r>
            <a:r>
              <a:rPr lang="en-US" sz="2000" dirty="0" err="1"/>
              <a:t>ms</a:t>
            </a:r>
            <a:r>
              <a:rPr lang="en-US" sz="2000" dirty="0"/>
              <a:t> we should wait 25.6 </a:t>
            </a:r>
            <a:r>
              <a:rPr lang="en-US" sz="2000" dirty="0" err="1"/>
              <a:t>ms</a:t>
            </a:r>
            <a:r>
              <a:rPr lang="en-US" sz="2000" dirty="0"/>
              <a:t> / 128 </a:t>
            </a:r>
            <a:r>
              <a:rPr lang="en-US" sz="2000" dirty="0" smtClean="0"/>
              <a:t>µs </a:t>
            </a:r>
            <a:r>
              <a:rPr lang="en-US" sz="2000" dirty="0"/>
              <a:t>= 200 clocks. Therefore the </a:t>
            </a:r>
            <a:r>
              <a:rPr lang="en-US" sz="2000" dirty="0" smtClean="0"/>
              <a:t>OCR0 </a:t>
            </a:r>
            <a:r>
              <a:rPr lang="en-US" sz="2000" dirty="0"/>
              <a:t>register should be loaded with 200 </a:t>
            </a:r>
            <a:r>
              <a:rPr lang="en-US" sz="2000" dirty="0" smtClean="0"/>
              <a:t>- </a:t>
            </a:r>
            <a:r>
              <a:rPr lang="en-US" sz="2000" dirty="0"/>
              <a:t>1 = 199.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74" y="4057650"/>
            <a:ext cx="7315200" cy="2442034"/>
          </a:xfrm>
          <a:prstGeom prst="rect">
            <a:avLst/>
          </a:prstGeom>
        </p:spPr>
      </p:pic>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70938" y="2550914"/>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Notice that the comparator checks for equality; thus, if we load the OCR0 register with a value that is smaller than TCNT0's value, the counter will miss the compare match and will count up until it reaches the maximum value of $FF and rolls over. </a:t>
            </a:r>
          </a:p>
          <a:p>
            <a:pPr marL="0" indent="274320" algn="just">
              <a:spcBef>
                <a:spcPts val="0"/>
              </a:spcBef>
              <a:buNone/>
            </a:pPr>
            <a:endParaRPr lang="en-US" sz="2800" dirty="0" smtClean="0"/>
          </a:p>
          <a:p>
            <a:pPr marL="0" indent="0" algn="ctr">
              <a:spcBef>
                <a:spcPts val="0"/>
              </a:spcBef>
              <a:buNone/>
            </a:pPr>
            <a:r>
              <a:rPr lang="en-US" sz="2400" dirty="0" smtClean="0">
                <a:solidFill>
                  <a:srgbClr val="FF0000"/>
                </a:solidFill>
              </a:rPr>
              <a:t>This causes a big delay and is not desirable in many cases. </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1052506"/>
          </a:xfrm>
        </p:spPr>
        <p:txBody>
          <a:bodyPr>
            <a:normAutofit/>
          </a:bodyPr>
          <a:lstStyle/>
          <a:p>
            <a:pPr marL="0" indent="0" algn="just">
              <a:spcBef>
                <a:spcPts val="0"/>
              </a:spcBef>
              <a:buNone/>
            </a:pPr>
            <a:r>
              <a:rPr lang="en-US" sz="2400" dirty="0" smtClean="0">
                <a:solidFill>
                  <a:srgbClr val="FF0000"/>
                </a:solidFill>
              </a:rPr>
              <a:t>Example 9-22</a:t>
            </a:r>
          </a:p>
          <a:p>
            <a:pPr marL="0" indent="0" algn="just">
              <a:spcBef>
                <a:spcPts val="0"/>
              </a:spcBef>
              <a:buNone/>
            </a:pPr>
            <a:r>
              <a:rPr lang="en-US" sz="1800" dirty="0" smtClean="0"/>
              <a:t>In the following program, </a:t>
            </a:r>
            <a:r>
              <a:rPr lang="en-US" sz="1800" dirty="0" smtClean="0">
                <a:solidFill>
                  <a:srgbClr val="FF0000"/>
                </a:solidFill>
              </a:rPr>
              <a:t>how long does it take for the PB3 to become one? </a:t>
            </a:r>
            <a:r>
              <a:rPr lang="en-US" sz="1800" dirty="0" smtClean="0"/>
              <a:t>Do not include the overhead due to instructions. (XTAL = 8 MHz)</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336163"/>
            <a:ext cx="7315200" cy="3929012"/>
          </a:xfrm>
          <a:prstGeom prst="rect">
            <a:avLst/>
          </a:prstGeom>
        </p:spPr>
      </p:pic>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75656" y="1443436"/>
            <a:ext cx="5791702" cy="2767824"/>
          </a:xfrm>
        </p:spPr>
      </p:pic>
      <p:sp>
        <p:nvSpPr>
          <p:cNvPr id="8" name="Rounded Rectangle 7"/>
          <p:cNvSpPr/>
          <p:nvPr/>
        </p:nvSpPr>
        <p:spPr>
          <a:xfrm>
            <a:off x="1442549" y="1353740"/>
            <a:ext cx="5857916" cy="2857520"/>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5576" y="4077072"/>
            <a:ext cx="7704856" cy="2308324"/>
          </a:xfrm>
          <a:prstGeom prst="rect">
            <a:avLst/>
          </a:prstGeom>
        </p:spPr>
        <p:txBody>
          <a:bodyPr wrap="square">
            <a:spAutoFit/>
          </a:bodyPr>
          <a:lstStyle/>
          <a:p>
            <a:r>
              <a:rPr lang="en-US" sz="2400" dirty="0" smtClean="0">
                <a:solidFill>
                  <a:srgbClr val="0066FF"/>
                </a:solidFill>
              </a:rPr>
              <a:t>Solution:</a:t>
            </a:r>
          </a:p>
          <a:p>
            <a:pPr algn="just"/>
            <a:r>
              <a:rPr lang="en-US" sz="2000" dirty="0" smtClean="0"/>
              <a:t>Since </a:t>
            </a:r>
            <a:r>
              <a:rPr lang="en-US" sz="2000" dirty="0"/>
              <a:t>the value of </a:t>
            </a:r>
            <a:r>
              <a:rPr lang="en-US" sz="2000" dirty="0" smtClean="0"/>
              <a:t>TCNT0 </a:t>
            </a:r>
            <a:r>
              <a:rPr lang="en-US" sz="2000" dirty="0"/>
              <a:t>(95) is bigger than the content of </a:t>
            </a:r>
            <a:r>
              <a:rPr lang="en-US" sz="2000" dirty="0" smtClean="0"/>
              <a:t>OCR0 </a:t>
            </a:r>
            <a:r>
              <a:rPr lang="en-US" sz="2000" dirty="0"/>
              <a:t>(89), the timer counts up until it gets to $FF and rolls over to zero. The </a:t>
            </a:r>
            <a:r>
              <a:rPr lang="en-US" sz="2000" dirty="0" smtClean="0"/>
              <a:t>TOV0 </a:t>
            </a:r>
            <a:r>
              <a:rPr lang="en-US" sz="2000" dirty="0"/>
              <a:t>flag will be set as a result of the overflow. Then, the timer counts up until it becomes equal to 89 and compare match occurs. Thus, the first compare match occurs after 161 + 90 = 251 clocks, which means after 251 </a:t>
            </a:r>
            <a:r>
              <a:rPr lang="en-US" sz="2000" dirty="0" smtClean="0"/>
              <a:t>× </a:t>
            </a:r>
            <a:r>
              <a:rPr lang="en-US" sz="2000" dirty="0"/>
              <a:t>0.125 </a:t>
            </a:r>
            <a:r>
              <a:rPr lang="en-US" sz="2000" dirty="0" smtClean="0"/>
              <a:t>µs </a:t>
            </a:r>
            <a:r>
              <a:rPr lang="en-US" sz="2000" dirty="0"/>
              <a:t>= 31.375 </a:t>
            </a:r>
            <a:r>
              <a:rPr lang="en-US" sz="2000" dirty="0" smtClean="0"/>
              <a:t>µs</a:t>
            </a:r>
            <a:r>
              <a:rPr lang="en-US" sz="2000" dirty="0"/>
              <a:t>. The next compare matches occur after 90 clocks, which means after 90 ×</a:t>
            </a:r>
            <a:r>
              <a:rPr lang="en-US" sz="2000" dirty="0" smtClean="0"/>
              <a:t> </a:t>
            </a:r>
            <a:r>
              <a:rPr lang="en-US" sz="2000" dirty="0"/>
              <a:t>0.125 </a:t>
            </a:r>
            <a:r>
              <a:rPr lang="en-US" sz="2000" dirty="0" smtClean="0"/>
              <a:t>µs </a:t>
            </a:r>
            <a:r>
              <a:rPr lang="en-US" sz="2000" dirty="0"/>
              <a:t>= 11.25 </a:t>
            </a:r>
            <a:r>
              <a:rPr lang="en-US" sz="2000" dirty="0" smtClean="0"/>
              <a:t>µs</a:t>
            </a:r>
            <a:r>
              <a:rPr lang="en-US" sz="2000" dirty="0"/>
              <a:t>. </a:t>
            </a:r>
          </a:p>
        </p:txBody>
      </p:sp>
      <p:sp>
        <p:nvSpPr>
          <p:cNvPr id="11" name="Rounded Rectangle 10"/>
          <p:cNvSpPr/>
          <p:nvPr/>
        </p:nvSpPr>
        <p:spPr>
          <a:xfrm>
            <a:off x="611560" y="4123928"/>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Timer2 programming</a:t>
            </a:r>
          </a:p>
          <a:p>
            <a:pPr indent="274320" algn="just">
              <a:buNone/>
            </a:pPr>
            <a:r>
              <a:rPr lang="en-US" sz="2000" dirty="0" smtClean="0"/>
              <a:t>Timer2 is an 8-bit timer. Therefore it works the same way as </a:t>
            </a:r>
            <a:r>
              <a:rPr lang="en-US" sz="2000" dirty="0" smtClean="0"/>
              <a:t>Time0. </a:t>
            </a:r>
            <a:r>
              <a:rPr lang="en-US" sz="2000" dirty="0" smtClean="0"/>
              <a:t>But there are two differences between Timer0 and Timer2:</a:t>
            </a:r>
          </a:p>
          <a:p>
            <a:pPr marL="457200" indent="-457200" algn="just">
              <a:buFont typeface="+mj-lt"/>
              <a:buAutoNum type="arabicPeriod"/>
            </a:pPr>
            <a:r>
              <a:rPr lang="en-US" sz="2000" dirty="0" smtClean="0"/>
              <a:t> Timer2 can be used as a real time counter. To do so, we should connect a crystal of 32.768 kHz to the </a:t>
            </a:r>
            <a:r>
              <a:rPr lang="en-US" sz="2000" dirty="0" err="1" smtClean="0"/>
              <a:t>TOSCl</a:t>
            </a:r>
            <a:r>
              <a:rPr lang="en-US" sz="2000" dirty="0" smtClean="0"/>
              <a:t> and TOSC2 pins of AVR and set the AS2 bit. See Figure 9-12. </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In Timer0, when CS02-CS00 have values 110 or 111, Timer0 counts the external events. But in Timer2, the multiplexer selects between the different scales of the clock. In other words, the same values of the CS bits can have different meanings for Timer0 and Timer2. Compare Figure 9-11 with Figure 9-5 and examine Examples 9-23 through 9-25.</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1428728" y="2571744"/>
            <a:ext cx="6715172" cy="1071570"/>
          </a:xfrm>
          <a:prstGeom prst="roundRect">
            <a:avLst/>
          </a:prstGeom>
          <a:solidFill>
            <a:srgbClr val="00B050">
              <a:alpha val="2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28728" y="3929066"/>
            <a:ext cx="6715172" cy="1643074"/>
          </a:xfrm>
          <a:prstGeom prst="roundRect">
            <a:avLst/>
          </a:prstGeom>
          <a:solidFill>
            <a:srgbClr val="00B050">
              <a:alpha val="2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400" b="1" dirty="0" smtClean="0"/>
              <a:t>Timer2 programming</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804070" y="1972140"/>
            <a:ext cx="7560000" cy="3605906"/>
          </a:xfrm>
          <a:prstGeom prst="rect">
            <a:avLst/>
          </a:prstGeom>
          <a:noFill/>
          <a:ln w="9525">
            <a:noFill/>
            <a:miter lim="800000"/>
            <a:headEnd/>
            <a:tailEnd/>
          </a:ln>
          <a:effectLst/>
        </p:spPr>
      </p:pic>
      <p:sp>
        <p:nvSpPr>
          <p:cNvPr id="9" name="Rectangle 8"/>
          <p:cNvSpPr/>
          <p:nvPr/>
        </p:nvSpPr>
        <p:spPr>
          <a:xfrm>
            <a:off x="1714480" y="2285992"/>
            <a:ext cx="6572296" cy="3286148"/>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5"/>
          <p:cNvSpPr txBox="1">
            <a:spLocks/>
          </p:cNvSpPr>
          <p:nvPr/>
        </p:nvSpPr>
        <p:spPr>
          <a:xfrm>
            <a:off x="928662" y="5572140"/>
            <a:ext cx="7300938" cy="48100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Figure 9-13  Atmega32  Timer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400" b="1" dirty="0" smtClean="0"/>
              <a:t>Timer2 programming</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50605" y="2115017"/>
            <a:ext cx="7560000" cy="3321713"/>
          </a:xfrm>
          <a:prstGeom prst="rect">
            <a:avLst/>
          </a:prstGeom>
          <a:noFill/>
          <a:ln w="9525">
            <a:noFill/>
            <a:miter lim="800000"/>
            <a:headEnd/>
            <a:tailEnd/>
          </a:ln>
          <a:effectLst/>
        </p:spPr>
      </p:pic>
      <p:sp>
        <p:nvSpPr>
          <p:cNvPr id="9" name="Rectangle 8"/>
          <p:cNvSpPr/>
          <p:nvPr/>
        </p:nvSpPr>
        <p:spPr>
          <a:xfrm>
            <a:off x="1428728" y="2143116"/>
            <a:ext cx="6500858" cy="321471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5"/>
          <p:cNvSpPr txBox="1">
            <a:spLocks/>
          </p:cNvSpPr>
          <p:nvPr/>
        </p:nvSpPr>
        <p:spPr>
          <a:xfrm>
            <a:off x="928662" y="5572140"/>
            <a:ext cx="7300938" cy="48100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Figure 9-13  Atmega32  Timer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42" name="Picture 2"/>
          <p:cNvPicPr>
            <a:picLocks noGrp="1" noChangeAspect="1" noChangeArrowheads="1"/>
          </p:cNvPicPr>
          <p:nvPr>
            <p:ph sz="quarter" idx="1"/>
          </p:nvPr>
        </p:nvPicPr>
        <p:blipFill>
          <a:blip r:embed="rId3" cstate="print"/>
          <a:srcRect/>
          <a:stretch>
            <a:fillRect/>
          </a:stretch>
        </p:blipFill>
        <p:spPr bwMode="auto">
          <a:xfrm>
            <a:off x="1748634" y="1447800"/>
            <a:ext cx="5632444" cy="4572000"/>
          </a:xfrm>
          <a:prstGeom prst="rect">
            <a:avLst/>
          </a:prstGeom>
          <a:noFill/>
          <a:ln w="9525">
            <a:noFill/>
            <a:miter lim="800000"/>
            <a:headEnd/>
            <a:tailEnd/>
          </a:ln>
          <a:effectLst/>
        </p:spPr>
      </p:pic>
      <p:sp>
        <p:nvSpPr>
          <p:cNvPr id="8" name="Rectangle 7"/>
          <p:cNvSpPr/>
          <p:nvPr/>
        </p:nvSpPr>
        <p:spPr>
          <a:xfrm>
            <a:off x="1785918" y="4214818"/>
            <a:ext cx="4429156" cy="1571636"/>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340768"/>
            <a:ext cx="4371980" cy="5267348"/>
          </a:xfrm>
        </p:spPr>
        <p:txBody>
          <a:bodyPr>
            <a:normAutofit/>
          </a:bodyPr>
          <a:lstStyle/>
          <a:p>
            <a:pPr marL="0" indent="0" algn="just">
              <a:spcBef>
                <a:spcPts val="0"/>
              </a:spcBef>
              <a:buNone/>
            </a:pPr>
            <a:r>
              <a:rPr lang="en-US" sz="2400" b="1" dirty="0" smtClean="0"/>
              <a:t>Basic registers of timers</a:t>
            </a:r>
          </a:p>
          <a:p>
            <a:pPr marL="0" indent="274320" algn="just">
              <a:spcBef>
                <a:spcPts val="0"/>
              </a:spcBef>
              <a:buNone/>
            </a:pPr>
            <a:r>
              <a:rPr lang="en-US" sz="2000" dirty="0" smtClean="0">
                <a:solidFill>
                  <a:srgbClr val="FF0000"/>
                </a:solidFill>
              </a:rPr>
              <a:t>For  each of the timers, there is a </a:t>
            </a:r>
            <a:r>
              <a:rPr lang="en-US" sz="2000" dirty="0" err="1" smtClean="0">
                <a:solidFill>
                  <a:srgbClr val="FF0000"/>
                </a:solidFill>
              </a:rPr>
              <a:t>TCNTn</a:t>
            </a:r>
            <a:r>
              <a:rPr lang="en-US" sz="2000" dirty="0" smtClean="0">
                <a:solidFill>
                  <a:srgbClr val="FF0000"/>
                </a:solidFill>
              </a:rPr>
              <a:t> (timer/counter) register. The </a:t>
            </a:r>
            <a:r>
              <a:rPr lang="en-US" sz="2000" dirty="0" err="1" smtClean="0">
                <a:solidFill>
                  <a:srgbClr val="FF0000"/>
                </a:solidFill>
              </a:rPr>
              <a:t>TCNTn</a:t>
            </a:r>
            <a:r>
              <a:rPr lang="en-US" sz="2000" dirty="0" smtClean="0">
                <a:solidFill>
                  <a:srgbClr val="FF0000"/>
                </a:solidFill>
              </a:rPr>
              <a:t> register is a counter. Upon reset, the </a:t>
            </a:r>
            <a:r>
              <a:rPr lang="en-US" sz="2000" dirty="0" err="1" smtClean="0">
                <a:solidFill>
                  <a:srgbClr val="FF0000"/>
                </a:solidFill>
              </a:rPr>
              <a:t>TCNTn</a:t>
            </a:r>
            <a:r>
              <a:rPr lang="en-US" sz="2000" dirty="0" smtClean="0">
                <a:solidFill>
                  <a:srgbClr val="FF0000"/>
                </a:solidFill>
              </a:rPr>
              <a:t> contains zero.</a:t>
            </a:r>
          </a:p>
          <a:p>
            <a:pPr marL="0" indent="274320" algn="just">
              <a:spcBef>
                <a:spcPts val="0"/>
              </a:spcBef>
              <a:buNone/>
            </a:pPr>
            <a:r>
              <a:rPr lang="en-US" sz="2000" dirty="0" smtClean="0">
                <a:solidFill>
                  <a:srgbClr val="0066FF"/>
                </a:solidFill>
              </a:rPr>
              <a:t>Each timer has a </a:t>
            </a:r>
            <a:r>
              <a:rPr lang="en-US" sz="2000" dirty="0" err="1" smtClean="0">
                <a:solidFill>
                  <a:srgbClr val="0066FF"/>
                </a:solidFill>
              </a:rPr>
              <a:t>TOVn</a:t>
            </a:r>
            <a:r>
              <a:rPr lang="en-US" sz="2000" dirty="0" smtClean="0">
                <a:solidFill>
                  <a:srgbClr val="0066FF"/>
                </a:solidFill>
              </a:rPr>
              <a:t> (Timer Overflow) flag, as well. When a timer overflows, its </a:t>
            </a:r>
            <a:r>
              <a:rPr lang="en-US" sz="2000" dirty="0" err="1" smtClean="0">
                <a:solidFill>
                  <a:srgbClr val="0066FF"/>
                </a:solidFill>
              </a:rPr>
              <a:t>TOVn</a:t>
            </a:r>
            <a:r>
              <a:rPr lang="en-US" sz="2000" dirty="0" smtClean="0">
                <a:solidFill>
                  <a:srgbClr val="0066FF"/>
                </a:solidFill>
              </a:rPr>
              <a:t> flag will be set.</a:t>
            </a:r>
          </a:p>
          <a:p>
            <a:pPr algn="just">
              <a:buNone/>
            </a:pPr>
            <a:r>
              <a:rPr lang="en-US" sz="2000" dirty="0" smtClean="0">
                <a:solidFill>
                  <a:srgbClr val="00B050"/>
                </a:solidFill>
              </a:rPr>
              <a:t>Each timer also has the </a:t>
            </a:r>
            <a:r>
              <a:rPr lang="en-US" sz="2000" dirty="0" err="1" smtClean="0">
                <a:solidFill>
                  <a:srgbClr val="00B050"/>
                </a:solidFill>
              </a:rPr>
              <a:t>TCCRn</a:t>
            </a:r>
            <a:r>
              <a:rPr lang="en-US" sz="2000" dirty="0" smtClean="0">
                <a:solidFill>
                  <a:srgbClr val="00B050"/>
                </a:solidFill>
              </a:rPr>
              <a:t> (timer/counter control register) register - for setting modes of operation.</a:t>
            </a:r>
          </a:p>
          <a:p>
            <a:pPr marL="0" indent="274320" algn="just">
              <a:spcBef>
                <a:spcPts val="0"/>
              </a:spcBef>
              <a:buNone/>
            </a:pPr>
            <a:r>
              <a:rPr lang="en-US" sz="2000" dirty="0" smtClean="0">
                <a:solidFill>
                  <a:schemeClr val="accent6">
                    <a:lumMod val="75000"/>
                  </a:schemeClr>
                </a:solidFill>
              </a:rPr>
              <a:t>Each timer also has an </a:t>
            </a:r>
            <a:r>
              <a:rPr lang="en-US" sz="2000" dirty="0" err="1" smtClean="0">
                <a:solidFill>
                  <a:schemeClr val="accent6">
                    <a:lumMod val="75000"/>
                  </a:schemeClr>
                </a:solidFill>
              </a:rPr>
              <a:t>OCRn</a:t>
            </a:r>
            <a:r>
              <a:rPr lang="en-US" sz="2000" dirty="0" smtClean="0">
                <a:solidFill>
                  <a:schemeClr val="accent6">
                    <a:lumMod val="75000"/>
                  </a:schemeClr>
                </a:solidFill>
              </a:rPr>
              <a:t> (Output Compare Register) register. The content of the </a:t>
            </a:r>
            <a:r>
              <a:rPr lang="en-US" sz="2000" dirty="0" err="1" smtClean="0">
                <a:solidFill>
                  <a:schemeClr val="accent6">
                    <a:lumMod val="75000"/>
                  </a:schemeClr>
                </a:solidFill>
              </a:rPr>
              <a:t>OCRn</a:t>
            </a:r>
            <a:r>
              <a:rPr lang="en-US" sz="2000" dirty="0" smtClean="0">
                <a:solidFill>
                  <a:schemeClr val="accent6">
                    <a:lumMod val="75000"/>
                  </a:schemeClr>
                </a:solidFill>
              </a:rPr>
              <a:t> is compared with the content of the </a:t>
            </a:r>
            <a:r>
              <a:rPr lang="en-US" sz="2000" dirty="0" err="1" smtClean="0">
                <a:solidFill>
                  <a:schemeClr val="accent6">
                    <a:lumMod val="75000"/>
                  </a:schemeClr>
                </a:solidFill>
              </a:rPr>
              <a:t>TCNTn</a:t>
            </a:r>
            <a:r>
              <a:rPr lang="en-US" sz="2000" dirty="0" smtClean="0">
                <a:solidFill>
                  <a:schemeClr val="accent6">
                    <a:lumMod val="75000"/>
                  </a:schemeClr>
                </a:solidFill>
              </a:rPr>
              <a:t>. When they are equal the </a:t>
            </a:r>
            <a:r>
              <a:rPr lang="en-US" sz="2000" dirty="0" err="1" smtClean="0">
                <a:solidFill>
                  <a:schemeClr val="accent6">
                    <a:lumMod val="75000"/>
                  </a:schemeClr>
                </a:solidFill>
              </a:rPr>
              <a:t>OCFn</a:t>
            </a:r>
            <a:r>
              <a:rPr lang="en-US" sz="2000" dirty="0" smtClean="0">
                <a:solidFill>
                  <a:schemeClr val="accent6">
                    <a:lumMod val="75000"/>
                  </a:schemeClr>
                </a:solidFill>
              </a:rPr>
              <a:t> (Output Compare Flag) flag will be set.</a:t>
            </a:r>
          </a:p>
          <a:p>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286380" y="1285860"/>
            <a:ext cx="3600000" cy="5443637"/>
          </a:xfrm>
          <a:prstGeom prst="rect">
            <a:avLst/>
          </a:prstGeom>
          <a:noFill/>
          <a:ln w="9525">
            <a:noFill/>
            <a:miter lim="800000"/>
            <a:headEnd/>
            <a:tailEnd/>
          </a:ln>
          <a:effectLst/>
        </p:spPr>
      </p:pic>
      <p:sp>
        <p:nvSpPr>
          <p:cNvPr id="8" name="Rectangle 7"/>
          <p:cNvSpPr/>
          <p:nvPr/>
        </p:nvSpPr>
        <p:spPr>
          <a:xfrm>
            <a:off x="7174800" y="1918800"/>
            <a:ext cx="540000" cy="180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6644" y="3500438"/>
            <a:ext cx="540000" cy="180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86644" y="4945512"/>
            <a:ext cx="540000" cy="198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34800" y="1944000"/>
            <a:ext cx="306000" cy="1152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54000" y="3313800"/>
            <a:ext cx="316800" cy="1152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68000" y="5000636"/>
            <a:ext cx="324000" cy="1080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34800" y="2196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34800" y="3780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34800" y="4032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8000" y="5238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758000" y="19080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938000" y="35100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84000" y="49572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98800" y="35172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rgbClr val="FF0000"/>
                </a:solidFill>
              </a:rPr>
              <a:t>Example 9-23 </a:t>
            </a:r>
          </a:p>
          <a:p>
            <a:pPr marL="0" indent="0">
              <a:buNone/>
            </a:pPr>
            <a:r>
              <a:rPr lang="en-US" sz="2000" dirty="0"/>
              <a:t>Find the value for TCCR2 if we want to program Timer2 in normal mode with a prescaler of 64 using internal clock for the clock source. </a:t>
            </a:r>
            <a:endParaRPr lang="en-US" sz="2000" dirty="0" smtClean="0"/>
          </a:p>
          <a:p>
            <a:pPr marL="0" indent="0">
              <a:buNone/>
            </a:pPr>
            <a:r>
              <a:rPr lang="en-US" dirty="0" smtClean="0">
                <a:solidFill>
                  <a:srgbClr val="0000FF"/>
                </a:solidFill>
              </a:rPr>
              <a:t>Solution:</a:t>
            </a:r>
          </a:p>
          <a:p>
            <a:pPr marL="0" indent="0">
              <a:buNone/>
            </a:pPr>
            <a:r>
              <a:rPr lang="en-US" sz="2000" dirty="0" smtClean="0"/>
              <a:t>From </a:t>
            </a:r>
            <a:r>
              <a:rPr lang="en-US" sz="2000" dirty="0"/>
              <a:t>Figure 9-11 we have TCCR2 = 0000 0100; XTAL clock source, prescaler of 64. </a:t>
            </a:r>
          </a:p>
          <a:p>
            <a:pPr marL="0" indent="0">
              <a:buNone/>
            </a:pPr>
            <a:endParaRPr lang="en-US" sz="2000" dirty="0" smtClean="0"/>
          </a:p>
          <a:p>
            <a:pPr marL="0" indent="0">
              <a:buNone/>
            </a:pPr>
            <a:endParaRPr lang="en-US" sz="2000" dirty="0"/>
          </a:p>
          <a:p>
            <a:pPr marL="0" indent="0">
              <a:buNone/>
            </a:pPr>
            <a:r>
              <a:rPr lang="en-US" sz="2000" dirty="0" smtClean="0"/>
              <a:t>Compare </a:t>
            </a:r>
            <a:r>
              <a:rPr lang="en-US" sz="2000" dirty="0"/>
              <a:t>the answer with Example 9-11. </a:t>
            </a:r>
          </a:p>
          <a:p>
            <a:pPr marL="0" indent="0">
              <a:buNone/>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56" y="3910519"/>
            <a:ext cx="7315200" cy="526593"/>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755576" y="1340768"/>
            <a:ext cx="7632848" cy="1938992"/>
          </a:xfrm>
          <a:prstGeom prst="rect">
            <a:avLst/>
          </a:prstGeom>
        </p:spPr>
        <p:txBody>
          <a:bodyPr wrap="square">
            <a:spAutoFit/>
          </a:bodyPr>
          <a:lstStyle/>
          <a:p>
            <a:r>
              <a:rPr lang="en-US" sz="2400" dirty="0">
                <a:solidFill>
                  <a:srgbClr val="FF0000"/>
                </a:solidFill>
              </a:rPr>
              <a:t>Example 9-24 </a:t>
            </a:r>
          </a:p>
          <a:p>
            <a:r>
              <a:rPr lang="en-US" dirty="0"/>
              <a:t>Using a </a:t>
            </a:r>
            <a:r>
              <a:rPr lang="en-US" dirty="0" smtClean="0"/>
              <a:t>prescaler </a:t>
            </a:r>
            <a:r>
              <a:rPr lang="en-US" dirty="0"/>
              <a:t>of 64, write a program to generate a delay of 1920 </a:t>
            </a:r>
            <a:r>
              <a:rPr lang="en-US" dirty="0" smtClean="0"/>
              <a:t>µs</a:t>
            </a:r>
            <a:r>
              <a:rPr lang="en-US" dirty="0"/>
              <a:t>. Assume XTAL 8 MHz. </a:t>
            </a:r>
            <a:endParaRPr lang="en-US" dirty="0" smtClean="0"/>
          </a:p>
          <a:p>
            <a:r>
              <a:rPr lang="en-US" sz="2400" dirty="0" smtClean="0">
                <a:solidFill>
                  <a:srgbClr val="0066FF"/>
                </a:solidFill>
              </a:rPr>
              <a:t>Solution:</a:t>
            </a:r>
          </a:p>
          <a:p>
            <a:r>
              <a:rPr lang="en-US" dirty="0"/>
              <a:t>Timer clock = 8 MHz/64 = 125 kHz </a:t>
            </a:r>
            <a:r>
              <a:rPr lang="en-US" dirty="0" smtClean="0">
                <a:sym typeface="Symbol" panose="05050102010706020507" pitchFamily="18" charset="2"/>
              </a:rPr>
              <a:t></a:t>
            </a:r>
            <a:r>
              <a:rPr lang="en-US" dirty="0" smtClean="0"/>
              <a:t> </a:t>
            </a:r>
            <a:r>
              <a:rPr lang="en-US" dirty="0"/>
              <a:t>Timer Period = 1 / 125 kHz = 8 </a:t>
            </a:r>
            <a:r>
              <a:rPr lang="en-US" dirty="0" smtClean="0"/>
              <a:t>µs </a:t>
            </a:r>
            <a:r>
              <a:rPr lang="en-US" dirty="0" smtClean="0">
                <a:sym typeface="Symbol" panose="05050102010706020507" pitchFamily="18" charset="2"/>
              </a:rPr>
              <a:t></a:t>
            </a:r>
            <a:r>
              <a:rPr lang="en-US" dirty="0" smtClean="0"/>
              <a:t> </a:t>
            </a:r>
          </a:p>
          <a:p>
            <a:r>
              <a:rPr lang="en-US" dirty="0" smtClean="0"/>
              <a:t>Timer </a:t>
            </a:r>
            <a:r>
              <a:rPr lang="en-US" dirty="0"/>
              <a:t>Value = 1920 </a:t>
            </a:r>
            <a:r>
              <a:rPr lang="en-US" dirty="0" smtClean="0"/>
              <a:t>µs </a:t>
            </a:r>
            <a:r>
              <a:rPr lang="en-US" dirty="0"/>
              <a:t>/ 8 </a:t>
            </a:r>
            <a:r>
              <a:rPr lang="en-US" dirty="0" smtClean="0"/>
              <a:t>µs </a:t>
            </a:r>
            <a:r>
              <a:rPr lang="en-US" dirty="0"/>
              <a:t>= 240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21" y="3212976"/>
            <a:ext cx="7315200" cy="2245799"/>
          </a:xfrm>
          <a:prstGeom prst="rect">
            <a:avLst/>
          </a:prstGeom>
        </p:spPr>
      </p:pic>
      <p:sp>
        <p:nvSpPr>
          <p:cNvPr id="11" name="Rounded Rectangle 10"/>
          <p:cNvSpPr/>
          <p:nvPr/>
        </p:nvSpPr>
        <p:spPr>
          <a:xfrm>
            <a:off x="755576"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24136" y="2276872"/>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509936" y="5460273"/>
            <a:ext cx="5991268" cy="1077218"/>
          </a:xfrm>
          <a:prstGeom prst="rect">
            <a:avLst/>
          </a:prstGeom>
          <a:solidFill>
            <a:srgbClr val="FF0000">
              <a:alpha val="50000"/>
            </a:srgbClr>
          </a:solidFill>
        </p:spPr>
        <p:txBody>
          <a:bodyPr wrap="square" rtlCol="0">
            <a:spAutoFit/>
          </a:bodyPr>
          <a:lstStyle/>
          <a:p>
            <a:r>
              <a:rPr lang="en-US" sz="1600" dirty="0" smtClean="0"/>
              <a:t>Compare the above program with the DELAY subroutine in Example 9-12. There are two differences between the two programs:</a:t>
            </a:r>
          </a:p>
          <a:p>
            <a:r>
              <a:rPr lang="en-US" sz="1600" dirty="0" smtClean="0"/>
              <a:t>1- The register names are different. TCNT2 instead of TCNT0</a:t>
            </a:r>
          </a:p>
          <a:p>
            <a:r>
              <a:rPr lang="en-US" sz="1600" dirty="0" smtClean="0"/>
              <a:t>2-The  values of  </a:t>
            </a:r>
            <a:r>
              <a:rPr lang="en-US" sz="1600" dirty="0" err="1" smtClean="0"/>
              <a:t>TCCRn</a:t>
            </a:r>
            <a:r>
              <a:rPr lang="en-US" sz="1600" dirty="0" smtClean="0"/>
              <a:t> are different for the same prescaler.</a:t>
            </a:r>
          </a:p>
        </p:txBody>
      </p:sp>
    </p:spTree>
    <p:extLst>
      <p:ext uri="{BB962C8B-B14F-4D97-AF65-F5344CB8AC3E}">
        <p14:creationId xmlns:p14="http://schemas.microsoft.com/office/powerpoint/2010/main" val="409161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3000" fill="hold"/>
                                        <p:tgtEl>
                                          <p:spTgt spid="13"/>
                                        </p:tgtEl>
                                        <p:attrNameLst>
                                          <p:attrName>ppt_x</p:attrName>
                                        </p:attrNameLst>
                                      </p:cBhvr>
                                      <p:tavLst>
                                        <p:tav tm="0">
                                          <p:val>
                                            <p:strVal val="#ppt_x"/>
                                          </p:val>
                                        </p:tav>
                                        <p:tav tm="100000">
                                          <p:val>
                                            <p:strVal val="#ppt_x"/>
                                          </p:val>
                                        </p:tav>
                                      </p:tavLst>
                                    </p:anim>
                                    <p:anim calcmode="lin" valueType="num">
                                      <p:cBhvr additive="base">
                                        <p:cTn id="8"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9" name="Rectangle 18"/>
          <p:cNvSpPr/>
          <p:nvPr/>
        </p:nvSpPr>
        <p:spPr>
          <a:xfrm>
            <a:off x="705218" y="1328663"/>
            <a:ext cx="8003232" cy="4719241"/>
          </a:xfrm>
          <a:prstGeom prst="rect">
            <a:avLst/>
          </a:prstGeom>
        </p:spPr>
        <p:txBody>
          <a:bodyPr wrap="square">
            <a:spAutoFit/>
          </a:bodyPr>
          <a:lstStyle/>
          <a:p>
            <a:pPr>
              <a:spcAft>
                <a:spcPts val="180"/>
              </a:spcAft>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Example </a:t>
            </a:r>
            <a:r>
              <a:rPr lang="en-US" sz="2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9-25</a:t>
            </a:r>
          </a:p>
          <a:p>
            <a:pPr>
              <a:spcAft>
                <a:spcPts val="180"/>
              </a:spcAft>
            </a:pPr>
            <a:r>
              <a:rPr lang="en-US" sz="2000" dirty="0"/>
              <a:t>Using CTC mode, write a program to generate a delay of 8 ms. Assume XTAL = 8 </a:t>
            </a:r>
            <a:r>
              <a:rPr lang="en-US" sz="2000" dirty="0" smtClean="0"/>
              <a:t>MHz</a:t>
            </a:r>
          </a:p>
          <a:p>
            <a:pPr>
              <a:spcAft>
                <a:spcPts val="180"/>
              </a:spcAft>
            </a:pPr>
            <a:r>
              <a:rPr lang="en-US" sz="2000" dirty="0" smtClean="0">
                <a:solidFill>
                  <a:srgbClr val="0066FF"/>
                </a:solidFill>
                <a:effectLst/>
                <a:latin typeface="Calibri" panose="020F0502020204030204" pitchFamily="34" charset="0"/>
                <a:ea typeface="Calibri" panose="020F0502020204030204" pitchFamily="34" charset="0"/>
                <a:cs typeface="Arial" panose="020B0604020202020204" pitchFamily="34" charset="0"/>
              </a:rPr>
              <a:t>Solution:</a:t>
            </a:r>
          </a:p>
          <a:p>
            <a:pPr>
              <a:spcAft>
                <a:spcPts val="180"/>
              </a:spcAft>
            </a:pPr>
            <a:r>
              <a:rPr lang="en-US" sz="2000" dirty="0"/>
              <a:t>As XTAL = 8 MHz, the different outputs of the prescaler are as follows</a:t>
            </a:r>
            <a:r>
              <a:rPr lang="en-US" sz="2000" dirty="0" smtClean="0"/>
              <a:t>:</a:t>
            </a:r>
          </a:p>
          <a:p>
            <a:pPr>
              <a:spcAft>
                <a:spcPts val="180"/>
              </a:spcAft>
            </a:pPr>
            <a:endParaRPr lang="en-US" sz="2000" dirty="0"/>
          </a:p>
          <a:p>
            <a:pPr>
              <a:spcAft>
                <a:spcPts val="180"/>
              </a:spcAft>
            </a:pPr>
            <a:endParaRPr lang="en-US" sz="2000" dirty="0" smtClean="0"/>
          </a:p>
          <a:p>
            <a:pPr>
              <a:spcAft>
                <a:spcPts val="180"/>
              </a:spcAft>
            </a:pPr>
            <a:endParaRPr lang="en-US" sz="20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Aft>
                <a:spcPts val="180"/>
              </a:spcAft>
            </a:pPr>
            <a:r>
              <a:rPr lang="en-US" sz="2000" dirty="0"/>
              <a:t>From the above calculation we can only use options Prescaler = 256 or Prescaler = 1024. We should use the option Prescaler = 256 since we cannot use a decimal point. To wait 250 clocks we should load OCR2 with 250 - 1 = 249. </a:t>
            </a:r>
            <a:endPar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607" y="3068960"/>
            <a:ext cx="6442745" cy="1828800"/>
          </a:xfrm>
          <a:prstGeom prst="rect">
            <a:avLst/>
          </a:prstGeom>
        </p:spPr>
      </p:pic>
      <p:sp>
        <p:nvSpPr>
          <p:cNvPr id="22" name="Rounded Rectangle 21"/>
          <p:cNvSpPr/>
          <p:nvPr/>
        </p:nvSpPr>
        <p:spPr>
          <a:xfrm>
            <a:off x="755576"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55576" y="2323728"/>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1161024" y="2060848"/>
            <a:ext cx="6840000" cy="567696"/>
          </a:xfrm>
          <a:prstGeom prst="rect">
            <a:avLst/>
          </a:prstGeom>
          <a:noFill/>
          <a:ln w="9525">
            <a:noFill/>
            <a:miter lim="800000"/>
            <a:headEnd/>
            <a:tailEnd/>
          </a:ln>
          <a:effectLst/>
        </p:spPr>
      </p:pic>
      <p:sp>
        <p:nvSpPr>
          <p:cNvPr id="10" name="TextBox 9"/>
          <p:cNvSpPr txBox="1"/>
          <p:nvPr/>
        </p:nvSpPr>
        <p:spPr>
          <a:xfrm>
            <a:off x="1071538" y="1484784"/>
            <a:ext cx="2464136" cy="400110"/>
          </a:xfrm>
          <a:prstGeom prst="rect">
            <a:avLst/>
          </a:prstGeom>
          <a:noFill/>
        </p:spPr>
        <p:txBody>
          <a:bodyPr wrap="none" rtlCol="0">
            <a:spAutoFit/>
          </a:bodyPr>
          <a:lstStyle/>
          <a:p>
            <a:r>
              <a:rPr lang="en-US" sz="2000" b="1" dirty="0" smtClean="0"/>
              <a:t>Example 9-25 (Cont.)</a:t>
            </a:r>
            <a:endParaRPr lang="en-US" sz="20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92" y="2895054"/>
            <a:ext cx="7315200" cy="2809890"/>
          </a:xfrm>
          <a:prstGeom prst="rect">
            <a:avLst/>
          </a:prstGeom>
        </p:spPr>
      </p:pic>
      <p:sp>
        <p:nvSpPr>
          <p:cNvPr id="12" name="Rounded Rectangle 11"/>
          <p:cNvSpPr/>
          <p:nvPr/>
        </p:nvSpPr>
        <p:spPr>
          <a:xfrm>
            <a:off x="1050722" y="1432191"/>
            <a:ext cx="24849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3800476" cy="1695448"/>
          </a:xfrm>
        </p:spPr>
        <p:txBody>
          <a:bodyPr>
            <a:normAutofit/>
          </a:bodyPr>
          <a:lstStyle/>
          <a:p>
            <a:pPr>
              <a:buNone/>
            </a:pPr>
            <a:r>
              <a:rPr lang="en-US" sz="2400" b="1" dirty="0" smtClean="0"/>
              <a:t>Timer1 programming</a:t>
            </a:r>
          </a:p>
          <a:p>
            <a:pPr marL="0" indent="262800" algn="just">
              <a:spcBef>
                <a:spcPts val="0"/>
              </a:spcBef>
              <a:buNone/>
            </a:pPr>
            <a:r>
              <a:rPr lang="en-US" sz="2000" dirty="0" smtClean="0"/>
              <a:t>Timer1 has the prescaler options of 1:1, 1:8, 1:64, 1:256, and 1:1024. </a:t>
            </a:r>
          </a:p>
          <a:p>
            <a:pPr marL="0" indent="262800" algn="just">
              <a:spcBef>
                <a:spcPts val="0"/>
              </a:spcBef>
              <a:buNone/>
            </a:pPr>
            <a:r>
              <a:rPr lang="en-US" sz="2000" dirty="0" smtClean="0"/>
              <a:t>There are two registers in Timer1: OCR1A and OCR1B.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714876" y="1428736"/>
            <a:ext cx="3600000" cy="4058404"/>
          </a:xfrm>
          <a:prstGeom prst="rect">
            <a:avLst/>
          </a:prstGeom>
          <a:noFill/>
          <a:ln w="9525">
            <a:noFill/>
            <a:miter lim="800000"/>
            <a:headEnd/>
            <a:tailEnd/>
          </a:ln>
          <a:effectLst/>
        </p:spPr>
      </p:pic>
      <p:sp>
        <p:nvSpPr>
          <p:cNvPr id="9" name="Rectangle 8"/>
          <p:cNvSpPr/>
          <p:nvPr/>
        </p:nvSpPr>
        <p:spPr>
          <a:xfrm>
            <a:off x="4714876" y="1428736"/>
            <a:ext cx="3500462" cy="378621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Timer/Counter  16-bit</a:t>
            </a:r>
          </a:p>
          <a:p>
            <a:pPr marL="0" indent="274320" algn="just">
              <a:spcBef>
                <a:spcPts val="0"/>
              </a:spcBef>
              <a:buNone/>
            </a:pPr>
            <a:r>
              <a:rPr lang="en-US" sz="2000" dirty="0" smtClean="0"/>
              <a:t>As Timer1 is a 16-bit timer, the OCR registers are 16-bit registers as well and they are made of two 8-bit registers. For example, OCR1A is made of OCR1AH (OCR1A high byte) and OCR1AL (OCR1A low byte). </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928662" y="3531069"/>
            <a:ext cx="7200000" cy="1755319"/>
          </a:xfrm>
          <a:prstGeom prst="rect">
            <a:avLst/>
          </a:prstGeom>
          <a:noFill/>
          <a:ln w="9525">
            <a:noFill/>
            <a:miter lim="800000"/>
            <a:headEnd/>
            <a:tailEnd/>
          </a:ln>
          <a:effectLst/>
        </p:spPr>
      </p:pic>
      <p:sp>
        <p:nvSpPr>
          <p:cNvPr id="8" name="Rectangle 7"/>
          <p:cNvSpPr/>
          <p:nvPr/>
        </p:nvSpPr>
        <p:spPr>
          <a:xfrm>
            <a:off x="1000100" y="3571876"/>
            <a:ext cx="7000924" cy="142876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Input Capture Register</a:t>
            </a:r>
          </a:p>
          <a:p>
            <a:pPr marL="0" indent="0" algn="just">
              <a:spcBef>
                <a:spcPts val="0"/>
              </a:spcBef>
              <a:buNone/>
            </a:pPr>
            <a:endParaRPr lang="en-US" sz="2800" b="1" dirty="0" smtClean="0"/>
          </a:p>
          <a:p>
            <a:pPr marL="0" indent="274320" algn="just">
              <a:spcBef>
                <a:spcPts val="0"/>
              </a:spcBef>
              <a:buNone/>
            </a:pPr>
            <a:r>
              <a:rPr lang="en-US" sz="2000" dirty="0" smtClean="0"/>
              <a:t>There is also an auxiliary register named ICR1, which is used in operations such as capturing. ICR1 is a 16-bit register made of ICR1H and ICR1L.</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8435" name="Picture 3"/>
          <p:cNvPicPr>
            <a:picLocks noChangeAspect="1" noChangeArrowheads="1"/>
          </p:cNvPicPr>
          <p:nvPr/>
        </p:nvPicPr>
        <p:blipFill>
          <a:blip r:embed="rId3" cstate="print"/>
          <a:srcRect/>
          <a:stretch>
            <a:fillRect/>
          </a:stretch>
        </p:blipFill>
        <p:spPr bwMode="auto">
          <a:xfrm>
            <a:off x="1071538" y="3557171"/>
            <a:ext cx="7200000" cy="1586341"/>
          </a:xfrm>
          <a:prstGeom prst="rect">
            <a:avLst/>
          </a:prstGeom>
          <a:noFill/>
          <a:ln w="9525">
            <a:noFill/>
            <a:miter lim="800000"/>
            <a:headEnd/>
            <a:tailEnd/>
          </a:ln>
          <a:effectLst/>
        </p:spPr>
      </p:pic>
      <p:sp>
        <p:nvSpPr>
          <p:cNvPr id="8" name="Rectangle 7"/>
          <p:cNvSpPr/>
          <p:nvPr/>
        </p:nvSpPr>
        <p:spPr>
          <a:xfrm>
            <a:off x="1071538" y="3571876"/>
            <a:ext cx="7143800" cy="1285884"/>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TextBox 8"/>
          <p:cNvSpPr txBox="1"/>
          <p:nvPr/>
        </p:nvSpPr>
        <p:spPr>
          <a:xfrm>
            <a:off x="785786" y="1428736"/>
            <a:ext cx="7643866" cy="830997"/>
          </a:xfrm>
          <a:prstGeom prst="rect">
            <a:avLst/>
          </a:prstGeom>
          <a:noFill/>
        </p:spPr>
        <p:txBody>
          <a:bodyPr wrap="square" rtlCol="0">
            <a:spAutoFit/>
          </a:bodyPr>
          <a:lstStyle/>
          <a:p>
            <a:r>
              <a:rPr lang="en-US" sz="2400" b="1" dirty="0" smtClean="0"/>
              <a:t>TCCR1A Control Register</a:t>
            </a:r>
          </a:p>
          <a:p>
            <a:endParaRPr lang="en-US" sz="2400" b="1" dirty="0"/>
          </a:p>
        </p:txBody>
      </p:sp>
      <p:pic>
        <p:nvPicPr>
          <p:cNvPr id="10" name="Picture 2"/>
          <p:cNvPicPr>
            <a:picLocks noChangeAspect="1" noChangeArrowheads="1"/>
          </p:cNvPicPr>
          <p:nvPr/>
        </p:nvPicPr>
        <p:blipFill>
          <a:blip r:embed="rId3" cstate="print"/>
          <a:srcRect/>
          <a:stretch>
            <a:fillRect/>
          </a:stretch>
        </p:blipFill>
        <p:spPr bwMode="auto">
          <a:xfrm>
            <a:off x="1214414" y="1857364"/>
            <a:ext cx="6759888" cy="4320000"/>
          </a:xfrm>
          <a:prstGeom prst="rect">
            <a:avLst/>
          </a:prstGeom>
          <a:noFill/>
          <a:ln w="9525">
            <a:noFill/>
            <a:miter lim="800000"/>
            <a:headEnd/>
            <a:tailEnd/>
          </a:ln>
          <a:effectLst/>
        </p:spPr>
      </p:pic>
      <p:sp>
        <p:nvSpPr>
          <p:cNvPr id="11" name="Rectangle 10"/>
          <p:cNvSpPr/>
          <p:nvPr/>
        </p:nvSpPr>
        <p:spPr>
          <a:xfrm>
            <a:off x="1214414" y="1857364"/>
            <a:ext cx="6715172" cy="928694"/>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4414" y="2786058"/>
            <a:ext cx="6715172" cy="3143272"/>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9458" name="Picture 2"/>
          <p:cNvPicPr>
            <a:picLocks noGrp="1" noChangeAspect="1" noChangeArrowheads="1"/>
          </p:cNvPicPr>
          <p:nvPr>
            <p:ph sz="quarter" idx="1"/>
          </p:nvPr>
        </p:nvPicPr>
        <p:blipFill>
          <a:blip r:embed="rId3" cstate="print"/>
          <a:srcRect/>
          <a:stretch>
            <a:fillRect/>
          </a:stretch>
        </p:blipFill>
        <p:spPr bwMode="auto">
          <a:xfrm>
            <a:off x="1162148" y="2268288"/>
            <a:ext cx="6696000" cy="2688175"/>
          </a:xfrm>
          <a:prstGeom prst="rect">
            <a:avLst/>
          </a:prstGeom>
          <a:noFill/>
          <a:ln w="9525">
            <a:noFill/>
            <a:miter lim="800000"/>
            <a:headEnd/>
            <a:tailEnd/>
          </a:ln>
          <a:effectLst/>
        </p:spPr>
      </p:pic>
      <p:sp>
        <p:nvSpPr>
          <p:cNvPr id="8" name="TextBox 7"/>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
        <p:nvSpPr>
          <p:cNvPr id="9" name="Rectangle 8"/>
          <p:cNvSpPr/>
          <p:nvPr/>
        </p:nvSpPr>
        <p:spPr>
          <a:xfrm>
            <a:off x="1214414" y="2285992"/>
            <a:ext cx="6572296" cy="78581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4414" y="3071810"/>
            <a:ext cx="6572296" cy="1928826"/>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3" cstate="print"/>
          <a:srcRect/>
          <a:stretch>
            <a:fillRect/>
          </a:stretch>
        </p:blipFill>
        <p:spPr bwMode="auto">
          <a:xfrm>
            <a:off x="1142976" y="1807762"/>
            <a:ext cx="6696000" cy="3978692"/>
          </a:xfrm>
          <a:prstGeom prst="rect">
            <a:avLst/>
          </a:prstGeom>
          <a:solidFill>
            <a:srgbClr val="0000FF">
              <a:alpha val="25000"/>
            </a:srgbClr>
          </a:solid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142976" y="1928802"/>
            <a:ext cx="6715172" cy="3857652"/>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ctr">
              <a:spcBef>
                <a:spcPts val="0"/>
              </a:spcBef>
              <a:buNone/>
            </a:pPr>
            <a:endParaRPr lang="en-US" sz="2000" dirty="0" smtClean="0">
              <a:solidFill>
                <a:srgbClr val="0066FF"/>
              </a:solidFill>
            </a:endParaRPr>
          </a:p>
          <a:p>
            <a:pPr marL="0" indent="0" algn="ctr">
              <a:spcBef>
                <a:spcPts val="0"/>
              </a:spcBef>
              <a:buNone/>
            </a:pPr>
            <a:r>
              <a:rPr lang="en-US" sz="3200" dirty="0" smtClean="0">
                <a:solidFill>
                  <a:srgbClr val="0066FF"/>
                </a:solidFill>
              </a:rPr>
              <a:t>The timer registers are located in the I/O register memory.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Therefore, you can read or write from timer registers using IN and OUT instructions, like the other I/O registers. For example, the following instructions load TCNT0 with 25:</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57388" y="4722465"/>
            <a:ext cx="5229225" cy="866775"/>
          </a:xfrm>
          <a:prstGeom prst="rect">
            <a:avLst/>
          </a:prstGeom>
          <a:noFill/>
          <a:ln w="9525">
            <a:noFill/>
            <a:miter lim="800000"/>
            <a:headEnd/>
            <a:tailEnd/>
          </a:ln>
          <a:effectLst/>
        </p:spPr>
      </p:pic>
      <p:sp>
        <p:nvSpPr>
          <p:cNvPr id="8" name="Rounded Rectangle 7"/>
          <p:cNvSpPr/>
          <p:nvPr/>
        </p:nvSpPr>
        <p:spPr>
          <a:xfrm>
            <a:off x="2000232" y="4660546"/>
            <a:ext cx="5214974" cy="928694"/>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3" cstate="print"/>
          <a:srcRect/>
          <a:stretch>
            <a:fillRect/>
          </a:stretch>
        </p:blipFill>
        <p:spPr bwMode="auto">
          <a:xfrm>
            <a:off x="1214413" y="1857364"/>
            <a:ext cx="6696000" cy="2142968"/>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214414" y="1857364"/>
            <a:ext cx="6715172" cy="1857388"/>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sz="2400" b="1" dirty="0" smtClean="0"/>
              <a:t>Timer1 operation modes</a:t>
            </a:r>
          </a:p>
          <a:p>
            <a:pPr>
              <a:buNone/>
            </a:pPr>
            <a:r>
              <a:rPr lang="en-US" sz="2400" b="1" dirty="0" smtClean="0"/>
              <a:t>Normal mode (WGM13:10 = 0000)</a:t>
            </a:r>
          </a:p>
          <a:p>
            <a:pPr marL="0" indent="274320" algn="just">
              <a:spcBef>
                <a:spcPts val="0"/>
              </a:spcBef>
              <a:buNone/>
            </a:pPr>
            <a:r>
              <a:rPr lang="en-US" sz="2000" dirty="0" smtClean="0"/>
              <a:t>In this mode, the timer counts up until it reaches $FFFF and then it rolls over from $FFFF to 0000. When the timer rolls over, the TOV1 flag will be set. </a:t>
            </a:r>
          </a:p>
          <a:p>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928662" y="3357562"/>
            <a:ext cx="7200000" cy="2280299"/>
          </a:xfrm>
          <a:prstGeom prst="rect">
            <a:avLst/>
          </a:prstGeom>
          <a:noFill/>
          <a:ln w="9525">
            <a:noFill/>
            <a:miter lim="800000"/>
            <a:headEnd/>
            <a:tailEnd/>
          </a:ln>
          <a:effectLst/>
        </p:spPr>
      </p:pic>
      <p:sp>
        <p:nvSpPr>
          <p:cNvPr id="9" name="Rectangle 8"/>
          <p:cNvSpPr/>
          <p:nvPr/>
        </p:nvSpPr>
        <p:spPr>
          <a:xfrm>
            <a:off x="1000100" y="3357562"/>
            <a:ext cx="7072362" cy="200026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4572000"/>
          </a:xfrm>
        </p:spPr>
        <p:txBody>
          <a:bodyPr/>
          <a:lstStyle/>
          <a:p>
            <a:pPr>
              <a:buNone/>
            </a:pPr>
            <a:r>
              <a:rPr lang="en-US" sz="2400" b="1" dirty="0" smtClean="0"/>
              <a:t>CTC mode (WGM13:10 = 0100)</a:t>
            </a:r>
          </a:p>
          <a:p>
            <a:pPr marL="0" indent="274320" algn="just">
              <a:spcBef>
                <a:spcPts val="0"/>
              </a:spcBef>
              <a:buNone/>
            </a:pPr>
            <a:r>
              <a:rPr lang="en-US" sz="2000" dirty="0" smtClean="0"/>
              <a:t>In mode 4, the timer counts up until the content of the TCNT1 register becomes equal to the content of OCR1A (compare match occurs); then, the timer will be cleared when the next clock occurs. The OCF1A flag will be set as a result of the compare match as well.</a:t>
            </a:r>
          </a:p>
          <a:p>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000100" y="3166744"/>
            <a:ext cx="7200000" cy="2262520"/>
          </a:xfrm>
          <a:prstGeom prst="rect">
            <a:avLst/>
          </a:prstGeom>
          <a:noFill/>
          <a:ln w="9525">
            <a:noFill/>
            <a:miter lim="800000"/>
            <a:headEnd/>
            <a:tailEnd/>
          </a:ln>
          <a:effectLst/>
        </p:spPr>
      </p:pic>
      <p:sp>
        <p:nvSpPr>
          <p:cNvPr id="9" name="Rectangle 8"/>
          <p:cNvSpPr/>
          <p:nvPr/>
        </p:nvSpPr>
        <p:spPr>
          <a:xfrm>
            <a:off x="1071538" y="3286124"/>
            <a:ext cx="7000924" cy="1857388"/>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9-26 </a:t>
            </a:r>
          </a:p>
          <a:p>
            <a:pPr marL="0" indent="0">
              <a:buNone/>
            </a:pPr>
            <a:r>
              <a:rPr lang="en-US" sz="2000" dirty="0"/>
              <a:t>Find the values for </a:t>
            </a:r>
            <a:r>
              <a:rPr lang="en-US" sz="2000" dirty="0" smtClean="0"/>
              <a:t>TCCR1A </a:t>
            </a:r>
            <a:r>
              <a:rPr lang="en-US" sz="2000" dirty="0"/>
              <a:t>and TCCR1B if we want to program </a:t>
            </a:r>
            <a:r>
              <a:rPr lang="en-US" sz="2000" dirty="0" smtClean="0"/>
              <a:t>Timer1 </a:t>
            </a:r>
            <a:r>
              <a:rPr lang="en-US" sz="2000" dirty="0"/>
              <a:t>in mode 0 (Normal), with no prescaler. Use AVR's crystal oscillator for the clock source. </a:t>
            </a:r>
          </a:p>
          <a:p>
            <a:pPr marL="0" indent="0">
              <a:buNone/>
            </a:pPr>
            <a:r>
              <a:rPr lang="en-US" sz="2400" dirty="0">
                <a:solidFill>
                  <a:srgbClr val="0000FF"/>
                </a:solidFill>
              </a:rPr>
              <a:t>Solution</a:t>
            </a:r>
            <a:r>
              <a:rPr lang="en-US" sz="2400" dirty="0" smtClean="0">
                <a:solidFill>
                  <a:srgbClr val="0000FF"/>
                </a:solidFill>
              </a:rPr>
              <a:t>:</a:t>
            </a:r>
          </a:p>
          <a:p>
            <a:pPr marL="0" indent="0">
              <a:buNone/>
            </a:pPr>
            <a:r>
              <a:rPr lang="en-US" sz="2000" dirty="0" smtClean="0"/>
              <a:t> </a:t>
            </a:r>
            <a:r>
              <a:rPr lang="en-US" sz="2000" dirty="0"/>
              <a:t>TCCR1A = 0000 </a:t>
            </a:r>
            <a:r>
              <a:rPr lang="en-US" sz="2000" dirty="0" smtClean="0"/>
              <a:t>0000	WGM11 </a:t>
            </a:r>
            <a:r>
              <a:rPr lang="en-US" sz="2000" dirty="0"/>
              <a:t>= 0</a:t>
            </a:r>
            <a:r>
              <a:rPr lang="en-US" sz="2000" dirty="0" smtClean="0"/>
              <a:t>,	WGM10 </a:t>
            </a:r>
            <a:r>
              <a:rPr lang="en-US" sz="2000" dirty="0"/>
              <a:t>= 0 </a:t>
            </a:r>
            <a:endParaRPr lang="en-US" sz="2000" dirty="0" smtClean="0"/>
          </a:p>
          <a:p>
            <a:pPr marL="0" indent="0">
              <a:buNone/>
            </a:pPr>
            <a:r>
              <a:rPr lang="en-US" sz="2000" dirty="0" smtClean="0"/>
              <a:t>TCCRIB   = </a:t>
            </a:r>
            <a:r>
              <a:rPr lang="en-US" sz="2000" dirty="0"/>
              <a:t>0000 </a:t>
            </a:r>
            <a:r>
              <a:rPr lang="en-US" sz="2000" dirty="0" smtClean="0"/>
              <a:t>0001	WGM13 </a:t>
            </a:r>
            <a:r>
              <a:rPr lang="en-US" sz="2000" dirty="0"/>
              <a:t>= 0</a:t>
            </a:r>
            <a:r>
              <a:rPr lang="en-US" sz="2000" dirty="0" smtClean="0"/>
              <a:t>,	WGM12 = 0,</a:t>
            </a:r>
            <a:r>
              <a:rPr lang="en-US" sz="1200" dirty="0" smtClean="0"/>
              <a:t>oscillator </a:t>
            </a:r>
            <a:r>
              <a:rPr lang="en-US" sz="1200" dirty="0"/>
              <a:t>clock source, no prescaler </a:t>
            </a:r>
          </a:p>
          <a:p>
            <a:pPr marL="0" indent="0">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2001416" cy="469032"/>
          </a:xfrm>
        </p:spPr>
        <p:txBody>
          <a:bodyPr>
            <a:normAutofit/>
          </a:bodyPr>
          <a:lstStyle/>
          <a:p>
            <a:pPr>
              <a:buNone/>
            </a:pPr>
            <a:r>
              <a:rPr lang="en-US" sz="2400" b="1" dirty="0" smtClean="0">
                <a:solidFill>
                  <a:srgbClr val="FF0000"/>
                </a:solidFill>
              </a:rPr>
              <a:t>Example 9-27</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85975"/>
            <a:ext cx="6591300" cy="4105275"/>
          </a:xfrm>
          <a:prstGeom prst="rect">
            <a:avLst/>
          </a:prstGeom>
        </p:spPr>
      </p:pic>
      <p:sp>
        <p:nvSpPr>
          <p:cNvPr id="11" name="Rounded Rectangle 10"/>
          <p:cNvSpPr/>
          <p:nvPr/>
        </p:nvSpPr>
        <p:spPr>
          <a:xfrm>
            <a:off x="943000" y="1459632"/>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7"/>
          <p:cNvSpPr txBox="1">
            <a:spLocks/>
          </p:cNvSpPr>
          <p:nvPr/>
        </p:nvSpPr>
        <p:spPr>
          <a:xfrm>
            <a:off x="2771800" y="1478033"/>
            <a:ext cx="5616624" cy="726831"/>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274320" algn="just">
              <a:spcBef>
                <a:spcPts val="0"/>
              </a:spcBef>
              <a:buFont typeface="Wingdings 2"/>
              <a:buNone/>
            </a:pPr>
            <a:r>
              <a:rPr lang="en-US" sz="1400" dirty="0" smtClean="0"/>
              <a:t>Find the frequency of the square wave generated by the following program if XTAL=8MHz. In your calculation do not include the overhead due to instructions in the loop.</a:t>
            </a:r>
            <a:endParaRPr lang="en-US" sz="1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3643314"/>
            <a:ext cx="7772400" cy="1357322"/>
          </a:xfrm>
          <a:solidFill>
            <a:srgbClr val="0000FF">
              <a:alpha val="25000"/>
            </a:srgbClr>
          </a:solidFill>
        </p:spPr>
        <p:txBody>
          <a:bodyPr>
            <a:normAutofit/>
          </a:bodyPr>
          <a:lstStyle/>
          <a:p>
            <a:pPr marL="0" indent="0">
              <a:spcBef>
                <a:spcPts val="0"/>
              </a:spcBef>
              <a:buNone/>
            </a:pPr>
            <a:r>
              <a:rPr lang="en-US" sz="2000" dirty="0" smtClean="0"/>
              <a:t>Notice that instead of using hex numbers we can use HIGH and LOW directives:</a:t>
            </a:r>
          </a:p>
          <a:p>
            <a:pPr marL="0" indent="0">
              <a:spcBef>
                <a:spcPts val="0"/>
              </a:spcBef>
              <a:buNone/>
            </a:pPr>
            <a:r>
              <a:rPr lang="en-US" sz="2000" dirty="0" smtClean="0"/>
              <a:t>	</a:t>
            </a:r>
            <a:r>
              <a:rPr lang="en-US" sz="1400" dirty="0" smtClean="0">
                <a:latin typeface="Courier New" pitchFamily="49" charset="0"/>
                <a:cs typeface="Courier New" pitchFamily="49" charset="0"/>
              </a:rPr>
              <a:t>LDI	R20,HIGH(65535-10000)</a:t>
            </a:r>
          </a:p>
          <a:p>
            <a:pPr marL="0" indent="0">
              <a:spcBef>
                <a:spcPts val="0"/>
              </a:spcBef>
              <a:buNone/>
            </a:pPr>
            <a:r>
              <a:rPr lang="en-US" sz="1400" dirty="0" smtClean="0">
                <a:latin typeface="Courier New" pitchFamily="49" charset="0"/>
                <a:cs typeface="Courier New" pitchFamily="49" charset="0"/>
              </a:rPr>
              <a:t>	OUT	TCNT1H,R20</a:t>
            </a:r>
          </a:p>
          <a:p>
            <a:pPr marL="0" indent="0">
              <a:spcBef>
                <a:spcPts val="0"/>
              </a:spcBef>
              <a:buNone/>
            </a:pPr>
            <a:r>
              <a:rPr lang="en-US" sz="1400" dirty="0" smtClean="0">
                <a:latin typeface="Courier New" pitchFamily="49" charset="0"/>
                <a:cs typeface="Courier New" pitchFamily="49" charset="0"/>
              </a:rPr>
              <a:t>	LDI	R20,LOW(65535-10000)</a:t>
            </a:r>
          </a:p>
          <a:p>
            <a:pPr marL="0" indent="0">
              <a:spcBef>
                <a:spcPts val="0"/>
              </a:spcBef>
              <a:buNone/>
            </a:pPr>
            <a:r>
              <a:rPr lang="en-US" sz="1400" dirty="0" smtClean="0">
                <a:latin typeface="Courier New" pitchFamily="49" charset="0"/>
                <a:cs typeface="Courier New" pitchFamily="49" charset="0"/>
              </a:rPr>
              <a:t>	OUT	TCNT1L,R20</a:t>
            </a:r>
          </a:p>
        </p:txBody>
      </p:sp>
      <p:sp>
        <p:nvSpPr>
          <p:cNvPr id="11" name="Content Placeholder 7"/>
          <p:cNvSpPr txBox="1">
            <a:spLocks/>
          </p:cNvSpPr>
          <p:nvPr/>
        </p:nvSpPr>
        <p:spPr>
          <a:xfrm>
            <a:off x="928662" y="5000636"/>
            <a:ext cx="7772400" cy="1285884"/>
          </a:xfrm>
          <a:prstGeom prst="rect">
            <a:avLst/>
          </a:prstGeom>
          <a:solidFill>
            <a:srgbClr val="7030A0">
              <a:alpha val="25000"/>
            </a:srgbClr>
          </a:solidFill>
        </p:spPr>
        <p:txBody>
          <a:bodyPr vert="horz">
            <a:normAutofit/>
          </a:bodyPr>
          <a:lstStyle/>
          <a:p>
            <a:pPr marL="0" marR="0" lvl="0" indent="0" algn="l" defTabSz="914400" rtl="0" eaLnBrk="1" fontAlgn="auto" latinLnBrk="0" hangingPunct="1">
              <a:lnSpc>
                <a:spcPct val="100000"/>
              </a:lnSpc>
              <a:spcBef>
                <a:spcPts val="120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Or we can simply write it as follows:</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LDI	R20,HIGH(-10000)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OUT	TCNT1H,R20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LDI	R20,LOW(-10000)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OUT	TCNT1L,R20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928662" y="1501208"/>
            <a:ext cx="7720038" cy="1846659"/>
          </a:xfrm>
          <a:prstGeom prst="rect">
            <a:avLst/>
          </a:prstGeom>
        </p:spPr>
        <p:txBody>
          <a:bodyPr wrap="square">
            <a:spAutoFit/>
          </a:bodyPr>
          <a:lstStyle/>
          <a:p>
            <a:r>
              <a:rPr lang="en-US" sz="2400" dirty="0">
                <a:solidFill>
                  <a:srgbClr val="0066FF"/>
                </a:solidFill>
              </a:rPr>
              <a:t>Solution: </a:t>
            </a:r>
          </a:p>
          <a:p>
            <a:r>
              <a:rPr lang="en-US" dirty="0"/>
              <a:t>WGM13:10 = 0000 = </a:t>
            </a:r>
            <a:r>
              <a:rPr lang="en-US" dirty="0" smtClean="0"/>
              <a:t>0x00</a:t>
            </a:r>
            <a:r>
              <a:rPr lang="en-US" dirty="0"/>
              <a:t>, so </a:t>
            </a:r>
            <a:r>
              <a:rPr lang="en-US" dirty="0" smtClean="0"/>
              <a:t>Timer1 </a:t>
            </a:r>
            <a:r>
              <a:rPr lang="en-US" dirty="0"/>
              <a:t>is working in mode 0, which is Normal mode, and the top is </a:t>
            </a:r>
            <a:r>
              <a:rPr lang="en-US" dirty="0" smtClean="0"/>
              <a:t>0xFFFF</a:t>
            </a:r>
            <a:r>
              <a:rPr lang="en-US" dirty="0"/>
              <a:t>. FFFF + 1 - D8F0 = 0x2710 = 10,000 clocks, which means that it takes 10,000 clocks. As XTAL = 8 MHz each clock lasts 1/(8M) = 0.125 </a:t>
            </a:r>
            <a:r>
              <a:rPr lang="en-US" dirty="0" smtClean="0"/>
              <a:t>µs </a:t>
            </a:r>
            <a:r>
              <a:rPr lang="en-US" dirty="0"/>
              <a:t>and delay = 10,000 </a:t>
            </a:r>
            <a:r>
              <a:rPr lang="en-US" dirty="0" smtClean="0"/>
              <a:t>× </a:t>
            </a:r>
            <a:r>
              <a:rPr lang="en-US" dirty="0"/>
              <a:t>0.125 </a:t>
            </a:r>
            <a:r>
              <a:rPr lang="en-US" dirty="0" smtClean="0"/>
              <a:t>µs </a:t>
            </a:r>
            <a:r>
              <a:rPr lang="en-US" dirty="0"/>
              <a:t>= 1250 µ</a:t>
            </a:r>
            <a:r>
              <a:rPr lang="en-US" dirty="0" smtClean="0"/>
              <a:t>s </a:t>
            </a:r>
            <a:r>
              <a:rPr lang="en-US" dirty="0"/>
              <a:t>= 1.25 </a:t>
            </a:r>
            <a:r>
              <a:rPr lang="en-US" dirty="0" err="1"/>
              <a:t>ms</a:t>
            </a:r>
            <a:r>
              <a:rPr lang="en-US" dirty="0"/>
              <a:t> and frequency = 1 / (1.25 </a:t>
            </a:r>
            <a:r>
              <a:rPr lang="en-US" dirty="0" err="1"/>
              <a:t>ms</a:t>
            </a:r>
            <a:r>
              <a:rPr lang="en-US" dirty="0"/>
              <a:t> x 2) = 400 Hz. In this calculation, the overhead due to all the instructions in the loop is not included. </a:t>
            </a:r>
          </a:p>
        </p:txBody>
      </p:sp>
      <p:sp>
        <p:nvSpPr>
          <p:cNvPr id="10" name="Rounded Rectangle 9"/>
          <p:cNvSpPr/>
          <p:nvPr/>
        </p:nvSpPr>
        <p:spPr>
          <a:xfrm>
            <a:off x="896144" y="1484784"/>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9-28 </a:t>
            </a:r>
          </a:p>
          <a:p>
            <a:pPr marL="0" indent="0" algn="just">
              <a:buNone/>
            </a:pPr>
            <a:r>
              <a:rPr lang="en-US" sz="2000" dirty="0"/>
              <a:t>Find the values for TCCR1A and TCCR1B if we want to program </a:t>
            </a:r>
            <a:r>
              <a:rPr lang="en-US" sz="2000" dirty="0" smtClean="0"/>
              <a:t>Timer1 </a:t>
            </a:r>
            <a:r>
              <a:rPr lang="en-US" sz="2000" dirty="0"/>
              <a:t>in mode 4 (CTC, Top = OCR1A), no prescaler. Use AVR's crystal oscillator for the clock source. </a:t>
            </a:r>
            <a:endParaRPr lang="en-US" sz="2000" dirty="0" smtClean="0"/>
          </a:p>
          <a:p>
            <a:pPr marL="0" indent="0" algn="just">
              <a:buNone/>
            </a:pPr>
            <a:r>
              <a:rPr lang="en-US" sz="2400" dirty="0" smtClean="0">
                <a:solidFill>
                  <a:srgbClr val="0000FF"/>
                </a:solidFill>
              </a:rPr>
              <a:t>Solution</a:t>
            </a:r>
            <a:r>
              <a:rPr lang="en-US" sz="2400" dirty="0">
                <a:solidFill>
                  <a:srgbClr val="0000FF"/>
                </a:solidFill>
              </a:rPr>
              <a:t>: </a:t>
            </a:r>
            <a:endParaRPr lang="en-US" sz="2400" dirty="0" smtClean="0">
              <a:solidFill>
                <a:srgbClr val="0000FF"/>
              </a:solidFill>
            </a:endParaRPr>
          </a:p>
          <a:p>
            <a:pPr marL="0" indent="0" algn="just">
              <a:buNone/>
            </a:pPr>
            <a:r>
              <a:rPr lang="en-US" sz="2000" dirty="0" smtClean="0"/>
              <a:t>TCCR1A </a:t>
            </a:r>
            <a:r>
              <a:rPr lang="en-US" sz="2000" dirty="0"/>
              <a:t>= 0000 </a:t>
            </a:r>
            <a:r>
              <a:rPr lang="en-US" sz="2000" dirty="0" smtClean="0"/>
              <a:t>0000	WGM11 </a:t>
            </a:r>
            <a:r>
              <a:rPr lang="en-US" sz="2000" dirty="0"/>
              <a:t>= 0, </a:t>
            </a:r>
            <a:r>
              <a:rPr lang="en-US" sz="2000" dirty="0" smtClean="0"/>
              <a:t>	WGM10 </a:t>
            </a:r>
            <a:r>
              <a:rPr lang="en-US" sz="2000" dirty="0"/>
              <a:t>= 0 </a:t>
            </a:r>
            <a:endParaRPr lang="en-US" sz="2000" dirty="0" smtClean="0"/>
          </a:p>
          <a:p>
            <a:pPr marL="0" indent="0" algn="just">
              <a:buNone/>
            </a:pPr>
            <a:r>
              <a:rPr lang="en-US" sz="2000" dirty="0" smtClean="0"/>
              <a:t>TCCR1B </a:t>
            </a:r>
            <a:r>
              <a:rPr lang="en-US" sz="2000" dirty="0"/>
              <a:t>= 0000 1001 </a:t>
            </a:r>
            <a:r>
              <a:rPr lang="en-US" sz="2000" dirty="0" smtClean="0"/>
              <a:t>	WGM13 </a:t>
            </a:r>
            <a:r>
              <a:rPr lang="en-US" sz="2000" dirty="0"/>
              <a:t>= 0, </a:t>
            </a:r>
            <a:r>
              <a:rPr lang="en-US" sz="2000" dirty="0" smtClean="0"/>
              <a:t>	WGMI2 </a:t>
            </a:r>
            <a:r>
              <a:rPr lang="en-US" sz="2000" dirty="0"/>
              <a:t>= 1, oscillator clock source, no prescaler </a:t>
            </a:r>
          </a:p>
          <a:p>
            <a:pPr marL="0" indent="0">
              <a:buNone/>
            </a:pP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1195382"/>
          </a:xfrm>
        </p:spPr>
        <p:txBody>
          <a:bodyPr>
            <a:normAutofit/>
          </a:bodyPr>
          <a:lstStyle/>
          <a:p>
            <a:pPr>
              <a:buNone/>
            </a:pPr>
            <a:r>
              <a:rPr lang="en-US" sz="2400" b="1" dirty="0" smtClean="0"/>
              <a:t>Example 9-29</a:t>
            </a:r>
          </a:p>
          <a:p>
            <a:pPr marL="0" indent="274320" algn="just">
              <a:lnSpc>
                <a:spcPct val="110000"/>
              </a:lnSpc>
              <a:spcBef>
                <a:spcPts val="0"/>
              </a:spcBef>
              <a:buNone/>
            </a:pPr>
            <a:r>
              <a:rPr lang="en-US" sz="2000" dirty="0" smtClean="0"/>
              <a:t>Find the frequency of the square wave generated by the following program if XTAL = 8 </a:t>
            </a:r>
            <a:r>
              <a:rPr lang="en-US" sz="2000" dirty="0" err="1" smtClean="0"/>
              <a:t>MHz.</a:t>
            </a:r>
            <a:r>
              <a:rPr lang="en-US" sz="2000" dirty="0" smtClean="0"/>
              <a:t> do not include the overhead due to instructions in the loop.</a:t>
            </a:r>
          </a:p>
          <a:p>
            <a:pPr>
              <a:buNone/>
            </a:pPr>
            <a:endParaRPr lang="en-US" b="1" dirty="0" smtClean="0"/>
          </a:p>
        </p:txBody>
      </p:sp>
      <p:sp>
        <p:nvSpPr>
          <p:cNvPr id="10" name="Content Placeholder 7"/>
          <p:cNvSpPr txBox="1">
            <a:spLocks/>
          </p:cNvSpPr>
          <p:nvPr/>
        </p:nvSpPr>
        <p:spPr>
          <a:xfrm>
            <a:off x="4500562" y="2786058"/>
            <a:ext cx="3286148" cy="340996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ounded Rectangle 11"/>
          <p:cNvSpPr/>
          <p:nvPr/>
        </p:nvSpPr>
        <p:spPr>
          <a:xfrm>
            <a:off x="683568" y="1459632"/>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643182"/>
            <a:ext cx="7315200" cy="3191897"/>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5219700"/>
          </a:xfrm>
        </p:spPr>
        <p:txBody>
          <a:bodyPr>
            <a:normAutofit/>
          </a:bodyPr>
          <a:lstStyle/>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endParaRPr lang="en-US" sz="2400" dirty="0" smtClean="0"/>
          </a:p>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r>
              <a:rPr lang="en-US" sz="2400" dirty="0" smtClean="0"/>
              <a:t>Solution:</a:t>
            </a:r>
          </a:p>
          <a:p>
            <a:pPr marL="0" indent="0">
              <a:spcBef>
                <a:spcPts val="0"/>
              </a:spcBef>
              <a:buNone/>
            </a:pPr>
            <a:r>
              <a:rPr lang="en-US" sz="2000" dirty="0" smtClean="0"/>
              <a:t>WGM13:10 = 0100 = 0x04 therefore, Timer1 is working in mode 4, which is a CTC mode, and max is defined by OCR1A. </a:t>
            </a:r>
          </a:p>
          <a:p>
            <a:pPr marL="0" indent="0">
              <a:spcBef>
                <a:spcPts val="0"/>
              </a:spcBef>
              <a:buNone/>
            </a:pPr>
            <a:r>
              <a:rPr lang="en-US" sz="2000" dirty="0" smtClean="0"/>
              <a:t>159 + 1 = 160 clocks </a:t>
            </a:r>
          </a:p>
          <a:p>
            <a:pPr marL="0" indent="0">
              <a:spcBef>
                <a:spcPts val="0"/>
              </a:spcBef>
              <a:buNone/>
            </a:pPr>
            <a:endParaRPr lang="en-US" sz="2000" dirty="0" smtClean="0"/>
          </a:p>
          <a:p>
            <a:pPr marL="0" indent="0">
              <a:spcBef>
                <a:spcPts val="0"/>
              </a:spcBef>
              <a:buNone/>
            </a:pPr>
            <a:r>
              <a:rPr lang="en-US" sz="2000" dirty="0" smtClean="0"/>
              <a:t>XTAL = 8 MHz, so each clock lasts 1/(8M) = 0.125 </a:t>
            </a:r>
            <a:r>
              <a:rPr lang="en-US" sz="2000" dirty="0" smtClean="0">
                <a:sym typeface="Symbol"/>
              </a:rPr>
              <a:t></a:t>
            </a:r>
            <a:r>
              <a:rPr lang="en-US" sz="2000" dirty="0" smtClean="0"/>
              <a:t>s.</a:t>
            </a:r>
          </a:p>
          <a:p>
            <a:pPr marL="0" indent="0">
              <a:spcBef>
                <a:spcPts val="0"/>
              </a:spcBef>
              <a:buNone/>
            </a:pPr>
            <a:r>
              <a:rPr lang="en-US" sz="2000" dirty="0" smtClean="0"/>
              <a:t> </a:t>
            </a:r>
          </a:p>
          <a:p>
            <a:pPr marL="0" indent="0">
              <a:spcBef>
                <a:spcPts val="0"/>
              </a:spcBef>
              <a:buNone/>
            </a:pPr>
            <a:r>
              <a:rPr lang="en-US" sz="2000" dirty="0" smtClean="0"/>
              <a:t>Delay = 160 x 0.125 </a:t>
            </a:r>
            <a:r>
              <a:rPr lang="en-US" sz="2000" dirty="0" smtClean="0">
                <a:sym typeface="Symbol"/>
              </a:rPr>
              <a:t></a:t>
            </a:r>
            <a:r>
              <a:rPr lang="en-US" sz="2000" dirty="0" smtClean="0"/>
              <a:t>s = 20 </a:t>
            </a:r>
            <a:r>
              <a:rPr lang="en-US" sz="2000" b="1" i="1" dirty="0" smtClean="0">
                <a:sym typeface="Symbol"/>
              </a:rPr>
              <a:t></a:t>
            </a:r>
            <a:r>
              <a:rPr lang="en-US" sz="2000" b="1" i="1" dirty="0" smtClean="0"/>
              <a:t>s and frequency = 1 / (20 </a:t>
            </a:r>
            <a:r>
              <a:rPr lang="en-US" sz="2000" b="1" i="1" dirty="0" smtClean="0">
                <a:sym typeface="Symbol"/>
              </a:rPr>
              <a:t></a:t>
            </a:r>
            <a:r>
              <a:rPr lang="en-US" sz="2000" b="1" i="1" dirty="0" smtClean="0"/>
              <a:t>s x 2) = 25 kHz. </a:t>
            </a:r>
          </a:p>
          <a:p>
            <a:pPr marL="0" indent="0">
              <a:spcBef>
                <a:spcPts val="0"/>
              </a:spcBef>
              <a:buNone/>
            </a:pPr>
            <a:endParaRPr lang="en-US" sz="2000" b="1" i="1" dirty="0" smtClean="0"/>
          </a:p>
          <a:p>
            <a:pPr marL="0" indent="0">
              <a:spcBef>
                <a:spcPts val="0"/>
              </a:spcBef>
              <a:buNone/>
            </a:pPr>
            <a:endParaRPr lang="en-US" dirty="0" smtClean="0"/>
          </a:p>
          <a:p>
            <a:pPr marL="0" indent="0">
              <a:spcBef>
                <a:spcPts val="0"/>
              </a:spcBef>
              <a:buNone/>
            </a:pPr>
            <a:endParaRPr lang="en-US" dirty="0"/>
          </a:p>
        </p:txBody>
      </p:sp>
      <p:sp>
        <p:nvSpPr>
          <p:cNvPr id="9" name="Rounded Rectangle 8"/>
          <p:cNvSpPr/>
          <p:nvPr/>
        </p:nvSpPr>
        <p:spPr>
          <a:xfrm>
            <a:off x="914400" y="5358641"/>
            <a:ext cx="7358114" cy="571504"/>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96144" y="3259832"/>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398421"/>
            <a:ext cx="7315200" cy="1527924"/>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767282"/>
          </a:xfrm>
        </p:spPr>
        <p:txBody>
          <a:bodyPr>
            <a:normAutofit/>
          </a:bodyPr>
          <a:lstStyle/>
          <a:p>
            <a:pPr>
              <a:buNone/>
            </a:pPr>
            <a:r>
              <a:rPr lang="en-US" b="1" dirty="0" smtClean="0"/>
              <a:t>Accessing 16-bit registers</a:t>
            </a:r>
          </a:p>
          <a:p>
            <a:pPr marL="0" indent="274320" algn="just">
              <a:spcBef>
                <a:spcPts val="0"/>
              </a:spcBef>
              <a:buNone/>
            </a:pPr>
            <a:r>
              <a:rPr lang="en-US" sz="2000" dirty="0" smtClean="0"/>
              <a:t>The AVR is an 8-bit microcontroller, which means it can manipulate data 8 bits at a time, only. But some Timer1 registers, such as TCNT1, OCR1A, ICR1, and so on, are 16-bit; in this case, the registers are split into two 8-bit registers, and each one is accessed individually. This is fine for most cases. For example, when we want to load the content of SP (stack pointer), we first load one half and then the other half, as shown below:</a:t>
            </a:r>
          </a:p>
          <a:p>
            <a:pPr marL="0" indent="274320" algn="just">
              <a:spcBef>
                <a:spcPts val="0"/>
              </a:spcBef>
              <a:buNone/>
            </a:pPr>
            <a:endParaRPr lang="en-US" sz="2000" dirty="0" smtClean="0"/>
          </a:p>
          <a:p>
            <a:pPr marL="0" indent="0" algn="just">
              <a:spcBef>
                <a:spcPts val="0"/>
              </a:spcBef>
              <a:buNone/>
            </a:pPr>
            <a:r>
              <a:rPr lang="en-US" sz="2000" dirty="0" smtClean="0"/>
              <a:t>	</a:t>
            </a:r>
            <a:r>
              <a:rPr lang="en-US" sz="2000" b="1" dirty="0" smtClean="0">
                <a:latin typeface="Courier New" pitchFamily="49" charset="0"/>
                <a:cs typeface="Courier New" pitchFamily="49" charset="0"/>
              </a:rPr>
              <a:t>LDI	R16,0x12</a:t>
            </a:r>
          </a:p>
          <a:p>
            <a:pPr marL="0" indent="0" algn="just">
              <a:spcBef>
                <a:spcPts val="0"/>
              </a:spcBef>
              <a:buNone/>
            </a:pPr>
            <a:r>
              <a:rPr lang="en-US" sz="2000" b="1" dirty="0" smtClean="0">
                <a:latin typeface="Courier New" pitchFamily="49" charset="0"/>
                <a:cs typeface="Courier New" pitchFamily="49" charset="0"/>
              </a:rPr>
              <a:t>	OUT	SPL,R16</a:t>
            </a:r>
          </a:p>
          <a:p>
            <a:pPr marL="0" indent="0" algn="just">
              <a:spcBef>
                <a:spcPts val="0"/>
              </a:spcBef>
              <a:buNone/>
            </a:pPr>
            <a:r>
              <a:rPr lang="en-US" sz="2000" b="1" dirty="0" smtClean="0">
                <a:latin typeface="Courier New" pitchFamily="49" charset="0"/>
                <a:cs typeface="Courier New" pitchFamily="49" charset="0"/>
              </a:rPr>
              <a:t>	LDI	R16,0x34</a:t>
            </a:r>
          </a:p>
          <a:p>
            <a:pPr marL="0" indent="0" algn="just">
              <a:spcBef>
                <a:spcPts val="0"/>
              </a:spcBef>
              <a:buNone/>
            </a:pPr>
            <a:r>
              <a:rPr lang="en-US" sz="2000" b="1" dirty="0" smtClean="0">
                <a:latin typeface="Courier New" pitchFamily="49" charset="0"/>
                <a:cs typeface="Courier New" pitchFamily="49" charset="0"/>
              </a:rPr>
              <a:t>	OUT	SPH,R16	;SP = 0x3412</a:t>
            </a:r>
          </a:p>
          <a:p>
            <a:pPr marL="0" indent="0" algn="just">
              <a:spcBef>
                <a:spcPts val="0"/>
              </a:spcBef>
              <a:buNone/>
            </a:pPr>
            <a:endParaRPr lang="en-US" sz="2000" b="1" dirty="0" smtClean="0">
              <a:latin typeface="Courier New" pitchFamily="49" charset="0"/>
              <a:cs typeface="Courier New" pitchFamily="49" charset="0"/>
            </a:endParaRPr>
          </a:p>
          <a:p>
            <a:pPr marL="0" indent="274320" algn="just">
              <a:spcBef>
                <a:spcPts val="0"/>
              </a:spcBef>
              <a:buNone/>
            </a:pPr>
            <a:r>
              <a:rPr lang="en-US" sz="2000" dirty="0" smtClean="0"/>
              <a:t>In 16-bit timers, however, we should read/write the entire content of a register at once, otherwise we might have problems.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000" dirty="0" smtClean="0"/>
              <a:t>The internal structure of the ATmega32 timer0 is shown in </a:t>
            </a:r>
            <a:r>
              <a:rPr lang="en-US" sz="2000" dirty="0" err="1" smtClean="0"/>
              <a:t>followingFigure</a:t>
            </a:r>
            <a:r>
              <a:rPr lang="en-US" sz="2000" dirty="0" smtClean="0"/>
              <a:t>.</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936000" y="1836000"/>
            <a:ext cx="7200000" cy="3778462"/>
          </a:xfrm>
          <a:prstGeom prst="rect">
            <a:avLst/>
          </a:prstGeom>
          <a:noFill/>
          <a:ln w="9525">
            <a:noFill/>
            <a:miter lim="800000"/>
            <a:headEnd/>
            <a:tailEnd/>
          </a:ln>
          <a:effectLst/>
        </p:spPr>
      </p:pic>
      <p:sp>
        <p:nvSpPr>
          <p:cNvPr id="8" name="Rectangle 7"/>
          <p:cNvSpPr/>
          <p:nvPr/>
        </p:nvSpPr>
        <p:spPr>
          <a:xfrm>
            <a:off x="1857356" y="2500306"/>
            <a:ext cx="6215106" cy="307183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sz="2000" dirty="0" smtClean="0"/>
              <a:t>For example, imagine the following scenario:</a:t>
            </a:r>
          </a:p>
          <a:p>
            <a:pPr marL="0" indent="274320" algn="just">
              <a:spcBef>
                <a:spcPts val="0"/>
              </a:spcBef>
              <a:buNone/>
            </a:pPr>
            <a:r>
              <a:rPr lang="en-US" sz="2000" dirty="0" smtClean="0"/>
              <a:t>The TCNT1 register contains 0x15FF. We read the low byte of TCNT1, which is 0xFF, and store it in R20. At the same time a timer clock occurs, and the content of TCNT1 becomes 0x1600; now we read the high byte of TCNT1, which is now 0x16, and store it in R21. If we look at the value we have read, R21 :R20 = 0x16FF. So, we believe that TCNT1 contains 0x16FF, although it actually contains 0x15FF.</a:t>
            </a:r>
          </a:p>
          <a:p>
            <a:endParaRPr lang="en-US" sz="2000" dirty="0" smtClean="0"/>
          </a:p>
          <a:p>
            <a:pPr marL="0" indent="274320" algn="just">
              <a:spcBef>
                <a:spcPts val="0"/>
              </a:spcBef>
              <a:buNone/>
            </a:pPr>
            <a:endParaRPr lang="en-US" sz="2000" dirty="0" smtClean="0"/>
          </a:p>
          <a:p>
            <a:pPr>
              <a:buNone/>
            </a:pPr>
            <a:endParaRPr lang="en-US" sz="2000" dirty="0"/>
          </a:p>
        </p:txBody>
      </p:sp>
      <p:pic>
        <p:nvPicPr>
          <p:cNvPr id="30722" name="Picture 2"/>
          <p:cNvPicPr>
            <a:picLocks noChangeAspect="1" noChangeArrowheads="1"/>
          </p:cNvPicPr>
          <p:nvPr/>
        </p:nvPicPr>
        <p:blipFill>
          <a:blip r:embed="rId3" cstate="print"/>
          <a:srcRect/>
          <a:stretch>
            <a:fillRect/>
          </a:stretch>
        </p:blipFill>
        <p:spPr bwMode="auto">
          <a:xfrm>
            <a:off x="3243966" y="3429000"/>
            <a:ext cx="5400000" cy="2836454"/>
          </a:xfrm>
          <a:prstGeom prst="rect">
            <a:avLst/>
          </a:prstGeom>
          <a:noFill/>
          <a:ln w="9525">
            <a:noFill/>
            <a:miter lim="800000"/>
            <a:headEnd/>
            <a:tailEnd/>
          </a:ln>
          <a:effectLst/>
        </p:spPr>
      </p:pic>
      <p:sp>
        <p:nvSpPr>
          <p:cNvPr id="9" name="Content Placeholder 7"/>
          <p:cNvSpPr txBox="1">
            <a:spLocks/>
          </p:cNvSpPr>
          <p:nvPr/>
        </p:nvSpPr>
        <p:spPr>
          <a:xfrm>
            <a:off x="785786" y="3857660"/>
            <a:ext cx="2428892" cy="2000232"/>
          </a:xfrm>
          <a:prstGeom prst="rect">
            <a:avLst/>
          </a:prstGeom>
          <a:solidFill>
            <a:srgbClr val="FF0000">
              <a:alpha val="25000"/>
            </a:srgbClr>
          </a:solidFill>
          <a:ln>
            <a:solidFill>
              <a:srgbClr val="FF0000"/>
            </a:solidFill>
          </a:ln>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AVR designers have resolved this issue with an 8-bit register called TEMP, which is used as a buffer.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429124" y="4000504"/>
            <a:ext cx="1071570" cy="357190"/>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3195646"/>
          </a:xfrm>
        </p:spPr>
        <p:txBody>
          <a:bodyPr>
            <a:normAutofit/>
          </a:bodyPr>
          <a:lstStyle/>
          <a:p>
            <a:pPr>
              <a:buNone/>
            </a:pPr>
            <a:r>
              <a:rPr lang="en-US" sz="2000" dirty="0" smtClean="0"/>
              <a:t>For example, consider the following program:</a:t>
            </a:r>
          </a:p>
          <a:p>
            <a:pPr>
              <a:buNone/>
            </a:pPr>
            <a:endParaRPr lang="en-US" sz="2000" dirty="0" smtClean="0"/>
          </a:p>
          <a:p>
            <a:pPr>
              <a:buNone/>
            </a:pPr>
            <a:endParaRPr lang="en-US" sz="2000" dirty="0" smtClean="0"/>
          </a:p>
          <a:p>
            <a:pPr>
              <a:buNone/>
            </a:pPr>
            <a:endParaRPr lang="en-US" sz="2000" dirty="0" smtClean="0"/>
          </a:p>
          <a:p>
            <a:pPr marL="0" indent="274320" algn="just">
              <a:spcBef>
                <a:spcPts val="0"/>
              </a:spcBef>
              <a:buNone/>
            </a:pPr>
            <a:r>
              <a:rPr lang="en-US" sz="2000" dirty="0" smtClean="0"/>
              <a:t>After the execution of “</a:t>
            </a:r>
            <a:r>
              <a:rPr lang="en-US" sz="1600" b="1" dirty="0" smtClean="0">
                <a:latin typeface="Courier New" pitchFamily="49" charset="0"/>
                <a:cs typeface="Courier New" pitchFamily="49" charset="0"/>
              </a:rPr>
              <a:t>OUT  TCNT1H, R16</a:t>
            </a:r>
            <a:r>
              <a:rPr lang="en-US" sz="2000" dirty="0" smtClean="0"/>
              <a:t>”, the content of R16, 0x15, will be stored in the TEMP register. When the instruction “</a:t>
            </a:r>
            <a:r>
              <a:rPr lang="en-US" sz="1600" b="1" dirty="0" smtClean="0">
                <a:latin typeface="Courier New" pitchFamily="49" charset="0"/>
                <a:cs typeface="Courier New" pitchFamily="49" charset="0"/>
              </a:rPr>
              <a:t>OUT  TCNT1L, R16</a:t>
            </a:r>
            <a:r>
              <a:rPr lang="en-US" sz="2000" dirty="0" smtClean="0"/>
              <a:t>” is executed, the content of R16, 0xFF, is loaded into TCNT1L, and the content of the TEMP register, 0x15, is loaded into TCNT1H. So, 0x15FF will be loaded into the TCNT1 register at once.</a:t>
            </a:r>
          </a:p>
          <a:p>
            <a:pPr marL="0" indent="274320" algn="just">
              <a:spcBef>
                <a:spcPts val="0"/>
              </a:spcBef>
              <a:buNone/>
            </a:pPr>
            <a:endParaRPr lang="en-US" sz="2000" dirty="0" smtClean="0"/>
          </a:p>
          <a:p>
            <a:pPr>
              <a:buNone/>
            </a:pPr>
            <a:endParaRPr lang="en-US" sz="2000" dirty="0" smtClean="0"/>
          </a:p>
        </p:txBody>
      </p:sp>
      <p:sp>
        <p:nvSpPr>
          <p:cNvPr id="10" name="Rectangle 9"/>
          <p:cNvSpPr/>
          <p:nvPr/>
        </p:nvSpPr>
        <p:spPr>
          <a:xfrm>
            <a:off x="1000100" y="4782933"/>
            <a:ext cx="7572428" cy="707886"/>
          </a:xfrm>
          <a:prstGeom prst="rect">
            <a:avLst/>
          </a:prstGeom>
          <a:solidFill>
            <a:srgbClr val="0000FF">
              <a:alpha val="25000"/>
            </a:srgbClr>
          </a:solidFill>
          <a:ln>
            <a:solidFill>
              <a:srgbClr val="0000FF"/>
            </a:solidFill>
          </a:ln>
        </p:spPr>
        <p:txBody>
          <a:bodyPr wrap="square">
            <a:spAutoFit/>
          </a:bodyPr>
          <a:lstStyle/>
          <a:p>
            <a:pPr indent="274320" algn="just"/>
            <a:r>
              <a:rPr lang="en-US" sz="2000" dirty="0" smtClean="0">
                <a:solidFill>
                  <a:srgbClr val="FF0000"/>
                </a:solidFill>
              </a:rPr>
              <a:t>We should </a:t>
            </a:r>
            <a:r>
              <a:rPr lang="en-US" sz="2000" dirty="0" smtClean="0">
                <a:solidFill>
                  <a:srgbClr val="0066FF"/>
                </a:solidFill>
              </a:rPr>
              <a:t>first</a:t>
            </a:r>
            <a:r>
              <a:rPr lang="en-US" sz="2000" dirty="0" smtClean="0">
                <a:solidFill>
                  <a:srgbClr val="FF0000"/>
                </a:solidFill>
              </a:rPr>
              <a:t> write into the </a:t>
            </a:r>
            <a:r>
              <a:rPr lang="en-US" sz="2000" dirty="0" smtClean="0">
                <a:solidFill>
                  <a:srgbClr val="0066FF"/>
                </a:solidFill>
              </a:rPr>
              <a:t>high byte </a:t>
            </a:r>
            <a:r>
              <a:rPr lang="en-US" sz="2000" dirty="0" smtClean="0">
                <a:solidFill>
                  <a:srgbClr val="FF0000"/>
                </a:solidFill>
              </a:rPr>
              <a:t>of the 16-bit registers and </a:t>
            </a:r>
            <a:r>
              <a:rPr lang="en-US" sz="2000" dirty="0" smtClean="0">
                <a:solidFill>
                  <a:srgbClr val="0066FF"/>
                </a:solidFill>
              </a:rPr>
              <a:t>then</a:t>
            </a:r>
            <a:r>
              <a:rPr lang="en-US" sz="2000" dirty="0" smtClean="0">
                <a:solidFill>
                  <a:srgbClr val="FF0000"/>
                </a:solidFill>
              </a:rPr>
              <a:t> write into the </a:t>
            </a:r>
            <a:r>
              <a:rPr lang="en-US" sz="2000" dirty="0" smtClean="0">
                <a:solidFill>
                  <a:srgbClr val="0066FF"/>
                </a:solidFill>
              </a:rPr>
              <a:t>lower byte</a:t>
            </a:r>
            <a:r>
              <a:rPr lang="en-US" sz="2000" dirty="0" smtClean="0">
                <a:solidFill>
                  <a:srgbClr val="FF0000"/>
                </a:solidFill>
              </a:rPr>
              <a:t>. Otherwise, the program does not work properly.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848" y="1844824"/>
            <a:ext cx="7315200" cy="99537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normAutofit/>
          </a:bodyPr>
          <a:lstStyle/>
          <a:p>
            <a:pPr marL="0" indent="274320" algn="just">
              <a:spcBef>
                <a:spcPts val="0"/>
              </a:spcBef>
              <a:buNone/>
            </a:pPr>
            <a:r>
              <a:rPr lang="en-US" sz="2000" dirty="0" smtClean="0">
                <a:solidFill>
                  <a:srgbClr val="0000FF"/>
                </a:solidFill>
              </a:rPr>
              <a:t>When we read </a:t>
            </a:r>
            <a:r>
              <a:rPr lang="en-US" sz="2000" dirty="0" smtClean="0"/>
              <a:t>the low byte of 16-bit registers, the content of the high byte will be copied to the TEMP register. So, the following program reads the content of TCNT1 :</a:t>
            </a:r>
          </a:p>
          <a:p>
            <a:endParaRPr lang="en-US" sz="2000" dirty="0" smtClean="0"/>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a:p>
          <a:p>
            <a:pPr marL="0" indent="274320" algn="just">
              <a:spcBef>
                <a:spcPts val="0"/>
              </a:spcBef>
              <a:buNone/>
            </a:pPr>
            <a:r>
              <a:rPr lang="en-US" sz="2000" dirty="0" smtClean="0"/>
              <a:t>We must pay attention to the order of reading the high and low bytes of the 16-bit registers.</a:t>
            </a:r>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181" y="2780928"/>
            <a:ext cx="7315200" cy="510712"/>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marL="0" indent="274320" algn="just">
              <a:spcBef>
                <a:spcPts val="0"/>
              </a:spcBef>
              <a:buNone/>
            </a:pPr>
            <a:r>
              <a:rPr lang="en-US" sz="2000" dirty="0" smtClean="0"/>
              <a:t>Notice that reading the OCR1A and OCR1B registers does not involve using the temporary register. You might be wondering why. It is because the AVR microcontroller does not update the content of OCR1A nor OCR1B unless we update them. For example, consider the following program:</a:t>
            </a:r>
          </a:p>
          <a:p>
            <a:endParaRPr lang="en-US" dirty="0" smtClean="0"/>
          </a:p>
          <a:p>
            <a:endParaRPr lang="en-US" dirty="0" smtClean="0"/>
          </a:p>
          <a:p>
            <a:pPr marL="0" indent="274320" algn="just">
              <a:spcBef>
                <a:spcPts val="0"/>
              </a:spcBef>
              <a:buNone/>
            </a:pPr>
            <a:r>
              <a:rPr lang="en-US" sz="2000" dirty="0" smtClean="0"/>
              <a:t>The above code reads the low byte of the OCR1A and then the high byte, and between the two readings the content of the register remains unchanged. </a:t>
            </a:r>
          </a:p>
          <a:p>
            <a:pPr marL="0" indent="274320" algn="just">
              <a:spcBef>
                <a:spcPts val="0"/>
              </a:spcBef>
              <a:buNone/>
            </a:pPr>
            <a:endParaRPr lang="en-US" sz="2000" dirty="0" smtClean="0"/>
          </a:p>
          <a:p>
            <a:pPr marL="0" indent="274320" algn="just">
              <a:spcBef>
                <a:spcPts val="0"/>
              </a:spcBef>
              <a:buNone/>
            </a:pPr>
            <a:r>
              <a:rPr lang="en-US" sz="2000" dirty="0" smtClean="0">
                <a:solidFill>
                  <a:srgbClr val="FF0000"/>
                </a:solidFill>
              </a:rPr>
              <a:t>That is why the AVR does not employ the TEMP register while reading the OCR1A/OCR1B registers.</a:t>
            </a:r>
          </a:p>
          <a:p>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924944"/>
            <a:ext cx="6400800" cy="605993"/>
          </a:xfrm>
          <a:prstGeom prst="rect">
            <a:avLst/>
          </a:prstGeom>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2552704"/>
          </a:xfrm>
        </p:spPr>
        <p:txBody>
          <a:bodyPr>
            <a:normAutofit lnSpcReduction="10000"/>
          </a:bodyPr>
          <a:lstStyle/>
          <a:p>
            <a:pPr>
              <a:buNone/>
            </a:pPr>
            <a:r>
              <a:rPr lang="en-US" sz="2400" b="1" dirty="0" smtClean="0">
                <a:solidFill>
                  <a:srgbClr val="FF0000"/>
                </a:solidFill>
              </a:rPr>
              <a:t>Example 9-30</a:t>
            </a:r>
          </a:p>
          <a:p>
            <a:pPr marL="0" indent="0" algn="just">
              <a:spcBef>
                <a:spcPts val="0"/>
              </a:spcBef>
              <a:buNone/>
            </a:pPr>
            <a:r>
              <a:rPr lang="en-US" sz="2000" dirty="0" smtClean="0"/>
              <a:t>Assuming XTAL = 8 MHz, write a program that toggles PB5 once per millisecond.</a:t>
            </a:r>
          </a:p>
          <a:p>
            <a:pPr>
              <a:buNone/>
            </a:pPr>
            <a:endParaRPr lang="en-US" sz="800" dirty="0" smtClean="0"/>
          </a:p>
          <a:p>
            <a:pPr>
              <a:buNone/>
            </a:pPr>
            <a:r>
              <a:rPr lang="en-US" sz="2400" b="1" dirty="0" smtClean="0">
                <a:solidFill>
                  <a:srgbClr val="0066FF"/>
                </a:solidFill>
              </a:rPr>
              <a:t>Solution:</a:t>
            </a:r>
          </a:p>
          <a:p>
            <a:pPr marL="0" indent="0" algn="just">
              <a:spcBef>
                <a:spcPts val="0"/>
              </a:spcBef>
              <a:buNone/>
            </a:pPr>
            <a:r>
              <a:rPr lang="en-US" sz="2000" dirty="0" smtClean="0"/>
              <a:t>XTAL = 8 MHz means that each clock takes 0.125 </a:t>
            </a:r>
            <a:r>
              <a:rPr lang="en-US" sz="2000" dirty="0" smtClean="0">
                <a:sym typeface="Symbol"/>
              </a:rPr>
              <a:t></a:t>
            </a:r>
            <a:r>
              <a:rPr lang="en-US" sz="2000" dirty="0" smtClean="0"/>
              <a:t>s. Now for 1ms delay, we need 1ms/0.125</a:t>
            </a:r>
            <a:r>
              <a:rPr lang="en-US" sz="2000" dirty="0" smtClean="0">
                <a:sym typeface="Symbol"/>
              </a:rPr>
              <a:t></a:t>
            </a:r>
            <a:r>
              <a:rPr lang="en-US" sz="2000" dirty="0" smtClean="0"/>
              <a:t>s = 8000 clocks = 0x1F40 clocks. We initialize the timer so that after 8000 clocks the OCF1A flag is raised, and then we will toggle the PB5.</a:t>
            </a:r>
          </a:p>
          <a:p>
            <a:pPr marL="0" indent="0">
              <a:spcBef>
                <a:spcPts val="0"/>
              </a:spcBef>
              <a:buNone/>
            </a:pPr>
            <a:endParaRPr lang="en-US" sz="2000" dirty="0"/>
          </a:p>
        </p:txBody>
      </p:sp>
      <p:sp>
        <p:nvSpPr>
          <p:cNvPr id="11" name="Rounded Rectangle 10"/>
          <p:cNvSpPr/>
          <p:nvPr/>
        </p:nvSpPr>
        <p:spPr>
          <a:xfrm>
            <a:off x="943000" y="1459632"/>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6144" y="2492896"/>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33" y="3861048"/>
            <a:ext cx="7505700" cy="165735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27" y="1628800"/>
            <a:ext cx="7505700" cy="348615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Picture 3"/>
          <p:cNvPicPr>
            <a:picLocks noChangeAspect="1" noChangeArrowheads="1"/>
          </p:cNvPicPr>
          <p:nvPr/>
        </p:nvPicPr>
        <p:blipFill>
          <a:blip r:embed="rId3" cstate="print"/>
          <a:srcRect/>
          <a:stretch>
            <a:fillRect/>
          </a:stretch>
        </p:blipFill>
        <p:spPr bwMode="auto">
          <a:xfrm>
            <a:off x="2895600" y="1488721"/>
            <a:ext cx="2880000" cy="2369262"/>
          </a:xfrm>
          <a:prstGeom prst="rect">
            <a:avLst/>
          </a:prstGeom>
          <a:noFill/>
          <a:ln w="9525">
            <a:noFill/>
            <a:miter lim="800000"/>
            <a:headEnd/>
            <a:tailEnd/>
          </a:ln>
          <a:effectLst/>
        </p:spPr>
      </p:pic>
      <p:sp>
        <p:nvSpPr>
          <p:cNvPr id="11" name="Rectangle 10"/>
          <p:cNvSpPr/>
          <p:nvPr/>
        </p:nvSpPr>
        <p:spPr>
          <a:xfrm>
            <a:off x="2906840" y="1493215"/>
            <a:ext cx="2857520" cy="2286016"/>
          </a:xfrm>
          <a:prstGeom prst="rect">
            <a:avLst/>
          </a:prstGeom>
          <a:solidFill>
            <a:srgbClr val="0000FF">
              <a:alpha val="20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899592" y="3929066"/>
            <a:ext cx="7315200" cy="960699"/>
          </a:xfrm>
          <a:prstGeom prst="rect">
            <a:avLst/>
          </a:prstGeom>
          <a:solidFill>
            <a:srgbClr val="00B050">
              <a:alpha val="25000"/>
            </a:srgbClr>
          </a:solid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872462" y="5033978"/>
            <a:ext cx="7315200" cy="914400"/>
          </a:xfrm>
          <a:prstGeom prst="rect">
            <a:avLst/>
          </a:prstGeom>
          <a:noFill/>
          <a:ln w="9525">
            <a:noFill/>
            <a:miter lim="800000"/>
            <a:headEnd/>
            <a:tailEnd/>
          </a:ln>
          <a:effectLst/>
        </p:spPr>
      </p:pic>
    </p:spTree>
    <p:extLst>
      <p:ext uri="{BB962C8B-B14F-4D97-AF65-F5344CB8AC3E}">
        <p14:creationId xmlns:p14="http://schemas.microsoft.com/office/powerpoint/2010/main" val="10848533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2" name="Content Placeholder 11"/>
          <p:cNvSpPr>
            <a:spLocks noGrp="1"/>
          </p:cNvSpPr>
          <p:nvPr>
            <p:ph sz="quarter" idx="1"/>
          </p:nvPr>
        </p:nvSpPr>
        <p:spPr>
          <a:xfrm>
            <a:off x="914400" y="1447800"/>
            <a:ext cx="7772400" cy="2338390"/>
          </a:xfrm>
        </p:spPr>
        <p:txBody>
          <a:bodyPr>
            <a:normAutofit lnSpcReduction="10000"/>
          </a:bodyPr>
          <a:lstStyle/>
          <a:p>
            <a:pPr marL="0" indent="0">
              <a:spcBef>
                <a:spcPts val="0"/>
              </a:spcBef>
              <a:buNone/>
            </a:pPr>
            <a:r>
              <a:rPr lang="en-US" sz="2400" b="1" dirty="0" smtClean="0">
                <a:solidFill>
                  <a:srgbClr val="FF0000"/>
                </a:solidFill>
              </a:rPr>
              <a:t>Example 9-31</a:t>
            </a:r>
          </a:p>
          <a:p>
            <a:pPr marL="0" indent="0">
              <a:spcBef>
                <a:spcPts val="0"/>
              </a:spcBef>
              <a:buNone/>
            </a:pPr>
            <a:r>
              <a:rPr lang="en-US" sz="2000" dirty="0" smtClean="0"/>
              <a:t>Rewrite Example 9-30 using the TOV1 flag.</a:t>
            </a:r>
          </a:p>
          <a:p>
            <a:pPr>
              <a:buNone/>
            </a:pPr>
            <a:r>
              <a:rPr lang="en-US" sz="2400" b="1" dirty="0" smtClean="0">
                <a:solidFill>
                  <a:srgbClr val="0066FF"/>
                </a:solidFill>
              </a:rPr>
              <a:t>Solution:</a:t>
            </a:r>
          </a:p>
          <a:p>
            <a:pPr marL="0" indent="0" algn="just">
              <a:spcBef>
                <a:spcPts val="0"/>
              </a:spcBef>
              <a:buNone/>
            </a:pPr>
            <a:r>
              <a:rPr lang="en-US" sz="2000" dirty="0" smtClean="0"/>
              <a:t>To wait 1 ms we should load the TCNT1 register so that it rolls over after </a:t>
            </a:r>
            <a:r>
              <a:rPr lang="en-US" sz="1600" b="1" dirty="0" smtClean="0">
                <a:latin typeface="Courier New" pitchFamily="49" charset="0"/>
                <a:cs typeface="Courier New" pitchFamily="49" charset="0"/>
              </a:rPr>
              <a:t>8000 = 0x1F40</a:t>
            </a:r>
            <a:r>
              <a:rPr lang="en-US" sz="1600" dirty="0" smtClean="0"/>
              <a:t> </a:t>
            </a:r>
            <a:r>
              <a:rPr lang="en-US" sz="2000" dirty="0" smtClean="0"/>
              <a:t>clocks. In Normal mode the top value is </a:t>
            </a:r>
            <a:r>
              <a:rPr lang="en-US" sz="1600" dirty="0" smtClean="0">
                <a:latin typeface="Courier New" pitchFamily="49" charset="0"/>
                <a:cs typeface="Courier New" pitchFamily="49" charset="0"/>
              </a:rPr>
              <a:t>0xFFFF = 65535. 65535 + 1 - 8000 = 57536 = 0xE0C0</a:t>
            </a:r>
            <a:r>
              <a:rPr lang="en-US" sz="2000" dirty="0" smtClean="0"/>
              <a:t>. Thus, we should load TCNT1 with </a:t>
            </a:r>
            <a:r>
              <a:rPr lang="en-US" sz="1600" dirty="0" smtClean="0">
                <a:latin typeface="Courier New" pitchFamily="49" charset="0"/>
                <a:cs typeface="Courier New" pitchFamily="49" charset="0"/>
              </a:rPr>
              <a:t>57536</a:t>
            </a:r>
            <a:r>
              <a:rPr lang="en-US" sz="2000" dirty="0" smtClean="0"/>
              <a:t>, or </a:t>
            </a:r>
            <a:r>
              <a:rPr lang="en-US" sz="1600" dirty="0" smtClean="0">
                <a:latin typeface="Courier New" pitchFamily="49" charset="0"/>
                <a:cs typeface="Courier New" pitchFamily="49" charset="0"/>
              </a:rPr>
              <a:t>0xE0C0</a:t>
            </a:r>
            <a:r>
              <a:rPr lang="en-US" sz="2000" dirty="0" smtClean="0"/>
              <a:t> in hex, or we can simply use </a:t>
            </a:r>
            <a:r>
              <a:rPr lang="en-US" sz="1600" dirty="0" smtClean="0">
                <a:latin typeface="Courier New" pitchFamily="49" charset="0"/>
                <a:cs typeface="Courier New" pitchFamily="49" charset="0"/>
              </a:rPr>
              <a:t>65536 - 8000</a:t>
            </a:r>
            <a:r>
              <a:rPr lang="en-US" sz="2000" dirty="0" smtClean="0"/>
              <a:t>, as shown below:</a:t>
            </a:r>
          </a:p>
          <a:p>
            <a:pPr>
              <a:buNone/>
            </a:pPr>
            <a:endParaRPr lang="en-US" dirty="0" smtClean="0"/>
          </a:p>
          <a:p>
            <a:pPr>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816352"/>
            <a:ext cx="7315200" cy="1919235"/>
          </a:xfrm>
          <a:prstGeom prst="rect">
            <a:avLst/>
          </a:prstGeom>
        </p:spPr>
      </p:pic>
      <p:sp>
        <p:nvSpPr>
          <p:cNvPr id="10" name="Rounded Rectangle 9"/>
          <p:cNvSpPr/>
          <p:nvPr/>
        </p:nvSpPr>
        <p:spPr>
          <a:xfrm>
            <a:off x="943000" y="1479064"/>
            <a:ext cx="1828800" cy="36576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96144" y="2127136"/>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00808"/>
            <a:ext cx="6934200" cy="2876550"/>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7891" name="Picture 3"/>
          <p:cNvPicPr>
            <a:picLocks noChangeAspect="1" noChangeArrowheads="1"/>
          </p:cNvPicPr>
          <p:nvPr/>
        </p:nvPicPr>
        <p:blipFill>
          <a:blip r:embed="rId3" cstate="print"/>
          <a:srcRect/>
          <a:stretch>
            <a:fillRect/>
          </a:stretch>
        </p:blipFill>
        <p:spPr bwMode="auto">
          <a:xfrm>
            <a:off x="3132160" y="1388253"/>
            <a:ext cx="2880000" cy="2540813"/>
          </a:xfrm>
          <a:prstGeom prst="rect">
            <a:avLst/>
          </a:prstGeom>
          <a:noFill/>
          <a:ln w="9525">
            <a:noFill/>
            <a:miter lim="800000"/>
            <a:headEnd/>
            <a:tailEnd/>
          </a:ln>
          <a:effectLst/>
        </p:spPr>
      </p:pic>
      <p:sp>
        <p:nvSpPr>
          <p:cNvPr id="10" name="Rectangle 9"/>
          <p:cNvSpPr/>
          <p:nvPr/>
        </p:nvSpPr>
        <p:spPr>
          <a:xfrm>
            <a:off x="3131840" y="1428736"/>
            <a:ext cx="2857520" cy="2500330"/>
          </a:xfrm>
          <a:prstGeom prst="rect">
            <a:avLst/>
          </a:prstGeom>
          <a:solidFill>
            <a:srgbClr val="0000FF">
              <a:alpha val="20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4" cstate="print"/>
          <a:srcRect/>
          <a:stretch>
            <a:fillRect/>
          </a:stretch>
        </p:blipFill>
        <p:spPr bwMode="auto">
          <a:xfrm>
            <a:off x="1071538" y="3929066"/>
            <a:ext cx="6840000" cy="898291"/>
          </a:xfrm>
          <a:prstGeom prst="rect">
            <a:avLst/>
          </a:prstGeom>
          <a:solidFill>
            <a:srgbClr val="00B050">
              <a:alpha val="25000"/>
            </a:srgbClr>
          </a:solidFill>
          <a:ln w="9525">
            <a:noFill/>
            <a:miter lim="800000"/>
            <a:headEnd/>
            <a:tailEnd/>
          </a:ln>
          <a:effectLst/>
        </p:spPr>
      </p:pic>
      <p:pic>
        <p:nvPicPr>
          <p:cNvPr id="12" name="Picture 3"/>
          <p:cNvPicPr>
            <a:picLocks noChangeAspect="1" noChangeArrowheads="1"/>
          </p:cNvPicPr>
          <p:nvPr/>
        </p:nvPicPr>
        <p:blipFill>
          <a:blip r:embed="rId5" cstate="print"/>
          <a:srcRect/>
          <a:stretch>
            <a:fillRect/>
          </a:stretch>
        </p:blipFill>
        <p:spPr bwMode="auto">
          <a:xfrm>
            <a:off x="872462" y="5033978"/>
            <a:ext cx="7200000" cy="900000"/>
          </a:xfrm>
          <a:prstGeom prst="rect">
            <a:avLst/>
          </a:prstGeom>
          <a:noFill/>
          <a:ln w="9525">
            <a:noFill/>
            <a:miter lim="800000"/>
            <a:headEnd/>
            <a:tailEnd/>
          </a:ln>
          <a:effectLst/>
        </p:spPr>
      </p:pic>
    </p:spTree>
    <p:extLst>
      <p:ext uri="{BB962C8B-B14F-4D97-AF65-F5344CB8AC3E}">
        <p14:creationId xmlns:p14="http://schemas.microsoft.com/office/powerpoint/2010/main" val="2994893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28768"/>
            <a:ext cx="7300938" cy="500034"/>
          </a:xfrm>
        </p:spPr>
        <p:txBody>
          <a:bodyPr>
            <a:normAutofit/>
          </a:bodyPr>
          <a:lstStyle/>
          <a:p>
            <a:pPr>
              <a:buNone/>
            </a:pPr>
            <a:r>
              <a:rPr lang="en-US" sz="2000" dirty="0" smtClean="0"/>
              <a:t>The internal structure of the ATmega32 timer1 is shown in Figure 9-3.</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36000" y="2428868"/>
            <a:ext cx="7200000" cy="3398796"/>
          </a:xfrm>
          <a:prstGeom prst="rect">
            <a:avLst/>
          </a:prstGeom>
          <a:noFill/>
          <a:ln w="9525">
            <a:noFill/>
            <a:miter lim="800000"/>
            <a:headEnd/>
            <a:tailEnd/>
          </a:ln>
          <a:effectLst/>
        </p:spPr>
      </p:pic>
      <p:sp>
        <p:nvSpPr>
          <p:cNvPr id="8" name="Rectangle 7"/>
          <p:cNvSpPr/>
          <p:nvPr/>
        </p:nvSpPr>
        <p:spPr>
          <a:xfrm>
            <a:off x="1857356" y="2428868"/>
            <a:ext cx="6286544" cy="328614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552440"/>
          </a:xfrm>
        </p:spPr>
        <p:txBody>
          <a:bodyPr/>
          <a:lstStyle/>
          <a:p>
            <a:pPr>
              <a:buNone/>
            </a:pPr>
            <a:r>
              <a:rPr lang="en-US" sz="2400" b="1" dirty="0" smtClean="0"/>
              <a:t>Generating a large time delay using prescaler</a:t>
            </a:r>
          </a:p>
          <a:p>
            <a:endParaRPr lang="en-US" dirty="0"/>
          </a:p>
        </p:txBody>
      </p:sp>
      <p:sp>
        <p:nvSpPr>
          <p:cNvPr id="10" name="TextBox 9"/>
          <p:cNvSpPr txBox="1"/>
          <p:nvPr/>
        </p:nvSpPr>
        <p:spPr>
          <a:xfrm>
            <a:off x="928662" y="2071678"/>
            <a:ext cx="2786082" cy="3139321"/>
          </a:xfrm>
          <a:prstGeom prst="rect">
            <a:avLst/>
          </a:prstGeom>
          <a:noFill/>
        </p:spPr>
        <p:txBody>
          <a:bodyPr wrap="square" rtlCol="0">
            <a:spAutoFit/>
          </a:bodyPr>
          <a:lstStyle/>
          <a:p>
            <a:r>
              <a:rPr lang="en-US" dirty="0" smtClean="0"/>
              <a:t>Size of time delay depends on </a:t>
            </a:r>
          </a:p>
          <a:p>
            <a:pPr marL="342900" indent="-342900">
              <a:buAutoNum type="alphaLcParenBoth"/>
            </a:pPr>
            <a:r>
              <a:rPr lang="en-US" dirty="0" smtClean="0"/>
              <a:t>Crystal frequency</a:t>
            </a:r>
          </a:p>
          <a:p>
            <a:pPr marL="342900" indent="-342900">
              <a:buAutoNum type="alphaLcParenBoth"/>
            </a:pPr>
            <a:r>
              <a:rPr lang="en-US" dirty="0" smtClean="0"/>
              <a:t>The </a:t>
            </a:r>
            <a:r>
              <a:rPr lang="en-US" dirty="0" err="1" smtClean="0"/>
              <a:t>timers’s</a:t>
            </a:r>
            <a:r>
              <a:rPr lang="en-US" dirty="0" smtClean="0"/>
              <a:t> 16-bit register</a:t>
            </a:r>
          </a:p>
          <a:p>
            <a:pPr marL="342900" indent="-342900">
              <a:buAutoNum type="alphaLcParenBoth"/>
            </a:pPr>
            <a:endParaRPr lang="en-US" dirty="0" smtClean="0"/>
          </a:p>
          <a:p>
            <a:r>
              <a:rPr lang="en-US" dirty="0" smtClean="0"/>
              <a:t>Both of these factors are beyond the control of the AVR programmer. We can use the prescaler option in the TCCR1B register to increase the delay by reducing the period.</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32252" y="1917714"/>
            <a:ext cx="4597400" cy="3511550"/>
          </a:xfrm>
          <a:prstGeom prst="rect">
            <a:avLst/>
          </a:prstGeom>
          <a:noFill/>
          <a:ln w="9525">
            <a:noFill/>
            <a:miter lim="800000"/>
            <a:headEnd/>
            <a:tailEnd/>
          </a:ln>
          <a:effectLst/>
        </p:spPr>
      </p:pic>
      <p:sp>
        <p:nvSpPr>
          <p:cNvPr id="9" name="Rectangle 8"/>
          <p:cNvSpPr/>
          <p:nvPr/>
        </p:nvSpPr>
        <p:spPr>
          <a:xfrm>
            <a:off x="3786182" y="1857364"/>
            <a:ext cx="4643470" cy="364333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7"/>
          <p:cNvSpPr txBox="1">
            <a:spLocks/>
          </p:cNvSpPr>
          <p:nvPr/>
        </p:nvSpPr>
        <p:spPr>
          <a:xfrm>
            <a:off x="3786182" y="5591204"/>
            <a:ext cx="4071966" cy="409564"/>
          </a:xfrm>
          <a:prstGeom prst="rect">
            <a:avLst/>
          </a:prstGeom>
        </p:spPr>
        <p:txBody>
          <a:bodyPr vert="horz">
            <a:normAutofit/>
          </a:bodyPr>
          <a:lstStyle/>
          <a:p>
            <a:r>
              <a:rPr lang="en-US" b="1" dirty="0" smtClean="0"/>
              <a:t>Figure 9-23. Timer/Counter 1 Prescaler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143372" y="3303202"/>
            <a:ext cx="4860000" cy="2527601"/>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09564"/>
          </a:xfrm>
        </p:spPr>
        <p:txBody>
          <a:bodyPr>
            <a:normAutofit fontScale="92500" lnSpcReduction="10000"/>
          </a:bodyPr>
          <a:lstStyle/>
          <a:p>
            <a:pPr marL="0" indent="0">
              <a:spcBef>
                <a:spcPts val="0"/>
              </a:spcBef>
              <a:buNone/>
            </a:pPr>
            <a:r>
              <a:rPr lang="en-US" sz="2400" b="1" dirty="0" smtClean="0"/>
              <a:t>CS00, CS01, and CS02 bits in the TCCR0 register</a:t>
            </a:r>
          </a:p>
          <a:p>
            <a:endParaRPr lang="en-US" sz="2000" dirty="0" smtClean="0"/>
          </a:p>
          <a:p>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endParaRPr lang="en-US" dirty="0"/>
          </a:p>
        </p:txBody>
      </p:sp>
      <p:sp>
        <p:nvSpPr>
          <p:cNvPr id="9" name="Content Placeholder 7"/>
          <p:cNvSpPr txBox="1">
            <a:spLocks/>
          </p:cNvSpPr>
          <p:nvPr/>
        </p:nvSpPr>
        <p:spPr>
          <a:xfrm>
            <a:off x="928662" y="1785926"/>
            <a:ext cx="7429552" cy="1071570"/>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When the timer is used as a timer, the AVR's crystal is used as the source of the frequency. When it is used as a counter, however, it is a pulse outside the AVR that increments the TCNTx register.</a:t>
            </a: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7"/>
          <p:cNvSpPr txBox="1">
            <a:spLocks/>
          </p:cNvSpPr>
          <p:nvPr/>
        </p:nvSpPr>
        <p:spPr>
          <a:xfrm>
            <a:off x="928662" y="2786058"/>
            <a:ext cx="3714776" cy="3214710"/>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CS02:00 is between 1 and 5, the timer gets pulses from the crystal oscillator. In contrast, when CS02:00 is 6 or 7, the timer is used as a counter and gets its pulses from a source outside the AVR chip.</a:t>
            </a:r>
          </a:p>
          <a:p>
            <a:pPr marL="0" marR="0" lvl="0" indent="0" algn="just" defTabSz="914400" rtl="0" eaLnBrk="1" fontAlgn="auto" latinLnBrk="0" hangingPunct="1">
              <a:lnSpc>
                <a:spcPct val="100000"/>
              </a:lnSpc>
              <a:spcBef>
                <a:spcPts val="0"/>
              </a:spcBef>
              <a:spcAft>
                <a:spcPts val="0"/>
              </a:spcAft>
              <a:buClrTx/>
              <a:buSzTx/>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TCNT0 counter counts up as pulses are fed from pin T0. In ATmega32/ATmegal6, T0 is the alternative function of PORTB.0.</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572000" y="3286124"/>
            <a:ext cx="4429156" cy="257176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85786" y="3429000"/>
            <a:ext cx="7772400" cy="2786082"/>
          </a:xfrm>
        </p:spPr>
        <p:txBody>
          <a:bodyPr>
            <a:normAutofit/>
          </a:bodyPr>
          <a:lstStyle/>
          <a:p>
            <a:pPr marL="0" indent="274320" algn="just">
              <a:spcBef>
                <a:spcPts val="0"/>
              </a:spcBef>
              <a:buNone/>
            </a:pPr>
            <a:r>
              <a:rPr lang="en-US" sz="2000" dirty="0" smtClean="0"/>
              <a:t>In the case of Timer0, when CS02:00 is 6 or 7, pin T0 provides the clock pulse and the counter counts up after each clock pulse coming from that pin. Similarly, for Timer1, when CS12:10 is 6 or 7, the clock pulse coming in from pin T1 (Timer/Counter 1 External Clock input) makes the TCNT1 counter count up.</a:t>
            </a:r>
          </a:p>
          <a:p>
            <a:pPr marL="0" indent="274320" algn="just">
              <a:spcBef>
                <a:spcPts val="0"/>
              </a:spcBef>
              <a:buNone/>
            </a:pPr>
            <a:endParaRPr lang="en-US" sz="2000" dirty="0" smtClean="0"/>
          </a:p>
          <a:p>
            <a:pPr marL="0" indent="274320" algn="just">
              <a:spcBef>
                <a:spcPts val="0"/>
              </a:spcBef>
              <a:buNone/>
            </a:pPr>
            <a:r>
              <a:rPr lang="en-US" sz="2000" dirty="0" smtClean="0"/>
              <a:t> </a:t>
            </a:r>
            <a:r>
              <a:rPr lang="en-US" sz="2000" dirty="0" smtClean="0">
                <a:solidFill>
                  <a:srgbClr val="FF0000"/>
                </a:solidFill>
              </a:rPr>
              <a:t>When CS12:10 is 6, the counter counts up on the negative (falling) edge. </a:t>
            </a:r>
            <a:r>
              <a:rPr lang="en-US" sz="2000" dirty="0" smtClean="0">
                <a:solidFill>
                  <a:srgbClr val="0000FF"/>
                </a:solidFill>
              </a:rPr>
              <a:t>When CS12:10 is 7, the counter counts up on the positive (rising) edge. </a:t>
            </a:r>
            <a:r>
              <a:rPr lang="en-US" sz="2000" dirty="0" smtClean="0"/>
              <a:t>In ATmega32/ATmegal6, T1 is the alternative function of PORTB.1.</a:t>
            </a:r>
            <a:endParaRPr lang="en-US" sz="2000" dirty="0"/>
          </a:p>
        </p:txBody>
      </p:sp>
      <p:sp>
        <p:nvSpPr>
          <p:cNvPr id="3" name="Rectangle 2"/>
          <p:cNvSpPr/>
          <p:nvPr/>
        </p:nvSpPr>
        <p:spPr>
          <a:xfrm>
            <a:off x="785786" y="1652970"/>
            <a:ext cx="7674646" cy="1661993"/>
          </a:xfrm>
          <a:prstGeom prst="rect">
            <a:avLst/>
          </a:prstGeom>
        </p:spPr>
        <p:txBody>
          <a:bodyPr wrap="square">
            <a:spAutoFit/>
          </a:bodyPr>
          <a:lstStyle/>
          <a:p>
            <a:r>
              <a:rPr lang="en-US" sz="2400" dirty="0">
                <a:solidFill>
                  <a:srgbClr val="FF0000"/>
                </a:solidFill>
              </a:rPr>
              <a:t>Example 9-34 </a:t>
            </a:r>
          </a:p>
          <a:p>
            <a:r>
              <a:rPr lang="en-US" dirty="0"/>
              <a:t>Find the value for </a:t>
            </a:r>
            <a:r>
              <a:rPr lang="en-US" dirty="0" smtClean="0"/>
              <a:t>TCCR0 </a:t>
            </a:r>
            <a:r>
              <a:rPr lang="en-US" dirty="0"/>
              <a:t>if we want to program </a:t>
            </a:r>
            <a:r>
              <a:rPr lang="en-US" dirty="0" smtClean="0"/>
              <a:t>Timer0 </a:t>
            </a:r>
            <a:r>
              <a:rPr lang="en-US" dirty="0"/>
              <a:t>as a Normal mode counter. Use an external clock for the clock source and increment on the positive edge. </a:t>
            </a:r>
            <a:endParaRPr lang="en-US" dirty="0" smtClean="0"/>
          </a:p>
          <a:p>
            <a:r>
              <a:rPr lang="en-US" sz="2400" dirty="0" smtClean="0">
                <a:solidFill>
                  <a:srgbClr val="0000FF"/>
                </a:solidFill>
              </a:rPr>
              <a:t>Solution:</a:t>
            </a:r>
          </a:p>
          <a:p>
            <a:r>
              <a:rPr lang="en-US" dirty="0" smtClean="0"/>
              <a:t>TCCR0 </a:t>
            </a:r>
            <a:r>
              <a:rPr lang="en-US" dirty="0"/>
              <a:t>= 0000 0111 Normal, external clock source, no prescaler </a:t>
            </a:r>
          </a:p>
        </p:txBody>
      </p:sp>
      <p:sp>
        <p:nvSpPr>
          <p:cNvPr id="6" name="Rectangle 5"/>
          <p:cNvSpPr/>
          <p:nvPr/>
        </p:nvSpPr>
        <p:spPr>
          <a:xfrm>
            <a:off x="785786" y="1628800"/>
            <a:ext cx="7674646" cy="1728192"/>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4366800" y="1772816"/>
            <a:ext cx="4320000" cy="186381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17638"/>
            <a:ext cx="4377680" cy="1905772"/>
          </a:xfrm>
        </p:spPr>
        <p:txBody>
          <a:bodyPr>
            <a:normAutofit lnSpcReduction="10000"/>
          </a:bodyPr>
          <a:lstStyle/>
          <a:p>
            <a:pPr>
              <a:buNone/>
            </a:pPr>
            <a:r>
              <a:rPr lang="en-US" sz="2400" b="1" dirty="0" smtClean="0">
                <a:solidFill>
                  <a:srgbClr val="FF0000"/>
                </a:solidFill>
              </a:rPr>
              <a:t>Example 9-35</a:t>
            </a:r>
          </a:p>
          <a:p>
            <a:pPr marL="0" indent="0" algn="just">
              <a:spcBef>
                <a:spcPts val="0"/>
              </a:spcBef>
              <a:buNone/>
            </a:pPr>
            <a:r>
              <a:rPr lang="en-US" sz="2000" dirty="0" smtClean="0"/>
              <a:t>Assuming that a 1Hz clock pulse is fed into pin T0 (PB0), write a program for Counter0 in normal mode to count the pulses on falling edge and display the state of the TCNT0 count on PORTC.</a:t>
            </a:r>
          </a:p>
          <a:p>
            <a:pPr>
              <a:buNone/>
            </a:pPr>
            <a:endParaRPr lang="en-US" sz="2000" dirty="0" smtClean="0"/>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99054"/>
            <a:ext cx="7315200" cy="2609452"/>
          </a:xfrm>
          <a:prstGeom prst="rect">
            <a:avLst/>
          </a:prstGeom>
        </p:spPr>
      </p:pic>
      <p:pic>
        <p:nvPicPr>
          <p:cNvPr id="6" name="Picture 5"/>
          <p:cNvPicPr>
            <a:picLocks noChangeAspect="1"/>
          </p:cNvPicPr>
          <p:nvPr/>
        </p:nvPicPr>
        <p:blipFill>
          <a:blip r:embed="rId5"/>
          <a:stretch>
            <a:fillRect/>
          </a:stretch>
        </p:blipFill>
        <p:spPr>
          <a:xfrm>
            <a:off x="5486400" y="1339776"/>
            <a:ext cx="2743200" cy="510902"/>
          </a:xfrm>
          <a:prstGeom prst="rect">
            <a:avLst/>
          </a:prstGeom>
        </p:spPr>
      </p:pic>
      <p:sp>
        <p:nvSpPr>
          <p:cNvPr id="11" name="Rounded Rectangle 10"/>
          <p:cNvSpPr/>
          <p:nvPr/>
        </p:nvSpPr>
        <p:spPr>
          <a:xfrm>
            <a:off x="943000"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2" name="Picture 11" descr="New Picture (4).bmp"/>
          <p:cNvPicPr>
            <a:picLocks noChangeAspect="1"/>
          </p:cNvPicPr>
          <p:nvPr/>
        </p:nvPicPr>
        <p:blipFill>
          <a:blip r:embed="rId3" cstate="print"/>
          <a:stretch>
            <a:fillRect/>
          </a:stretch>
        </p:blipFill>
        <p:spPr>
          <a:xfrm>
            <a:off x="5357818" y="1765217"/>
            <a:ext cx="3600000" cy="470046"/>
          </a:xfrm>
          <a:prstGeom prst="rect">
            <a:avLst/>
          </a:prstGeom>
        </p:spPr>
      </p:pic>
      <p:sp>
        <p:nvSpPr>
          <p:cNvPr id="9" name="Content Placeholder 8"/>
          <p:cNvSpPr>
            <a:spLocks noGrp="1"/>
          </p:cNvSpPr>
          <p:nvPr>
            <p:ph sz="quarter" idx="1"/>
          </p:nvPr>
        </p:nvSpPr>
        <p:spPr>
          <a:xfrm>
            <a:off x="857224" y="1947866"/>
            <a:ext cx="4429156" cy="1338258"/>
          </a:xfrm>
        </p:spPr>
        <p:txBody>
          <a:bodyPr/>
          <a:lstStyle/>
          <a:p>
            <a:pPr marL="0" indent="0" algn="just">
              <a:spcBef>
                <a:spcPts val="0"/>
              </a:spcBef>
              <a:buNone/>
            </a:pPr>
            <a:r>
              <a:rPr lang="en-US" sz="2000" dirty="0" smtClean="0"/>
              <a:t>Assuming that a 1Hz clock pulse is fed into pin T0, use the TOV0 flag to extend Timed to a 16-bit counter and display the counter on PORTC and PORTD.</a:t>
            </a:r>
          </a:p>
          <a:p>
            <a:pPr>
              <a:buNone/>
            </a:pPr>
            <a:endParaRPr lang="en-US" dirty="0"/>
          </a:p>
        </p:txBody>
      </p:sp>
      <p:sp>
        <p:nvSpPr>
          <p:cNvPr id="13" name="Rectangle 12"/>
          <p:cNvSpPr/>
          <p:nvPr/>
        </p:nvSpPr>
        <p:spPr>
          <a:xfrm>
            <a:off x="857224" y="442913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29058" y="3929066"/>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p:cNvSpPr txBox="1">
            <a:spLocks/>
          </p:cNvSpPr>
          <p:nvPr/>
        </p:nvSpPr>
        <p:spPr>
          <a:xfrm>
            <a:off x="928662" y="1600200"/>
            <a:ext cx="2143140" cy="40004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Example 9-36</a:t>
            </a:r>
            <a:endParaRPr kumimoji="0" lang="en-US" sz="2400" b="0"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62" y="3279511"/>
            <a:ext cx="5305425" cy="2876550"/>
          </a:xfrm>
          <a:prstGeom prst="rect">
            <a:avLst/>
          </a:prstGeom>
        </p:spPr>
      </p:pic>
      <p:pic>
        <p:nvPicPr>
          <p:cNvPr id="11" name="Picture 10" descr="New Picture1.png"/>
          <p:cNvPicPr>
            <a:picLocks noChangeAspect="1"/>
          </p:cNvPicPr>
          <p:nvPr/>
        </p:nvPicPr>
        <p:blipFill>
          <a:blip r:embed="rId5" cstate="print"/>
          <a:stretch>
            <a:fillRect/>
          </a:stretch>
        </p:blipFill>
        <p:spPr>
          <a:xfrm>
            <a:off x="5357818" y="2203894"/>
            <a:ext cx="3600000" cy="1725172"/>
          </a:xfrm>
          <a:prstGeom prst="rect">
            <a:avLst/>
          </a:prstGeom>
        </p:spPr>
      </p:pic>
      <p:sp>
        <p:nvSpPr>
          <p:cNvPr id="16" name="Rounded Rectangle 15"/>
          <p:cNvSpPr/>
          <p:nvPr/>
        </p:nvSpPr>
        <p:spPr>
          <a:xfrm>
            <a:off x="943000" y="1531640"/>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3" name="Rectangle 12"/>
          <p:cNvSpPr/>
          <p:nvPr/>
        </p:nvSpPr>
        <p:spPr>
          <a:xfrm>
            <a:off x="857224" y="442913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29058" y="3929066"/>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p:cNvSpPr txBox="1">
            <a:spLocks/>
          </p:cNvSpPr>
          <p:nvPr/>
        </p:nvSpPr>
        <p:spPr>
          <a:xfrm>
            <a:off x="887457" y="1445249"/>
            <a:ext cx="2143140" cy="46038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Example 9-37</a:t>
            </a:r>
            <a:endParaRPr kumimoji="0" lang="en-US" sz="2400" b="0"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3"/>
          <p:cNvPicPr>
            <a:picLocks noChangeAspect="1" noChangeArrowheads="1"/>
          </p:cNvPicPr>
          <p:nvPr/>
        </p:nvPicPr>
        <p:blipFill>
          <a:blip r:embed="rId3" cstate="print"/>
          <a:srcRect/>
          <a:stretch>
            <a:fillRect/>
          </a:stretch>
        </p:blipFill>
        <p:spPr bwMode="auto">
          <a:xfrm>
            <a:off x="5652120" y="1723806"/>
            <a:ext cx="2880000" cy="1681752"/>
          </a:xfrm>
          <a:prstGeom prst="rect">
            <a:avLst/>
          </a:prstGeom>
          <a:noFill/>
          <a:ln w="9525">
            <a:noFill/>
            <a:miter lim="800000"/>
            <a:headEnd/>
            <a:tailEnd/>
          </a:ln>
          <a:effectLst/>
        </p:spPr>
      </p:pic>
      <p:sp>
        <p:nvSpPr>
          <p:cNvPr id="17" name="Rounded Rectangle 16"/>
          <p:cNvSpPr/>
          <p:nvPr/>
        </p:nvSpPr>
        <p:spPr>
          <a:xfrm>
            <a:off x="943000"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000" y="2896019"/>
            <a:ext cx="7315200" cy="4009534"/>
          </a:xfrm>
          <a:prstGeom prst="rect">
            <a:avLst/>
          </a:prstGeom>
        </p:spPr>
      </p:pic>
      <p:sp>
        <p:nvSpPr>
          <p:cNvPr id="9" name="Content Placeholder 8"/>
          <p:cNvSpPr>
            <a:spLocks noGrp="1"/>
          </p:cNvSpPr>
          <p:nvPr>
            <p:ph sz="quarter" idx="1"/>
          </p:nvPr>
        </p:nvSpPr>
        <p:spPr>
          <a:xfrm>
            <a:off x="857224" y="1628800"/>
            <a:ext cx="5586984" cy="1733535"/>
          </a:xfrm>
        </p:spPr>
        <p:txBody>
          <a:bodyPr>
            <a:normAutofit/>
          </a:bodyPr>
          <a:lstStyle/>
          <a:p>
            <a:pPr marL="0" indent="0" algn="just">
              <a:lnSpc>
                <a:spcPct val="120000"/>
              </a:lnSpc>
              <a:spcBef>
                <a:spcPts val="0"/>
              </a:spcBef>
              <a:buNone/>
            </a:pPr>
            <a:r>
              <a:rPr lang="en-US" sz="1800" dirty="0" smtClean="0"/>
              <a:t>Assuming that clock pulses are fed into pin T1 (PB1), write a program for Counter1 in Normal mode to count the pulses on falling edge and display the state of the TCNT1 count on PORTC and PORTD.</a:t>
            </a:r>
          </a:p>
          <a:p>
            <a:pPr>
              <a:buNone/>
            </a:pP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5086800" y="3314859"/>
            <a:ext cx="3600000" cy="1336033"/>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5258280" y="3145304"/>
            <a:ext cx="3600000" cy="283696"/>
          </a:xfrm>
          <a:prstGeom prst="rect">
            <a:avLst/>
          </a:prstGeom>
          <a:noFill/>
          <a:ln w="9525">
            <a:noFill/>
            <a:miter lim="800000"/>
            <a:headEnd/>
            <a:tailEnd/>
          </a:ln>
          <a:effectLst/>
        </p:spPr>
      </p:pic>
      <p:sp>
        <p:nvSpPr>
          <p:cNvPr id="9" name="Content Placeholder 8"/>
          <p:cNvSpPr>
            <a:spLocks noGrp="1"/>
          </p:cNvSpPr>
          <p:nvPr>
            <p:ph sz="quarter" idx="1"/>
          </p:nvPr>
        </p:nvSpPr>
        <p:spPr>
          <a:xfrm>
            <a:off x="857224" y="1447799"/>
            <a:ext cx="1986584" cy="550159"/>
          </a:xfrm>
        </p:spPr>
        <p:txBody>
          <a:bodyPr>
            <a:normAutofit fontScale="85000" lnSpcReduction="10000"/>
          </a:bodyPr>
          <a:lstStyle/>
          <a:p>
            <a:pPr marL="0" indent="0">
              <a:spcBef>
                <a:spcPts val="0"/>
              </a:spcBef>
              <a:buNone/>
            </a:pPr>
            <a:r>
              <a:rPr lang="en-US" sz="2800" b="1" dirty="0" smtClean="0">
                <a:solidFill>
                  <a:srgbClr val="FF0000"/>
                </a:solidFill>
              </a:rPr>
              <a:t>Example 9-38</a:t>
            </a:r>
          </a:p>
          <a:p>
            <a:pPr marL="0" indent="0">
              <a:spcBef>
                <a:spcPts val="0"/>
              </a:spcBef>
              <a:buNone/>
            </a:pPr>
            <a:endParaRPr lang="en-US" sz="2000" b="1" dirty="0" smtClean="0"/>
          </a:p>
        </p:txBody>
      </p:sp>
      <p:sp>
        <p:nvSpPr>
          <p:cNvPr id="10" name="Rectangle 9"/>
          <p:cNvSpPr/>
          <p:nvPr/>
        </p:nvSpPr>
        <p:spPr>
          <a:xfrm>
            <a:off x="857224" y="1785926"/>
            <a:ext cx="7500990" cy="923330"/>
          </a:xfrm>
          <a:prstGeom prst="rect">
            <a:avLst/>
          </a:prstGeom>
        </p:spPr>
        <p:txBody>
          <a:bodyPr wrap="square">
            <a:spAutoFit/>
          </a:bodyPr>
          <a:lstStyle/>
          <a:p>
            <a:pPr algn="just"/>
            <a:r>
              <a:rPr lang="en-US" dirty="0" smtClean="0"/>
              <a:t>Assuming that clock pulses are fed into pin T1 (PBI) and a buzzer is connected to pin PORTC.0, write a program for Counter 1 in CTC mode to sound the buzzer every 100 pulses.</a:t>
            </a:r>
          </a:p>
        </p:txBody>
      </p:sp>
      <p:sp>
        <p:nvSpPr>
          <p:cNvPr id="11" name="Rectangle 10"/>
          <p:cNvSpPr/>
          <p:nvPr/>
        </p:nvSpPr>
        <p:spPr>
          <a:xfrm>
            <a:off x="857224" y="2857496"/>
            <a:ext cx="4143404" cy="2585323"/>
          </a:xfrm>
          <a:prstGeom prst="rect">
            <a:avLst/>
          </a:prstGeom>
        </p:spPr>
        <p:txBody>
          <a:bodyPr wrap="square">
            <a:spAutoFit/>
          </a:bodyPr>
          <a:lstStyle/>
          <a:p>
            <a:r>
              <a:rPr lang="en-US" sz="2400" b="1" dirty="0" smtClean="0"/>
              <a:t>Solution:</a:t>
            </a:r>
          </a:p>
          <a:p>
            <a:pPr algn="just"/>
            <a:r>
              <a:rPr lang="en-US" sz="2000" dirty="0" smtClean="0"/>
              <a:t>To sound the buzzer every 100 pulses, we set the OCR1A value to 99 (63 in hex), and then the counter counts up until it reaches OCR1A. Upon compare match, we can sound the buzzer by toggling the PORTC.0 pin.</a:t>
            </a:r>
          </a:p>
          <a:p>
            <a:endParaRPr lang="en-US" b="1" dirty="0" smtClean="0"/>
          </a:p>
        </p:txBody>
      </p:sp>
      <p:sp>
        <p:nvSpPr>
          <p:cNvPr id="14" name="Rounded Rectangle 13"/>
          <p:cNvSpPr/>
          <p:nvPr/>
        </p:nvSpPr>
        <p:spPr>
          <a:xfrm>
            <a:off x="899592" y="1392519"/>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96144" y="2919224"/>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58786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71778"/>
            <a:ext cx="7315200" cy="4065332"/>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914400" y="1447800"/>
            <a:ext cx="7229500" cy="1621160"/>
          </a:xfrm>
        </p:spPr>
        <p:txBody>
          <a:bodyPr>
            <a:normAutofit/>
          </a:bodyPr>
          <a:lstStyle/>
          <a:p>
            <a:pPr marL="0" indent="0">
              <a:buNone/>
            </a:pPr>
            <a:r>
              <a:rPr lang="en-US" sz="2400" dirty="0" smtClean="0">
                <a:solidFill>
                  <a:srgbClr val="FF0000"/>
                </a:solidFill>
              </a:rPr>
              <a:t>Example </a:t>
            </a:r>
            <a:r>
              <a:rPr lang="en-US" sz="2400" dirty="0">
                <a:solidFill>
                  <a:srgbClr val="FF0000"/>
                </a:solidFill>
              </a:rPr>
              <a:t>9-39 </a:t>
            </a:r>
          </a:p>
          <a:p>
            <a:pPr marL="0" indent="0" algn="just">
              <a:buNone/>
            </a:pPr>
            <a:r>
              <a:rPr lang="en-US" sz="2000" dirty="0"/>
              <a:t>Write a C program to toggle all the bits of PORTB continuously with some delay. Use </a:t>
            </a:r>
            <a:r>
              <a:rPr lang="en-US" sz="2000" dirty="0" smtClean="0"/>
              <a:t>Timer0, </a:t>
            </a:r>
            <a:r>
              <a:rPr lang="en-US" sz="2000" dirty="0"/>
              <a:t>Normal mode, and no prescaler options to generate the delay. </a:t>
            </a:r>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571750"/>
            <a:ext cx="5886450" cy="3638550"/>
          </a:xfrm>
          <a:prstGeom prst="rect">
            <a:avLst/>
          </a:prstGeom>
        </p:spPr>
      </p:pic>
      <p:sp>
        <p:nvSpPr>
          <p:cNvPr id="14" name="Rounded Rectangle 13"/>
          <p:cNvSpPr/>
          <p:nvPr/>
        </p:nvSpPr>
        <p:spPr>
          <a:xfrm>
            <a:off x="899592" y="1392519"/>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12/10/2022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714348" y="1447800"/>
            <a:ext cx="7772400" cy="5267348"/>
          </a:xfrm>
        </p:spPr>
        <p:txBody>
          <a:bodyPr>
            <a:normAutofit/>
          </a:bodyPr>
          <a:lstStyle/>
          <a:p>
            <a:pPr>
              <a:buNone/>
            </a:pPr>
            <a:r>
              <a:rPr lang="en-US" sz="2400" b="1" dirty="0" smtClean="0"/>
              <a:t>Calculating delay length using timers</a:t>
            </a:r>
          </a:p>
          <a:p>
            <a:pPr marL="0" indent="274320" algn="just">
              <a:spcBef>
                <a:spcPts val="0"/>
              </a:spcBef>
              <a:buNone/>
            </a:pPr>
            <a:endParaRPr lang="en-US" sz="2000" dirty="0" smtClean="0"/>
          </a:p>
          <a:p>
            <a:pPr marL="0" indent="274320" algn="just">
              <a:spcBef>
                <a:spcPts val="0"/>
              </a:spcBef>
              <a:buNone/>
            </a:pPr>
            <a:r>
              <a:rPr lang="en-US" sz="2000" dirty="0" smtClean="0"/>
              <a:t>As we saw in the last two sections, the delay length depends primarily on two factors: </a:t>
            </a:r>
          </a:p>
          <a:p>
            <a:pPr marL="457200" indent="-457200" algn="just">
              <a:spcBef>
                <a:spcPts val="0"/>
              </a:spcBef>
              <a:buAutoNum type="alphaLcParenBoth"/>
            </a:pPr>
            <a:r>
              <a:rPr lang="en-US" sz="2000" dirty="0" smtClean="0"/>
              <a:t>the crystal frequency, and </a:t>
            </a:r>
          </a:p>
          <a:p>
            <a:pPr marL="457200" indent="-457200" algn="just">
              <a:spcBef>
                <a:spcPts val="0"/>
              </a:spcBef>
              <a:buAutoNum type="alphaLcParenBoth"/>
            </a:pPr>
            <a:r>
              <a:rPr lang="en-US" sz="2000" dirty="0" smtClean="0"/>
              <a:t>the prescaler factor. A third factor in the delay size is the C compiler because various C compilers generate different hex code sizes, and the amount of overhead due to the instructions varies by compiler.</a:t>
            </a:r>
          </a:p>
          <a:p>
            <a:pPr marL="0" indent="274320" algn="just">
              <a:spcBef>
                <a:spcPts val="0"/>
              </a:spcBef>
              <a:buNone/>
            </a:pPr>
            <a:endParaRPr lang="en-US" sz="1400" dirty="0" smtClean="0"/>
          </a:p>
          <a:p>
            <a:endParaRPr lang="en-US" dirty="0" smtClean="0"/>
          </a:p>
          <a:p>
            <a:pPr marL="0" indent="0">
              <a:spcBef>
                <a:spcPts val="0"/>
              </a:spcBef>
              <a:buNone/>
            </a:pPr>
            <a:endParaRPr lang="en-US" sz="37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solidFill>
          <a:schemeClr val="accent1">
            <a:alpha val="5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13940</TotalTime>
  <Words>8297</Words>
  <Application>Microsoft Office PowerPoint</Application>
  <PresentationFormat>On-screen Show (4:3)</PresentationFormat>
  <Paragraphs>1217</Paragraphs>
  <Slides>108</Slides>
  <Notes>106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vt:lpstr>
      <vt:lpstr>Calibri</vt:lpstr>
      <vt:lpstr>Cambria Math</vt:lpstr>
      <vt:lpstr>Courier New</vt:lpstr>
      <vt:lpstr>Franklin Gothic Book</vt:lpstr>
      <vt:lpstr>Perpetua</vt:lpstr>
      <vt:lpstr>Symbol</vt:lpstr>
      <vt:lpstr>Wingdings 2</vt:lpstr>
      <vt:lpstr>Equity</vt:lpstr>
      <vt:lpstr>AVR Microcontroller</vt:lpstr>
      <vt:lpstr>AVR TIMER PROGRAMMING IN ASSEMBLY </vt:lpstr>
      <vt:lpstr>AVR TIMER PROGRAMMING IN ASSEMBLY </vt:lpstr>
      <vt:lpstr>AVR TIMER PROGRAMMING IN ASSEMBLY </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9.3 PROGRAMMING TIMERS IN C </vt:lpstr>
      <vt:lpstr>AVR TIMER PROGRAMMING IN ASSEMBLY 9.3 PROGRAMMING TIMERS IN C </vt:lpstr>
      <vt:lpstr>PowerPoint Presentation</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TIMER PROGRAMMING </dc:title>
  <dc:subject>AVR TIMER PROGRAMMING </dc:subject>
  <dc:creator>mashhoun</dc:creator>
  <cp:keywords>AVR Microcontroller</cp:keywords>
  <dc:description>در بهمن ماه 1397 تصحیح شد</dc:description>
  <cp:lastModifiedBy>Mashhoun</cp:lastModifiedBy>
  <cp:revision>643</cp:revision>
  <dcterms:created xsi:type="dcterms:W3CDTF">2014-11-05T07:28:16Z</dcterms:created>
  <dcterms:modified xsi:type="dcterms:W3CDTF">2022-12-10T16:07:19Z</dcterms:modified>
  <cp:category>AVR Microcontroller</cp:category>
  <cp:contentStatus/>
</cp:coreProperties>
</file>