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6"/>
  </p:notesMasterIdLst>
  <p:handoutMasterIdLst>
    <p:handoutMasterId r:id="rId77"/>
  </p:handoutMasterIdLst>
  <p:sldIdLst>
    <p:sldId id="452" r:id="rId2"/>
    <p:sldId id="512" r:id="rId3"/>
    <p:sldId id="405" r:id="rId4"/>
    <p:sldId id="406" r:id="rId5"/>
    <p:sldId id="442" r:id="rId6"/>
    <p:sldId id="511" r:id="rId7"/>
    <p:sldId id="444" r:id="rId8"/>
    <p:sldId id="408" r:id="rId9"/>
    <p:sldId id="409" r:id="rId10"/>
    <p:sldId id="514" r:id="rId11"/>
    <p:sldId id="513" r:id="rId12"/>
    <p:sldId id="412" r:id="rId13"/>
    <p:sldId id="413" r:id="rId14"/>
    <p:sldId id="415" r:id="rId15"/>
    <p:sldId id="451" r:id="rId16"/>
    <p:sldId id="501" r:id="rId17"/>
    <p:sldId id="463" r:id="rId18"/>
    <p:sldId id="464" r:id="rId19"/>
    <p:sldId id="465" r:id="rId20"/>
    <p:sldId id="466" r:id="rId21"/>
    <p:sldId id="470" r:id="rId22"/>
    <p:sldId id="467" r:id="rId23"/>
    <p:sldId id="468" r:id="rId24"/>
    <p:sldId id="469" r:id="rId25"/>
    <p:sldId id="502" r:id="rId26"/>
    <p:sldId id="416" r:id="rId27"/>
    <p:sldId id="419" r:id="rId28"/>
    <p:sldId id="420" r:id="rId29"/>
    <p:sldId id="421" r:id="rId30"/>
    <p:sldId id="473" r:id="rId31"/>
    <p:sldId id="474" r:id="rId32"/>
    <p:sldId id="475" r:id="rId33"/>
    <p:sldId id="476" r:id="rId34"/>
    <p:sldId id="471" r:id="rId35"/>
    <p:sldId id="472" r:id="rId36"/>
    <p:sldId id="458" r:id="rId37"/>
    <p:sldId id="483" r:id="rId38"/>
    <p:sldId id="459" r:id="rId39"/>
    <p:sldId id="460" r:id="rId40"/>
    <p:sldId id="461" r:id="rId41"/>
    <p:sldId id="503" r:id="rId42"/>
    <p:sldId id="477" r:id="rId43"/>
    <p:sldId id="478" r:id="rId44"/>
    <p:sldId id="479" r:id="rId45"/>
    <p:sldId id="487" r:id="rId46"/>
    <p:sldId id="480" r:id="rId47"/>
    <p:sldId id="485" r:id="rId48"/>
    <p:sldId id="486" r:id="rId49"/>
    <p:sldId id="481" r:id="rId50"/>
    <p:sldId id="484" r:id="rId51"/>
    <p:sldId id="504" r:id="rId52"/>
    <p:sldId id="505" r:id="rId53"/>
    <p:sldId id="506" r:id="rId54"/>
    <p:sldId id="507" r:id="rId55"/>
    <p:sldId id="493" r:id="rId56"/>
    <p:sldId id="508" r:id="rId57"/>
    <p:sldId id="488" r:id="rId58"/>
    <p:sldId id="489" r:id="rId59"/>
    <p:sldId id="490" r:id="rId60"/>
    <p:sldId id="491" r:id="rId61"/>
    <p:sldId id="492" r:id="rId62"/>
    <p:sldId id="494" r:id="rId63"/>
    <p:sldId id="497" r:id="rId64"/>
    <p:sldId id="496" r:id="rId65"/>
    <p:sldId id="499" r:id="rId66"/>
    <p:sldId id="429" r:id="rId67"/>
    <p:sldId id="430" r:id="rId68"/>
    <p:sldId id="431" r:id="rId69"/>
    <p:sldId id="432" r:id="rId70"/>
    <p:sldId id="433" r:id="rId71"/>
    <p:sldId id="509" r:id="rId72"/>
    <p:sldId id="435" r:id="rId73"/>
    <p:sldId id="500" r:id="rId74"/>
    <p:sldId id="510" r:id="rId7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FF"/>
    <a:srgbClr val="3365FF"/>
    <a:srgbClr val="0166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0899" autoAdjust="0"/>
  </p:normalViewPr>
  <p:slideViewPr>
    <p:cSldViewPr>
      <p:cViewPr varScale="1">
        <p:scale>
          <a:sx n="92" d="100"/>
          <a:sy n="92" d="100"/>
        </p:scale>
        <p:origin x="1238" y="72"/>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We begin our discussion of basic text processing with one of the unsung successes in standardization in computer science, the regular expression or regex, a formal language for specifying text strings.</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1417088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11</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49393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It turns out in natural language processing we are constantly dealing with these kinds of errors. So reducing</a:t>
            </a:r>
          </a:p>
        </p:txBody>
      </p:sp>
    </p:spTree>
    <p:extLst>
      <p:ext uri="{BB962C8B-B14F-4D97-AF65-F5344CB8AC3E}">
        <p14:creationId xmlns:p14="http://schemas.microsoft.com/office/powerpoint/2010/main" val="163846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That's our </a:t>
            </a:r>
            <a:r>
              <a:rPr lang="en-US">
                <a:latin typeface="Arial" charset="0"/>
                <a:ea typeface="ＭＳ Ｐゴシック" charset="0"/>
                <a:cs typeface="ＭＳ Ｐゴシック" charset="0"/>
              </a:rPr>
              <a:t>introduction to regular </a:t>
            </a:r>
            <a:r>
              <a:rPr lang="en-US" dirty="0">
                <a:latin typeface="Arial" charset="0"/>
                <a:ea typeface="ＭＳ Ｐゴシック" charset="0"/>
                <a:cs typeface="ＭＳ Ｐゴシック" charset="0"/>
              </a:rPr>
              <a:t>expressions, a very useful tool for day-to-day use throughout text processing! We'll see more details in the next lecture!</a:t>
            </a:r>
          </a:p>
        </p:txBody>
      </p:sp>
    </p:spTree>
    <p:extLst>
      <p:ext uri="{BB962C8B-B14F-4D97-AF65-F5344CB8AC3E}">
        <p14:creationId xmlns:p14="http://schemas.microsoft.com/office/powerpoint/2010/main" val="39086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4213817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solidFill>
                  <a:srgbClr val="000000"/>
                </a:solidFill>
                <a:effectLst/>
                <a:latin typeface="Monaco" pitchFamily="2" charset="77"/>
              </a:rPr>
              <a:t>Suppose we're searching for mentions of woodchucks, the delightful small mammal also known as the groundhog. But they could appear with lower-case or upper-case w, with a final s or not, and as the synonym groundhog! Can we write a formal specification that accounts for all of these?</a:t>
            </a:r>
          </a:p>
          <a:p>
            <a:pPr eaLnBrk="1" hangingPunct="1"/>
            <a:endParaRPr lang="en-US" dirty="0"/>
          </a:p>
        </p:txBody>
      </p:sp>
    </p:spTree>
    <p:extLst>
      <p:ext uri="{BB962C8B-B14F-4D97-AF65-F5344CB8AC3E}">
        <p14:creationId xmlns:p14="http://schemas.microsoft.com/office/powerpoint/2010/main" val="31655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35</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r>
              <a:rPr lang="en-US" dirty="0">
                <a:solidFill>
                  <a:srgbClr val="000000"/>
                </a:solidFill>
                <a:effectLst/>
                <a:latin typeface="Monaco" pitchFamily="2" charset="77"/>
              </a:rPr>
              <a:t>Let's start with the square brackets which mean "any one character inside these brackets."      So [</a:t>
            </a:r>
            <a:r>
              <a:rPr lang="en-US" dirty="0" err="1">
                <a:solidFill>
                  <a:srgbClr val="000000"/>
                </a:solidFill>
                <a:effectLst/>
                <a:latin typeface="Monaco" pitchFamily="2" charset="77"/>
              </a:rPr>
              <a:t>wW</a:t>
            </a:r>
            <a:r>
              <a:rPr lang="en-US" dirty="0">
                <a:solidFill>
                  <a:srgbClr val="000000"/>
                </a:solidFill>
                <a:effectLst/>
                <a:latin typeface="Monaco" pitchFamily="2" charset="77"/>
              </a:rPr>
              <a:t>] means "either lower w or upper W"  and [1234567890] means "any digit"</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It's a bit inefficient to write all that out, so we can use the dash or hyphen to specify a range.  So [A-Z] means "any one uppercase letter" and [0-9] means "a digit". Note in the examples on the right we're showing in blue underline the first instance of a match; if we were showing all of them, we would also show the B in Blossoms</a:t>
            </a:r>
          </a:p>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66</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73</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It's sometimes convenient to talk about characters we *don't* want to match.  Maybe we want to search for any letter that is neither uppercase S or lowercase s.  For that we use the special character carat, immediately after the open-square-bracket. So [^Ss] means "neither S nor s'.  Or [^A-Z] means "not a capital letter". Or [^.] means any 1 character that is not a period.  The carat has this negation meaning only immediately after the open-square bracket. So if use it later like in the pattern [e^] it means literally e or carat.  IN a moment we'll introduce some special characters, like the period, a special wildcard regular expression that means "any character". But inside the square brackets, it just means "period".</a:t>
            </a:r>
          </a:p>
        </p:txBody>
      </p:sp>
    </p:spTree>
    <p:extLst>
      <p:ext uri="{BB962C8B-B14F-4D97-AF65-F5344CB8AC3E}">
        <p14:creationId xmlns:p14="http://schemas.microsoft.com/office/powerpoint/2010/main" val="1269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30407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Another useful tool is the pipe symbol, the vertical bar, sometimes called just "or".  It's used when we want to choose between two strings.  So the square brackets choose between individual characters, but the pipe chooses between strings of characters.  So this disjunction means "either the string groundhog or the string woodchuck".  If we did want to </a:t>
            </a:r>
            <a:r>
              <a:rPr lang="en-US" b="0" dirty="0" err="1"/>
              <a:t>speciy</a:t>
            </a:r>
            <a:r>
              <a:rPr lang="en-US" b="0" dirty="0"/>
              <a:t> disjunctions of single letters we could use either the square brackets or the pipe.  And we can combine both like in this pattern that finds lower or </a:t>
            </a:r>
            <a:r>
              <a:rPr lang="en-US" b="0" dirty="0" err="1"/>
              <a:t>iupper</a:t>
            </a:r>
            <a:r>
              <a:rPr lang="en-US" b="0" dirty="0"/>
              <a:t> case, groundhog or woodchuck.</a:t>
            </a:r>
          </a:p>
        </p:txBody>
      </p:sp>
    </p:spTree>
    <p:extLst>
      <p:ext uri="{BB962C8B-B14F-4D97-AF65-F5344CB8AC3E}">
        <p14:creationId xmlns:p14="http://schemas.microsoft.com/office/powerpoint/2010/main" val="170031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The period is a wildcard, it matches any character.  So </a:t>
            </a:r>
            <a:r>
              <a:rPr lang="en-US" b="0" dirty="0" err="1"/>
              <a:t>beg.n</a:t>
            </a:r>
            <a:r>
              <a:rPr lang="en-US" b="0" dirty="0"/>
              <a:t> matches any of these. The question mark is used for an optional prior character. So s? means with or without the s. So this pattern will match both woodchuck and woodchucks. The two Kleene operators, * and +, named after Stephen Kleene.  So o* means 0 or more </a:t>
            </a:r>
            <a:r>
              <a:rPr lang="en-US" b="0" dirty="0" err="1"/>
              <a:t>os</a:t>
            </a:r>
            <a:r>
              <a:rPr lang="en-US" b="0" dirty="0"/>
              <a:t>.  So we have the initial t, followed by zero or o's. So t Is the initial t followed by zero o's, to is the initial t followed by 1 o, and so on.  Kleene + is a slight modification, it just means 1 or more of the prior character. So this pattern matches a 1 followed by one or more o's.  </a:t>
            </a:r>
          </a:p>
        </p:txBody>
      </p:sp>
    </p:spTree>
    <p:extLst>
      <p:ext uri="{BB962C8B-B14F-4D97-AF65-F5344CB8AC3E}">
        <p14:creationId xmlns:p14="http://schemas.microsoft.com/office/powerpoint/2010/main" val="187454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And finally, two special characters that are about lines: The carat matches the start of the line, and the $ matches the end of the line.  So carat [A-Z] means "a capital letter at the start of a line" (the carat has different meanings depending on placement;  if we put the carat inside the square brackets, instead of meaning start, it means negation).  Finally, we saw that dot means any character, so how do we refer to a literal period?  By using the backslash command.  Backlash period means a literally period.  So \.$ matches a period at the end of a line.  While just .$ matches anything at the end of </a:t>
            </a:r>
            <a:r>
              <a:rPr lang="en-US" b="1" dirty="0" err="1"/>
              <a:t>ht</a:t>
            </a:r>
            <a:r>
              <a:rPr lang="en-US" b="1" dirty="0"/>
              <a:t> </a:t>
            </a:r>
            <a:r>
              <a:rPr lang="en-US" b="1" dirty="0" err="1"/>
              <a:t>eline</a:t>
            </a:r>
            <a:endParaRPr lang="en-US" b="1" dirty="0"/>
          </a:p>
        </p:txBody>
      </p:sp>
    </p:spTree>
    <p:extLst>
      <p:ext uri="{BB962C8B-B14F-4D97-AF65-F5344CB8AC3E}">
        <p14:creationId xmlns:p14="http://schemas.microsoft.com/office/powerpoint/2010/main" val="120667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5/9/2024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5/9/2024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5/9/2024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5/9/2024</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5/9/2024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46440" y="571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A note about Python regular expressions</a:t>
            </a:r>
            <a:endParaRPr lang="en-US" dirty="0"/>
          </a:p>
        </p:txBody>
      </p:sp>
      <p:sp>
        <p:nvSpPr>
          <p:cNvPr id="90115" name="Content Placeholder 2"/>
          <p:cNvSpPr>
            <a:spLocks noGrp="1"/>
          </p:cNvSpPr>
          <p:nvPr>
            <p:ph idx="1"/>
          </p:nvPr>
        </p:nvSpPr>
        <p:spPr>
          <a:xfrm>
            <a:off x="609600" y="1021192"/>
            <a:ext cx="7924800" cy="4002606"/>
          </a:xfrm>
        </p:spPr>
        <p:txBody>
          <a:bodyPr>
            <a:noAutofit/>
          </a:bodyPr>
          <a:lstStyle/>
          <a:p>
            <a:pPr lvl="1"/>
            <a:r>
              <a:rPr lang="en-US" sz="2800" dirty="0">
                <a:latin typeface="Calibri" panose="020F0502020204030204" pitchFamily="34" charset="0"/>
                <a:cs typeface="Calibri" panose="020F0502020204030204" pitchFamily="34" charset="0"/>
              </a:rPr>
              <a:t>Regex and Python both use backslash "</a:t>
            </a:r>
            <a:r>
              <a:rPr lang="en-US" sz="2800" dirty="0">
                <a:latin typeface="Courier" pitchFamily="2" charset="0"/>
                <a:cs typeface="Calibri" panose="020F0502020204030204" pitchFamily="34" charset="0"/>
              </a:rPr>
              <a:t>\</a:t>
            </a:r>
            <a:r>
              <a:rPr lang="en-US" sz="2800" dirty="0">
                <a:latin typeface="Calibri" panose="020F0502020204030204" pitchFamily="34" charset="0"/>
                <a:cs typeface="Calibri" panose="020F0502020204030204" pitchFamily="34" charset="0"/>
              </a:rPr>
              <a:t>" for special characters. You </a:t>
            </a:r>
            <a:r>
              <a:rPr lang="en-US" sz="2800">
                <a:latin typeface="Calibri" panose="020F0502020204030204" pitchFamily="34" charset="0"/>
                <a:cs typeface="Calibri" panose="020F0502020204030204" pitchFamily="34" charset="0"/>
              </a:rPr>
              <a:t>must type extra </a:t>
            </a:r>
            <a:r>
              <a:rPr lang="en-US" sz="2800" dirty="0">
                <a:latin typeface="Calibri" panose="020F0502020204030204" pitchFamily="34" charset="0"/>
                <a:cs typeface="Calibri" panose="020F0502020204030204" pitchFamily="34" charset="0"/>
              </a:rPr>
              <a:t>backslashes!</a:t>
            </a:r>
          </a:p>
          <a:p>
            <a:pPr lvl="2"/>
            <a:r>
              <a:rPr lang="en-US" sz="2400" dirty="0">
                <a:latin typeface="Courier" pitchFamily="2" charset="0"/>
                <a:cs typeface="Calibri" panose="020F0502020204030204" pitchFamily="34" charset="0"/>
              </a:rPr>
              <a:t>"\\d+"</a:t>
            </a:r>
            <a:r>
              <a:rPr lang="en-US" sz="2400" dirty="0">
                <a:latin typeface="Calibri" panose="020F0502020204030204" pitchFamily="34" charset="0"/>
                <a:cs typeface="Calibri" panose="020F0502020204030204" pitchFamily="34" charset="0"/>
              </a:rPr>
              <a:t>  to search for 1 or more digits</a:t>
            </a:r>
          </a:p>
          <a:p>
            <a:pPr lvl="2"/>
            <a:r>
              <a:rPr lang="en-US" sz="2400" dirty="0">
                <a:latin typeface="Courier" pitchFamily="2" charset="0"/>
                <a:cs typeface="Calibri" panose="020F0502020204030204" pitchFamily="34" charset="0"/>
              </a:rPr>
              <a:t>"\n" </a:t>
            </a:r>
            <a:r>
              <a:rPr lang="en-US" sz="2400" dirty="0">
                <a:latin typeface="Calibri" panose="020F0502020204030204" pitchFamily="34" charset="0"/>
                <a:cs typeface="Calibri" panose="020F0502020204030204" pitchFamily="34" charset="0"/>
              </a:rPr>
              <a:t>in Python means the "newline" character, not a "slash" followed by an "n". Need </a:t>
            </a:r>
            <a:r>
              <a:rPr lang="en-US" sz="2400" dirty="0">
                <a:latin typeface="Courier" pitchFamily="2" charset="0"/>
                <a:cs typeface="Calibri" panose="020F0502020204030204" pitchFamily="34" charset="0"/>
              </a:rPr>
              <a:t>"\\n"</a:t>
            </a:r>
            <a:r>
              <a:rPr lang="en-US" sz="2400" dirty="0">
                <a:latin typeface="Calibri" panose="020F0502020204030204" pitchFamily="34" charset="0"/>
                <a:cs typeface="Calibri" panose="020F0502020204030204" pitchFamily="34" charset="0"/>
              </a:rPr>
              <a:t> for two characters.</a:t>
            </a:r>
          </a:p>
          <a:p>
            <a:pPr lvl="1"/>
            <a:r>
              <a:rPr lang="en-US" sz="2800" dirty="0">
                <a:latin typeface="Calibri" panose="020F0502020204030204" pitchFamily="34" charset="0"/>
                <a:cs typeface="Calibri" panose="020F0502020204030204" pitchFamily="34" charset="0"/>
              </a:rPr>
              <a:t>Instead: use Python's </a:t>
            </a:r>
            <a:r>
              <a:rPr lang="en-US" sz="2800" b="1" dirty="0">
                <a:latin typeface="Calibri" panose="020F0502020204030204" pitchFamily="34" charset="0"/>
                <a:cs typeface="Calibri" panose="020F0502020204030204" pitchFamily="34" charset="0"/>
              </a:rPr>
              <a:t>raw string notation </a:t>
            </a:r>
            <a:r>
              <a:rPr lang="en-US" sz="2800" dirty="0">
                <a:latin typeface="Calibri" panose="020F0502020204030204" pitchFamily="34" charset="0"/>
                <a:cs typeface="Calibri" panose="020F0502020204030204" pitchFamily="34" charset="0"/>
              </a:rPr>
              <a:t>for regex:</a:t>
            </a:r>
          </a:p>
          <a:p>
            <a:pPr lvl="2"/>
            <a:r>
              <a:rPr lang="en-US" sz="2400" dirty="0">
                <a:latin typeface="Courier" pitchFamily="2" charset="0"/>
                <a:cs typeface="Calibri" panose="020F0502020204030204" pitchFamily="34" charset="0"/>
              </a:rPr>
              <a:t>r"[</a:t>
            </a:r>
            <a:r>
              <a:rPr lang="en-US" sz="2400" dirty="0" err="1">
                <a:latin typeface="Courier" pitchFamily="2" charset="0"/>
                <a:cs typeface="Calibri" panose="020F0502020204030204" pitchFamily="34" charset="0"/>
              </a:rPr>
              <a:t>tT</a:t>
            </a:r>
            <a:r>
              <a:rPr lang="en-US" sz="2400" dirty="0">
                <a:latin typeface="Courier" pitchFamily="2" charset="0"/>
                <a:cs typeface="Calibri" panose="020F0502020204030204" pitchFamily="34" charset="0"/>
              </a:rPr>
              <a:t>]he"</a:t>
            </a:r>
          </a:p>
          <a:p>
            <a:pPr lvl="2"/>
            <a:r>
              <a:rPr lang="en-US" sz="2400" dirty="0">
                <a:latin typeface="Courier" pitchFamily="2" charset="0"/>
                <a:cs typeface="Calibri" panose="020F0502020204030204" pitchFamily="34" charset="0"/>
              </a:rPr>
              <a:t>r"\d+"</a:t>
            </a:r>
            <a:r>
              <a:rPr lang="en-US" sz="2400" dirty="0">
                <a:latin typeface="Calibri" panose="020F0502020204030204" pitchFamily="34" charset="0"/>
                <a:cs typeface="Calibri" panose="020F0502020204030204" pitchFamily="34" charset="0"/>
              </a:rPr>
              <a:t> matches one or more digits</a:t>
            </a:r>
          </a:p>
          <a:p>
            <a:pPr lvl="3"/>
            <a:r>
              <a:rPr lang="en-US" sz="2000" dirty="0">
                <a:latin typeface="Calibri" panose="020F0502020204030204" pitchFamily="34" charset="0"/>
                <a:cs typeface="Calibri" panose="020F0502020204030204" pitchFamily="34" charset="0"/>
              </a:rPr>
              <a:t>instead of </a:t>
            </a:r>
            <a:r>
              <a:rPr lang="en-US" sz="2000" dirty="0">
                <a:latin typeface="Courier" pitchFamily="2" charset="0"/>
                <a:cs typeface="Calibri" panose="020F0502020204030204" pitchFamily="34" charset="0"/>
              </a:rPr>
              <a:t>"\\d+"</a:t>
            </a:r>
            <a:endParaRPr lang="en-US" sz="2000" dirty="0">
              <a:latin typeface="Calibri" panose="020F0502020204030204" pitchFamily="34" charset="0"/>
              <a:cs typeface="Calibri" panose="020F0502020204030204" pitchFamily="34" charset="0"/>
            </a:endParaRPr>
          </a:p>
          <a:p>
            <a:pPr lvl="2"/>
            <a:endParaRPr lang="en-US" sz="2100" dirty="0">
              <a:latin typeface="Calibri" panose="020F0502020204030204" pitchFamily="34" charset="0"/>
              <a:cs typeface="Calibri" panose="020F0502020204030204" pitchFamily="34" charset="0"/>
            </a:endParaRPr>
          </a:p>
          <a:p>
            <a:pPr lvl="2"/>
            <a:endParaRPr lang="en-US" sz="2500"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10</a:t>
            </a:fld>
            <a:endParaRPr lang="en-US" dirty="0"/>
          </a:p>
        </p:txBody>
      </p:sp>
    </p:spTree>
    <p:extLst>
      <p:ext uri="{BB962C8B-B14F-4D97-AF65-F5344CB8AC3E}">
        <p14:creationId xmlns:p14="http://schemas.microsoft.com/office/powerpoint/2010/main" val="32355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The iterative process of writing regex's</a:t>
            </a:r>
          </a:p>
        </p:txBody>
      </p:sp>
      <p:sp>
        <p:nvSpPr>
          <p:cNvPr id="95235" name="Rectangle 3"/>
          <p:cNvSpPr>
            <a:spLocks noGrp="1" noChangeArrowheads="1"/>
          </p:cNvSpPr>
          <p:nvPr>
            <p:ph idx="1"/>
          </p:nvPr>
        </p:nvSpPr>
        <p:spPr>
          <a:xfrm>
            <a:off x="822960" y="971550"/>
            <a:ext cx="7543801" cy="4052248"/>
          </a:xfrm>
        </p:spPr>
        <p:txBody>
          <a:bodyPr>
            <a:normAutofit lnSpcReduction="10000"/>
          </a:bodyPr>
          <a:lstStyle/>
          <a:p>
            <a:pPr eaLnBrk="1" hangingPunct="1"/>
            <a:r>
              <a:rPr lang="en-US" sz="2800" dirty="0"/>
              <a:t>Find me all instances of the word “the” in a text.</a:t>
            </a:r>
          </a:p>
          <a:p>
            <a:pPr eaLnBrk="1" hangingPunct="1"/>
            <a:endParaRPr lang="en-US" sz="2800" dirty="0"/>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800100" lvl="2" indent="0" eaLnBrk="1" hangingPunct="1">
              <a:buNone/>
            </a:pPr>
            <a:endParaRPr lang="en-US" sz="2800" dirty="0">
              <a:solidFill>
                <a:srgbClr val="000000"/>
              </a:solidFill>
              <a:latin typeface="Calibri"/>
              <a:cs typeface="Calibri"/>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alibri"/>
              </a:rPr>
              <a:t>T</a:t>
            </a:r>
            <a:r>
              <a:rPr lang="en-US" sz="2800" dirty="0">
                <a:latin typeface="Courier"/>
                <a:cs typeface="Courier"/>
              </a:rPr>
              <a:t>heology</a:t>
            </a: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p>
        </p:txBody>
      </p:sp>
    </p:spTree>
    <p:extLst>
      <p:ext uri="{BB962C8B-B14F-4D97-AF65-F5344CB8AC3E}">
        <p14:creationId xmlns:p14="http://schemas.microsoft.com/office/powerpoint/2010/main" val="274074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False positives and false negatives</a:t>
            </a:r>
          </a:p>
        </p:txBody>
      </p:sp>
      <p:sp>
        <p:nvSpPr>
          <p:cNvPr id="83971" name="Rectangle 3"/>
          <p:cNvSpPr>
            <a:spLocks noGrp="1" noChangeArrowheads="1"/>
          </p:cNvSpPr>
          <p:nvPr>
            <p:ph idx="1"/>
          </p:nvPr>
        </p:nvSpPr>
        <p:spPr>
          <a:xfrm>
            <a:off x="822961" y="1047750"/>
            <a:ext cx="7330440" cy="4095750"/>
          </a:xfrm>
        </p:spPr>
        <p:txBody>
          <a:bodyPr>
            <a:normAutofit/>
          </a:bodyPr>
          <a:lstStyle/>
          <a:p>
            <a:pPr marL="0" indent="0" eaLnBrk="1" hangingPunct="1">
              <a:buNone/>
            </a:pPr>
            <a:r>
              <a:rPr lang="en-US" sz="2800" dirty="0"/>
              <a:t>The process we just went through was based on </a:t>
            </a:r>
            <a:r>
              <a:rPr lang="en-US" sz="2800" dirty="0">
                <a:solidFill>
                  <a:srgbClr val="A50021"/>
                </a:solidFill>
              </a:rPr>
              <a:t>fixing two kinds of errors:</a:t>
            </a:r>
          </a:p>
          <a:p>
            <a:pPr marL="287338" lvl="2" indent="0" eaLnBrk="1" hangingPunct="1">
              <a:buNone/>
            </a:pPr>
            <a:endParaRPr lang="en-US" sz="16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a:t>
            </a:r>
          </a:p>
          <a:p>
            <a:pPr marL="288036" lvl="2" indent="0" eaLnBrk="1" hangingPunct="1">
              <a:buNone/>
            </a:pPr>
            <a:endParaRPr lang="en-US" sz="2400" b="1"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a:t>
            </a:r>
          </a:p>
        </p:txBody>
      </p:sp>
    </p:spTree>
    <p:extLst>
      <p:ext uri="{BB962C8B-B14F-4D97-AF65-F5344CB8AC3E}">
        <p14:creationId xmlns:p14="http://schemas.microsoft.com/office/powerpoint/2010/main" val="582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Characterizing work on NLP</a:t>
            </a:r>
          </a:p>
        </p:txBody>
      </p:sp>
      <p:sp>
        <p:nvSpPr>
          <p:cNvPr id="86019" name="Rectangle 3"/>
          <p:cNvSpPr>
            <a:spLocks noGrp="1" noChangeArrowheads="1"/>
          </p:cNvSpPr>
          <p:nvPr>
            <p:ph idx="1"/>
          </p:nvPr>
        </p:nvSpPr>
        <p:spPr>
          <a:xfrm>
            <a:off x="822960" y="1200150"/>
            <a:ext cx="8016240" cy="3429000"/>
          </a:xfrm>
        </p:spPr>
        <p:txBody>
          <a:bodyPr/>
          <a:lstStyle/>
          <a:p>
            <a:pPr marL="0" indent="0">
              <a:buNone/>
            </a:pPr>
            <a:r>
              <a:rPr lang="en-US" sz="2800" dirty="0"/>
              <a:t>In NLP we are always dealing with these kinds of errors.</a:t>
            </a:r>
          </a:p>
          <a:p>
            <a:pPr marL="0" indent="0">
              <a:lnSpc>
                <a:spcPct val="100000"/>
              </a:lnSpc>
              <a:buNone/>
            </a:pPr>
            <a:r>
              <a:rPr lang="en-US" dirty="0"/>
              <a:t>R</a:t>
            </a:r>
            <a:r>
              <a:rPr lang="en-US" sz="2800" dirty="0"/>
              <a:t>educing the error rate for an application often involves two antagonistic efforts: </a:t>
            </a:r>
          </a:p>
          <a:p>
            <a:pPr lvl="1"/>
            <a:r>
              <a:rPr lang="en-US" sz="2400" dirty="0">
                <a:solidFill>
                  <a:srgbClr val="008000"/>
                </a:solidFill>
              </a:rPr>
              <a:t>Increasing coverage (or </a:t>
            </a:r>
            <a:r>
              <a:rPr lang="en-US" sz="2400" i="1" dirty="0">
                <a:solidFill>
                  <a:srgbClr val="008000"/>
                </a:solidFill>
              </a:rPr>
              <a:t>recall</a:t>
            </a:r>
            <a:r>
              <a:rPr lang="en-US" sz="2400" dirty="0">
                <a:solidFill>
                  <a:srgbClr val="008000"/>
                </a:solidFill>
              </a:rPr>
              <a:t>) </a:t>
            </a:r>
            <a:r>
              <a:rPr lang="en-US" sz="2400" dirty="0"/>
              <a:t>(minimizing false negatives).</a:t>
            </a:r>
          </a:p>
          <a:p>
            <a:pPr lvl="1"/>
            <a:r>
              <a:rPr lang="en-US" sz="2400" dirty="0">
                <a:solidFill>
                  <a:srgbClr val="008000"/>
                </a:solidFill>
              </a:rPr>
              <a:t>Increasing accuracy (or </a:t>
            </a:r>
            <a:r>
              <a:rPr lang="en-US" sz="2400" i="1" dirty="0">
                <a:solidFill>
                  <a:srgbClr val="008000"/>
                </a:solidFill>
              </a:rPr>
              <a:t>precision</a:t>
            </a:r>
            <a:r>
              <a:rPr lang="en-US" sz="2400" dirty="0">
                <a:solidFill>
                  <a:srgbClr val="008000"/>
                </a:solidFill>
              </a:rPr>
              <a:t>) </a:t>
            </a:r>
            <a:r>
              <a:rPr lang="en-US" sz="2400" dirty="0"/>
              <a:t>(minimizing false positives)</a:t>
            </a:r>
          </a:p>
        </p:txBody>
      </p:sp>
    </p:spTree>
    <p:extLst>
      <p:ext uri="{BB962C8B-B14F-4D97-AF65-F5344CB8AC3E}">
        <p14:creationId xmlns:p14="http://schemas.microsoft.com/office/powerpoint/2010/main" val="292607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fontScale="90000"/>
          </a:bodyPr>
          <a:lstStyle/>
          <a:p>
            <a:r>
              <a:rPr lang="en-US" sz="3600" dirty="0"/>
              <a:t>Regular expressions play a surprisingly large role</a:t>
            </a:r>
            <a:endParaRPr lang="en-US" dirty="0"/>
          </a:p>
        </p:txBody>
      </p:sp>
      <p:sp>
        <p:nvSpPr>
          <p:cNvPr id="90115" name="Content Placeholder 2"/>
          <p:cNvSpPr>
            <a:spLocks noGrp="1"/>
          </p:cNvSpPr>
          <p:nvPr>
            <p:ph idx="1"/>
          </p:nvPr>
        </p:nvSpPr>
        <p:spPr>
          <a:xfrm>
            <a:off x="822960" y="1428750"/>
            <a:ext cx="7543801" cy="3200400"/>
          </a:xfrm>
        </p:spPr>
        <p:txBody>
          <a:bodyPr>
            <a:normAutofit/>
          </a:bodyPr>
          <a:lstStyle/>
          <a:p>
            <a:pPr marL="150813" lvl="1" indent="0">
              <a:buNone/>
            </a:pPr>
            <a:r>
              <a:rPr lang="en-US" sz="3000" dirty="0"/>
              <a:t>Widely used in both academics and industry</a:t>
            </a:r>
          </a:p>
          <a:p>
            <a:pPr marL="150813" lvl="1" indent="0">
              <a:buNone/>
            </a:pPr>
            <a:endParaRPr lang="en-US" sz="1500" dirty="0"/>
          </a:p>
          <a:p>
            <a:pPr marL="744538" lvl="2" indent="-457200">
              <a:buFont typeface="+mj-lt"/>
              <a:buAutoNum type="arabicPeriod"/>
            </a:pPr>
            <a:r>
              <a:rPr lang="en-US" sz="2700" dirty="0"/>
              <a:t>Part of most text processing tasks, even for big neural language model pipelines</a:t>
            </a:r>
          </a:p>
          <a:p>
            <a:pPr lvl="3"/>
            <a:r>
              <a:rPr lang="en-US" sz="2700" dirty="0"/>
              <a:t>including text formatting and pre-processing</a:t>
            </a:r>
          </a:p>
          <a:p>
            <a:pPr lvl="3"/>
            <a:endParaRPr lang="en-US" sz="1000" dirty="0"/>
          </a:p>
          <a:p>
            <a:pPr marL="744538" lvl="2" indent="-457200">
              <a:buFont typeface="+mj-lt"/>
              <a:buAutoNum type="arabicPeriod"/>
            </a:pPr>
            <a:r>
              <a:rPr lang="en-US" sz="2700" dirty="0"/>
              <a:t>Very useful for data analysis of any text data</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14</a:t>
            </a:fld>
            <a:endParaRPr lang="en-US"/>
          </a:p>
        </p:txBody>
      </p:sp>
    </p:spTree>
    <p:extLst>
      <p:ext uri="{BB962C8B-B14F-4D97-AF65-F5344CB8AC3E}">
        <p14:creationId xmlns:p14="http://schemas.microsoft.com/office/powerpoint/2010/main" val="281682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79636" y="170242"/>
            <a:ext cx="5009393" cy="648908"/>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Regular expressions are used everywhere</a:t>
            </a:r>
            <a:endParaRPr lang="en-US" dirty="0"/>
          </a:p>
        </p:txBody>
      </p:sp>
      <p:sp>
        <p:nvSpPr>
          <p:cNvPr id="90115" name="Content Placeholder 2"/>
          <p:cNvSpPr>
            <a:spLocks noGrp="1"/>
          </p:cNvSpPr>
          <p:nvPr>
            <p:ph idx="1"/>
          </p:nvPr>
        </p:nvSpPr>
        <p:spPr/>
        <p:txBody>
          <a:bodyPr>
            <a:normAutofit/>
          </a:bodyPr>
          <a:lstStyle/>
          <a:p>
            <a:pPr lvl="1"/>
            <a:r>
              <a:rPr lang="en-US" sz="2800" dirty="0"/>
              <a:t>Part of every text processing task</a:t>
            </a:r>
          </a:p>
          <a:p>
            <a:pPr lvl="2"/>
            <a:r>
              <a:rPr lang="en-US" sz="2400" dirty="0"/>
              <a:t>Not a general NLP solution (for that we use large NLP systems we will see in later lectures)</a:t>
            </a:r>
          </a:p>
          <a:p>
            <a:pPr lvl="2"/>
            <a:r>
              <a:rPr lang="en-US" sz="2400" dirty="0"/>
              <a:t>But very useful as part of those systems (e.g., for pre-processing or text formatting)</a:t>
            </a:r>
          </a:p>
          <a:p>
            <a:pPr lvl="1"/>
            <a:r>
              <a:rPr lang="en-US" sz="2800" dirty="0"/>
              <a:t>Necessary for data analysis of text data</a:t>
            </a:r>
          </a:p>
          <a:p>
            <a:pPr lvl="1"/>
            <a:r>
              <a:rPr lang="en-US" sz="2800" dirty="0"/>
              <a:t>A widely used tool in industry and academics</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2</a:t>
            </a:fld>
            <a:endParaRPr lang="en-US"/>
          </a:p>
        </p:txBody>
      </p:sp>
    </p:spTree>
    <p:extLst>
      <p:ext uri="{BB962C8B-B14F-4D97-AF65-F5344CB8AC3E}">
        <p14:creationId xmlns:p14="http://schemas.microsoft.com/office/powerpoint/2010/main" val="16577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123949"/>
            <a:ext cx="8534400" cy="3804597"/>
          </a:xfrm>
        </p:spPr>
        <p:txBody>
          <a:bodyPr>
            <a:normAutofit/>
          </a:bodyPr>
          <a:lstStyle/>
          <a:p>
            <a:pPr eaLnBrk="1" hangingPunct="1"/>
            <a:r>
              <a:rPr lang="en-US" sz="2400" dirty="0"/>
              <a:t>A formal language for specifying text strings</a:t>
            </a:r>
          </a:p>
          <a:p>
            <a:pPr eaLnBrk="1" hangingPunct="1"/>
            <a:r>
              <a:rPr lang="en-US" sz="2400" dirty="0"/>
              <a:t>How can we search for mentions of these cute animals in text?</a:t>
            </a:r>
          </a:p>
          <a:p>
            <a:pPr eaLnBrk="1" hangingPunct="1"/>
            <a:endParaRPr lang="en-US" sz="1200" dirty="0"/>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lvl="1" eaLnBrk="1" hangingPunct="1"/>
            <a:r>
              <a:rPr lang="en-US" dirty="0"/>
              <a:t>Groundhog</a:t>
            </a:r>
          </a:p>
          <a:p>
            <a:pPr lvl="1" eaLnBrk="1" hangingPunct="1"/>
            <a:r>
              <a:rPr lang="en-US" sz="2400" dirty="0"/>
              <a:t>groundhogs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using the dash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05191319"/>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one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2428052"/>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123950"/>
            <a:ext cx="7620000" cy="4190999"/>
          </a:xfrm>
        </p:spPr>
        <p:txBody>
          <a:bodyPr/>
          <a:lstStyle/>
          <a:p>
            <a:pPr eaLnBrk="1" hangingPunct="1"/>
            <a:r>
              <a:rPr lang="en-US" sz="2800" dirty="0">
                <a:solidFill>
                  <a:srgbClr val="000000"/>
                </a:solidFill>
                <a:latin typeface="Calibri"/>
                <a:cs typeface="Calibri"/>
              </a:rPr>
              <a:t>Carat as first character in </a:t>
            </a:r>
            <a:r>
              <a:rPr lang="en-US" dirty="0">
                <a:solidFill>
                  <a:srgbClr val="000000"/>
                </a:solidFill>
                <a:latin typeface="Calibri"/>
                <a:cs typeface="Calibri"/>
              </a:rPr>
              <a:t>[] negates the list</a:t>
            </a:r>
            <a:endParaRPr lang="en-US" sz="2800" dirty="0">
              <a:solidFill>
                <a:srgbClr val="CC0000"/>
              </a:solidFill>
              <a:latin typeface="Courier" charset="0"/>
            </a:endParaRPr>
          </a:p>
          <a:p>
            <a:pPr lvl="1"/>
            <a:r>
              <a:rPr lang="en-US" sz="2000" dirty="0">
                <a:latin typeface="Calibri"/>
                <a:cs typeface="Calibri"/>
              </a:rPr>
              <a:t>Note: Carat means negation only when it's first in []</a:t>
            </a:r>
          </a:p>
          <a:p>
            <a:pPr lvl="1"/>
            <a:r>
              <a:rPr lang="en-US" sz="2000" dirty="0">
                <a:latin typeface="Calibri"/>
                <a:cs typeface="Calibri"/>
              </a:rPr>
              <a:t>Special characters (., *, +, ?) lose their special meaning inside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7242923"/>
              </p:ext>
            </p:extLst>
          </p:nvPr>
        </p:nvGraphicFramePr>
        <p:xfrm>
          <a:off x="457200" y="2480310"/>
          <a:ext cx="8382000" cy="1981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[^Ss]</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a:t>
                      </a:r>
                      <a:endParaRPr lang="en-US" sz="2000" dirty="0"/>
                    </a:p>
                  </a:txBody>
                  <a:tcPr/>
                </a:tc>
                <a:tc>
                  <a:txBody>
                    <a:bodyPr/>
                    <a:lstStyle/>
                    <a:p>
                      <a:r>
                        <a:rPr lang="en-US" sz="2000" dirty="0">
                          <a:solidFill>
                            <a:srgbClr val="000000"/>
                          </a:solidFill>
                        </a:rPr>
                        <a:t>Not a period</a:t>
                      </a:r>
                    </a:p>
                  </a:txBody>
                  <a:tcPr/>
                </a:tc>
                <a:tc>
                  <a:txBody>
                    <a:bodyPr/>
                    <a:lstStyle/>
                    <a:p>
                      <a:r>
                        <a:rPr lang="en-US" sz="2000" u="sng" dirty="0">
                          <a:solidFill>
                            <a:srgbClr val="3366FF"/>
                          </a:solidFill>
                          <a:latin typeface="Courier"/>
                          <a:cs typeface="Courier"/>
                        </a:rPr>
                        <a:t>O</a:t>
                      </a:r>
                      <a:r>
                        <a:rPr lang="en-US" sz="2000" u="none" dirty="0">
                          <a:solidFill>
                            <a:srgbClr val="000000"/>
                          </a:solidFill>
                          <a:latin typeface="Courier"/>
                          <a:cs typeface="Courier"/>
                        </a:rPr>
                        <a:t>ur resident Djinn</a:t>
                      </a:r>
                    </a:p>
                  </a:txBody>
                  <a:tcPr/>
                </a:tc>
                <a:extLst>
                  <a:ext uri="{0D108BD9-81ED-4DB2-BD59-A6C34878D82A}">
                    <a16:rowId xmlns:a16="http://schemas.microsoft.com/office/drawing/2014/main" val="3288112943"/>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Either e or ^</a:t>
                      </a:r>
                    </a:p>
                  </a:txBody>
                  <a:tcPr/>
                </a:tc>
                <a:tc>
                  <a:txBody>
                    <a:bodyPr/>
                    <a:lstStyle/>
                    <a:p>
                      <a:r>
                        <a:rPr lang="en-US" sz="2000" dirty="0">
                          <a:latin typeface="Courier"/>
                          <a:cs typeface="Courier"/>
                        </a:rPr>
                        <a:t>Look up </a:t>
                      </a:r>
                      <a:r>
                        <a:rPr lang="en-US" sz="2000" u="sng" dirty="0">
                          <a:solidFill>
                            <a:srgbClr val="3366FF"/>
                          </a:solidFill>
                          <a:latin typeface="Courier"/>
                          <a:cs typeface="Courier"/>
                        </a:rPr>
                        <a:t>^</a:t>
                      </a:r>
                      <a:r>
                        <a:rPr lang="en-US" sz="2000" dirty="0">
                          <a:latin typeface="Courier"/>
                          <a:cs typeface="Courier"/>
                        </a:rPr>
                        <a:t> now</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Convenient aliases</a:t>
            </a:r>
          </a:p>
        </p:txBody>
      </p:sp>
      <p:sp>
        <p:nvSpPr>
          <p:cNvPr id="87043" name="Rectangle 3"/>
          <p:cNvSpPr>
            <a:spLocks noGrp="1" noChangeArrowheads="1"/>
          </p:cNvSpPr>
          <p:nvPr>
            <p:ph idx="1"/>
          </p:nvPr>
        </p:nvSpPr>
        <p:spPr>
          <a:xfrm>
            <a:off x="609600" y="1428750"/>
            <a:ext cx="7620000" cy="4114799"/>
          </a:xfrm>
        </p:spPr>
        <p:txBody>
          <a:bodyPr/>
          <a:lstStyle/>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26667346"/>
              </p:ext>
            </p:extLst>
          </p:nvPr>
        </p:nvGraphicFramePr>
        <p:xfrm>
          <a:off x="381000" y="1215049"/>
          <a:ext cx="8381999" cy="27736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2133600">
                  <a:extLst>
                    <a:ext uri="{9D8B030D-6E8A-4147-A177-3AD203B41FA5}">
                      <a16:colId xmlns:a16="http://schemas.microsoft.com/office/drawing/2014/main" val="3715470752"/>
                    </a:ext>
                  </a:extLst>
                </a:gridCol>
                <a:gridCol w="28194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Expansion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\d</a:t>
                      </a:r>
                      <a:endParaRPr lang="en-US" sz="2000" dirty="0"/>
                    </a:p>
                  </a:txBody>
                  <a:tcPr/>
                </a:tc>
                <a:tc>
                  <a:txBody>
                    <a:bodyPr/>
                    <a:lstStyle/>
                    <a:p>
                      <a:r>
                        <a:rPr lang="en-US" sz="2000" dirty="0">
                          <a:solidFill>
                            <a:srgbClr val="CC0000"/>
                          </a:solidFill>
                          <a:latin typeface="Courier"/>
                          <a:cs typeface="Courier"/>
                        </a:rPr>
                        <a:t>[0-9]</a:t>
                      </a:r>
                      <a:endParaRPr lang="en-US" sz="2000" dirty="0"/>
                    </a:p>
                  </a:txBody>
                  <a:tcPr/>
                </a:tc>
                <a:tc>
                  <a:txBody>
                    <a:bodyPr/>
                    <a:lstStyle/>
                    <a:p>
                      <a:r>
                        <a:rPr lang="en-US" sz="2000" dirty="0"/>
                        <a:t>Any digit</a:t>
                      </a:r>
                    </a:p>
                  </a:txBody>
                  <a:tcPr/>
                </a:tc>
                <a:tc>
                  <a:txBody>
                    <a:bodyPr/>
                    <a:lstStyle/>
                    <a:p>
                      <a:r>
                        <a:rPr lang="en-US" sz="2000" dirty="0" err="1">
                          <a:latin typeface="Courier"/>
                          <a:cs typeface="Courier"/>
                        </a:rPr>
                        <a:t>Fahreneit</a:t>
                      </a:r>
                      <a:r>
                        <a:rPr lang="en-US" sz="2000" dirty="0">
                          <a:latin typeface="Courier"/>
                          <a:cs typeface="Courier"/>
                        </a:rPr>
                        <a:t> </a:t>
                      </a:r>
                      <a:r>
                        <a:rPr lang="en-US" sz="2000" u="sng" dirty="0">
                          <a:solidFill>
                            <a:srgbClr val="3366FF"/>
                          </a:solidFill>
                          <a:latin typeface="Courier"/>
                          <a:cs typeface="Courier"/>
                        </a:rPr>
                        <a:t>4</a:t>
                      </a:r>
                      <a:r>
                        <a:rPr lang="en-US" sz="2000" dirty="0">
                          <a:latin typeface="Courier"/>
                          <a:cs typeface="Courier"/>
                        </a:rPr>
                        <a:t>51</a:t>
                      </a:r>
                    </a:p>
                  </a:txBody>
                  <a:tcPr/>
                </a:tc>
                <a:extLst>
                  <a:ext uri="{0D108BD9-81ED-4DB2-BD59-A6C34878D82A}">
                    <a16:rowId xmlns:a16="http://schemas.microsoft.com/office/drawing/2014/main" val="10001"/>
                  </a:ext>
                </a:extLst>
              </a:tr>
              <a:tr h="0">
                <a:tc>
                  <a:txBody>
                    <a:bodyPr/>
                    <a:lstStyle/>
                    <a:p>
                      <a:r>
                        <a:rPr lang="en-US" sz="2000" dirty="0">
                          <a:solidFill>
                            <a:srgbClr val="CC0000"/>
                          </a:solidFill>
                          <a:latin typeface="Courier"/>
                          <a:cs typeface="Courier"/>
                        </a:rPr>
                        <a:t>\D	</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[^0-9]</a:t>
                      </a:r>
                      <a:endParaRPr lang="en-US" sz="2000" dirty="0"/>
                    </a:p>
                  </a:txBody>
                  <a:tcPr/>
                </a:tc>
                <a:tc>
                  <a:txBody>
                    <a:bodyPr/>
                    <a:lstStyle/>
                    <a:p>
                      <a:r>
                        <a:rPr lang="en-US" sz="2000" dirty="0">
                          <a:solidFill>
                            <a:srgbClr val="000000"/>
                          </a:solidFill>
                        </a:rPr>
                        <a:t>Any non-digit</a:t>
                      </a:r>
                    </a:p>
                  </a:txBody>
                  <a:tcPr/>
                </a:tc>
                <a:tc>
                  <a:txBody>
                    <a:bodyPr/>
                    <a:lstStyle/>
                    <a:p>
                      <a:r>
                        <a:rPr lang="en-US" sz="2000" b="0" u="sng" dirty="0">
                          <a:solidFill>
                            <a:srgbClr val="3366FF"/>
                          </a:solidFill>
                          <a:latin typeface="Courier"/>
                          <a:cs typeface="Courier"/>
                        </a:rPr>
                        <a:t>B</a:t>
                      </a:r>
                      <a:r>
                        <a:rPr lang="en-US" sz="2000" u="none" dirty="0">
                          <a:solidFill>
                            <a:srgbClr val="000000"/>
                          </a:solidFill>
                          <a:latin typeface="Courier"/>
                          <a:cs typeface="Courier"/>
                        </a:rPr>
                        <a:t>lue Moon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[a-ZA-Z0-9_]</a:t>
                      </a:r>
                      <a:endParaRPr lang="en-US" sz="2000" dirty="0"/>
                    </a:p>
                  </a:txBody>
                  <a:tcPr/>
                </a:tc>
                <a:tc>
                  <a:txBody>
                    <a:bodyPr/>
                    <a:lstStyle/>
                    <a:p>
                      <a:r>
                        <a:rPr lang="en-US" sz="2000" dirty="0"/>
                        <a:t>Any alphanumeric or _</a:t>
                      </a:r>
                    </a:p>
                  </a:txBody>
                  <a:tcPr/>
                </a:tc>
                <a:tc>
                  <a:txBody>
                    <a:bodyPr/>
                    <a:lstStyle/>
                    <a:p>
                      <a:r>
                        <a:rPr lang="en-US" sz="2000" b="0" u="sng" dirty="0" err="1">
                          <a:solidFill>
                            <a:srgbClr val="3366FF"/>
                          </a:solidFill>
                          <a:latin typeface="Courier"/>
                          <a:cs typeface="Courier"/>
                        </a:rPr>
                        <a:t>D</a:t>
                      </a:r>
                      <a:r>
                        <a:rPr lang="en-US" sz="2000" b="0" u="none" dirty="0" err="1">
                          <a:solidFill>
                            <a:srgbClr val="000000"/>
                          </a:solidFill>
                          <a:latin typeface="Courier"/>
                          <a:cs typeface="Courier"/>
                        </a:rPr>
                        <a:t>aiyu</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[^\w]</a:t>
                      </a:r>
                      <a:endParaRPr lang="en-US" sz="2000" dirty="0"/>
                    </a:p>
                  </a:txBody>
                  <a:tcPr/>
                </a:tc>
                <a:tc>
                  <a:txBody>
                    <a:bodyPr/>
                    <a:lstStyle/>
                    <a:p>
                      <a:r>
                        <a:rPr lang="en-US" sz="2000" dirty="0"/>
                        <a:t>Not alphanumeric or _</a:t>
                      </a:r>
                    </a:p>
                  </a:txBody>
                  <a:tcPr/>
                </a:tc>
                <a:tc>
                  <a:txBody>
                    <a:bodyPr/>
                    <a:lstStyle/>
                    <a:p>
                      <a:r>
                        <a:rPr lang="en-US" sz="2000" dirty="0">
                          <a:latin typeface="Courier"/>
                          <a:cs typeface="Courier"/>
                        </a:rPr>
                        <a:t>Look</a:t>
                      </a:r>
                      <a:r>
                        <a:rPr lang="en-US" sz="2000" b="0" u="sng" dirty="0">
                          <a:solidFill>
                            <a:srgbClr val="3366FF"/>
                          </a:solidFill>
                          <a:latin typeface="Courier"/>
                          <a:cs typeface="Courier"/>
                        </a:rPr>
                        <a:t>!</a:t>
                      </a:r>
                      <a:endParaRPr lang="en-US" sz="2000" dirty="0">
                        <a:latin typeface="Courier"/>
                        <a:cs typeface="Courier"/>
                      </a:endParaRPr>
                    </a:p>
                  </a:txBody>
                  <a:tcPr/>
                </a:tc>
                <a:extLst>
                  <a:ext uri="{0D108BD9-81ED-4DB2-BD59-A6C34878D82A}">
                    <a16:rowId xmlns:a16="http://schemas.microsoft.com/office/drawing/2014/main" val="3343176011"/>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 \r\t\n\f]</a:t>
                      </a:r>
                      <a:endParaRPr lang="en-US" sz="2000" dirty="0"/>
                    </a:p>
                  </a:txBody>
                  <a:tcPr/>
                </a:tc>
                <a:tc>
                  <a:txBody>
                    <a:bodyPr/>
                    <a:lstStyle/>
                    <a:p>
                      <a:r>
                        <a:rPr lang="en-US" sz="2000" dirty="0"/>
                        <a:t>Whitespace (space, tab)</a:t>
                      </a:r>
                    </a:p>
                  </a:txBody>
                  <a:tcPr/>
                </a:tc>
                <a:tc>
                  <a:txBody>
                    <a:bodyPr/>
                    <a:lstStyle/>
                    <a:p>
                      <a:r>
                        <a:rPr lang="en-US" sz="2000" dirty="0" err="1">
                          <a:latin typeface="Courier"/>
                          <a:cs typeface="Courier"/>
                        </a:rPr>
                        <a:t>Look</a:t>
                      </a:r>
                      <a:r>
                        <a:rPr lang="en-US" sz="2000" dirty="0" err="1">
                          <a:solidFill>
                            <a:srgbClr val="3365FF"/>
                          </a:solidFill>
                          <a:latin typeface="Courier"/>
                          <a:cs typeface="Courier"/>
                        </a:rPr>
                        <a:t>␣</a:t>
                      </a:r>
                      <a:r>
                        <a:rPr lang="en-US" sz="2000" dirty="0" err="1">
                          <a:latin typeface="Courier"/>
                          <a:cs typeface="Courier"/>
                        </a:rPr>
                        <a:t>up</a:t>
                      </a:r>
                      <a:endParaRPr lang="en-US" sz="2000" dirty="0">
                        <a:latin typeface="Courier"/>
                        <a:cs typeface="Courier"/>
                      </a:endParaRPr>
                    </a:p>
                  </a:txBody>
                  <a:tcPr/>
                </a:tc>
                <a:extLst>
                  <a:ext uri="{0D108BD9-81ED-4DB2-BD59-A6C34878D82A}">
                    <a16:rowId xmlns:a16="http://schemas.microsoft.com/office/drawing/2014/main" val="10004"/>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[^\s]</a:t>
                      </a:r>
                      <a:endParaRPr lang="en-US" sz="2000" dirty="0"/>
                    </a:p>
                  </a:txBody>
                  <a:tcPr/>
                </a:tc>
                <a:tc>
                  <a:txBody>
                    <a:bodyPr/>
                    <a:lstStyle/>
                    <a:p>
                      <a:r>
                        <a:rPr lang="en-US" sz="2000" dirty="0"/>
                        <a:t>Not whitespace</a:t>
                      </a:r>
                    </a:p>
                  </a:txBody>
                  <a:tcPr/>
                </a:tc>
                <a:tc>
                  <a:txBody>
                    <a:bodyPr/>
                    <a:lstStyle/>
                    <a:p>
                      <a:r>
                        <a:rPr lang="en-US" sz="2000" b="0" u="sng" dirty="0">
                          <a:solidFill>
                            <a:srgbClr val="3366FF"/>
                          </a:solidFill>
                          <a:latin typeface="Courier"/>
                          <a:cs typeface="Courier"/>
                        </a:rPr>
                        <a:t>L</a:t>
                      </a:r>
                      <a:r>
                        <a:rPr lang="en-US" sz="2000" dirty="0">
                          <a:latin typeface="Courier"/>
                          <a:cs typeface="Courier"/>
                        </a:rPr>
                        <a:t>ook up</a:t>
                      </a:r>
                    </a:p>
                  </a:txBody>
                  <a:tcPr/>
                </a:tc>
                <a:extLst>
                  <a:ext uri="{0D108BD9-81ED-4DB2-BD59-A6C34878D82A}">
                    <a16:rowId xmlns:a16="http://schemas.microsoft.com/office/drawing/2014/main" val="2741289315"/>
                  </a:ext>
                </a:extLst>
              </a:tr>
            </a:tbl>
          </a:graphicData>
        </a:graphic>
      </p:graphicFrame>
    </p:spTree>
    <p:extLst>
      <p:ext uri="{BB962C8B-B14F-4D97-AF65-F5344CB8AC3E}">
        <p14:creationId xmlns:p14="http://schemas.microsoft.com/office/powerpoint/2010/main" val="2485418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Groundhog is another name for woodchuck</a:t>
            </a:r>
            <a:r>
              <a:rPr lang="en-US" sz="2400" dirty="0"/>
              <a:t>!</a:t>
            </a:r>
          </a:p>
          <a:p>
            <a:pPr eaLnBrk="1" hangingPunct="1"/>
            <a:r>
              <a:rPr lang="en-US" sz="2400" dirty="0"/>
              <a:t>The pipe symbol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119702"/>
            <a:ext cx="7833360" cy="680397"/>
          </a:xfrm>
        </p:spPr>
        <p:txBody>
          <a:bodyPr>
            <a:normAutofit fontScale="90000"/>
          </a:bodyPr>
          <a:lstStyle/>
          <a:p>
            <a:r>
              <a:rPr lang="en-US" dirty="0"/>
              <a:t>Wildcards, optionality, repetition: </a:t>
            </a:r>
            <a:r>
              <a:rPr lang="en-US" dirty="0">
                <a:solidFill>
                  <a:srgbClr val="CC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CC0000"/>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600" y="1098487"/>
            <a:ext cx="1677187" cy="2387663"/>
          </a:xfrm>
          <a:prstGeom prst="rect">
            <a:avLst/>
          </a:prstGeom>
        </p:spPr>
      </p:pic>
      <p:sp>
        <p:nvSpPr>
          <p:cNvPr id="3" name="TextBox 2"/>
          <p:cNvSpPr txBox="1"/>
          <p:nvPr/>
        </p:nvSpPr>
        <p:spPr>
          <a:xfrm>
            <a:off x="7269417" y="3438733"/>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1082207909"/>
              </p:ext>
            </p:extLst>
          </p:nvPr>
        </p:nvGraphicFramePr>
        <p:xfrm>
          <a:off x="304800" y="1047750"/>
          <a:ext cx="6858000" cy="3200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r>
                        <a:rPr lang="en-US" sz="2000" dirty="0"/>
                        <a:t>Any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begin</a:t>
                      </a:r>
                      <a:r>
                        <a:rPr lang="en-US" sz="2000" u="none" dirty="0">
                          <a:solidFill>
                            <a:srgbClr val="0200FF"/>
                          </a:solidFill>
                          <a:latin typeface="Courier"/>
                          <a:cs typeface="Courier"/>
                        </a:rPr>
                        <a:t>   </a:t>
                      </a:r>
                      <a:r>
                        <a:rPr lang="en-US" sz="2000" u="sng" baseline="0" dirty="0">
                          <a:solidFill>
                            <a:srgbClr val="0200FF"/>
                          </a:solidFill>
                          <a:latin typeface="Courier"/>
                          <a:cs typeface="Courier"/>
                        </a:rPr>
                        <a:t>begun beg3n</a:t>
                      </a:r>
                      <a:r>
                        <a:rPr lang="en-US" sz="2000" u="none" baseline="0" dirty="0">
                          <a:solidFill>
                            <a:srgbClr val="0200FF"/>
                          </a:solidFill>
                          <a:latin typeface="Courier"/>
                          <a:cs typeface="Courier"/>
                        </a:rPr>
                        <a:t>  </a:t>
                      </a:r>
                      <a:r>
                        <a:rPr lang="en-US" sz="2000" u="sng" baseline="0" dirty="0">
                          <a:solidFill>
                            <a:srgbClr val="0200FF"/>
                          </a:solidFill>
                          <a:latin typeface="Courier"/>
                          <a:cs typeface="Courier"/>
                        </a:rPr>
                        <a:t>beg n</a:t>
                      </a:r>
                      <a:endParaRPr lang="en-US" sz="2000" u="none" dirty="0">
                        <a:solidFill>
                          <a:srgbClr val="0200FF"/>
                        </a:solidFill>
                        <a:latin typeface="Courier"/>
                        <a:cs typeface="Courier"/>
                      </a:endParaRPr>
                    </a:p>
                  </a:txBody>
                  <a:tcPr/>
                </a:tc>
                <a:extLst>
                  <a:ext uri="{0D108BD9-81ED-4DB2-BD59-A6C34878D82A}">
                    <a16:rowId xmlns:a16="http://schemas.microsoft.com/office/drawing/2014/main" val="2497487363"/>
                  </a:ext>
                </a:extLst>
              </a:tr>
              <a:tr h="370840">
                <a:tc>
                  <a:txBody>
                    <a:bodyPr/>
                    <a:lstStyle/>
                    <a:p>
                      <a:r>
                        <a:rPr lang="en-US" sz="2000" dirty="0">
                          <a:solidFill>
                            <a:srgbClr val="CC0000"/>
                          </a:solidFill>
                          <a:latin typeface="Courier"/>
                          <a:cs typeface="Courier"/>
                        </a:rPr>
                        <a:t>woodchucks?</a:t>
                      </a:r>
                      <a:endParaRPr lang="en-US" sz="2000" dirty="0"/>
                    </a:p>
                  </a:txBody>
                  <a:tcPr/>
                </a:tc>
                <a:tc>
                  <a:txBody>
                    <a:bodyPr/>
                    <a:lstStyle/>
                    <a:p>
                      <a:r>
                        <a:rPr lang="en-US" sz="2000" dirty="0"/>
                        <a:t>Optional s</a:t>
                      </a:r>
                    </a:p>
                  </a:txBody>
                  <a:tcPr/>
                </a:tc>
                <a:tc>
                  <a:txBody>
                    <a:bodyPr/>
                    <a:lstStyle/>
                    <a:p>
                      <a:r>
                        <a:rPr lang="en-US" sz="2000" u="sng" dirty="0">
                          <a:solidFill>
                            <a:srgbClr val="0200FF"/>
                          </a:solidFill>
                          <a:latin typeface="Courier"/>
                          <a:cs typeface="Courier"/>
                        </a:rPr>
                        <a:t>woodchuck woodchucks</a:t>
                      </a:r>
                    </a:p>
                  </a:txBody>
                  <a:tcPr/>
                </a:tc>
                <a:extLst>
                  <a:ext uri="{0D108BD9-81ED-4DB2-BD59-A6C34878D82A}">
                    <a16:rowId xmlns:a16="http://schemas.microsoft.com/office/drawing/2014/main" val="1379060707"/>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r>
                        <a:rPr lang="en-US" sz="2000" dirty="0">
                          <a:solidFill>
                            <a:srgbClr val="000000"/>
                          </a:solidFill>
                        </a:rPr>
                        <a:t>0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a:t>
                      </a:r>
                      <a:r>
                        <a:rPr lang="en-US" sz="2000" u="none" dirty="0">
                          <a:solidFill>
                            <a:srgbClr val="0200FF"/>
                          </a:solidFill>
                          <a:latin typeface="Courier"/>
                          <a:cs typeface="Courier"/>
                        </a:rPr>
                        <a:t> </a:t>
                      </a:r>
                      <a:r>
                        <a:rPr lang="en-US" sz="2000" u="sng" dirty="0">
                          <a:solidFill>
                            <a:srgbClr val="0200FF"/>
                          </a:solidFill>
                          <a:latin typeface="Courier"/>
                          <a:cs typeface="Courier"/>
                        </a:rPr>
                        <a:t>to</a:t>
                      </a:r>
                      <a:r>
                        <a:rPr lang="en-US" sz="2000" u="none" dirty="0">
                          <a:solidFill>
                            <a:srgbClr val="0200FF"/>
                          </a:solidFill>
                          <a:latin typeface="Courier"/>
                          <a:cs typeface="Courier"/>
                        </a:rPr>
                        <a:t> </a:t>
                      </a:r>
                      <a:r>
                        <a:rPr lang="en-US" sz="2000" u="sng" dirty="0">
                          <a:solidFill>
                            <a:srgbClr val="0200FF"/>
                          </a:solidFill>
                          <a:latin typeface="Courier"/>
                          <a:cs typeface="Courier"/>
                        </a:rPr>
                        <a:t>too</a:t>
                      </a:r>
                      <a:r>
                        <a:rPr lang="en-US" sz="2000" u="none" dirty="0">
                          <a:solidFill>
                            <a:srgbClr val="0200FF"/>
                          </a:solidFill>
                          <a:latin typeface="Courier"/>
                          <a:cs typeface="Courier"/>
                        </a:rPr>
                        <a:t> </a:t>
                      </a:r>
                      <a:r>
                        <a:rPr lang="en-US" sz="2000" u="sng" dirty="0" err="1">
                          <a:solidFill>
                            <a:srgbClr val="0200FF"/>
                          </a:solidFill>
                          <a:latin typeface="Courier"/>
                          <a:cs typeface="Courier"/>
                        </a:rPr>
                        <a:t>tooo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to</a:t>
                      </a:r>
                      <a:r>
                        <a:rPr lang="en-US" sz="2000" u="none" dirty="0">
                          <a:solidFill>
                            <a:srgbClr val="0200FF"/>
                          </a:solidFill>
                          <a:latin typeface="Courier"/>
                          <a:cs typeface="Courier"/>
                        </a:rPr>
                        <a:t> t</a:t>
                      </a:r>
                      <a:r>
                        <a:rPr lang="en-US" sz="2000" u="sng" dirty="0">
                          <a:solidFill>
                            <a:srgbClr val="0200FF"/>
                          </a:solidFill>
                          <a:latin typeface="Courier"/>
                          <a:cs typeface="Courier"/>
                        </a:rPr>
                        <a:t>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7178008" y="3833008"/>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14604</TotalTime>
  <Words>6425</Words>
  <Application>Microsoft Office PowerPoint</Application>
  <PresentationFormat>On-screen Show (16:9)</PresentationFormat>
  <Paragraphs>696</Paragraphs>
  <Slides>74</Slides>
  <Notes>47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74</vt:i4>
      </vt:variant>
    </vt:vector>
  </HeadingPairs>
  <TitlesOfParts>
    <vt:vector size="89" baseType="lpstr">
      <vt:lpstr>Microsoft JhengHei</vt:lpstr>
      <vt:lpstr>Arial</vt:lpstr>
      <vt:lpstr>Calibri</vt:lpstr>
      <vt:lpstr>Calibri (Headings)</vt:lpstr>
      <vt:lpstr>Calibri Light</vt:lpstr>
      <vt:lpstr>Courier</vt:lpstr>
      <vt:lpstr>Courier New</vt:lpstr>
      <vt:lpstr>Lucida Sans</vt:lpstr>
      <vt:lpstr>Monaco</vt:lpstr>
      <vt:lpstr>Symbol</vt:lpstr>
      <vt:lpstr>Tahoma</vt:lpstr>
      <vt:lpstr>Times</vt:lpstr>
      <vt:lpstr>Times New Roman</vt:lpstr>
      <vt:lpstr>Wingdings</vt:lpstr>
      <vt:lpstr>Retrospect</vt:lpstr>
      <vt:lpstr>Basic Text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Wildcards, optionality, repetition: . ? * +</vt:lpstr>
      <vt:lpstr>Regular Expressions: Anchors  ^   $</vt:lpstr>
      <vt:lpstr>A note about Python regular expressions</vt:lpstr>
      <vt:lpstr>The iterative process of writing regex's</vt:lpstr>
      <vt:lpstr>False positives and false negatives</vt:lpstr>
      <vt:lpstr>Characterizing work on NLP</vt:lpstr>
      <vt:lpstr>Regular expressions play a surprisingly large role</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setmanbaba@gmail.com</cp:lastModifiedBy>
  <cp:revision>180</cp:revision>
  <cp:lastPrinted>2011-11-15T22:45:48Z</cp:lastPrinted>
  <dcterms:created xsi:type="dcterms:W3CDTF">2010-04-19T15:31:24Z</dcterms:created>
  <dcterms:modified xsi:type="dcterms:W3CDTF">2024-05-09T12:59:00Z</dcterms:modified>
</cp:coreProperties>
</file>