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76" r:id="rId6"/>
    <p:sldId id="261" r:id="rId7"/>
    <p:sldId id="263" r:id="rId8"/>
    <p:sldId id="277" r:id="rId9"/>
    <p:sldId id="264" r:id="rId10"/>
    <p:sldId id="265" r:id="rId11"/>
    <p:sldId id="262" r:id="rId12"/>
    <p:sldId id="278" r:id="rId13"/>
    <p:sldId id="279" r:id="rId14"/>
    <p:sldId id="280" r:id="rId15"/>
    <p:sldId id="281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60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-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6EEA-0C02-4490-A725-CB715ACD7A6C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4/26                        هوش مصنوعی در تجارت مالی و مدیریت ریسک                     ستاره باباجانی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47B9-5A99-4B18-B696-E8F43C4323E2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4/26                        هوش مصنوعی در تجارت مالی و مدیریت ریسک                     ستاره باباجانی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FD77-4E5E-4B07-A65C-D3FB26FB178F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4/26                        هوش مصنوعی در تجارت مالی و مدیریت ریسک                     ستاره باباجانی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DC35-60A6-41E6-9E1F-58B77672F0D8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4/26                        هوش مصنوعی در تجارت مالی و مدیریت ریسک                     ستاره باباجانی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CC1B-1D50-4882-9A77-148A6493F692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4/26                        هوش مصنوعی در تجارت مالی و مدیریت ریسک                     ستاره باباجانی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903-B1CE-4F38-BC9B-5F7A07956079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4/26                        هوش مصنوعی در تجارت مالی و مدیریت ریسک                     ستاره باباجانی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5258-69AD-4BBE-A3F7-CE69627C9F72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4/26                        هوش مصنوعی در تجارت مالی و مدیریت ریسک                     ستاره باباجانی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DC5F-0734-4A48-8B20-B09AA4D172F6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4/26                        هوش مصنوعی در تجارت مالی و مدیریت ریسک                     ستاره باباجانی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FD87-9506-483A-A91B-92AC216458EC}" type="datetime1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4/26                        هوش مصنوعی در تجارت مالی و مدیریت ریسک                     ستاره باباجانی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EB13-7CA5-4FD6-A39D-4EBE8CD2896C}" type="datetime1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4/26                        هوش مصنوعی در تجارت مالی و مدیریت ریسک                     ستاره باباجانی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7B88-39DC-4A96-9560-CE37D312605B}" type="datetime1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4/26                        هوش مصنوعی در تجارت مالی و مدیریت ریسک                     ستاره باباجانی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E6CD-5C19-444C-900E-5DFBA59428B6}" type="datetime1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4/26                        هوش مصنوعی در تجارت مالی و مدیریت ریسک                     ستاره باباجانی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8D49-8A41-420D-A806-C0A5F338A734}" type="datetime1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a-IR"/>
              <a:t>4/26                        هوش مصنوعی در تجارت مالی و مدیریت ریسک                     ستاره باباجانی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f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f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7" Type="http://schemas.openxmlformats.org/officeDocument/2006/relationships/image" Target="../media/image10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1197405"/>
            <a:ext cx="4275740" cy="1221640"/>
          </a:xfrm>
        </p:spPr>
        <p:txBody>
          <a:bodyPr>
            <a:noAutofit/>
          </a:bodyPr>
          <a:lstStyle/>
          <a:p>
            <a:pPr algn="r"/>
            <a:r>
              <a:rPr lang="ar-S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هوش مصنوعی در تجارت مالی و مدیریت ریسک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ستاره باباجانی 99521109</a:t>
            </a:r>
          </a:p>
          <a:p>
            <a:r>
              <a:rPr lang="fa-IR" dirty="0"/>
              <a:t>درس: روش پژوهش و ارائه</a:t>
            </a:r>
          </a:p>
          <a:p>
            <a:r>
              <a:rPr lang="fa-IR" dirty="0"/>
              <a:t>استاد: دکتر عبداللهی ازگمی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6F41B-C040-EDC1-2274-912C77B3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14560" y="4709620"/>
            <a:ext cx="8551480" cy="331487"/>
          </a:xfrm>
        </p:spPr>
        <p:txBody>
          <a:bodyPr/>
          <a:lstStyle/>
          <a:p>
            <a:pPr algn="r"/>
            <a:r>
              <a:rPr lang="fa-IR" sz="1800" dirty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1/25                        هوش مصنوعی در تجارت مالی و مدیریت ریسک                     ستاره باباجانی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64A8-A51F-C454-F1BB-C12719EE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200" dirty="0">
                <a:cs typeface="B Nazanin" panose="00000400000000000000" pitchFamily="2" charset="-78"/>
              </a:rPr>
              <a:t>مدیریت ریسک با استفاده از هوش مصنوعی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9F652-F473-9584-DB36-8C6ACE464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88230" y="1593206"/>
            <a:ext cx="4043786" cy="472396"/>
          </a:xfrm>
        </p:spPr>
        <p:txBody>
          <a:bodyPr>
            <a:noAutofit/>
          </a:bodyPr>
          <a:lstStyle/>
          <a:p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تحلیل سناریو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67462-BCBC-1CFF-6480-1AE93C5EE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50211" y="2058466"/>
            <a:ext cx="4349195" cy="2276294"/>
          </a:xfrm>
        </p:spPr>
        <p:txBody>
          <a:bodyPr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تحلیل سناریوهای مختلف: ارزیابی تأثیرات احتمالی هر سناریو بر دارایی‌ها.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آمادگی برای شرایط بحرانی: تهیه برنامه‌های مدیریت بحران برای آمادگی بیشتر.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[2]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5B6502-5959-E85C-ABDF-8723AAB6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59" y="4709620"/>
            <a:ext cx="8704185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10/25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6439F4-3165-C07E-BD7E-772D332BA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05" y="2152724"/>
            <a:ext cx="3048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4B32F9-2602-3813-E1CB-1C4042B64C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06" y="3053564"/>
            <a:ext cx="212551" cy="212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ED4836-E488-4B85-61D7-4442330A73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9" y="1960930"/>
            <a:ext cx="3513396" cy="20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8EDD-ECBA-7C40-A5C8-2889A555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000" dirty="0">
                <a:cs typeface="B Nazanin" panose="00000400000000000000" pitchFamily="2" charset="-78"/>
              </a:rPr>
              <a:t>ابزارها و تکنیک‌های هوش مصنوعی در حوزه مالی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2FF4-DD38-38A1-E5B6-5AAC67BC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737" y="1433451"/>
            <a:ext cx="6413612" cy="2844131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شبکه‌های عصبی(</a:t>
            </a:r>
            <a:r>
              <a:rPr lang="en-US" dirty="0">
                <a:cs typeface="B Nazanin" panose="00000400000000000000" pitchFamily="2" charset="-78"/>
              </a:rPr>
              <a:t>Neural Networks</a:t>
            </a:r>
            <a:r>
              <a:rPr lang="fa-IR" dirty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پردازش زبان طبیعی(</a:t>
            </a:r>
            <a:r>
              <a:rPr lang="en-US" dirty="0">
                <a:cs typeface="B Nazanin" panose="00000400000000000000" pitchFamily="2" charset="-78"/>
              </a:rPr>
              <a:t>NLP</a:t>
            </a:r>
            <a:r>
              <a:rPr lang="fa-IR" dirty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یادگیری ماشین(</a:t>
            </a:r>
            <a:r>
              <a:rPr lang="en-US" dirty="0">
                <a:cs typeface="B Nazanin" panose="00000400000000000000" pitchFamily="2" charset="-78"/>
              </a:rPr>
              <a:t>Machine Learning</a:t>
            </a:r>
            <a:r>
              <a:rPr lang="fa-IR" dirty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الگوریتم‌های ژنتیک(</a:t>
            </a:r>
            <a:r>
              <a:rPr lang="en-US" dirty="0">
                <a:cs typeface="B Nazanin" panose="00000400000000000000" pitchFamily="2" charset="-78"/>
              </a:rPr>
              <a:t>Genetic Algorithms</a:t>
            </a:r>
            <a:r>
              <a:rPr lang="fa-IR" dirty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سیستم‌های توصیه‌گر(</a:t>
            </a:r>
            <a:r>
              <a:rPr lang="en-US" dirty="0">
                <a:cs typeface="B Nazanin" panose="00000400000000000000" pitchFamily="2" charset="-78"/>
              </a:rPr>
              <a:t>Recommender Systems</a:t>
            </a:r>
            <a:r>
              <a:rPr lang="fa-IR" dirty="0">
                <a:cs typeface="B Nazanin" panose="00000400000000000000" pitchFamily="2" charset="-78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656C4-22F3-1901-0C51-FE4363A4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59" y="4709620"/>
            <a:ext cx="8704185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11/25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293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117E-59B7-93F1-9856-F38A10A5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sz="3600" dirty="0">
                <a:cs typeface="B Nazanin" panose="00000400000000000000" pitchFamily="2" charset="-78"/>
              </a:rPr>
              <a:t>ابزارها و تکنیک‌های هوش مصنوعی در حوزه مالی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3A0E7-B7F8-B5D9-6F17-2E4C0E687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30115" y="1648094"/>
            <a:ext cx="4041775" cy="479822"/>
          </a:xfrm>
        </p:spPr>
        <p:txBody>
          <a:bodyPr>
            <a:noAutofit/>
          </a:bodyPr>
          <a:lstStyle/>
          <a:p>
            <a:pPr rtl="1"/>
            <a:r>
              <a:rPr lang="fa-IR" sz="3000" dirty="0">
                <a:cs typeface="B Nazanin" panose="00000400000000000000" pitchFamily="2" charset="-78"/>
              </a:rPr>
              <a:t>شبکه‌های عصبی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0D7FB-416B-5ACB-DA2E-7E6E0CA89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3260" y="2096909"/>
            <a:ext cx="4110044" cy="2307301"/>
          </a:xfrm>
        </p:spPr>
        <p:txBody>
          <a:bodyPr>
            <a:normAutofit fontScale="92500"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کاربردها:</a:t>
            </a:r>
            <a:endParaRPr lang="fa-IR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ar-SA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پیش‌بینی قیمت سهام</a:t>
            </a:r>
            <a:endParaRPr lang="fa-IR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ar-SA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تشخیص الگوهای پیچیده در داده‌های مالی</a:t>
            </a:r>
            <a:endParaRPr lang="fa-IR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ar-SA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شناسایی فرصت‌های سرمایه‌گذاری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مزایا: دقت بالا در تحلیل داده‌ها و توانایی یادگیری از داده‌های بزرگ.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7BF4AB-31B9-710C-31C8-0FD6E992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317" y="4709620"/>
            <a:ext cx="8169718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12/25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CEF63C-2280-2ACE-8548-BE0D4C90A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858" y="2127916"/>
            <a:ext cx="4040188" cy="2276294"/>
          </a:xfrm>
        </p:spPr>
        <p:txBody>
          <a:bodyPr>
            <a:normAutofit fontScale="92500"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کاربردها: </a:t>
            </a:r>
            <a:endParaRPr lang="fa-IR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تحلیل اخبار مالی</a:t>
            </a:r>
            <a:endParaRPr lang="fa-IR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تحلیل گزارش‌های شرکت‌ها</a:t>
            </a:r>
            <a:endParaRPr lang="fa-IR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تحلیل پست‌های رسانه‌های اجتماعی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مزایا: استخراج اطلاعات مهم از متن‌های بزرگ و تحلیل احساسات بازار</a:t>
            </a:r>
            <a:r>
              <a:rPr lang="fa-I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B2FB41-E2A5-8E81-F1E9-B2B61B2E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072" y="1617087"/>
            <a:ext cx="4040188" cy="479822"/>
          </a:xfrm>
        </p:spPr>
        <p:txBody>
          <a:bodyPr>
            <a:noAutofit/>
          </a:bodyPr>
          <a:lstStyle/>
          <a:p>
            <a:r>
              <a:rPr lang="fa-IR" sz="3000" dirty="0">
                <a:cs typeface="B Nazanin" panose="00000400000000000000" pitchFamily="2" charset="-78"/>
              </a:rPr>
              <a:t>پردازش زبان طبیعی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0943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FFF4-338A-CB4D-10A5-445AB515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200" dirty="0">
                <a:cs typeface="B Nazanin" panose="00000400000000000000" pitchFamily="2" charset="-78"/>
              </a:rPr>
              <a:t>ابزارها و تکنیک‌های هوش مصنوعی در حوزه مالی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8B3E7-E754-048E-3FD0-9F29CFD29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70" y="1648647"/>
            <a:ext cx="4040188" cy="479822"/>
          </a:xfrm>
        </p:spPr>
        <p:txBody>
          <a:bodyPr>
            <a:noAutofit/>
          </a:bodyPr>
          <a:lstStyle/>
          <a:p>
            <a:r>
              <a:rPr lang="fa-IR" sz="3000" dirty="0">
                <a:cs typeface="B Nazanin" panose="00000400000000000000" pitchFamily="2" charset="-78"/>
              </a:rPr>
              <a:t>الگوریتم‌های ژنتیک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5D6EF-9ABC-83E3-95D0-0A069C4E0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65" y="2266340"/>
            <a:ext cx="4040188" cy="2276294"/>
          </a:xfrm>
        </p:spPr>
        <p:txBody>
          <a:bodyPr>
            <a:no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کاربردها: </a:t>
            </a:r>
            <a:endParaRPr lang="fa-IR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بهینه‌سازی پورتفولیو</a:t>
            </a:r>
            <a:endParaRPr lang="fa-IR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جستجوی راه‌حل‌های بهینه در مسائل مالی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مزایا: توانایی جستجوی فضای بزرگ راه‌حل‌ها و یافتن بهترین ترکیب‌ها.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3569E-3880-4277-8463-4533ABD34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fa-IR" sz="3000" dirty="0">
                <a:cs typeface="B Nazanin" panose="00000400000000000000" pitchFamily="2" charset="-78"/>
              </a:rPr>
              <a:t>یادگیری ماشین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E8886-B6A5-A7A6-0C9E-958703A440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کاربردها: </a:t>
            </a:r>
            <a:endParaRPr lang="fa-IR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پیش‌بینی قیمت</a:t>
            </a:r>
            <a:endParaRPr lang="fa-IR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مدیریت ریسک</a:t>
            </a:r>
            <a:endParaRPr lang="fa-IR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شناسایی الگوهای معاملاتی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مزایا: انعطاف‌پذیری بالا و قابلیت تطبیق با تغییرات بازار.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E0C8D0-39C4-CE33-D8E1-AF5E07FC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59" y="4709620"/>
            <a:ext cx="8398775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13/25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06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4D00-F333-A834-5B08-A98DE8C6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sz="3600" dirty="0">
                <a:cs typeface="B Nazanin" panose="00000400000000000000" pitchFamily="2" charset="-78"/>
              </a:rPr>
              <a:t>ابزارها و تکنیک‌های هوش مصنوعی در حوزه مالی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2F5DD-5E13-4FBF-1F93-8077FECE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4130" y="1646340"/>
            <a:ext cx="4040188" cy="479822"/>
          </a:xfrm>
        </p:spPr>
        <p:txBody>
          <a:bodyPr>
            <a:noAutofit/>
          </a:bodyPr>
          <a:lstStyle/>
          <a:p>
            <a:r>
              <a:rPr lang="fa-IR" sz="3000" dirty="0">
                <a:cs typeface="B Nazanin" panose="00000400000000000000" pitchFamily="2" charset="-78"/>
              </a:rPr>
              <a:t>سیستم‌های توصیه‌گر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44C4A-46CA-A782-6F0E-5C583C823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1425" y="2136409"/>
            <a:ext cx="4040188" cy="2276294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کاربردها: </a:t>
            </a:r>
            <a:endParaRPr lang="fa-IR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پیشنهاد سرمایه‌گذاری‌ها و استراتژی‌های مالی</a:t>
            </a:r>
            <a:endParaRPr lang="fa-IR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ارائه مشاوره‌های مالی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مزایا: شخصی‌سازی پیشنهادها بر اساس نیازها و ترجیحات کاربر.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CEF9D0-7F9E-65ED-9748-B8C404F9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965" y="4709620"/>
            <a:ext cx="8398775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14/25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52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7250-1F81-837D-A248-220364F1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76220"/>
            <a:ext cx="6260905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fa-IR" sz="3100" dirty="0">
                <a:cs typeface="B Nazanin" panose="00000400000000000000" pitchFamily="2" charset="-78"/>
              </a:rPr>
              <a:t>چالش‌ها و محدودیت‌های هوش مصنوعی در حوزه مالی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B4DF-B554-C427-6985-2C220CD8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کیفیت و کمیت داده‌ها</a:t>
            </a:r>
            <a:endParaRPr lang="fa-IR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پیچیدگی و عدم شفافیت الگوریتم‌ها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ریسک‌های تکنولوژیکی</a:t>
            </a:r>
            <a:endParaRPr lang="fa-IR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قوانین و مقررات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مسائل اخلاقی و اجتماعی</a:t>
            </a:r>
            <a:endParaRPr lang="fa-IR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هزینه‌های پیاده‌سازی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303F8-5FD5-C38B-904F-7B482ACC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59" y="4751597"/>
            <a:ext cx="8704185" cy="289510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15/25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044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57D3-ABD4-D9B9-EE79-05ACC45A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17" y="739290"/>
            <a:ext cx="8093365" cy="305410"/>
          </a:xfrm>
        </p:spPr>
        <p:txBody>
          <a:bodyPr>
            <a:noAutofit/>
          </a:bodyPr>
          <a:lstStyle/>
          <a:p>
            <a:pPr algn="ctr"/>
            <a:r>
              <a:rPr lang="fa-IR" sz="3000" dirty="0">
                <a:cs typeface="B Nazanin" panose="00000400000000000000" pitchFamily="2" charset="-78"/>
              </a:rPr>
              <a:t>چالش‌ها و محدودیت‌های هوش مصنوعی در حوزه مالی</a:t>
            </a:r>
            <a:br>
              <a:rPr lang="fa-IR" sz="3000" dirty="0">
                <a:cs typeface="B Nazanin" panose="00000400000000000000" pitchFamily="2" charset="-78"/>
              </a:rPr>
            </a:b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EA64C-3107-782E-70C5-89EF5ABF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317" y="1648094"/>
            <a:ext cx="4340531" cy="479822"/>
          </a:xfrm>
        </p:spPr>
        <p:txBody>
          <a:bodyPr>
            <a:noAutofit/>
          </a:bodyPr>
          <a:lstStyle/>
          <a:p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پیچیدگی و عدم شفافیت الگوریتم‌ها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7DDAF-FCB7-4FDE-11CA-B492A9A9D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جعبه سیاه: دشواری توضیح فرآیند تصمیم‌گیری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قابلیت تفسیرپذیری: عدم شفافیت الگوریتم‌ها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rtl="1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B12ED-058E-884D-1426-4C8E22641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33740" y="1702164"/>
            <a:ext cx="4041775" cy="479822"/>
          </a:xfrm>
        </p:spPr>
        <p:txBody>
          <a:bodyPr>
            <a:noAutofit/>
          </a:bodyPr>
          <a:lstStyle/>
          <a:p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کیفیت و کمیت داده‌ها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80DD5-D507-5176-0F32-194B1CF01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7409" y="2233807"/>
            <a:ext cx="4041775" cy="1548706"/>
          </a:xfrm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مشکلات داده‌ها: کیفیت پایین داده‌ها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حجم داده‌ها: نیاز به داده‌های بزرگ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rtl="1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886FE2-1160-7941-EB1B-83CA8C62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60" y="4735697"/>
            <a:ext cx="8622924" cy="305410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16/25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645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E2A-2CD7-FF73-97E2-CF258C27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17" y="739290"/>
            <a:ext cx="8093365" cy="305410"/>
          </a:xfrm>
        </p:spPr>
        <p:txBody>
          <a:bodyPr>
            <a:normAutofit fontScale="90000"/>
          </a:bodyPr>
          <a:lstStyle/>
          <a:p>
            <a:pPr algn="ctr"/>
            <a:r>
              <a:rPr lang="fa-IR" sz="3600" dirty="0">
                <a:cs typeface="B Nazanin" panose="00000400000000000000" pitchFamily="2" charset="-78"/>
              </a:rPr>
              <a:t>چالش‌ها و محدودیت‌های هوش مصنوعی در حوزه مالی</a:t>
            </a:r>
            <a:br>
              <a:rPr lang="fa-IR" sz="3600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E02F-EB8B-71C4-D1F3-05606909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928" y="1722262"/>
            <a:ext cx="4040188" cy="479822"/>
          </a:xfrm>
        </p:spPr>
        <p:txBody>
          <a:bodyPr>
            <a:noAutofit/>
          </a:bodyPr>
          <a:lstStyle/>
          <a:p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قوانین و مقررات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55FF5-BC13-8F03-44DC-AC005044D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254" y="2127916"/>
            <a:ext cx="4040188" cy="2276294"/>
          </a:xfrm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چارچوب‌های قانونی: نبود قوانین مناسب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مسئولیت‌پذیری: تعیین مسئولیت در صورت بروز خطا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[3]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rtl="1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19AD4-E479-FECF-C51F-15E68705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06232" y="1722262"/>
            <a:ext cx="4041775" cy="479822"/>
          </a:xfrm>
        </p:spPr>
        <p:txBody>
          <a:bodyPr>
            <a:noAutofit/>
          </a:bodyPr>
          <a:lstStyle/>
          <a:p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ریسک‌های تکنولوژیکی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4AFD-254A-0137-557C-E6236181C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8442" y="2127916"/>
            <a:ext cx="4041775" cy="2276294"/>
          </a:xfrm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خطاهای سیستم: تصمیم‌گیری‌های نادرست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امنیت سایبری: هدف حملات سایبری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[3]</a:t>
            </a:r>
          </a:p>
          <a:p>
            <a:pPr marL="0" indent="0" rtl="1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4C89F-E50F-7EA8-1523-2038D485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59" y="4735697"/>
            <a:ext cx="8704185" cy="305410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17/25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145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FFE5-443E-DE98-B5AF-6C30CBCD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17" y="739290"/>
            <a:ext cx="8093365" cy="305410"/>
          </a:xfrm>
        </p:spPr>
        <p:txBody>
          <a:bodyPr>
            <a:normAutofit fontScale="90000"/>
          </a:bodyPr>
          <a:lstStyle/>
          <a:p>
            <a:pPr algn="ctr"/>
            <a:r>
              <a:rPr lang="fa-IR" sz="3600" dirty="0">
                <a:cs typeface="B Nazanin" panose="00000400000000000000" pitchFamily="2" charset="-78"/>
              </a:rPr>
              <a:t>چالش‌ها و محدودیت‌های هوش مصنوعی در حوزه مالی</a:t>
            </a:r>
            <a:br>
              <a:rPr lang="fa-IR" sz="3600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42CD0-4DB2-FDD1-5CB4-5D9B11A8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720" y="1648094"/>
            <a:ext cx="4040188" cy="479822"/>
          </a:xfrm>
        </p:spPr>
        <p:txBody>
          <a:bodyPr>
            <a:noAutofit/>
          </a:bodyPr>
          <a:lstStyle/>
          <a:p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هزینه‌های پیاده‌سازی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C0CE6-79B0-76BA-D8CC-379871BE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3720" y="2135341"/>
            <a:ext cx="4040188" cy="2276294"/>
          </a:xfrm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هزینه‌های بالا: توسعه و پیاده‌سازی 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هوش مصنوعی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نگهداری و به‌روزرسانی: هزینه‌های نگهداری مداوم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[3]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5FB07-587F-7340-513B-A6E1302AE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مسائل اخلاقی و اجتماعی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3FC4E-384F-8A46-6AD9-4EFBDB6216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حریم خصوصی: مسائل مربوط به داده‌های شخصی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تعصبات الگوریتمی: تصمیم‌گیری‌های ناعادلانه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[3]</a:t>
            </a:r>
          </a:p>
          <a:p>
            <a:pPr marL="0" indent="0" rtl="1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2A22D9A-227E-E547-49F1-1C9366F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59" y="4735697"/>
            <a:ext cx="8704185" cy="305410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18/25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053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E368-F4B4-6FDE-08B5-60BF1495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a-IR" sz="2800" dirty="0">
                <a:cs typeface="B Nazanin" panose="00000400000000000000" pitchFamily="2" charset="-78"/>
              </a:rPr>
              <a:t>آینده هوش مصنوعی در تجارت مالی و مدیریت ریسک</a:t>
            </a:r>
            <a:br>
              <a:rPr lang="fa-IR" sz="2800" dirty="0">
                <a:cs typeface="B Nazanin" panose="00000400000000000000" pitchFamily="2" charset="-78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DFC0-9925-532F-FEAC-5C299DB0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8" y="1006524"/>
            <a:ext cx="6260906" cy="351106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پیشرفت‌های تکنولوژیکی:</a:t>
            </a:r>
          </a:p>
          <a:p>
            <a:pPr marL="800100" lvl="2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یادگیری ماشین و</a:t>
            </a:r>
            <a:r>
              <a:rPr lang="fa-I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یادگیری</a:t>
            </a: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عمیق: بهبود دقت و کارایی</a:t>
            </a:r>
            <a:r>
              <a:rPr lang="fa-I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2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پردازش زبان طبیعی</a:t>
            </a: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: تحلیل دقیق‌تر اخبار و گزارش‌ها</a:t>
            </a:r>
            <a:r>
              <a:rPr lang="fa-I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2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شبکه‌های عصبی مولد: شبیه‌سازی داده‌های مالی</a:t>
            </a:r>
            <a:r>
              <a:rPr lang="fa-IR" sz="2000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ایجاد مدل‌های پیش‌بینی دقیق‌تر.</a:t>
            </a:r>
            <a:endParaRPr lang="fa-IR" sz="20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خودکارسازی بیشتر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marL="800100" lvl="2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ربات‌های مشاور: مشاوره مالی سفارشی‌سازی‌شده</a:t>
            </a:r>
            <a:r>
              <a:rPr lang="fa-I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800100" lvl="2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معاملات خودکار: افزایش دقت و سرعت معاملات</a:t>
            </a:r>
            <a:r>
              <a:rPr lang="fa-I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5715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 algn="r" rt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D402C-DE76-BE69-88CF-7ACAD350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59" y="4709620"/>
            <a:ext cx="8704185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19/25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C10C3-B9A9-9475-E84B-FBF2CE3E3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04" y="1085397"/>
            <a:ext cx="350481" cy="350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96D8A-BD4C-5C17-AE30-D419E5759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03" y="3182570"/>
            <a:ext cx="350481" cy="3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9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/>
              <a:t>فهرست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fa-IR" sz="2700" dirty="0"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2700" dirty="0">
                <a:cs typeface="B Nazanin" panose="00000400000000000000" pitchFamily="2" charset="-78"/>
              </a:rPr>
              <a:t>کاربردهای هوش مصنوعی در تجارت مالی</a:t>
            </a:r>
          </a:p>
          <a:p>
            <a:pPr algn="r" rtl="1"/>
            <a:r>
              <a:rPr lang="fa-IR" sz="2700" dirty="0">
                <a:cs typeface="B Nazanin" panose="00000400000000000000" pitchFamily="2" charset="-78"/>
              </a:rPr>
              <a:t>مدیریت ریسک با استفاده از هوش مصنوعی</a:t>
            </a:r>
          </a:p>
          <a:p>
            <a:pPr algn="r" rtl="1"/>
            <a:r>
              <a:rPr lang="fa-IR" sz="2700" dirty="0">
                <a:cs typeface="B Nazanin" panose="00000400000000000000" pitchFamily="2" charset="-78"/>
              </a:rPr>
              <a:t>ابزارها و تکنیک‌های هوش مصنوعی در حوزه مالی</a:t>
            </a:r>
          </a:p>
          <a:p>
            <a:pPr algn="r" rtl="1"/>
            <a:r>
              <a:rPr lang="fa-IR" sz="2700" dirty="0">
                <a:cs typeface="B Nazanin" panose="00000400000000000000" pitchFamily="2" charset="-78"/>
              </a:rPr>
              <a:t>چالش‌ها و محدودیت‌های هوش مصنوعی در حوزه مالی</a:t>
            </a:r>
          </a:p>
          <a:p>
            <a:pPr algn="r" rtl="1"/>
            <a:r>
              <a:rPr lang="fa-IR" sz="2700" dirty="0">
                <a:cs typeface="B Nazanin" panose="00000400000000000000" pitchFamily="2" charset="-78"/>
              </a:rPr>
              <a:t>آینده هوش مصنوعی در تجارت مالی و مدیریت ریسک</a:t>
            </a:r>
          </a:p>
          <a:p>
            <a:pPr algn="r" rtl="1"/>
            <a:r>
              <a:rPr lang="fa-IR" sz="2700" dirty="0">
                <a:cs typeface="B Nazanin" panose="00000400000000000000" pitchFamily="2" charset="-78"/>
              </a:rPr>
              <a:t>مطالعات موردی</a:t>
            </a:r>
          </a:p>
          <a:p>
            <a:pPr algn="r" rtl="1"/>
            <a:r>
              <a:rPr lang="fa-IR" sz="2700" dirty="0">
                <a:cs typeface="B Nazanin" panose="00000400000000000000" pitchFamily="2" charset="-78"/>
              </a:rPr>
              <a:t>نتیجه‌گیری و مراجع</a:t>
            </a:r>
            <a:endParaRPr lang="en-US" sz="2700" dirty="0">
              <a:cs typeface="B Nazanin" panose="00000400000000000000" pitchFamily="2" charset="-78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E024E-4436-5852-2F27-123BF6D0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1670" y="4709620"/>
            <a:ext cx="8246070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2/25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9951-94E3-2869-92A9-1CF64574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a-IR" sz="2800" dirty="0">
                <a:cs typeface="B Nazanin" panose="00000400000000000000" pitchFamily="2" charset="-78"/>
              </a:rPr>
              <a:t>آینده هوش مصنوعی در تجارت مالی و مدیریت ریسک</a:t>
            </a:r>
            <a:br>
              <a:rPr lang="fa-IR" sz="2800" dirty="0">
                <a:cs typeface="B Nazanin" panose="00000400000000000000" pitchFamily="2" charset="-78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65A9-1636-A266-3906-9A8EDAE2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" y="847355"/>
            <a:ext cx="6260906" cy="3663766"/>
          </a:xfrm>
        </p:spPr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تحلیل داده‌های بزرگ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marL="800100" lvl="2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داده‌های جایگزین: استفاده از داده‌های شبکه‌های اجتماعی و تصاویر ماهواره‌ای</a:t>
            </a: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2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تحلیل پیش‌بینی‌کننده: شناسایی روندها و فرصت‌های سرمایه‌گذاری</a:t>
            </a: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بهبود مدیریت ریسک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marL="800100" lvl="2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مدل‌های پیش‌بینی ریسک: شناسایی و مدیریت دقیق‌تر ریسک‌ها</a:t>
            </a: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2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تحلیل سناریو: آماده‌سازی برای شرایط بحرانی</a:t>
            </a: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تأثیرات اجتماعی و اقتصادی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marL="800100" lvl="2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افزایش دسترسی: خدمات مالی برای افراد بیشتر</a:t>
            </a: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2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تغییر در بازار کار: نیاز به مهارت‌های جدید</a:t>
            </a: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[4]</a:t>
            </a:r>
            <a:endParaRPr lang="en-US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1F411-E3E7-9B87-C8C1-194AB944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59" y="4709620"/>
            <a:ext cx="8704185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20/25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1460C-A044-0679-7868-149A0905F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86" y="900223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9AF56-57EC-6B66-557A-33F276948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86" y="2140800"/>
            <a:ext cx="352893" cy="352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C117CC-E5CA-3D0E-6542-824E5DBD1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85" y="3351580"/>
            <a:ext cx="352893" cy="3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ACFD-FCD0-8A2A-83DC-18E1674C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مطالعات موردی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D8766-9FEF-5CDB-938E-526A241B4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7410" y="1655519"/>
            <a:ext cx="4041775" cy="479822"/>
          </a:xfrm>
        </p:spPr>
        <p:txBody>
          <a:bodyPr>
            <a:noAutofit/>
          </a:bodyPr>
          <a:lstStyle/>
          <a:p>
            <a:pPr rtl="1"/>
            <a:r>
              <a:rPr lang="fa-IR" sz="3000" dirty="0"/>
              <a:t>بلک راک(</a:t>
            </a:r>
            <a:r>
              <a:rPr lang="en-US" sz="3000" dirty="0"/>
              <a:t>BlackRock</a:t>
            </a:r>
            <a:r>
              <a:rPr lang="fa-IR" sz="3000" dirty="0"/>
              <a:t>)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033F5-B823-5F66-1222-AA1364E6A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7409" y="2127916"/>
            <a:ext cx="4041775" cy="2276294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کاربرد: پلتفرم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Aladdin</a:t>
            </a: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برای مدیریت ریسک و بهینه‌سازی پورتفولیو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نتایج: افزایش دقت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در تحلیل ریسک</a:t>
            </a: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کاهش هزینه‌ها</a:t>
            </a:r>
            <a:r>
              <a:rPr lang="fa-IR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rtl="1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418FFA-16A7-9DAB-8B08-C725D56B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60" y="4709620"/>
            <a:ext cx="8622924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21/25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75F56A-5840-3CD6-EE8A-6B55B54E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960930"/>
            <a:ext cx="3407642" cy="190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3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0AD8-CC77-9542-9104-C24A52E8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مطالعات موردی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751B2-DC73-487E-6192-C114536BE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930" y="1655519"/>
            <a:ext cx="4040188" cy="479822"/>
          </a:xfrm>
        </p:spPr>
        <p:txBody>
          <a:bodyPr>
            <a:noAutofit/>
          </a:bodyPr>
          <a:lstStyle/>
          <a:p>
            <a:pPr rtl="1"/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آمازون (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Amazon</a:t>
            </a:r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11B86-5E43-B61A-8C91-84547362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931" y="2127916"/>
            <a:ext cx="4040188" cy="2276294"/>
          </a:xfrm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کاربرد: پیش‌بینی تقلب‌های مالی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نتایج: کاهش تقلب‌ها و افزایش امنیت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 بهبود اعتماد مشتریان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rtl="1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0AFF7-0E2D-E60E-DC2F-F6A0693A8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24704" y="1655519"/>
            <a:ext cx="4041775" cy="479822"/>
          </a:xfrm>
        </p:spPr>
        <p:txBody>
          <a:bodyPr>
            <a:noAutofit/>
          </a:bodyPr>
          <a:lstStyle/>
          <a:p>
            <a:pPr rtl="1"/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سیتی‌بانک (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Citibank</a:t>
            </a:r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2AFFE-C7B8-184F-D3D6-0C9571CE0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24705" y="2127916"/>
            <a:ext cx="4041775" cy="2276294"/>
          </a:xfrm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کاربرد: پیش‌بینی رفتار مالی مشتریان و مشاوره سفارشی‌سازی‌شده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نتایج: افزایش رضایت مشتریان و 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بهبود </a:t>
            </a: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دقت پیش‌بینی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rtl="1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A144BA-F6BD-96D0-BAA9-6171F8E7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929" y="4709620"/>
            <a:ext cx="8588515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22/25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C1A43E-9A2E-3F39-86C0-B9D1C0205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" y="3484248"/>
            <a:ext cx="1841405" cy="12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6F99-BE8C-B845-4D5F-6FDE8693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نتیجه‌گیری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0010-88FF-25D5-0D39-4825DBD70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4" y="1393124"/>
            <a:ext cx="6260906" cy="3511061"/>
          </a:xfrm>
        </p:spPr>
        <p:txBody>
          <a:bodyPr/>
          <a:lstStyle/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مزایا و دستاوردهای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هوش مصنوعی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حوزه</a:t>
            </a: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مالی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چالش‌ها و محدودیت‌ها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آینده </a:t>
            </a:r>
            <a:r>
              <a:rPr lang="fa-I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هوش مصنوعی</a:t>
            </a:r>
            <a:r>
              <a:rPr lang="ar-S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در مالی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65C6A-81E1-1FA0-1F9B-0AB92683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59" y="4709620"/>
            <a:ext cx="8704185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23/25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5050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5C41-10FF-E373-BD4A-5DBAA709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مراجع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6AF2-6EFC-260B-4BA3-4B056BAF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dirty="0" err="1"/>
              <a:t>Velay</a:t>
            </a:r>
            <a:r>
              <a:rPr lang="en-US" sz="1800" dirty="0"/>
              <a:t> M.; Heyman M.; </a:t>
            </a:r>
            <a:r>
              <a:rPr lang="en-US" sz="1800" dirty="0" err="1"/>
              <a:t>Morais</a:t>
            </a:r>
            <a:r>
              <a:rPr lang="en-US" sz="1800" dirty="0"/>
              <a:t> A., Artificial Intelligence in Financial Trading: A Comprehensive Review. Journal of Financial Trading, 15(3), 125-143, 2024.</a:t>
            </a:r>
          </a:p>
          <a:p>
            <a:pPr algn="l">
              <a:buFont typeface="+mj-lt"/>
              <a:buAutoNum type="arabicPeriod"/>
            </a:pPr>
            <a:r>
              <a:rPr lang="en-US" sz="1800" dirty="0"/>
              <a:t>Johnson L, The Role of Artificial Intelligence in Risk Management, 2022.</a:t>
            </a:r>
          </a:p>
          <a:p>
            <a:pPr algn="l">
              <a:buFont typeface="+mj-lt"/>
              <a:buAutoNum type="arabicPeriod"/>
            </a:pPr>
            <a:r>
              <a:rPr lang="en-US" sz="1800" dirty="0" err="1"/>
              <a:t>Galić</a:t>
            </a:r>
            <a:r>
              <a:rPr lang="en-US" sz="1800" dirty="0"/>
              <a:t> M.; </a:t>
            </a:r>
            <a:r>
              <a:rPr lang="en-US" sz="1800" dirty="0" err="1"/>
              <a:t>Anđelković</a:t>
            </a:r>
            <a:r>
              <a:rPr lang="en-US" sz="1800" dirty="0"/>
              <a:t> </a:t>
            </a:r>
            <a:r>
              <a:rPr lang="en-US" sz="1800" dirty="0" err="1"/>
              <a:t>Pešić</a:t>
            </a:r>
            <a:r>
              <a:rPr lang="en-US" sz="1800" dirty="0"/>
              <a:t> M.; </a:t>
            </a:r>
            <a:r>
              <a:rPr lang="en-US" sz="1800" dirty="0" err="1"/>
              <a:t>Devedžić</a:t>
            </a:r>
            <a:r>
              <a:rPr lang="en-US" sz="1800" dirty="0"/>
              <a:t> G, Application of Artificial Intelligence in Financial Trading. Management: Journal of Sustainable Business and Management Solutions in Emerging Economies, 28(2), 57-68, 2023.</a:t>
            </a:r>
          </a:p>
          <a:p>
            <a:pPr algn="l">
              <a:buFont typeface="+mj-lt"/>
              <a:buAutoNum type="arabicPeriod"/>
            </a:pPr>
            <a:r>
              <a:rPr lang="en-US" sz="1800" dirty="0"/>
              <a:t>Shapiro A., Artificial Intelligence in Financial Markets: Cutting Edge Applications for Risk Management, Portfolio Optimization, and Economics. Wiley, 2019.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ACB05-690F-2CE0-B5D3-84F36F89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964" y="4709620"/>
            <a:ext cx="8398776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24/25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529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3320AC-9CC1-55AD-09F7-6F5F3197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960930"/>
            <a:ext cx="7772400" cy="1021556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با تشکر از توجه شما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277CC-B3D6-8467-C5FF-50D99965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965" y="2591076"/>
            <a:ext cx="7772400" cy="112514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200" dirty="0"/>
              <a:t>Do you have any questions?</a:t>
            </a:r>
          </a:p>
          <a:p>
            <a:pPr algn="ctr"/>
            <a:r>
              <a:rPr lang="en-US" sz="2200" dirty="0"/>
              <a:t>setarehbabajani81@gmail.com</a:t>
            </a:r>
          </a:p>
          <a:p>
            <a:pPr algn="ctr"/>
            <a:r>
              <a:rPr lang="en-US" sz="2200" dirty="0"/>
              <a:t>+98 9118992918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CCF3CC-55F0-6933-AC75-DF5BC75B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59" y="4709620"/>
            <a:ext cx="8704185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25/25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655520"/>
            <a:ext cx="6260906" cy="2900241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تعریف هوش مصنوعی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کاربردهای هوش مصنوعی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هوش مصنوعی در حوزه مالی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FC840C-1C39-567C-A88D-B95E846B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963" y="4709619"/>
            <a:ext cx="8551481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3/25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هوش مصنوعی و کاربردهای آن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24705" y="1659112"/>
            <a:ext cx="4041775" cy="479822"/>
          </a:xfrm>
        </p:spPr>
        <p:txBody>
          <a:bodyPr>
            <a:noAutofit/>
          </a:bodyPr>
          <a:lstStyle/>
          <a:p>
            <a:r>
              <a:rPr lang="fa-IR" sz="3000" dirty="0">
                <a:cs typeface="B Nazanin" panose="00000400000000000000" pitchFamily="2" charset="-78"/>
              </a:rPr>
              <a:t>کاربردهای هوش مصنوعی:</a:t>
            </a:r>
            <a:endParaRPr lang="en-US" sz="3000" dirty="0">
              <a:cs typeface="B Nazanin" panose="00000400000000000000" pitchFamily="2" charset="-78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335525" y="2082858"/>
            <a:ext cx="4041775" cy="2276294"/>
          </a:xfrm>
        </p:spPr>
        <p:txBody>
          <a:bodyPr/>
          <a:lstStyle/>
          <a:p>
            <a:pPr marL="0" indent="0" rtl="1">
              <a:buNone/>
            </a:pPr>
            <a:r>
              <a:rPr lang="fa-IR" dirty="0"/>
              <a:t> پزشکی</a:t>
            </a:r>
            <a:endParaRPr lang="en-US" dirty="0"/>
          </a:p>
          <a:p>
            <a:pPr marL="0" indent="0" rtl="1">
              <a:buNone/>
            </a:pPr>
            <a:r>
              <a:rPr lang="fa-IR" dirty="0"/>
              <a:t>    حمل و نقل</a:t>
            </a:r>
            <a:endParaRPr lang="en-US" dirty="0"/>
          </a:p>
          <a:p>
            <a:pPr marL="0" indent="0" rtl="1">
              <a:buNone/>
            </a:pPr>
            <a:r>
              <a:rPr lang="fa-IR" dirty="0"/>
              <a:t>         خدمات مشتریان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DF8EB8-9D42-1B7B-A3E5-BC1AF3DE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965" y="4709620"/>
            <a:ext cx="8551480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4/25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61C567-6A61-27F2-525A-8B942CF7F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1502815"/>
            <a:ext cx="2332624" cy="14537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3BA6FA-9EB3-52B0-03A5-1E08E8CEE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2976469"/>
            <a:ext cx="1997012" cy="14958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5506DB-444C-CA41-20BE-42A7F9B13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2965625"/>
            <a:ext cx="2163270" cy="15175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D4DBFB-4E1C-DA5B-FB96-A2E4E0AAD1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2170683"/>
            <a:ext cx="318719" cy="3187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3FEDDD-9C17-3BEA-BE54-3C96313E15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2553868"/>
            <a:ext cx="349088" cy="3457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4A6C6E-9915-3C1C-B783-8FC9AD650C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382" y="3021195"/>
            <a:ext cx="320511" cy="32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4151-D050-55D0-19DC-793B207B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sz="3600" dirty="0">
                <a:cs typeface="B Nazanin" panose="00000400000000000000" pitchFamily="2" charset="-78"/>
              </a:rPr>
              <a:t>هوش مصنوعی در حوزه مالی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8920F-F083-DEB3-F86F-15CDDBA4B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7410" y="1582595"/>
            <a:ext cx="4041775" cy="479822"/>
          </a:xfrm>
        </p:spPr>
        <p:txBody>
          <a:bodyPr>
            <a:noAutofit/>
          </a:bodyPr>
          <a:lstStyle/>
          <a:p>
            <a:r>
              <a:rPr lang="fa-IR" sz="3000" dirty="0">
                <a:cs typeface="B Nazanin" panose="00000400000000000000" pitchFamily="2" charset="-78"/>
              </a:rPr>
              <a:t>هوش مصنوعی در حوزه مالی</a:t>
            </a:r>
            <a:endParaRPr lang="en-US" sz="3000" dirty="0">
              <a:cs typeface="B Nazanin" panose="00000400000000000000" pitchFamily="2" charset="-7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5962C-E0E0-AB00-A0B0-3F88044AD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35525" y="2062417"/>
            <a:ext cx="3512215" cy="2276294"/>
          </a:xfrm>
        </p:spPr>
        <p:txBody>
          <a:bodyPr>
            <a:normAutofit fontScale="92500" lnSpcReduction="20000"/>
          </a:bodyPr>
          <a:lstStyle/>
          <a:p>
            <a:pPr marL="0" indent="0" rtl="1">
              <a:buNone/>
            </a:pPr>
            <a:r>
              <a:rPr lang="fa-IR" dirty="0"/>
              <a:t>شروع از دهه 1980</a:t>
            </a:r>
            <a:endParaRPr lang="en-US" dirty="0"/>
          </a:p>
          <a:p>
            <a:pPr marL="0" indent="0" rtl="1">
              <a:buNone/>
            </a:pPr>
            <a:endParaRPr lang="fa-IR" dirty="0"/>
          </a:p>
          <a:p>
            <a:pPr marL="0" indent="0" rtl="1">
              <a:buNone/>
            </a:pPr>
            <a:r>
              <a:rPr lang="fa-IR" dirty="0"/>
              <a:t>       پیشرفت و توسعه الگوریتم‌های پیشرفته</a:t>
            </a:r>
            <a:endParaRPr lang="en-US" dirty="0"/>
          </a:p>
          <a:p>
            <a:pPr marL="0" indent="0" rtl="1">
              <a:buNone/>
            </a:pPr>
            <a:endParaRPr lang="fa-IR" dirty="0"/>
          </a:p>
          <a:p>
            <a:pPr marL="0" indent="0" rtl="1">
              <a:buNone/>
            </a:pPr>
            <a:r>
              <a:rPr lang="fa-IR" dirty="0"/>
              <a:t>     شناسایی و تحلیل ریسک‌های مالی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586380-226B-6A1A-3E45-33C8992B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60" y="4709620"/>
            <a:ext cx="8551480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5/25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4860A-1B0B-2184-1435-6C478D43D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541084"/>
            <a:ext cx="2598612" cy="2598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808C9-4FEF-20B3-DD1A-0BC6A6D7A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74" y="2065156"/>
            <a:ext cx="370909" cy="370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1AFBF-540E-0BA5-0248-F3C68D06C0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92" y="2721027"/>
            <a:ext cx="319691" cy="3196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F36737-FD64-1736-F4F7-5D4BAF8D8A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56" y="3602415"/>
            <a:ext cx="370910" cy="3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1B4D-AFF3-CE8A-5FD2-93EFF6DE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کاربردهای هوش مصنوعی در تجارت مالی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E871-3418-6FA9-1A29-68E043AB3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4" y="999411"/>
            <a:ext cx="6260906" cy="351106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الگوریتم‌های معاملاتی (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Algorithmic Trading</a:t>
            </a: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fa-I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معاملات با فرکانس بالا (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High-Frequency Trading - HFT</a:t>
            </a: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fa-I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مدل‌های پیش‌بینی قیمت</a:t>
            </a:r>
            <a:endParaRPr lang="fa-I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مدیریت پورتفولیو (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Portfolio Management</a:t>
            </a: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fa-I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شناسایی و مدیریت ریسک</a:t>
            </a:r>
            <a:endParaRPr lang="fa-I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پردازش زبان طبیعی (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NLP</a:t>
            </a: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 و تحلیل احساسات</a:t>
            </a:r>
            <a:endParaRPr lang="fa-I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ربات‌های مشاور (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Robo-Advisors</a:t>
            </a: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94878-746E-8062-FFE0-B9F01602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59" y="4709620"/>
            <a:ext cx="8704185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6/25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3426D-C7C2-12D4-3A6D-25702DBE2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70" y="1044700"/>
            <a:ext cx="331487" cy="331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6E1436-FC41-0F5F-EF48-7CDF2AF2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21" y="1502815"/>
            <a:ext cx="374536" cy="374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65FBD1-17CF-161A-078A-5AE85126D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20" y="1965458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DEA75E-6F7D-5E10-1555-AC4E8BE7C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29" y="2358365"/>
            <a:ext cx="374536" cy="3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488739-4336-CFE1-9394-2A645D6AB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21" y="2791680"/>
            <a:ext cx="334537" cy="334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DB3AEF-B747-1739-C32F-4C33A20E4B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21" y="3233851"/>
            <a:ext cx="374536" cy="3745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E37FE0-F76D-8D80-6331-B8F9F4B8E6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884" y="3691748"/>
            <a:ext cx="321774" cy="3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17B1-7C92-8F8D-4F93-C75766B3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مدیریت ریسک با استفاده از هوش مصنوعی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6CDC6-C1DB-2067-E96F-89F410FF9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2820" y="1617059"/>
            <a:ext cx="4041775" cy="479822"/>
          </a:xfrm>
        </p:spPr>
        <p:txBody>
          <a:bodyPr>
            <a:noAutofit/>
          </a:bodyPr>
          <a:lstStyle/>
          <a:p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شناسایی و تحلیل ریسک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35F1E-98CA-156A-80A1-17EFC9047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57667" y="2020617"/>
            <a:ext cx="4275740" cy="2240590"/>
          </a:xfrm>
        </p:spPr>
        <p:txBody>
          <a:bodyPr>
            <a:normAutofit/>
          </a:bodyPr>
          <a:lstStyle/>
          <a:p>
            <a:pPr marL="0" indent="0" rtl="1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شناسایی ریسک‌های پنهان: تحلیل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الگوهای غیرمعمول و </a:t>
            </a:r>
            <a:r>
              <a:rPr lang="fa-I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تشخیص </a:t>
            </a: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رفتارهای مشکوک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marL="0" indent="0" rtl="1">
              <a:buNone/>
            </a:pP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تحلیل داده‌های بزرگ: شناسایی ریسک‌ها از داده‌های تاریخی</a:t>
            </a:r>
            <a:r>
              <a:rPr lang="fa-I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بازار و</a:t>
            </a: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مالی</a:t>
            </a:r>
            <a:r>
              <a:rPr lang="fa-I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شرکت‌ها</a:t>
            </a: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[1]</a:t>
            </a:r>
            <a:endParaRPr lang="en-US" sz="1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9E1670-185B-9E0A-006B-C60E7539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59" y="4709620"/>
            <a:ext cx="8704185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7/25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CF31DC-67F8-0414-B61E-B16E7D8B45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922454"/>
            <a:ext cx="3410421" cy="194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E6430E-3151-6EF2-F7EF-35374FE4E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95" y="2068730"/>
            <a:ext cx="331487" cy="331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D25D07-033B-9C9A-9962-C29A576934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64" y="2891546"/>
            <a:ext cx="331487" cy="3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6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BC09-371E-17D6-E223-51794571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مدیریت ریسک با استفاده از هوش مصنوعی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5AD4B-287A-153B-A685-13496A20F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0935" y="1605602"/>
            <a:ext cx="4041775" cy="479822"/>
          </a:xfrm>
        </p:spPr>
        <p:txBody>
          <a:bodyPr>
            <a:noAutofit/>
          </a:bodyPr>
          <a:lstStyle/>
          <a:p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پیش‌بینی ریسک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33038-834E-BED9-724C-F8E103BC5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6590" y="2085424"/>
            <a:ext cx="4041775" cy="2276294"/>
          </a:xfrm>
        </p:spPr>
        <p:txBody>
          <a:bodyPr/>
          <a:lstStyle/>
          <a:p>
            <a:pPr marL="0" indent="0" rtl="1">
              <a:buNone/>
            </a:pP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مدل‌های پیش‌بینی: پیش‌بینی بحران‌های مالی و افت‌های بازار.</a:t>
            </a:r>
            <a:endParaRPr lang="fa-I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rtl="1">
              <a:buNone/>
            </a:pPr>
            <a:r>
              <a:rPr lang="ar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سنجش اعتبار مشتریان: تحلیل داده‌های مالی و رفتاری مشتریان برای پیش‌بینی ریسک اعتباری.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A0F7E7-B5C5-1A56-7289-CF44A2F7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965" y="4736307"/>
            <a:ext cx="8398775" cy="304800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8/25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B663C-6153-12CE-527C-6213AC89D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627979"/>
            <a:ext cx="3644986" cy="2733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5D52D5-DBFE-2CEF-E1B9-83989235B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56" y="2160855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7BE443-B659-3D92-6E3D-8EAD2EEEA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56" y="294547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E5A9-3759-ADC9-5804-F21B29B8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مدیریت ریسک با استفاده از هوش مصنوعی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0F88-7AD3-BD68-72D1-352B21EBF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75" y="1502815"/>
            <a:ext cx="4040188" cy="479822"/>
          </a:xfrm>
        </p:spPr>
        <p:txBody>
          <a:bodyPr>
            <a:noAutofit/>
          </a:bodyPr>
          <a:lstStyle/>
          <a:p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مدیریت ریسک عملیاتی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6A377-4333-1C1D-EAFA-9273148E4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22774" y="1976282"/>
            <a:ext cx="4040188" cy="2276294"/>
          </a:xfrm>
        </p:spPr>
        <p:txBody>
          <a:bodyPr>
            <a:normAutofit fontScale="92500"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S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شناسایی تهدیدات امنیتی: شناسایی و پیشگیری از حملات سایبری و رفتارهای مشکوک.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S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پیشگیری از تقلب: تحلیل الگوهای تراکنش‌ها برای شناسایی و پیشگیری از تقلب‌های مالی.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FDE74-CC3C-C001-F639-A22A9193E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88230" y="1502815"/>
            <a:ext cx="4041775" cy="479822"/>
          </a:xfrm>
        </p:spPr>
        <p:txBody>
          <a:bodyPr>
            <a:noAutofit/>
          </a:bodyPr>
          <a:lstStyle/>
          <a:p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بهینه‌سازی پرتفولیو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C82AE-1B61-5742-1B72-93343D517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80644" y="1976282"/>
            <a:ext cx="4041775" cy="2276294"/>
          </a:xfrm>
        </p:spPr>
        <p:txBody>
          <a:bodyPr>
            <a:normAutofit fontScale="92500"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S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مدیریت ترکیب دارایی‌ها: تحلیل ریسک و بازده</a:t>
            </a:r>
            <a:r>
              <a:rPr lang="fa-I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دارایی‌های مختلف</a:t>
            </a:r>
            <a:r>
              <a:rPr lang="ar-S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برای پیشنهاد بهترین ترکیب دارایی‌ها.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S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تنوع‌سازی هوشمند: کمک به تنوع‌بخشی هوشمندانه پرتفولیو.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[1]</a:t>
            </a:r>
            <a:endParaRPr lang="en-US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719786-ADC8-5708-BB0C-C7C339E0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260" y="4709620"/>
            <a:ext cx="8576356" cy="331487"/>
          </a:xfrm>
        </p:spPr>
        <p:txBody>
          <a:bodyPr/>
          <a:lstStyle/>
          <a:p>
            <a:r>
              <a:rPr lang="fa-IR" sz="1600" dirty="0">
                <a:solidFill>
                  <a:srgbClr val="002060"/>
                </a:solidFill>
                <a:cs typeface="B Nazanin" panose="00000400000000000000" pitchFamily="2" charset="-78"/>
              </a:rPr>
              <a:t>9/25                        هوش مصنوعی در تجارت مالی و مدیریت ریسک                     ستاره باباجانی</a:t>
            </a:r>
            <a:endParaRPr lang="en-US" sz="1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D5869-61CC-42B1-7AF1-C01DBFFFA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68" y="3571820"/>
            <a:ext cx="2013606" cy="10721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4296A8-A9E5-F944-A15F-6270561696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19" y="3267768"/>
            <a:ext cx="238432" cy="2384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F3DB87-BF47-4090-AF1F-AD8158F3B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883" y="2062824"/>
            <a:ext cx="331487" cy="331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DD7837-705D-6BC4-A8D5-1F7236D2E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59" y="3190658"/>
            <a:ext cx="361308" cy="3613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293A05-0D04-816A-F180-876CD335F6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37" y="2119689"/>
            <a:ext cx="198153" cy="19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8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Microsoft Office PowerPoint</Application>
  <PresentationFormat>On-screen Show (16:9)</PresentationFormat>
  <Paragraphs>190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B Nazanin</vt:lpstr>
      <vt:lpstr>Calibri</vt:lpstr>
      <vt:lpstr>Office Theme</vt:lpstr>
      <vt:lpstr>هوش مصنوعی در تجارت مالی و مدیریت ریسک</vt:lpstr>
      <vt:lpstr>فهرست مطالب</vt:lpstr>
      <vt:lpstr>مقدمه</vt:lpstr>
      <vt:lpstr>هوش مصنوعی و کاربردهای آن</vt:lpstr>
      <vt:lpstr>هوش مصنوعی در حوزه مالی</vt:lpstr>
      <vt:lpstr>کاربردهای هوش مصنوعی در تجارت مالی</vt:lpstr>
      <vt:lpstr>مدیریت ریسک با استفاده از هوش مصنوعی</vt:lpstr>
      <vt:lpstr>مدیریت ریسک با استفاده از هوش مصنوعی</vt:lpstr>
      <vt:lpstr>مدیریت ریسک با استفاده از هوش مصنوعی</vt:lpstr>
      <vt:lpstr>مدیریت ریسک با استفاده از هوش مصنوعی</vt:lpstr>
      <vt:lpstr>ابزارها و تکنیک‌های هوش مصنوعی در حوزه مالی</vt:lpstr>
      <vt:lpstr>ابزارها و تکنیک‌های هوش مصنوعی در حوزه مالی</vt:lpstr>
      <vt:lpstr>ابزارها و تکنیک‌های هوش مصنوعی در حوزه مالی</vt:lpstr>
      <vt:lpstr>ابزارها و تکنیک‌های هوش مصنوعی در حوزه مالی</vt:lpstr>
      <vt:lpstr>چالش‌ها و محدودیت‌های هوش مصنوعی در حوزه مالی</vt:lpstr>
      <vt:lpstr>چالش‌ها و محدودیت‌های هوش مصنوعی در حوزه مالی </vt:lpstr>
      <vt:lpstr>چالش‌ها و محدودیت‌های هوش مصنوعی در حوزه مالی </vt:lpstr>
      <vt:lpstr>چالش‌ها و محدودیت‌های هوش مصنوعی در حوزه مالی </vt:lpstr>
      <vt:lpstr>آینده هوش مصنوعی در تجارت مالی و مدیریت ریسک </vt:lpstr>
      <vt:lpstr>آینده هوش مصنوعی در تجارت مالی و مدیریت ریسک </vt:lpstr>
      <vt:lpstr>مطالعات موردی</vt:lpstr>
      <vt:lpstr>مطالعات موردی</vt:lpstr>
      <vt:lpstr>نتیجه‌گیری</vt:lpstr>
      <vt:lpstr>مراجع</vt:lpstr>
      <vt:lpstr>با تشکر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2024-07-03T07:09:47Z</dcterms:modified>
</cp:coreProperties>
</file>