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628" r:id="rId2"/>
    <p:sldId id="518" r:id="rId3"/>
    <p:sldId id="783" r:id="rId4"/>
    <p:sldId id="784" r:id="rId5"/>
    <p:sldId id="785" r:id="rId6"/>
    <p:sldId id="786" r:id="rId7"/>
    <p:sldId id="787" r:id="rId8"/>
    <p:sldId id="788" r:id="rId9"/>
    <p:sldId id="789" r:id="rId10"/>
    <p:sldId id="791" r:id="rId11"/>
    <p:sldId id="792" r:id="rId12"/>
    <p:sldId id="793" r:id="rId13"/>
    <p:sldId id="790" r:id="rId14"/>
    <p:sldId id="804" r:id="rId15"/>
    <p:sldId id="794" r:id="rId16"/>
    <p:sldId id="795" r:id="rId17"/>
    <p:sldId id="797" r:id="rId18"/>
    <p:sldId id="798" r:id="rId19"/>
    <p:sldId id="799" r:id="rId20"/>
    <p:sldId id="800" r:id="rId21"/>
    <p:sldId id="801" r:id="rId22"/>
    <p:sldId id="802" r:id="rId23"/>
    <p:sldId id="803" r:id="rId24"/>
    <p:sldId id="805" r:id="rId25"/>
    <p:sldId id="807" r:id="rId26"/>
    <p:sldId id="808" r:id="rId27"/>
    <p:sldId id="809" r:id="rId28"/>
    <p:sldId id="810" r:id="rId29"/>
    <p:sldId id="812" r:id="rId30"/>
    <p:sldId id="80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6" d="100"/>
          <a:sy n="96" d="100"/>
        </p:scale>
        <p:origin x="855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8072-D5E6-4FD1-90F9-ADA385446DE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C0630-79EF-487A-89A7-ED4C74C8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E07A-8FE8-4024-B129-9087A8BCA426}" type="datetime1">
              <a:rPr lang="en-US" smtClean="0"/>
              <a:t>10/21/2024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42C-10CF-4613-ABC9-73B43EFB46B5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F031-A026-4294-B97A-CE5CFAF487C2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E77-0379-4297-96B7-D2C0454661E5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687E-96D5-477A-BCCC-4A6BA9A48296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384D-018A-43E2-8436-478B1E23CDA4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3A59-11D6-42C3-AB1D-590C6B2E3F49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AE6-EA11-4A94-B485-5F66D9900E17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D3-F157-457D-BB52-9047BAEE760E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DC61-5310-4ED5-9B97-54C3D9DC3CCC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1DE-E2B2-4E65-827C-CA374C4D9130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C9C5F2-F1EF-4270-A59D-D9DF35691538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05930"/>
            <a:ext cx="8229600" cy="14700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Reinforcement Learning in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24944"/>
          </a:xfrm>
        </p:spPr>
        <p:txBody>
          <a:bodyPr>
            <a:normAutofit lnSpcReduction="10000"/>
          </a:bodyPr>
          <a:lstStyle/>
          <a:p>
            <a:pPr algn="ctr" rtl="1"/>
            <a:endParaRPr lang="en-US" dirty="0"/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3000" b="1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سعید شمقدری</a:t>
            </a:r>
            <a:endParaRPr lang="en-US" sz="3000" b="1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36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36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22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دانشکده مهندسی برق</a:t>
            </a:r>
            <a:endParaRPr lang="en-US" sz="22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22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دانشگاه علم و صنعت ایران</a:t>
            </a: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fa-IR" sz="15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15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نیم سال اول 402-403</a:t>
            </a:r>
            <a:endParaRPr lang="fa-IR" sz="19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19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28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1"/>
            <a:endParaRPr lang="en-US" dirty="0"/>
          </a:p>
        </p:txBody>
      </p:sp>
      <p:pic>
        <p:nvPicPr>
          <p:cNvPr id="5" name="Picture 9" descr="MainAr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3" y="1533206"/>
            <a:ext cx="1182989" cy="141158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996914" y="116632"/>
            <a:ext cx="1079142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kern="0" dirty="0">
                <a:latin typeface="Times New Roman" pitchFamily="18" charset="0"/>
                <a:cs typeface="B Titr" pitchFamily="2" charset="-78"/>
              </a:rPr>
              <a:t>بسمه تعالی</a:t>
            </a:r>
            <a:endParaRPr lang="en-US" kern="0" dirty="0">
              <a:latin typeface="Times New Roman" pitchFamily="18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91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Evaluation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762000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مثال : </a:t>
            </a:r>
            <a:r>
              <a:rPr lang="en-US" sz="2400" dirty="0" err="1">
                <a:cs typeface="B Zar" panose="00000400000000000000" pitchFamily="2" charset="-78"/>
              </a:rPr>
              <a:t>Gridworld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7065"/>
            <a:ext cx="6619875" cy="236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 descr=" 9"/>
              <p:cNvSpPr>
                <a:spLocks noChangeArrowheads="1"/>
              </p:cNvSpPr>
              <p:nvPr/>
            </p:nvSpPr>
            <p:spPr bwMode="auto">
              <a:xfrm>
                <a:off x="603504" y="464820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پالیسی</a:t>
                </a:r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 </a:t>
                </a:r>
                <a:r>
                  <a:rPr lang="en-US" sz="2400" dirty="0">
                    <a:cs typeface="B Zar" panose="00000400000000000000" pitchFamily="2" charset="-78"/>
                  </a:rPr>
                  <a:t>random walk</a:t>
                </a:r>
              </a:p>
              <a:p>
                <a:pPr algn="r" rtl="1"/>
                <a:r>
                  <a:rPr lang="fa-IR" sz="2400" b="0" dirty="0">
                    <a:cs typeface="B Zar" panose="00000400000000000000" pitchFamily="2" charset="-78"/>
                  </a:rPr>
                  <a:t> مقداردهی اولیه 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0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4648200"/>
                <a:ext cx="8111927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8088" r="-1127" b="-19118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7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Evaluation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9" y="923925"/>
            <a:ext cx="3124200" cy="3286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598160"/>
            <a:ext cx="280035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urved Connector 12"/>
          <p:cNvCxnSpPr/>
          <p:nvPr/>
        </p:nvCxnSpPr>
        <p:spPr>
          <a:xfrm>
            <a:off x="2590800" y="1447800"/>
            <a:ext cx="2819400" cy="145516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2590800" y="3087182"/>
            <a:ext cx="2819400" cy="120578"/>
          </a:xfrm>
          <a:prstGeom prst="curvedConnector3">
            <a:avLst>
              <a:gd name="adj1" fmla="val 2678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6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Evaluation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9" y="923925"/>
            <a:ext cx="3124200" cy="328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9" y="4486275"/>
            <a:ext cx="3152775" cy="1581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23925"/>
            <a:ext cx="33718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Improvement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762000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قضیه </a:t>
            </a:r>
            <a:r>
              <a:rPr lang="en-US" sz="2400" dirty="0">
                <a:cs typeface="B Zar" panose="00000400000000000000" pitchFamily="2" charset="-78"/>
              </a:rPr>
              <a:t>Policy Improvement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p:sp>
        <p:nvSpPr>
          <p:cNvPr id="10" name="Rectangle 2" descr=" 9"/>
          <p:cNvSpPr>
            <a:spLocks noChangeArrowheads="1"/>
          </p:cNvSpPr>
          <p:nvPr/>
        </p:nvSpPr>
        <p:spPr bwMode="auto">
          <a:xfrm>
            <a:off x="467500" y="35814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مفهوم؟؟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90800"/>
            <a:ext cx="2495550" cy="5715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191000" y="2724150"/>
            <a:ext cx="8381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619375"/>
            <a:ext cx="1771650" cy="5143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2971800" y="3028950"/>
            <a:ext cx="4648200" cy="78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219200" y="3046884"/>
            <a:ext cx="6324600" cy="77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800225" y="2948055"/>
            <a:ext cx="5743575" cy="86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4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Improvement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762000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قضیه </a:t>
            </a:r>
            <a:r>
              <a:rPr lang="en-US" sz="2400" dirty="0">
                <a:cs typeface="B Zar" panose="00000400000000000000" pitchFamily="2" charset="-78"/>
              </a:rPr>
              <a:t>Policy Improvement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98959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Improvement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762000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انتخاب بهترین پالیسی: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784774"/>
            <a:ext cx="6819900" cy="207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0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Improvement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762000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مثال : </a:t>
            </a:r>
            <a:r>
              <a:rPr lang="en-US" sz="2400" dirty="0" err="1">
                <a:cs typeface="B Zar" panose="00000400000000000000" pitchFamily="2" charset="-78"/>
              </a:rPr>
              <a:t>Gridworld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7065"/>
            <a:ext cx="6619875" cy="236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 descr=" 9"/>
              <p:cNvSpPr>
                <a:spLocks noChangeArrowheads="1"/>
              </p:cNvSpPr>
              <p:nvPr/>
            </p:nvSpPr>
            <p:spPr bwMode="auto">
              <a:xfrm>
                <a:off x="603504" y="464820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پالیسی</a:t>
                </a:r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 </a:t>
                </a:r>
                <a:r>
                  <a:rPr lang="en-US" sz="2400" dirty="0">
                    <a:cs typeface="B Zar" panose="00000400000000000000" pitchFamily="2" charset="-78"/>
                  </a:rPr>
                  <a:t>random walk</a:t>
                </a:r>
              </a:p>
              <a:p>
                <a:pPr algn="r" rtl="1"/>
                <a:r>
                  <a:rPr lang="fa-IR" sz="2400" b="0" dirty="0">
                    <a:cs typeface="B Zar" panose="00000400000000000000" pitchFamily="2" charset="-78"/>
                  </a:rPr>
                  <a:t> مقداردهی اولیه 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0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4648200"/>
                <a:ext cx="8111927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8088" r="-1127" b="-19118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8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228600" y="33116"/>
            <a:ext cx="23622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Improvement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20152"/>
            <a:ext cx="4595813" cy="640924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248400" y="5181600"/>
            <a:ext cx="13716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0" y="5043100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043100"/>
                <a:ext cx="55136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111" t="-6522" r="-15556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765473" y="5358199"/>
            <a:ext cx="6927" cy="585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 descr=" 9"/>
          <p:cNvSpPr>
            <a:spLocks noChangeArrowheads="1"/>
          </p:cNvSpPr>
          <p:nvPr/>
        </p:nvSpPr>
        <p:spPr bwMode="auto">
          <a:xfrm>
            <a:off x="6532373" y="5899803"/>
            <a:ext cx="232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Policy Evaluation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85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Iteration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762000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ترکیب </a:t>
            </a:r>
            <a:r>
              <a:rPr lang="en-US" sz="2400" dirty="0">
                <a:cs typeface="B Zar" panose="00000400000000000000" pitchFamily="2" charset="-78"/>
              </a:rPr>
              <a:t>Policy Evaluation </a:t>
            </a:r>
            <a:r>
              <a:rPr lang="fa-IR" sz="2400" dirty="0">
                <a:cs typeface="B Zar" panose="00000400000000000000" pitchFamily="2" charset="-78"/>
              </a:rPr>
              <a:t> و </a:t>
            </a:r>
            <a:r>
              <a:rPr lang="en-US" sz="2400" dirty="0">
                <a:cs typeface="B Zar" panose="00000400000000000000" pitchFamily="2" charset="-78"/>
              </a:rPr>
              <a:t>Policy Improvement</a:t>
            </a:r>
            <a:r>
              <a:rPr lang="fa-IR" sz="2400" dirty="0">
                <a:cs typeface="B Zar" panose="00000400000000000000" pitchFamily="2" charset="-78"/>
              </a:rPr>
              <a:t>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40" y="2057400"/>
            <a:ext cx="7467600" cy="609600"/>
          </a:xfrm>
          <a:prstGeom prst="rect">
            <a:avLst/>
          </a:prstGeom>
        </p:spPr>
      </p:pic>
      <p:sp>
        <p:nvSpPr>
          <p:cNvPr id="6" name="Rectangle 2" descr=" 9"/>
          <p:cNvSpPr>
            <a:spLocks noChangeArrowheads="1"/>
          </p:cNvSpPr>
          <p:nvPr/>
        </p:nvSpPr>
        <p:spPr bwMode="auto">
          <a:xfrm>
            <a:off x="838200" y="33528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تضمین همگرایی؟</a:t>
            </a:r>
          </a:p>
        </p:txBody>
      </p:sp>
    </p:spTree>
    <p:extLst>
      <p:ext uri="{BB962C8B-B14F-4D97-AF65-F5344CB8AC3E}">
        <p14:creationId xmlns:p14="http://schemas.microsoft.com/office/powerpoint/2010/main" val="374121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Iteration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928687"/>
            <a:ext cx="73247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1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3600" b="1" dirty="0"/>
              <a:t>CHAPTER 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367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Iteration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762000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مثال : </a:t>
            </a:r>
            <a:r>
              <a:rPr lang="en-US" sz="2400" dirty="0">
                <a:cs typeface="B Zar" panose="00000400000000000000" pitchFamily="2" charset="-78"/>
              </a:rPr>
              <a:t>Car Rental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338" y="1524000"/>
            <a:ext cx="4667250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352800"/>
            <a:ext cx="3282519" cy="1295400"/>
          </a:xfrm>
          <a:prstGeom prst="rect">
            <a:avLst/>
          </a:prstGeom>
        </p:spPr>
      </p:pic>
      <p:sp>
        <p:nvSpPr>
          <p:cNvPr id="8" name="Rectangle 2" descr=" 9"/>
          <p:cNvSpPr>
            <a:spLocks noChangeArrowheads="1"/>
          </p:cNvSpPr>
          <p:nvPr/>
        </p:nvSpPr>
        <p:spPr bwMode="auto">
          <a:xfrm>
            <a:off x="761999" y="4800600"/>
            <a:ext cx="81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States?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Actions?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19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Iteration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762000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مثال : </a:t>
            </a:r>
            <a:r>
              <a:rPr lang="en-US" sz="2400" dirty="0">
                <a:cs typeface="B Zar" panose="00000400000000000000" pitchFamily="2" charset="-78"/>
              </a:rPr>
              <a:t>Car Rental</a:t>
            </a:r>
            <a:r>
              <a:rPr lang="fa-IR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 </a:t>
            </a:r>
            <a:r>
              <a:rPr lang="en-US" sz="2400" dirty="0">
                <a:cs typeface="B Zar" panose="00000400000000000000" pitchFamily="2" charset="-78"/>
                <a:sym typeface="Wingdings" panose="05000000000000000000" pitchFamily="2" charset="2"/>
              </a:rPr>
              <a:t>Policy iteration 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52265"/>
            <a:ext cx="69151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5363908" y="228600"/>
            <a:ext cx="3246691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Value Iteration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 descr=" 9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1119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مثال : </a:t>
                </a:r>
                <a:r>
                  <a:rPr lang="en-US" sz="2400" dirty="0" err="1">
                    <a:cs typeface="B Zar" panose="00000400000000000000" pitchFamily="2" charset="-78"/>
                  </a:rPr>
                  <a:t>Gridworld</a:t>
                </a:r>
                <a:endParaRPr lang="en-US" sz="2400" dirty="0"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پالیسی اولیه : توزیع یکنواخت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محاسبه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′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به ازای هر محاسبه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990600"/>
                <a:ext cx="8111927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6633" r="-1127" b="-13265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28600"/>
            <a:ext cx="4595813" cy="640924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6200000">
            <a:off x="2769809" y="1520905"/>
            <a:ext cx="266700" cy="472319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6200000">
            <a:off x="2769810" y="2640390"/>
            <a:ext cx="266700" cy="472319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2769808" y="3761271"/>
            <a:ext cx="266700" cy="472319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2769809" y="4850191"/>
            <a:ext cx="266700" cy="472319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2769809" y="6001636"/>
            <a:ext cx="266700" cy="472319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603504" y="228600"/>
            <a:ext cx="8007095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Value Iteration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 descr=" 9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بروزرسانی</a:t>
                </a:r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 تقریب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درهر </a:t>
                </a:r>
                <a:r>
                  <a:rPr lang="en-US" sz="2400" dirty="0">
                    <a:cs typeface="B Zar" panose="00000400000000000000" pitchFamily="2" charset="-78"/>
                  </a:rPr>
                  <a:t>sample time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</p:txBody>
          </p:sp>
        </mc:Choice>
        <mc:Fallback xmlns="">
          <p:sp>
            <p:nvSpPr>
              <p:cNvPr id="7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990600"/>
                <a:ext cx="8111927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4667" r="-1127" b="-36000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981200"/>
            <a:ext cx="5701211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 descr=" 9"/>
              <p:cNvSpPr>
                <a:spLocks noChangeArrowheads="1"/>
              </p:cNvSpPr>
              <p:nvPr/>
            </p:nvSpPr>
            <p:spPr bwMode="auto">
              <a:xfrm>
                <a:off x="737755" y="33528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محاسبه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′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به ازای هر تقریب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755" y="3352800"/>
                <a:ext cx="8111927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3947" r="-1202" b="-3552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762000" y="990600"/>
            <a:ext cx="8111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تعداد کل سکه ها :100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بازی: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احتمال شیر : 0.4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سهم گذاری بخشی از 100 سکه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شیر: دوبرابر شدن سهم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خط: از دست دادن سهم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اتمام بازی : رسیدن به 100 یا صفر سکه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12" name="Rectangle 2" descr=" 9"/>
          <p:cNvSpPr>
            <a:spLocks noChangeArrowheads="1"/>
          </p:cNvSpPr>
          <p:nvPr/>
        </p:nvSpPr>
        <p:spPr bwMode="auto">
          <a:xfrm>
            <a:off x="914400" y="4037588"/>
            <a:ext cx="81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فضای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،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؟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Reward?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"/>
            <a:ext cx="2562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8072"/>
            <a:ext cx="2743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21023"/>
            <a:ext cx="4219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27" y="5308022"/>
            <a:ext cx="695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 descr=" 9"/>
          <p:cNvSpPr>
            <a:spLocks noChangeArrowheads="1"/>
          </p:cNvSpPr>
          <p:nvPr/>
        </p:nvSpPr>
        <p:spPr bwMode="auto">
          <a:xfrm>
            <a:off x="533400" y="60960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400" dirty="0">
                <a:cs typeface="B Zar" panose="00000400000000000000" pitchFamily="2" charset="-78"/>
              </a:rPr>
              <a:t>Reward: Goal:+1 any transition:-1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885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540281" y="6058901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cs typeface="B Zar" panose="00000400000000000000" pitchFamily="2" charset="-78"/>
              </a:rPr>
              <a:t>نتایج </a:t>
            </a:r>
            <a:r>
              <a:rPr lang="en-US" sz="2400" dirty="0">
                <a:cs typeface="B Zar" panose="00000400000000000000" pitchFamily="2" charset="-78"/>
              </a:rPr>
              <a:t>Value Iteration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"/>
            <a:ext cx="2562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990599"/>
            <a:ext cx="81534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1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546342" y="54102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cs typeface="B Zar" panose="00000400000000000000" pitchFamily="2" charset="-78"/>
              </a:rPr>
              <a:t>پالیسی بهینه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"/>
            <a:ext cx="2562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90725"/>
            <a:ext cx="77724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1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762000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بروز رسانی همه حالت ها برای فضای حالت بزرگ؟؟ حافظه زیاد!</a:t>
            </a:r>
          </a:p>
        </p:txBody>
      </p:sp>
      <p:sp>
        <p:nvSpPr>
          <p:cNvPr id="12" name="Rectangle 2" descr=" 9"/>
          <p:cNvSpPr>
            <a:spLocks noChangeArrowheads="1"/>
          </p:cNvSpPr>
          <p:nvPr/>
        </p:nvSpPr>
        <p:spPr bwMode="auto">
          <a:xfrm>
            <a:off x="713463" y="23622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>
                <a:cs typeface="B Zar" panose="00000400000000000000" pitchFamily="2" charset="-78"/>
              </a:rPr>
              <a:t>In-Place Iteration Dynamic Programming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69056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 descr=" 9"/>
          <p:cNvSpPr>
            <a:spLocks noChangeArrowheads="1"/>
          </p:cNvSpPr>
          <p:nvPr/>
        </p:nvSpPr>
        <p:spPr bwMode="auto">
          <a:xfrm>
            <a:off x="762000" y="3429000"/>
            <a:ext cx="8111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قابلیت جدید: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بروز رسانی بخش های مهم فضای حالت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بروز رسانی کم یا عدم بروز رسانی بخش های کم اهمیت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بروز رسانی ارزش حالتهای که به آنها برخورد میکنیم</a:t>
            </a:r>
          </a:p>
        </p:txBody>
      </p:sp>
      <p:sp>
        <p:nvSpPr>
          <p:cNvPr id="15" name="Rectangle 2" descr=" 9"/>
          <p:cNvSpPr>
            <a:spLocks noChangeArrowheads="1"/>
          </p:cNvSpPr>
          <p:nvPr/>
        </p:nvSpPr>
        <p:spPr bwMode="auto">
          <a:xfrm>
            <a:off x="733341" y="5417331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چالش همگرایی و بهینگی ؟!</a:t>
            </a:r>
          </a:p>
        </p:txBody>
      </p:sp>
      <p:sp>
        <p:nvSpPr>
          <p:cNvPr id="3" name="Rectangle 2" descr=" 9">
            <a:extLst>
              <a:ext uri="{FF2B5EF4-FFF2-40B4-BE49-F238E27FC236}">
                <a16:creationId xmlns:a16="http://schemas.microsoft.com/office/drawing/2014/main" id="{1733936D-2A05-E345-73CE-DCF33499C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40909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راه حل:</a:t>
            </a:r>
          </a:p>
        </p:txBody>
      </p:sp>
    </p:spTree>
    <p:extLst>
      <p:ext uri="{BB962C8B-B14F-4D97-AF65-F5344CB8AC3E}">
        <p14:creationId xmlns:p14="http://schemas.microsoft.com/office/powerpoint/2010/main" val="285263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 descr=" 9"/>
          <p:cNvSpPr>
            <a:spLocks noChangeArrowheads="1"/>
          </p:cNvSpPr>
          <p:nvPr/>
        </p:nvSpPr>
        <p:spPr bwMode="auto">
          <a:xfrm>
            <a:off x="768927" y="5330249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همگرایی؟</a:t>
            </a:r>
          </a:p>
        </p:txBody>
      </p:sp>
      <p:sp>
        <p:nvSpPr>
          <p:cNvPr id="16" name="Rectangle 2" descr=" 9"/>
          <p:cNvSpPr>
            <a:spLocks noChangeArrowheads="1"/>
          </p:cNvSpPr>
          <p:nvPr/>
        </p:nvSpPr>
        <p:spPr bwMode="auto">
          <a:xfrm>
            <a:off x="768927" y="604238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بهینگی؟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58649"/>
            <a:ext cx="5005388" cy="42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1220508"/>
            <a:ext cx="2466976" cy="387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 descr=" 9"/>
          <p:cNvSpPr>
            <a:spLocks noChangeArrowheads="1"/>
          </p:cNvSpPr>
          <p:nvPr/>
        </p:nvSpPr>
        <p:spPr bwMode="auto">
          <a:xfrm>
            <a:off x="6858000" y="1676400"/>
            <a:ext cx="2022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cs typeface="B Zar" panose="00000400000000000000" pitchFamily="2" charset="-78"/>
              </a:rPr>
              <a:t>VI or PI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Random Policy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Initial Value</a:t>
            </a:r>
          </a:p>
          <a:p>
            <a:pPr algn="l"/>
            <a:r>
              <a:rPr lang="en-US" sz="2400" dirty="0">
                <a:cs typeface="B Zar" panose="00000400000000000000" pitchFamily="2" charset="-78"/>
              </a:rPr>
              <a:t>….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83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58649"/>
            <a:ext cx="5005388" cy="42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238374"/>
            <a:ext cx="4337571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6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روش های برنامه ریزی پویای کلاسیک: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			نیاز به دانستن مدل کامل محیط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			بیان مسئله در قالب </a:t>
            </a:r>
            <a:r>
              <a:rPr lang="en-US" sz="2400" dirty="0">
                <a:cs typeface="B Zar" panose="00000400000000000000" pitchFamily="2" charset="-78"/>
              </a:rPr>
              <a:t>MDP</a:t>
            </a:r>
            <a:r>
              <a:rPr lang="fa-IR" sz="2400" dirty="0">
                <a:cs typeface="B Zar" panose="00000400000000000000" pitchFamily="2" charset="-78"/>
              </a:rPr>
              <a:t> محدود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			حجم محاسبات بالا</a:t>
            </a:r>
          </a:p>
        </p:txBody>
      </p:sp>
      <p:sp>
        <p:nvSpPr>
          <p:cNvPr id="5" name="Rectangle 2" descr=" 9"/>
          <p:cNvSpPr>
            <a:spLocks noChangeArrowheads="1"/>
          </p:cNvSpPr>
          <p:nvPr/>
        </p:nvSpPr>
        <p:spPr bwMode="auto">
          <a:xfrm>
            <a:off x="603504" y="2943447"/>
            <a:ext cx="81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کاربرد برنامه ریزی پویا در یادگیری تقویتی: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			تقریب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</a:p>
        </p:txBody>
      </p:sp>
      <p:sp>
        <p:nvSpPr>
          <p:cNvPr id="6" name="Rectangle 2" descr=" 9"/>
          <p:cNvSpPr>
            <a:spLocks noChangeArrowheads="1"/>
          </p:cNvSpPr>
          <p:nvPr/>
        </p:nvSpPr>
        <p:spPr bwMode="auto">
          <a:xfrm>
            <a:off x="603504" y="4393529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					سیستم های پیوسته و گسسته</a:t>
            </a: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603504" y="3849463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					</a:t>
            </a:r>
            <a:r>
              <a:rPr lang="fa-IR" sz="2400" dirty="0">
                <a:cs typeface="B Zar" panose="00000400000000000000" pitchFamily="2" charset="-78"/>
              </a:rPr>
              <a:t>محاسبه پالیسی بهینه (در طول زمان)</a:t>
            </a:r>
          </a:p>
        </p:txBody>
      </p:sp>
      <p:sp>
        <p:nvSpPr>
          <p:cNvPr id="8" name="Rectangle 2" descr=" 9"/>
          <p:cNvSpPr>
            <a:spLocks noChangeArrowheads="1"/>
          </p:cNvSpPr>
          <p:nvPr/>
        </p:nvSpPr>
        <p:spPr bwMode="auto">
          <a:xfrm>
            <a:off x="685800" y="2481782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					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محاسبه پالیسی بهینه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67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762000" y="990600"/>
            <a:ext cx="811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n</a:t>
            </a:r>
            <a:r>
              <a:rPr lang="fa-IR" sz="2400" dirty="0">
                <a:cs typeface="B Zar" panose="00000400000000000000" pitchFamily="2" charset="-78"/>
              </a:rPr>
              <a:t> حالت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k </a:t>
            </a:r>
            <a:r>
              <a:rPr lang="fa-IR" sz="2400" dirty="0">
                <a:cs typeface="B Zar" panose="00000400000000000000" pitchFamily="2" charset="-78"/>
              </a:rPr>
              <a:t> عمل</a:t>
            </a:r>
          </a:p>
        </p:txBody>
      </p:sp>
      <p:sp>
        <p:nvSpPr>
          <p:cNvPr id="12" name="Rectangle 2" descr=" 9"/>
          <p:cNvSpPr>
            <a:spLocks noChangeArrowheads="1"/>
          </p:cNvSpPr>
          <p:nvPr/>
        </p:nvSpPr>
        <p:spPr bwMode="auto">
          <a:xfrm>
            <a:off x="782782" y="1981200"/>
            <a:ext cx="8111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فضای پالیسی؟</a:t>
            </a:r>
          </a:p>
          <a:p>
            <a:pPr algn="r" rtl="1"/>
            <a:r>
              <a:rPr lang="en-US" sz="2000" b="1" i="1" dirty="0">
                <a:solidFill>
                  <a:srgbClr val="000000"/>
                </a:solidFill>
                <a:effectLst/>
                <a:latin typeface="CMTI10"/>
              </a:rPr>
              <a:t>curse of dimensionality</a:t>
            </a:r>
            <a:r>
              <a:rPr lang="en-US" sz="2800" b="1" dirty="0"/>
              <a:t> </a:t>
            </a:r>
            <a:endParaRPr lang="fa-IR" sz="2800" b="1" dirty="0">
              <a:cs typeface="B Zar" panose="00000400000000000000" pitchFamily="2" charset="-7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381000"/>
            <a:ext cx="6638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782782" y="35814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>
                <a:cs typeface="B Zar" panose="00000400000000000000" pitchFamily="2" charset="-78"/>
              </a:rPr>
              <a:t>LP &amp; DP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16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603504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معادله بهینگی </a:t>
            </a:r>
            <a:r>
              <a:rPr lang="en-US" sz="2400" dirty="0">
                <a:cs typeface="B Zar" panose="00000400000000000000" pitchFamily="2" charset="-78"/>
              </a:rPr>
              <a:t>State Value</a:t>
            </a:r>
            <a:r>
              <a:rPr lang="fa-IR" sz="2400" dirty="0">
                <a:cs typeface="B Zar" panose="00000400000000000000" pitchFamily="2" charset="-78"/>
              </a:rPr>
              <a:t> بلمن: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88238"/>
            <a:ext cx="5562600" cy="12134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 descr=" 9"/>
              <p:cNvSpPr>
                <a:spLocks noChangeArrowheads="1"/>
              </p:cNvSpPr>
              <p:nvPr/>
            </p:nvSpPr>
            <p:spPr bwMode="auto">
              <a:xfrm>
                <a:off x="838200" y="3396632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نحوه تعیین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؟؟</a:t>
                </a:r>
              </a:p>
            </p:txBody>
          </p:sp>
        </mc:Choice>
        <mc:Fallback xmlns="">
          <p:sp>
            <p:nvSpPr>
              <p:cNvPr id="10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396632"/>
                <a:ext cx="8111927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r="-1203" b="-3552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 descr=" 9"/>
          <p:cNvSpPr>
            <a:spLocks noChangeArrowheads="1"/>
          </p:cNvSpPr>
          <p:nvPr/>
        </p:nvSpPr>
        <p:spPr bwMode="auto">
          <a:xfrm>
            <a:off x="838200" y="44958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نحوه تعیین پالیسی بهینه؟؟</a:t>
            </a:r>
          </a:p>
        </p:txBody>
      </p:sp>
    </p:spTree>
    <p:extLst>
      <p:ext uri="{BB962C8B-B14F-4D97-AF65-F5344CB8AC3E}">
        <p14:creationId xmlns:p14="http://schemas.microsoft.com/office/powerpoint/2010/main" val="112971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 descr=" 9"/>
              <p:cNvSpPr>
                <a:spLocks noChangeArrowheads="1"/>
              </p:cNvSpPr>
              <p:nvPr/>
            </p:nvSpPr>
            <p:spPr bwMode="auto">
              <a:xfrm>
                <a:off x="838200" y="3396632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نحوه تعیین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∗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؟؟</a:t>
                </a:r>
              </a:p>
            </p:txBody>
          </p:sp>
        </mc:Choice>
        <mc:Fallback xmlns="">
          <p:sp>
            <p:nvSpPr>
              <p:cNvPr id="10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396632"/>
                <a:ext cx="81119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3947" r="-1203" b="-3552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 descr=" 9"/>
          <p:cNvSpPr>
            <a:spLocks noChangeArrowheads="1"/>
          </p:cNvSpPr>
          <p:nvPr/>
        </p:nvSpPr>
        <p:spPr bwMode="auto">
          <a:xfrm>
            <a:off x="762000" y="9906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معادله بهینگی </a:t>
            </a:r>
            <a:r>
              <a:rPr lang="en-US" sz="2400" dirty="0">
                <a:cs typeface="B Zar" panose="00000400000000000000" pitchFamily="2" charset="-78"/>
              </a:rPr>
              <a:t>Action Value</a:t>
            </a:r>
            <a:r>
              <a:rPr lang="fa-IR" sz="2400" dirty="0">
                <a:cs typeface="B Zar" panose="00000400000000000000" pitchFamily="2" charset="-78"/>
              </a:rPr>
              <a:t> بلمن: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1" y="1612323"/>
            <a:ext cx="6124575" cy="1381125"/>
          </a:xfrm>
          <a:prstGeom prst="rect">
            <a:avLst/>
          </a:prstGeom>
        </p:spPr>
      </p:pic>
      <p:sp>
        <p:nvSpPr>
          <p:cNvPr id="11" name="Rectangle 2" descr=" 9"/>
          <p:cNvSpPr>
            <a:spLocks noChangeArrowheads="1"/>
          </p:cNvSpPr>
          <p:nvPr/>
        </p:nvSpPr>
        <p:spPr bwMode="auto">
          <a:xfrm>
            <a:off x="838200" y="4724400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نحوه تعیین پالیسی بهینه؟؟</a:t>
            </a:r>
          </a:p>
        </p:txBody>
      </p:sp>
    </p:spTree>
    <p:extLst>
      <p:ext uri="{BB962C8B-B14F-4D97-AF65-F5344CB8AC3E}">
        <p14:creationId xmlns:p14="http://schemas.microsoft.com/office/powerpoint/2010/main" val="9457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 descr=" 9"/>
          <p:cNvSpPr>
            <a:spLocks noChangeArrowheads="1"/>
          </p:cNvSpPr>
          <p:nvPr/>
        </p:nvSpPr>
        <p:spPr bwMode="auto">
          <a:xfrm>
            <a:off x="734291" y="2207567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cs typeface="B Zar" panose="00000400000000000000" pitchFamily="2" charset="-78"/>
              </a:rPr>
              <a:t>تقریب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با استفاده از الگوریتمهای </a:t>
            </a:r>
            <a:r>
              <a:rPr lang="en-US" sz="2400" dirty="0">
                <a:cs typeface="B Zar" panose="00000400000000000000" pitchFamily="2" charset="-78"/>
              </a:rPr>
              <a:t>Iterative</a:t>
            </a:r>
            <a:r>
              <a:rPr lang="fa-IR" sz="2400" dirty="0">
                <a:cs typeface="B Zar" panose="00000400000000000000" pitchFamily="2" charset="-78"/>
              </a:rPr>
              <a:t> بر اساس معادله بلمن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 descr=" 9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تعیین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با استفاده از </a:t>
                </a:r>
                <a:r>
                  <a:rPr lang="en-US" sz="2400" dirty="0">
                    <a:cs typeface="B Zar" panose="00000400000000000000" pitchFamily="2" charset="-78"/>
                  </a:rPr>
                  <a:t>Dynamic Programming</a:t>
                </a:r>
                <a:r>
                  <a:rPr lang="fa-IR" sz="2400" dirty="0">
                    <a:cs typeface="B Zar" panose="00000400000000000000" pitchFamily="2" charset="-78"/>
                  </a:rPr>
                  <a:t>:</a:t>
                </a:r>
              </a:p>
            </p:txBody>
          </p:sp>
        </mc:Choice>
        <mc:Fallback xmlns="">
          <p:sp>
            <p:nvSpPr>
              <p:cNvPr id="7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990600"/>
                <a:ext cx="81119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4667" r="-1127" b="-36000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 descr=" 9"/>
          <p:cNvSpPr>
            <a:spLocks noChangeArrowheads="1"/>
          </p:cNvSpPr>
          <p:nvPr/>
        </p:nvSpPr>
        <p:spPr bwMode="auto">
          <a:xfrm>
            <a:off x="796636" y="3102163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اثبات همگرایی به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واقعی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 descr=" 9"/>
              <p:cNvSpPr>
                <a:spLocks noChangeArrowheads="1"/>
              </p:cNvSpPr>
              <p:nvPr/>
            </p:nvSpPr>
            <p:spPr bwMode="auto">
              <a:xfrm>
                <a:off x="734290" y="3996760"/>
                <a:ext cx="81119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با فرض پالیسی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 تعیین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با استفاده از معادله بلمن !!!</a:t>
                </a:r>
              </a:p>
              <a:p>
                <a:pPr algn="r" rtl="1"/>
                <a:endParaRPr lang="fa-IR" sz="2400" dirty="0"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	              تقریب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 </a:t>
                </a:r>
                <a:r>
                  <a:rPr lang="en-US" sz="2400" dirty="0">
                    <a:cs typeface="B Zar" panose="00000400000000000000" pitchFamily="2" charset="-78"/>
                  </a:rPr>
                  <a:t>Policy Evaluation</a:t>
                </a:r>
                <a:r>
                  <a:rPr lang="fa-IR" sz="2400" dirty="0">
                    <a:cs typeface="B Zar" panose="00000400000000000000" pitchFamily="2" charset="-78"/>
                  </a:rPr>
                  <a:t>  </a:t>
                </a:r>
              </a:p>
            </p:txBody>
          </p:sp>
        </mc:Choice>
        <mc:Fallback xmlns="">
          <p:sp>
            <p:nvSpPr>
              <p:cNvPr id="11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290" y="3996760"/>
                <a:ext cx="8111927" cy="1200329"/>
              </a:xfrm>
              <a:prstGeom prst="rect">
                <a:avLst/>
              </a:prstGeom>
              <a:blipFill rotWithShape="0">
                <a:blip r:embed="rId3"/>
                <a:stretch>
                  <a:fillRect t="-1523" r="-1202" b="-13198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miley Face 3"/>
          <p:cNvSpPr/>
          <p:nvPr/>
        </p:nvSpPr>
        <p:spPr>
          <a:xfrm>
            <a:off x="2895600" y="4739889"/>
            <a:ext cx="457200" cy="457200"/>
          </a:xfrm>
          <a:prstGeom prst="smileyFac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 descr=" 9"/>
              <p:cNvSpPr>
                <a:spLocks noChangeArrowheads="1"/>
              </p:cNvSpPr>
              <p:nvPr/>
            </p:nvSpPr>
            <p:spPr bwMode="auto">
              <a:xfrm>
                <a:off x="748145" y="5471626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با داشتن تقریبی از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 تعیین پالیسی بهتر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′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       </a:t>
                </a:r>
                <a:r>
                  <a:rPr lang="fa-IR" sz="2400" dirty="0">
                    <a:cs typeface="B Zar" panose="00000400000000000000" pitchFamily="2" charset="-78"/>
                    <a:sym typeface="Wingdings" panose="05000000000000000000" pitchFamily="2" charset="2"/>
                  </a:rPr>
                  <a:t></a:t>
                </a:r>
                <a:r>
                  <a:rPr lang="fa-IR" sz="2400" dirty="0">
                    <a:cs typeface="B Zar" panose="00000400000000000000" pitchFamily="2" charset="-78"/>
                  </a:rPr>
                  <a:t>    </a:t>
                </a:r>
                <a:r>
                  <a:rPr lang="en-US" sz="2400" dirty="0">
                    <a:cs typeface="B Zar" panose="00000400000000000000" pitchFamily="2" charset="-78"/>
                  </a:rPr>
                  <a:t>Policy Improvement </a:t>
                </a:r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145" y="5471626"/>
                <a:ext cx="8111927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21333" r="-1203" b="-3733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21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4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Evaluation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 descr=" 9"/>
          <p:cNvSpPr>
            <a:spLocks noChangeArrowheads="1"/>
          </p:cNvSpPr>
          <p:nvPr/>
        </p:nvSpPr>
        <p:spPr bwMode="auto">
          <a:xfrm>
            <a:off x="761999" y="1669201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یادآوری معادله بلمن: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 descr=" 9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هدف: برای یک پالیسی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معین، محاسبه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990600"/>
                <a:ext cx="8111927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4000" r="-1127" b="-36000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0138"/>
            <a:ext cx="5526242" cy="1983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 descr=" 9"/>
              <p:cNvSpPr>
                <a:spLocks noChangeArrowheads="1"/>
              </p:cNvSpPr>
              <p:nvPr/>
            </p:nvSpPr>
            <p:spPr bwMode="auto">
              <a:xfrm>
                <a:off x="620822" y="4332144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معادله بلمن: ارتباط «تابع </a:t>
                </a:r>
                <a:r>
                  <a:rPr lang="en-US" sz="2400" dirty="0">
                    <a:cs typeface="B Zar" panose="00000400000000000000" pitchFamily="2" charset="-78"/>
                  </a:rPr>
                  <a:t>Value</a:t>
                </a:r>
                <a:r>
                  <a:rPr lang="fa-IR" sz="2400" dirty="0">
                    <a:cs typeface="B Zar" panose="00000400000000000000" pitchFamily="2" charset="-78"/>
                  </a:rPr>
                  <a:t> در نقطه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» با «تابع </a:t>
                </a:r>
                <a:r>
                  <a:rPr lang="en-US" sz="2400" dirty="0">
                    <a:cs typeface="B Zar" panose="00000400000000000000" pitchFamily="2" charset="-78"/>
                  </a:rPr>
                  <a:t>Value</a:t>
                </a:r>
                <a:r>
                  <a:rPr lang="fa-IR" sz="2400" dirty="0">
                    <a:cs typeface="B Zar" panose="00000400000000000000" pitchFamily="2" charset="-78"/>
                  </a:rPr>
                  <a:t> در نقطه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’</m:t>
                    </m:r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»</a:t>
                </a:r>
              </a:p>
            </p:txBody>
          </p:sp>
        </mc:Choice>
        <mc:Fallback xmlns="">
          <p:sp>
            <p:nvSpPr>
              <p:cNvPr id="9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822" y="4332144"/>
                <a:ext cx="8111927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4667" r="-1127" b="-3733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 descr=" 9"/>
              <p:cNvSpPr>
                <a:spLocks noChangeArrowheads="1"/>
              </p:cNvSpPr>
              <p:nvPr/>
            </p:nvSpPr>
            <p:spPr bwMode="auto">
              <a:xfrm>
                <a:off x="603504" y="5029200"/>
                <a:ext cx="8111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نگرش</a:t>
                </a:r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تئوری نقطه ثابت باناخ  </a:t>
                </a:r>
                <a:r>
                  <a:rPr lang="en-US" sz="2400" dirty="0">
                    <a:cs typeface="B Zar" panose="00000400000000000000" pitchFamily="2" charset="-78"/>
                  </a:rPr>
                  <a:t>(Fixed Point)</a:t>
                </a:r>
                <a:r>
                  <a:rPr lang="fa-IR" sz="2400" dirty="0">
                    <a:cs typeface="B Zar" panose="00000400000000000000" pitchFamily="2" charset="-78"/>
                  </a:rPr>
                  <a:t> :</a:t>
                </a:r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نقطه ثابت معادله بلمن است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)</m:t>
                    </m:r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504" y="5029200"/>
                <a:ext cx="8111927" cy="830997"/>
              </a:xfrm>
              <a:prstGeom prst="rect">
                <a:avLst/>
              </a:prstGeom>
              <a:blipFill rotWithShape="0">
                <a:blip r:embed="rId5"/>
                <a:stretch>
                  <a:fillRect t="-9559" r="-1127" b="-1985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5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Evaluation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 descr=" 9"/>
              <p:cNvSpPr>
                <a:spLocks noChangeArrowheads="1"/>
              </p:cNvSpPr>
              <p:nvPr/>
            </p:nvSpPr>
            <p:spPr bwMode="auto">
              <a:xfrm>
                <a:off x="762000" y="990600"/>
                <a:ext cx="81119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روش:</a:t>
                </a: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انتخاب اولیه برای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fa-IR" sz="2400" dirty="0">
                    <a:cs typeface="B Zar" panose="00000400000000000000" pitchFamily="2" charset="-78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cs typeface="B Zar" panose="00000400000000000000" pitchFamily="2" charset="-78"/>
                  </a:rPr>
                  <a:t> </a:t>
                </a:r>
                <a:r>
                  <a:rPr lang="fa-IR" sz="2400" dirty="0">
                    <a:cs typeface="B Zar" panose="00000400000000000000" pitchFamily="2" charset="-78"/>
                  </a:rPr>
                  <a:t> دلخواه </a:t>
                </a:r>
                <a:endParaRPr lang="en-US" sz="2400" dirty="0">
                  <a:cs typeface="B Zar" panose="00000400000000000000" pitchFamily="2" charset="-78"/>
                </a:endParaRPr>
              </a:p>
              <a:p>
                <a:pPr algn="r" rtl="1"/>
                <a:r>
                  <a:rPr lang="fa-IR" sz="2400" dirty="0">
                    <a:cs typeface="B Zar" panose="00000400000000000000" pitchFamily="2" charset="-78"/>
                  </a:rPr>
                  <a:t>بروز رسانی تقریب تابع </a:t>
                </a:r>
                <a:r>
                  <a:rPr lang="en-US" sz="2400" dirty="0">
                    <a:cs typeface="B Zar" panose="00000400000000000000" pitchFamily="2" charset="-78"/>
                  </a:rPr>
                  <a:t>Value</a:t>
                </a:r>
                <a:r>
                  <a:rPr lang="fa-IR" sz="2400" dirty="0">
                    <a:cs typeface="B Zar" panose="00000400000000000000" pitchFamily="2" charset="-78"/>
                  </a:rPr>
                  <a:t> با رول زیر:</a:t>
                </a:r>
              </a:p>
            </p:txBody>
          </p:sp>
        </mc:Choice>
        <mc:Fallback xmlns="">
          <p:sp>
            <p:nvSpPr>
              <p:cNvPr id="7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990600"/>
                <a:ext cx="8111927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3571" r="-1127" b="-12245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2495728"/>
            <a:ext cx="6190355" cy="1238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 descr=" 9"/>
              <p:cNvSpPr>
                <a:spLocks noChangeArrowheads="1"/>
              </p:cNvSpPr>
              <p:nvPr/>
            </p:nvSpPr>
            <p:spPr bwMode="auto">
              <a:xfrm>
                <a:off x="762000" y="4338935"/>
                <a:ext cx="8111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∞</m:t>
                    </m:r>
                  </m:oMath>
                </a14:m>
                <a:r>
                  <a:rPr lang="en-US" sz="2400" b="0" dirty="0">
                    <a:cs typeface="B Zar" panose="00000400000000000000" pitchFamily="2" charset="-78"/>
                  </a:rPr>
                  <a:t>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𝜋</m:t>
                        </m:r>
                      </m:sub>
                    </m:sSub>
                  </m:oMath>
                </a14:m>
                <a:endParaRPr lang="fa-IR" sz="2400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Rectangle 2" descr="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338935"/>
                <a:ext cx="811192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4343400" y="4377033"/>
            <a:ext cx="8381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 descr=" 9"/>
          <p:cNvSpPr>
            <a:spLocks noChangeArrowheads="1"/>
          </p:cNvSpPr>
          <p:nvPr/>
        </p:nvSpPr>
        <p:spPr bwMode="auto">
          <a:xfrm>
            <a:off x="761999" y="5405736"/>
            <a:ext cx="81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Iterative Policy Evaluation</a:t>
            </a:r>
            <a:endParaRPr lang="fa-IR" sz="2400" dirty="0">
              <a:solidFill>
                <a:srgbClr val="FF0000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273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3" name="Title 1" descr=" 3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Policy Evaluation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481126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7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7354</TotalTime>
  <Words>608</Words>
  <Application>Microsoft Office PowerPoint</Application>
  <PresentationFormat>On-screen Show (4:3)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B Zar</vt:lpstr>
      <vt:lpstr>Calibri</vt:lpstr>
      <vt:lpstr>Cambria Math</vt:lpstr>
      <vt:lpstr>CMTI10</vt:lpstr>
      <vt:lpstr>Franklin Gothic Book</vt:lpstr>
      <vt:lpstr>Perpetua</vt:lpstr>
      <vt:lpstr>Times New Roman</vt:lpstr>
      <vt:lpstr>Wingdings 2</vt:lpstr>
      <vt:lpstr>Equity</vt:lpstr>
      <vt:lpstr>Reinforcement Learning in Control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Tehran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Shamaghdari</dc:creator>
  <cp:lastModifiedBy>Saeed Shamaghdari</cp:lastModifiedBy>
  <cp:revision>884</cp:revision>
  <dcterms:created xsi:type="dcterms:W3CDTF">2012-06-16T21:10:19Z</dcterms:created>
  <dcterms:modified xsi:type="dcterms:W3CDTF">2024-10-21T18:37:13Z</dcterms:modified>
</cp:coreProperties>
</file>