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8"/>
  </p:notesMasterIdLst>
  <p:handoutMasterIdLst>
    <p:handoutMasterId r:id="rId59"/>
  </p:handoutMasterIdLst>
  <p:sldIdLst>
    <p:sldId id="273" r:id="rId5"/>
    <p:sldId id="275" r:id="rId6"/>
    <p:sldId id="280" r:id="rId7"/>
    <p:sldId id="286" r:id="rId8"/>
    <p:sldId id="340" r:id="rId9"/>
    <p:sldId id="284" r:id="rId10"/>
    <p:sldId id="281" r:id="rId11"/>
    <p:sldId id="294" r:id="rId12"/>
    <p:sldId id="279" r:id="rId13"/>
    <p:sldId id="295" r:id="rId14"/>
    <p:sldId id="276" r:id="rId15"/>
    <p:sldId id="296" r:id="rId16"/>
    <p:sldId id="297" r:id="rId17"/>
    <p:sldId id="298" r:id="rId18"/>
    <p:sldId id="282" r:id="rId19"/>
    <p:sldId id="299" r:id="rId20"/>
    <p:sldId id="338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7" r:id="rId54"/>
    <p:sldId id="339" r:id="rId55"/>
    <p:sldId id="278" r:id="rId56"/>
    <p:sldId id="274" r:id="rId5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4546"/>
    <a:srgbClr val="D6DCDC"/>
    <a:srgbClr val="EDE9E6"/>
    <a:srgbClr val="D8BEB2"/>
    <a:srgbClr val="753F2D"/>
    <a:srgbClr val="5E3324"/>
    <a:srgbClr val="8A4C34"/>
    <a:srgbClr val="815550"/>
    <a:srgbClr val="A3573E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27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8/10/relationships/authors" Target="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5T06:54:17.8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99 0 24501,'-98'97'0,"1176"-97"0,-980-97 0,-1176 97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1/9/2025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customXml" Target="../ink/ink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7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7.gi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548" y="1426464"/>
            <a:ext cx="11094327" cy="213143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6"/>
                </a:solidFill>
              </a:rPr>
              <a:t>Project report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8923" y="5209121"/>
            <a:ext cx="5486400" cy="384048"/>
          </a:xfrm>
        </p:spPr>
        <p:txBody>
          <a:bodyPr/>
          <a:lstStyle/>
          <a:p>
            <a:pPr algn="r" rtl="1"/>
            <a:r>
              <a:rPr lang="en-US" sz="1800" b="0" dirty="0">
                <a:solidFill>
                  <a:schemeClr val="accent5"/>
                </a:solidFill>
              </a:rPr>
              <a:t>Professor: Dr. Saeed </a:t>
            </a:r>
            <a:r>
              <a:rPr lang="en-US" sz="1800" b="0" dirty="0" err="1">
                <a:solidFill>
                  <a:schemeClr val="accent5"/>
                </a:solidFill>
              </a:rPr>
              <a:t>Shamaghdari</a:t>
            </a:r>
            <a:endParaRPr lang="en-PK" sz="1800" b="0" dirty="0">
              <a:solidFill>
                <a:schemeClr val="accent5"/>
              </a:solidFill>
            </a:endParaRPr>
          </a:p>
        </p:txBody>
      </p:sp>
      <p:sp>
        <p:nvSpPr>
          <p:cNvPr id="2" name="Title 23">
            <a:extLst>
              <a:ext uri="{FF2B5EF4-FFF2-40B4-BE49-F238E27FC236}">
                <a16:creationId xmlns:a16="http://schemas.microsoft.com/office/drawing/2014/main" id="{04A90984-FEBC-AED5-AFF8-8064633788DD}"/>
              </a:ext>
            </a:extLst>
          </p:cNvPr>
          <p:cNvSpPr txBox="1">
            <a:spLocks/>
          </p:cNvSpPr>
          <p:nvPr/>
        </p:nvSpPr>
        <p:spPr>
          <a:xfrm>
            <a:off x="694548" y="1737852"/>
            <a:ext cx="11359800" cy="21314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i="0" dirty="0">
                <a:effectLst/>
                <a:latin typeface="URWPalladioL-Bold"/>
              </a:rPr>
              <a:t>Multi-Agent Reinforcement Learning via Adaptive Kalman Temporal Difference and Successor Representation</a:t>
            </a:r>
            <a:endParaRPr lang="en-US" sz="19900" dirty="0"/>
          </a:p>
        </p:txBody>
      </p:sp>
      <p:sp>
        <p:nvSpPr>
          <p:cNvPr id="3" name="Subtitle 10">
            <a:extLst>
              <a:ext uri="{FF2B5EF4-FFF2-40B4-BE49-F238E27FC236}">
                <a16:creationId xmlns:a16="http://schemas.microsoft.com/office/drawing/2014/main" id="{363C703B-4E9E-2B64-F411-7DED21C73F9C}"/>
              </a:ext>
            </a:extLst>
          </p:cNvPr>
          <p:cNvSpPr txBox="1">
            <a:spLocks/>
          </p:cNvSpPr>
          <p:nvPr/>
        </p:nvSpPr>
        <p:spPr>
          <a:xfrm>
            <a:off x="694548" y="4037814"/>
            <a:ext cx="5486400" cy="384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 err="1">
                <a:solidFill>
                  <a:schemeClr val="accent6"/>
                </a:solidFill>
              </a:rPr>
              <a:t>RLinControl</a:t>
            </a:r>
            <a:r>
              <a:rPr lang="en-US" sz="1800" b="0" dirty="0">
                <a:solidFill>
                  <a:schemeClr val="accent6"/>
                </a:solidFill>
              </a:rPr>
              <a:t> | Fall 2024</a:t>
            </a:r>
            <a:endParaRPr lang="en-PK" sz="1800" b="0" dirty="0">
              <a:solidFill>
                <a:schemeClr val="accent6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0A31C7-A795-AED9-226F-B5AF2DE61AA9}"/>
              </a:ext>
            </a:extLst>
          </p:cNvPr>
          <p:cNvCxnSpPr/>
          <p:nvPr/>
        </p:nvCxnSpPr>
        <p:spPr>
          <a:xfrm flipV="1">
            <a:off x="766916" y="3726426"/>
            <a:ext cx="11425084" cy="142863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10">
            <a:extLst>
              <a:ext uri="{FF2B5EF4-FFF2-40B4-BE49-F238E27FC236}">
                <a16:creationId xmlns:a16="http://schemas.microsoft.com/office/drawing/2014/main" id="{86894C1E-103E-C1F5-C1BF-B9D4531F4121}"/>
              </a:ext>
            </a:extLst>
          </p:cNvPr>
          <p:cNvSpPr txBox="1">
            <a:spLocks/>
          </p:cNvSpPr>
          <p:nvPr/>
        </p:nvSpPr>
        <p:spPr>
          <a:xfrm>
            <a:off x="694548" y="3377480"/>
            <a:ext cx="10730536" cy="384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 dirty="0">
                <a:solidFill>
                  <a:schemeClr val="accent6"/>
                </a:solidFill>
                <a:effectLst/>
                <a:latin typeface="URWPalladioL-Bold"/>
              </a:rPr>
              <a:t>Mohammad </a:t>
            </a:r>
            <a:r>
              <a:rPr lang="en-US" sz="1800" b="0" i="0" dirty="0" err="1">
                <a:solidFill>
                  <a:schemeClr val="accent6"/>
                </a:solidFill>
                <a:effectLst/>
                <a:latin typeface="URWPalladioL-Bold"/>
              </a:rPr>
              <a:t>Salimibeni</a:t>
            </a:r>
            <a:r>
              <a:rPr lang="en-US" sz="1800" b="0" i="0" dirty="0">
                <a:solidFill>
                  <a:schemeClr val="accent6"/>
                </a:solidFill>
                <a:effectLst/>
                <a:latin typeface="URWPalladioL-Bold"/>
              </a:rPr>
              <a:t> | Arash Mohammadi | Parvin </a:t>
            </a:r>
            <a:r>
              <a:rPr lang="en-US" sz="1800" b="0" i="0" dirty="0" err="1">
                <a:solidFill>
                  <a:schemeClr val="accent6"/>
                </a:solidFill>
                <a:effectLst/>
                <a:latin typeface="URWPalladioL-Bold"/>
              </a:rPr>
              <a:t>Malekzadeh</a:t>
            </a:r>
            <a:r>
              <a:rPr lang="en-US" sz="1800" b="0" i="0" dirty="0">
                <a:solidFill>
                  <a:schemeClr val="accent6"/>
                </a:solidFill>
                <a:effectLst/>
                <a:latin typeface="URWPalladioL-Bold"/>
              </a:rPr>
              <a:t> and Konstantinos N. </a:t>
            </a:r>
            <a:r>
              <a:rPr lang="en-US" sz="1800" b="0" i="0" dirty="0" err="1">
                <a:solidFill>
                  <a:schemeClr val="accent6"/>
                </a:solidFill>
                <a:effectLst/>
                <a:latin typeface="URWPalladioL-Bold"/>
              </a:rPr>
              <a:t>Plataniotis</a:t>
            </a:r>
            <a:r>
              <a:rPr lang="en-US" sz="1800" b="0" i="0" dirty="0">
                <a:solidFill>
                  <a:schemeClr val="accent6"/>
                </a:solidFill>
                <a:effectLst/>
                <a:latin typeface="URWPalladioL-Bold"/>
              </a:rPr>
              <a:t> </a:t>
            </a:r>
            <a:br>
              <a:rPr lang="en-US" sz="1800" b="0" dirty="0">
                <a:solidFill>
                  <a:schemeClr val="accent6"/>
                </a:solidFill>
              </a:rPr>
            </a:br>
            <a:endParaRPr lang="en-PK" sz="1800" b="0" dirty="0">
              <a:solidFill>
                <a:schemeClr val="accent6"/>
              </a:solidFill>
            </a:endParaRPr>
          </a:p>
        </p:txBody>
      </p:sp>
      <p:sp>
        <p:nvSpPr>
          <p:cNvPr id="7" name="Subtitle 10">
            <a:extLst>
              <a:ext uri="{FF2B5EF4-FFF2-40B4-BE49-F238E27FC236}">
                <a16:creationId xmlns:a16="http://schemas.microsoft.com/office/drawing/2014/main" id="{6428EBFE-EFFC-0C91-E2A8-070C968DE178}"/>
              </a:ext>
            </a:extLst>
          </p:cNvPr>
          <p:cNvSpPr txBox="1">
            <a:spLocks/>
          </p:cNvSpPr>
          <p:nvPr/>
        </p:nvSpPr>
        <p:spPr>
          <a:xfrm>
            <a:off x="5519727" y="5445788"/>
            <a:ext cx="6711598" cy="384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en-US" sz="1800" b="0" dirty="0" err="1">
                <a:solidFill>
                  <a:schemeClr val="accent5"/>
                </a:solidFill>
              </a:rPr>
              <a:t>Seyede</a:t>
            </a:r>
            <a:r>
              <a:rPr lang="en-US" sz="1800" b="0" dirty="0">
                <a:solidFill>
                  <a:schemeClr val="accent5"/>
                </a:solidFill>
              </a:rPr>
              <a:t> </a:t>
            </a:r>
            <a:r>
              <a:rPr lang="en-US" sz="1800" b="0" dirty="0" err="1">
                <a:solidFill>
                  <a:schemeClr val="accent5"/>
                </a:solidFill>
              </a:rPr>
              <a:t>Setare</a:t>
            </a:r>
            <a:r>
              <a:rPr lang="en-US" sz="1800" b="0" dirty="0">
                <a:solidFill>
                  <a:schemeClr val="accent5"/>
                </a:solidFill>
              </a:rPr>
              <a:t> </a:t>
            </a:r>
            <a:r>
              <a:rPr lang="en-US" sz="1800" b="0" dirty="0" err="1">
                <a:solidFill>
                  <a:schemeClr val="accent5"/>
                </a:solidFill>
              </a:rPr>
              <a:t>Khosravi</a:t>
            </a:r>
            <a:r>
              <a:rPr lang="en-US" sz="1800" b="0" dirty="0">
                <a:solidFill>
                  <a:schemeClr val="accent5"/>
                </a:solidFill>
              </a:rPr>
              <a:t> | Mobina </a:t>
            </a:r>
            <a:r>
              <a:rPr lang="en-US" sz="1800" b="0" dirty="0" err="1">
                <a:solidFill>
                  <a:schemeClr val="accent5"/>
                </a:solidFill>
              </a:rPr>
              <a:t>Lashgari</a:t>
            </a:r>
            <a:endParaRPr lang="en-PK" sz="1800" b="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A16B1-D2E3-D268-B73E-170186B20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27AA10B-6DB1-958A-C97C-717525C2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96CFFCE-1AF0-1063-5D7D-3873192B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116695"/>
            <a:ext cx="3767230" cy="794094"/>
          </a:xfrm>
        </p:spPr>
        <p:txBody>
          <a:bodyPr/>
          <a:lstStyle/>
          <a:p>
            <a:r>
              <a:rPr lang="en-US" b="1" dirty="0"/>
              <a:t>Problem Formulation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Single Agent Reinforcement Learning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dirty="0"/>
              <a:t>Off-Policy Temporal Difference (TD) Learning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Multi-Agent Setting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D6DCDC"/>
                </a:solidFill>
              </a:rPr>
              <a:t>Multi-Agent SR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46C1AC7-B8C7-FD6E-808F-63251AA08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703" y="3381404"/>
            <a:ext cx="6828535" cy="452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1B94E4-4C94-369D-A87F-FEC9F67BE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172" y="4241991"/>
            <a:ext cx="3955183" cy="7134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83D6748-2829-CC50-D54E-D00C4174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3700" y="2559242"/>
            <a:ext cx="4346938" cy="1682749"/>
          </a:xfrm>
        </p:spPr>
        <p:txBody>
          <a:bodyPr/>
          <a:lstStyle/>
          <a:p>
            <a:pPr algn="r" rtl="1"/>
            <a:r>
              <a:rPr lang="en-US" sz="4000" dirty="0">
                <a:solidFill>
                  <a:srgbClr val="3B4546"/>
                </a:solidFill>
                <a:cs typeface="B Titr" panose="00000700000000000000" pitchFamily="2" charset="-78"/>
              </a:rPr>
              <a:t>TD Learning</a:t>
            </a:r>
            <a:endParaRPr lang="en-US" sz="4000" dirty="0">
              <a:solidFill>
                <a:srgbClr val="3B454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642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2"/>
                </a:solidFill>
                <a:cs typeface="B Titr" panose="00000700000000000000" pitchFamily="2" charset="-78"/>
              </a:rPr>
              <a:t>Multi agent setting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FEE37340-F2D5-F64B-A37E-6BAFB838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116695"/>
            <a:ext cx="3767230" cy="794094"/>
          </a:xfrm>
        </p:spPr>
        <p:txBody>
          <a:bodyPr/>
          <a:lstStyle/>
          <a:p>
            <a:r>
              <a:rPr lang="en-US" b="1" dirty="0"/>
              <a:t>Problem Formulation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Single Agent Reinforcement Learning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Off-Policy Temporal Difference (TD) Learning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highlight>
                  <a:srgbClr val="EDE9E6"/>
                </a:highlight>
              </a:rPr>
              <a:t>Multi-Agent Setting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3B4546"/>
                </a:solidFill>
              </a:rPr>
              <a:t>Multi-Agent SR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4ECB91-FE12-0A8F-7963-8233C11B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9569" t="8999" r="2135" b="82084"/>
          <a:stretch/>
        </p:blipFill>
        <p:spPr>
          <a:xfrm>
            <a:off x="763474" y="2732057"/>
            <a:ext cx="3369516" cy="3865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20E1186-84C8-1ACC-B657-C46A79F400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146" t="33921" r="61312" b="57161"/>
          <a:stretch/>
        </p:blipFill>
        <p:spPr>
          <a:xfrm>
            <a:off x="6096000" y="2791804"/>
            <a:ext cx="2684207" cy="3865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674A90B-59BC-223F-543C-3262671AE1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284" t="42838" r="39019" b="47902"/>
          <a:stretch/>
        </p:blipFill>
        <p:spPr>
          <a:xfrm>
            <a:off x="6096000" y="3278305"/>
            <a:ext cx="2821858" cy="40134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952AA9F-3D01-D6CD-04F7-65BF4B620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79610"/>
            <a:ext cx="2791215" cy="41915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7336428-575A-6543-4516-07B2D777F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89694"/>
            <a:ext cx="2467319" cy="30484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E3F26BE-0211-0765-B1CB-4B3E365A7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362" y="4685463"/>
            <a:ext cx="2591162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40805-BDB3-AF9D-4D3B-D2916DEB3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590C-292B-1633-2B8E-FA47BD79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2"/>
                </a:solidFill>
                <a:cs typeface="B Titr" panose="00000700000000000000" pitchFamily="2" charset="-78"/>
              </a:rPr>
              <a:t>Multi agent </a:t>
            </a:r>
            <a:r>
              <a:rPr lang="en-US" dirty="0" err="1">
                <a:solidFill>
                  <a:schemeClr val="bg2"/>
                </a:solidFill>
                <a:cs typeface="B Titr" panose="00000700000000000000" pitchFamily="2" charset="-78"/>
              </a:rPr>
              <a:t>sr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BC46381-E399-3223-E074-EB5206A7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B94DF-0F57-0654-BF69-456097AA0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116695"/>
            <a:ext cx="3767230" cy="794094"/>
          </a:xfrm>
        </p:spPr>
        <p:txBody>
          <a:bodyPr/>
          <a:lstStyle/>
          <a:p>
            <a:r>
              <a:rPr lang="en-US" b="1" dirty="0"/>
              <a:t>Problem Formulation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Single Agent Reinforcement Learning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Off-Policy Temporal Difference (TD) Learning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D6DCDC"/>
                </a:solidFill>
              </a:rPr>
              <a:t>Multi-Agent Setting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D6DCDC"/>
                </a:solidFill>
              </a:rPr>
              <a:t>Multi-Agent SR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A490A-9BA5-26CC-EB0C-27E8B7783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730" y="2707880"/>
            <a:ext cx="8516539" cy="971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C6A498-D39B-9D06-AAFA-59887BF9C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924" y="3833683"/>
            <a:ext cx="6438150" cy="8924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4178B1-2667-D995-F091-E20259999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475" y="4814657"/>
            <a:ext cx="5057048" cy="76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35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9508C-0C30-3E59-BA20-F9F7F6BB0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033A60-B137-5BB1-B2F1-9E2544FA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A57FA-1971-5FED-413D-8D385DA9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116695"/>
            <a:ext cx="3767230" cy="794094"/>
          </a:xfrm>
        </p:spPr>
        <p:txBody>
          <a:bodyPr/>
          <a:lstStyle/>
          <a:p>
            <a:r>
              <a:rPr lang="en-US" b="1" dirty="0"/>
              <a:t>Problem Formulation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Single Agent Reinforcement Learning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Off-Policy Temporal Difference (TD) Learning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D6DCDC"/>
                </a:solidFill>
              </a:rPr>
              <a:t>Multi-Agent Setting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D6DCDC"/>
                </a:solidFill>
              </a:rPr>
              <a:t>Multi-Agent SR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88964-5CF1-8A07-5CA4-CFFDB992C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33" y="2704213"/>
            <a:ext cx="6352541" cy="724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FA4B20-0D17-48D8-6F17-7A63CAFE3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175" y="3483422"/>
            <a:ext cx="8572256" cy="1188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0EFFF7-F894-6807-91EA-3598EA04E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779" y="4726167"/>
            <a:ext cx="5057048" cy="76192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E15F5F9-23DC-873A-ED78-3BC02E12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/>
                </a:solidFill>
                <a:cs typeface="B Titr" panose="00000700000000000000" pitchFamily="2" charset="-78"/>
              </a:rPr>
              <a:t>Multi agent </a:t>
            </a:r>
            <a:r>
              <a:rPr lang="en-US" dirty="0" err="1">
                <a:solidFill>
                  <a:schemeClr val="bg2"/>
                </a:solidFill>
                <a:cs typeface="B Titr" panose="00000700000000000000" pitchFamily="2" charset="-78"/>
              </a:rPr>
              <a:t>sr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521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4D5E0-44F9-562C-2350-CD3F8FB10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27E5EBA-E842-3764-5B90-BD4ED2D1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E3C53-6527-AFEA-B74E-F4179C10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116695"/>
            <a:ext cx="3767230" cy="794094"/>
          </a:xfrm>
        </p:spPr>
        <p:txBody>
          <a:bodyPr/>
          <a:lstStyle/>
          <a:p>
            <a:r>
              <a:rPr lang="en-US" b="1" dirty="0"/>
              <a:t>Problem Formulation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Single Agent Reinforcement Learning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Off-Policy Temporal Difference (TD) Learning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D6DCDC"/>
                </a:solidFill>
              </a:rPr>
              <a:t>Multi-Agent Setting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D6DCDC"/>
                </a:solidFill>
              </a:rPr>
              <a:t>Multi-Agent SR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C3F21-BD7A-8DF2-5401-B1BB13067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63" y="2787082"/>
            <a:ext cx="6786794" cy="7743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7D5C3B-1716-CCCD-11E0-159569F48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229" y="3697548"/>
            <a:ext cx="6438150" cy="8924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94961C-4892-54C8-97ED-EF9A8717C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156" y="4759929"/>
            <a:ext cx="7068808" cy="106503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0C3BDC2-260F-4455-8209-965EA8F6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/>
                </a:solidFill>
                <a:cs typeface="B Titr" panose="00000700000000000000" pitchFamily="2" charset="-78"/>
              </a:rPr>
              <a:t>Multi agent </a:t>
            </a:r>
            <a:r>
              <a:rPr lang="en-US" dirty="0" err="1">
                <a:solidFill>
                  <a:schemeClr val="bg2"/>
                </a:solidFill>
                <a:cs typeface="B Titr" panose="00000700000000000000" pitchFamily="2" charset="-78"/>
              </a:rPr>
              <a:t>sr</a:t>
            </a: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656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10AA-DDBA-D5A2-A34D-69E21671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633" y="1463040"/>
            <a:ext cx="7498080" cy="704088"/>
          </a:xfrm>
        </p:spPr>
        <p:txBody>
          <a:bodyPr/>
          <a:lstStyle/>
          <a:p>
            <a:pPr algn="l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MAK-TD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Framework</a:t>
            </a:r>
            <a:b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9804E48-D44D-C8A3-0944-D8913675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AD7FB-E7E4-4D50-990D-5AE22432A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/>
          <a:lstStyle/>
          <a:p>
            <a:r>
              <a:rPr lang="en-US" b="1" dirty="0"/>
              <a:t>MAK-TD Framework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8048CB4-F067-0A92-E947-D2E361891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63" y="2612773"/>
            <a:ext cx="9554074" cy="12513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4B01C4E-417F-BBAD-BF04-3C0487548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493" y="4028386"/>
            <a:ext cx="5171013" cy="7044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B06E0F5-580B-6870-CDC1-FE34F36A7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788" y="4897173"/>
            <a:ext cx="6600421" cy="30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54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A64D3-9ECF-0413-02DC-6306A12C6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2D5E6-AD40-C703-D27A-9F8C473C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B5B43E-05F9-D552-A7AC-CBDEF2E8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/>
          <a:lstStyle/>
          <a:p>
            <a:r>
              <a:rPr lang="en-US" b="1" dirty="0"/>
              <a:t>MAK-TD Framework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B7485C5-A86B-385B-A8EE-90EC86EC0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686" y="2811205"/>
            <a:ext cx="5504624" cy="72094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8DDD72C-6247-7D3A-F01C-3D3E9B2C3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280" y="3631743"/>
            <a:ext cx="7993249" cy="108896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269727E-96CE-6E6B-8691-72C84A963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280" y="4820305"/>
            <a:ext cx="7993249" cy="3676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8100C88-C030-A3C4-C8C3-625C4C8D9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633" y="1463040"/>
            <a:ext cx="7498080" cy="704088"/>
          </a:xfrm>
        </p:spPr>
        <p:txBody>
          <a:bodyPr/>
          <a:lstStyle/>
          <a:p>
            <a:pPr algn="l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MAK-TD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Framework</a:t>
            </a:r>
            <a:b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42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1F24C-670E-31AA-26ED-7D80833A5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D1CE1DA-F150-C2FD-9648-1379A053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59C72D-AFE6-927F-4918-ECAD42D4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/>
          <a:lstStyle/>
          <a:p>
            <a:r>
              <a:rPr lang="en-US" b="1" dirty="0"/>
              <a:t>MAK-TD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E6BCB-9697-5D6C-C5E1-6E4464FA5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955" y="2933129"/>
            <a:ext cx="6932085" cy="956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5C6967-CA5D-5B4D-5D99-7FB4E1032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371" y="3998340"/>
            <a:ext cx="5477255" cy="647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5AE55F-4B08-A243-65E0-7F2301A6E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273" y="4831643"/>
            <a:ext cx="4053453" cy="6458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8DE3FC-32CC-60B1-9857-1FAEF42EB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087" y="5595875"/>
            <a:ext cx="2445824" cy="61747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2CB7F55-69B4-B287-05C6-DD2995DE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633" y="1463040"/>
            <a:ext cx="7498080" cy="704088"/>
          </a:xfrm>
        </p:spPr>
        <p:txBody>
          <a:bodyPr/>
          <a:lstStyle/>
          <a:p>
            <a:pPr algn="l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MAK-TD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Framework</a:t>
            </a:r>
            <a:b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913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FBCBC-6959-B7DE-22D6-B6B752D4B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E5CCF39-2DA6-63BB-8E53-86A461E5B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A2695-0887-6628-63E6-0CA6E8F4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/>
          <a:lstStyle/>
          <a:p>
            <a:r>
              <a:rPr lang="en-US" b="1" dirty="0"/>
              <a:t>MAK-TD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74204-0FCA-1608-4158-5423D8C8D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812" y="2856274"/>
            <a:ext cx="4149914" cy="5727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2F8F86-2B42-BE5F-7F9B-D0AD116CE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656" y="3614881"/>
            <a:ext cx="8508685" cy="1006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9599A-C469-8211-33C4-67168DAFD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273" y="4831643"/>
            <a:ext cx="4053453" cy="6458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2B426E-BDF2-A874-EF50-647E9EAE4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087" y="5586043"/>
            <a:ext cx="2445824" cy="61747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14F8A78-8388-238C-B9E6-8964A91A3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633" y="1463040"/>
            <a:ext cx="7498080" cy="704088"/>
          </a:xfrm>
        </p:spPr>
        <p:txBody>
          <a:bodyPr/>
          <a:lstStyle/>
          <a:p>
            <a:pPr algn="l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MAK-TD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Framework</a:t>
            </a:r>
            <a:b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25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46002-00CD-4E14-8A30-26FCA5E38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DEA067B-C9FB-6CD0-FA3E-DF1E1399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CBE00-D545-43F5-5425-8C00DB6D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/>
          <a:lstStyle/>
          <a:p>
            <a:r>
              <a:rPr lang="en-US" b="1" dirty="0"/>
              <a:t>MAK-TD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73681-1388-1273-F885-4D4CCCE6D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119" y="2868191"/>
            <a:ext cx="5101762" cy="704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4F1225-FE8C-2193-D53A-6ED0679E2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787" y="3633419"/>
            <a:ext cx="5388425" cy="6374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CBED41-0368-B965-046F-1C5D84EC2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736" y="4360980"/>
            <a:ext cx="6608525" cy="10530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8A4CC3-0361-FF47-AA66-D142BEA69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086" y="5504128"/>
            <a:ext cx="2445824" cy="61747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037B043-50C9-378C-20A2-F5C30310D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633" y="1463040"/>
            <a:ext cx="7498080" cy="704088"/>
          </a:xfrm>
        </p:spPr>
        <p:txBody>
          <a:bodyPr/>
          <a:lstStyle/>
          <a:p>
            <a:pPr algn="l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MAK-TD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Framework</a:t>
            </a:r>
            <a:b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02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i="0" dirty="0">
                <a:solidFill>
                  <a:srgbClr val="3B4546"/>
                </a:solidFill>
                <a:effectLst/>
                <a:cs typeface="B Titr" panose="00000700000000000000" pitchFamily="2" charset="-78"/>
              </a:rPr>
              <a:t>Table of contents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9730E-E638-275F-6C74-85FDCE3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>
                <a:cs typeface="B Nazanin" panose="00000400000000000000" pitchFamily="2" charset="-78"/>
              </a:rPr>
              <a:t>RLinControl</a:t>
            </a:r>
            <a:endParaRPr lang="en-US" b="1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530736"/>
            <a:ext cx="7470648" cy="3296563"/>
          </a:xfrm>
        </p:spPr>
        <p:txBody>
          <a:bodyPr/>
          <a:lstStyle/>
          <a:p>
            <a:r>
              <a:rPr lang="en-US" b="0" dirty="0">
                <a:cs typeface="B Titr" panose="00000700000000000000" pitchFamily="2" charset="-78"/>
              </a:rPr>
              <a:t>Abstract</a:t>
            </a:r>
          </a:p>
          <a:p>
            <a:r>
              <a:rPr lang="en-US" b="0" dirty="0">
                <a:cs typeface="B Titr" panose="00000700000000000000" pitchFamily="2" charset="-78"/>
              </a:rPr>
              <a:t>Introduction</a:t>
            </a:r>
            <a:endParaRPr lang="fa-IR" b="0" dirty="0">
              <a:cs typeface="B Titr" panose="00000700000000000000" pitchFamily="2" charset="-78"/>
            </a:endParaRPr>
          </a:p>
          <a:p>
            <a:r>
              <a:rPr lang="en-US" b="0" noProof="0" dirty="0">
                <a:cs typeface="B Titr" panose="00000700000000000000" pitchFamily="2" charset="-78"/>
              </a:rPr>
              <a:t>Problem Formulation</a:t>
            </a:r>
            <a:endParaRPr lang="en-US" b="0" dirty="0">
              <a:cs typeface="B Titr" panose="00000700000000000000" pitchFamily="2" charset="-78"/>
            </a:endParaRP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MAK-TD Framework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MAK-SR Framework</a:t>
            </a:r>
          </a:p>
          <a:p>
            <a:r>
              <a:rPr lang="en-US" b="0" dirty="0">
                <a:cs typeface="B Titr" panose="00000700000000000000" pitchFamily="2" charset="-78"/>
              </a:rPr>
              <a:t>Experimental Results</a:t>
            </a:r>
          </a:p>
          <a:p>
            <a:r>
              <a:rPr lang="en-US" b="0" dirty="0">
                <a:cs typeface="B Titr" panose="00000700000000000000" pitchFamily="2" charset="-78"/>
              </a:rPr>
              <a:t>Simulation Results</a:t>
            </a:r>
            <a:endParaRPr lang="fa-IR" b="0" dirty="0">
              <a:cs typeface="B Titr" panose="00000700000000000000" pitchFamily="2" charset="-78"/>
            </a:endParaRPr>
          </a:p>
          <a:p>
            <a:r>
              <a:rPr lang="en-US" b="0" dirty="0">
                <a:cs typeface="B Titr" panose="00000700000000000000" pitchFamily="2" charset="-78"/>
              </a:rPr>
              <a:t>Conclusions</a:t>
            </a:r>
          </a:p>
          <a:p>
            <a:endParaRPr lang="en-US" b="0" dirty="0">
              <a:cs typeface="B Titr" panose="00000700000000000000" pitchFamily="2" charset="-78"/>
            </a:endParaRPr>
          </a:p>
          <a:p>
            <a:endParaRPr lang="en-US" b="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92CCE-6596-7E94-A729-BB82392FF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12D3A58-A152-993C-3FF4-E2ED9CBF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D34AF-AFCE-20C4-A0CF-83DCA40B5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/>
          <a:lstStyle/>
          <a:p>
            <a:r>
              <a:rPr lang="en-US" b="1" dirty="0"/>
              <a:t>MAK-TD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76C3D2-CEDE-E3AB-1CF0-59EC573CD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119" y="2991394"/>
            <a:ext cx="5101762" cy="704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17B750-CB15-E0E8-03F4-136698E6E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787" y="3780902"/>
            <a:ext cx="5388425" cy="6374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3BA478-A4E6-31BF-D584-70AC448D2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273" y="4497345"/>
            <a:ext cx="4053453" cy="6458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6F4880-4434-363E-CCDD-AACBAF1F8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2052" y="5222248"/>
            <a:ext cx="4447894" cy="112291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E72A0B7-58EA-EF67-D248-27E8195B8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633" y="1463040"/>
            <a:ext cx="7498080" cy="704088"/>
          </a:xfrm>
        </p:spPr>
        <p:txBody>
          <a:bodyPr/>
          <a:lstStyle/>
          <a:p>
            <a:pPr algn="l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MAK-TD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Framework</a:t>
            </a:r>
            <a:b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13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33190-301C-3F84-4DFE-2AAD4563A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88AE573-8947-B936-509C-8970B4B3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9B42C-4FF5-DA97-570B-4B88BA7D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/>
          <a:lstStyle/>
          <a:p>
            <a:r>
              <a:rPr lang="en-US" b="1" dirty="0"/>
              <a:t>MAK-TD Framework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873A9B-CA96-9A7C-E7AB-481DB06BB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51" y="2675689"/>
            <a:ext cx="2983897" cy="7533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887B16-1631-5485-E1FC-2F29886EC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758" y="3566034"/>
            <a:ext cx="6144482" cy="743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CF943F-7DEF-15A0-56C7-805C3E53D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183" y="4446122"/>
            <a:ext cx="2373633" cy="5153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A23AEB-2E9B-8B32-02BD-0104DA0A2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5044" y="5228045"/>
            <a:ext cx="9341909" cy="64539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6BC3FBE-DF6F-DFA0-7030-26636B716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633" y="1463040"/>
            <a:ext cx="7498080" cy="704088"/>
          </a:xfrm>
        </p:spPr>
        <p:txBody>
          <a:bodyPr/>
          <a:lstStyle/>
          <a:p>
            <a:pPr algn="l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MAK-TD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Framework</a:t>
            </a:r>
            <a:b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731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A3A34-8488-7A82-AA96-BF35C819B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EACE257-212C-D07E-0AA5-AF2EB253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EB53D-CFD8-E70C-A9C5-5D896B76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/>
          <a:lstStyle/>
          <a:p>
            <a:r>
              <a:rPr lang="en-US" b="1" dirty="0"/>
              <a:t>MAK-TD Framework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36AF7C-38D5-894A-7CBB-4E937A507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520" y="3937562"/>
            <a:ext cx="3837201" cy="968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3ABDFD-20E8-A81C-DF9A-D3B20EAB0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758" y="2872760"/>
            <a:ext cx="6144482" cy="743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7B28D2-8EC2-C71F-6140-3DB969FBC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672" y="3937562"/>
            <a:ext cx="3925708" cy="852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CA2D16-D2AA-7CCA-4C2F-D3EDD4C428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5044" y="5228045"/>
            <a:ext cx="9341909" cy="64539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EF55EC7-B629-2E2F-47DA-8FF8388D3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633" y="1463040"/>
            <a:ext cx="7498080" cy="704088"/>
          </a:xfrm>
        </p:spPr>
        <p:txBody>
          <a:bodyPr/>
          <a:lstStyle/>
          <a:p>
            <a:pPr algn="l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MAK-TD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Framework</a:t>
            </a:r>
            <a:b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32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AD7D1-798A-C9F2-9853-22BE6C3C8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ED67E9C-0ADA-E45D-DAED-C068B311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3625CC-99B9-BF86-1378-7C756CF5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/>
          <a:lstStyle/>
          <a:p>
            <a:r>
              <a:rPr lang="en-US" b="1" dirty="0"/>
              <a:t>MAK-TD Framework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4014A1-B61D-890A-DA04-5250724AC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932" y="3225882"/>
            <a:ext cx="2578573" cy="6509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866129-192F-89F0-6955-C7A0EA3CD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356" y="2605240"/>
            <a:ext cx="4183287" cy="5058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25ADAA-C45D-910A-C123-6815C5E8D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413" y="3252608"/>
            <a:ext cx="2661657" cy="5779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8D6EE0-2618-B7A9-ACB6-15A1E68407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8521" y="3949739"/>
            <a:ext cx="6194956" cy="427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7CA5FF-6615-A3CC-4F49-51634B22AB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301" y="4555552"/>
            <a:ext cx="7611537" cy="676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FE555-75AD-8E22-E83D-29EDF503A3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8960" y="5294000"/>
            <a:ext cx="4458322" cy="638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3887E2-EF80-CA2A-4207-9915E8368E6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29355"/>
          <a:stretch/>
        </p:blipFill>
        <p:spPr>
          <a:xfrm>
            <a:off x="1234131" y="5994343"/>
            <a:ext cx="9251789" cy="63104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A7F9159-3A3D-B28E-ED40-19C210765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633" y="1463040"/>
            <a:ext cx="7498080" cy="704088"/>
          </a:xfrm>
        </p:spPr>
        <p:txBody>
          <a:bodyPr/>
          <a:lstStyle/>
          <a:p>
            <a:pPr algn="l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MAK-TD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Framework</a:t>
            </a:r>
            <a:b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44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64B62-1BD9-1635-D4D9-9607295C2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0749895-7130-0DE8-5330-D15991654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ADA06-F8AB-9913-4D92-0CCA413E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/>
          <a:lstStyle/>
          <a:p>
            <a:r>
              <a:rPr lang="en-US" b="1" dirty="0"/>
              <a:t>MAK-TD Framework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9F580E-BA17-D242-8FAB-86DA04B6C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275" y="2571484"/>
            <a:ext cx="2147449" cy="542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4A3CB2-DB66-325D-B4A2-1132091C2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123" y="3132870"/>
            <a:ext cx="4751796" cy="422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555EB0-8392-44BD-C2C4-E63AF13A3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381" y="3621618"/>
            <a:ext cx="2783280" cy="3984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276CA2-5CFD-49DB-0FC6-8B40FED3E71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9355"/>
          <a:stretch/>
        </p:blipFill>
        <p:spPr>
          <a:xfrm>
            <a:off x="3208105" y="4079368"/>
            <a:ext cx="5775787" cy="3939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EB04A2-F807-12AA-9542-78FDAFD864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1862" y="4544328"/>
            <a:ext cx="8512317" cy="211939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B0449DC-9F58-B50F-416A-3914B34F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633" y="1463040"/>
            <a:ext cx="7498080" cy="704088"/>
          </a:xfrm>
        </p:spPr>
        <p:txBody>
          <a:bodyPr/>
          <a:lstStyle/>
          <a:p>
            <a:pPr algn="l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MAK-TD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Framework</a:t>
            </a:r>
            <a:b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44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E50D2-1130-61AC-24DC-D1C9E6532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FA53B8-A9E9-2D11-9F6C-CD02C6A9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48E40-B8A6-4049-4D87-C4FDB90C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/>
          <a:lstStyle/>
          <a:p>
            <a:r>
              <a:rPr lang="en-US" b="1" dirty="0"/>
              <a:t>MAK-TD Framework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941AA4-6996-A0A7-0591-A566141D9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356" y="2605240"/>
            <a:ext cx="4183287" cy="5058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487F69-C8D0-CDCA-BE57-054BC97EE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355" y="3249551"/>
            <a:ext cx="5849289" cy="9055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3FA7BEE-B1D9-2F11-646C-98455E4A619F}"/>
                  </a:ext>
                </a:extLst>
              </p14:cNvPr>
              <p14:cNvContentPartPr/>
              <p14:nvPr/>
            </p14:nvContentPartPr>
            <p14:xfrm rot="10800000">
              <a:off x="5018524" y="3319977"/>
              <a:ext cx="424594" cy="36118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3FA7BEE-B1D9-2F11-646C-98455E4A61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0800000">
                <a:off x="4955394" y="3255481"/>
                <a:ext cx="550493" cy="164742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5CEBB91A-B113-88AC-DD2A-B412572386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2995" y="4293514"/>
            <a:ext cx="4706007" cy="65731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42E015-43D5-37D1-CF6D-4B444F5C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633" y="1463040"/>
            <a:ext cx="7498080" cy="704088"/>
          </a:xfrm>
        </p:spPr>
        <p:txBody>
          <a:bodyPr/>
          <a:lstStyle/>
          <a:p>
            <a:pPr algn="l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MAK-TD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Framework</a:t>
            </a:r>
            <a:b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12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944B0-33D8-CCF7-64EF-86C44E359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F855313-FBAC-6B07-40F0-6FCEBD2A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71202-FA75-A966-2EE1-9991F24C2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/>
          <a:lstStyle/>
          <a:p>
            <a:r>
              <a:rPr lang="en-US" b="1" dirty="0"/>
              <a:t>MAK-TD Framework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D75B1D-4D18-80D9-0594-B573E172B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284" y="2899898"/>
            <a:ext cx="7211431" cy="225774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9C7F0C6-5122-60BE-DDE4-6F52D956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633" y="1463040"/>
            <a:ext cx="7498080" cy="704088"/>
          </a:xfrm>
        </p:spPr>
        <p:txBody>
          <a:bodyPr/>
          <a:lstStyle/>
          <a:p>
            <a:pPr algn="l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MAK-TD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Framework</a:t>
            </a:r>
            <a:b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88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B7F0E-26C4-248C-74AD-0D8B2E113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DDF62C3-AD79-266C-4EF9-17D6F018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27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AEB9A-AF4A-25C2-3A27-8600F8F7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/>
          <a:lstStyle/>
          <a:p>
            <a:r>
              <a:rPr lang="en-US" b="1" dirty="0"/>
              <a:t>MAK-TD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41A3F-7BCC-75F7-9E2D-C69CCF387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873" y="2697807"/>
            <a:ext cx="9468211" cy="8516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F9315D-95D5-3793-588D-027DB60B0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663" y="3626226"/>
            <a:ext cx="5508674" cy="662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264BE8-071E-C666-259D-DA62E7F0A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714" y="4398766"/>
            <a:ext cx="7168572" cy="31256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3353107-58C6-5281-1ADB-DBED137E9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633" y="1463040"/>
            <a:ext cx="7498080" cy="704088"/>
          </a:xfrm>
        </p:spPr>
        <p:txBody>
          <a:bodyPr/>
          <a:lstStyle/>
          <a:p>
            <a:pPr algn="l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MAK-TD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Framework</a:t>
            </a:r>
            <a:b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001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00413-A80A-A50E-1229-AE4292BCB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A9B2DA2-2B18-4E46-3C17-E85D705B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53DD9-FB7D-427E-3EF7-D7C69A8F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/>
          <a:lstStyle/>
          <a:p>
            <a:r>
              <a:rPr lang="en-US" b="1" dirty="0"/>
              <a:t>MAK-TD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B14DF-0449-B18D-5568-BF45B3699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626" y="2766363"/>
            <a:ext cx="5836748" cy="524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E6BA99-2F9E-7FF0-83E0-F4A504797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507" y="3429000"/>
            <a:ext cx="7698985" cy="926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5CB00A-5BFE-CAD0-F2C6-2C91B96E6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860" y="4431296"/>
            <a:ext cx="10050278" cy="4382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A45FF69-39FD-8461-182E-585E3CB6C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633" y="1463040"/>
            <a:ext cx="7498080" cy="704088"/>
          </a:xfrm>
        </p:spPr>
        <p:txBody>
          <a:bodyPr/>
          <a:lstStyle/>
          <a:p>
            <a:pPr algn="l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MAK-TD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Framework</a:t>
            </a:r>
            <a:b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9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DB7A8-18B2-70D3-D994-21478B089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792E923-5D8D-3775-6EC7-AF06B748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231D6C-BC94-8DA9-DB2A-34415BEC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/>
          <a:lstStyle/>
          <a:p>
            <a:r>
              <a:rPr lang="en-US" b="1" dirty="0"/>
              <a:t>MAK-TD Framework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53CD4B-D1BA-4AF1-92FD-9CC3D4B08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493" y="2685946"/>
            <a:ext cx="8869013" cy="743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4C58F9-4A57-730A-9779-9C871A6E1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320" y="3567760"/>
            <a:ext cx="6830378" cy="647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0BDAE04-7669-0DA2-8FC9-CAB81E6E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633" y="1463040"/>
            <a:ext cx="7498080" cy="704088"/>
          </a:xfrm>
        </p:spPr>
        <p:txBody>
          <a:bodyPr/>
          <a:lstStyle/>
          <a:p>
            <a:pPr algn="l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MAK-TD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Framework</a:t>
            </a:r>
            <a:b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180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45" y="2499605"/>
            <a:ext cx="3381215" cy="1682749"/>
          </a:xfrm>
        </p:spPr>
        <p:txBody>
          <a:bodyPr/>
          <a:lstStyle/>
          <a:p>
            <a:r>
              <a:rPr lang="en-US" sz="4000" dirty="0">
                <a:cs typeface="B Titr" panose="00000700000000000000" pitchFamily="2" charset="-78"/>
              </a:rPr>
              <a:t>Abstract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5A03-99D2-C953-F227-3E1620258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89320" y="1252728"/>
            <a:ext cx="5084064" cy="490538"/>
          </a:xfrm>
        </p:spPr>
        <p:txBody>
          <a:bodyPr/>
          <a:lstStyle/>
          <a:p>
            <a:r>
              <a:rPr lang="en-US" dirty="0">
                <a:cs typeface="B Titr" panose="00000700000000000000" pitchFamily="2" charset="-78"/>
              </a:rPr>
              <a:t>Reinforcement Learning Challenges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6C050-0EBC-234C-AB93-E7868D85A2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l"/>
            <a:r>
              <a:rPr lang="en-US" dirty="0">
                <a:cs typeface="B Nazanin" panose="00000400000000000000" pitchFamily="2" charset="-78"/>
              </a:rPr>
              <a:t>Fixed Reward Function</a:t>
            </a:r>
          </a:p>
          <a:p>
            <a:pPr algn="l"/>
            <a:r>
              <a:rPr lang="en-US" dirty="0">
                <a:cs typeface="B Nazanin" panose="00000400000000000000" pitchFamily="2" charset="-78"/>
              </a:rPr>
              <a:t>Overfitting, High sensitivity and 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13870-8786-7090-C9CF-E1E30DC7B9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01029" y="3502152"/>
            <a:ext cx="5734468" cy="490538"/>
          </a:xfrm>
        </p:spPr>
        <p:txBody>
          <a:bodyPr/>
          <a:lstStyle/>
          <a:p>
            <a:pPr algn="r" rtl="1"/>
            <a:r>
              <a:rPr lang="en-US" dirty="0">
                <a:cs typeface="B Titr" panose="00000700000000000000" pitchFamily="2" charset="-78"/>
              </a:rPr>
              <a:t>Kalman an Idea to Solve The Challenges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51C3F1-54D5-8F63-473C-F7876B8CE1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l"/>
            <a:r>
              <a:rPr lang="en-US" dirty="0">
                <a:cs typeface="B Nazanin" panose="00000400000000000000" pitchFamily="2" charset="-78"/>
              </a:rPr>
              <a:t>Online Learning and …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4103256D-8135-856B-FF90-07A6A9A44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/>
          <a:lstStyle/>
          <a:p>
            <a:r>
              <a:rPr lang="en-US" b="1" dirty="0"/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D0D7C-7C2D-328A-1161-E1B60AD23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C67A918-3D40-5BE6-75A7-829BC4BC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43ACB-F875-0E80-2233-55F78C44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/>
          <a:lstStyle/>
          <a:p>
            <a:r>
              <a:rPr lang="en-US" b="1" dirty="0"/>
              <a:t>MAK-TD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DA5E7-4E92-5385-0984-A292A173D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182" y="2676942"/>
            <a:ext cx="5999635" cy="951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7BF11D-1FBE-D028-0D18-83156C8CB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178" y="3752529"/>
            <a:ext cx="6563641" cy="1876687"/>
          </a:xfrm>
          <a:prstGeom prst="rect">
            <a:avLst/>
          </a:prstGeom>
        </p:spPr>
      </p:pic>
      <p:pic>
        <p:nvPicPr>
          <p:cNvPr id="14" name="Picture 13" descr="A cartoon of a robot&#10;&#10;Description automatically generated">
            <a:extLst>
              <a:ext uri="{FF2B5EF4-FFF2-40B4-BE49-F238E27FC236}">
                <a16:creationId xmlns:a16="http://schemas.microsoft.com/office/drawing/2014/main" id="{885B6A07-FF24-1881-D555-475350AFA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7589" y="4663256"/>
            <a:ext cx="2194744" cy="219474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C558A1F-2262-A13E-6136-170D1A1E3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633" y="1463040"/>
            <a:ext cx="7498080" cy="704088"/>
          </a:xfrm>
        </p:spPr>
        <p:txBody>
          <a:bodyPr/>
          <a:lstStyle/>
          <a:p>
            <a:pPr algn="l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MAK-TD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Framework</a:t>
            </a:r>
            <a:b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36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0F1A7-D78F-36E7-A0B7-86BEB5F68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24C246F-3081-CC51-2433-B03517D4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31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15DCED-0F59-6788-4C1A-DF4C7F21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/>
          <a:lstStyle/>
          <a:p>
            <a:r>
              <a:rPr lang="en-US" b="1" dirty="0"/>
              <a:t>MAK-TD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8557B-E7FE-ED82-49E5-284DE364A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723" y="2924015"/>
            <a:ext cx="3894553" cy="617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AB17B3-68BF-EC0D-5AC9-DF58200D9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694" y="3772193"/>
            <a:ext cx="8276609" cy="23664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B4F330-B748-073C-B2AB-B8F7798E5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7094" y="4663256"/>
            <a:ext cx="2194744" cy="219474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627D08D-72A6-4070-00C9-5D4A288AC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633" y="1463040"/>
            <a:ext cx="7498080" cy="704088"/>
          </a:xfrm>
        </p:spPr>
        <p:txBody>
          <a:bodyPr/>
          <a:lstStyle/>
          <a:p>
            <a:pPr algn="l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MAK-TD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Framework</a:t>
            </a:r>
            <a:b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59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C59CD-6373-8F49-3596-0C8C8DABF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068B7A0-8DA0-E7E2-7D9A-EEEBE23A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32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AC7E1-25C1-8E2B-38B4-512518663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/>
          <a:lstStyle/>
          <a:p>
            <a:r>
              <a:rPr lang="en-US" b="1" dirty="0"/>
              <a:t>MAK-TD Framework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53B16B-6CC3-DD09-D425-F03CFD12A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258" y="3175723"/>
            <a:ext cx="7049484" cy="137179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BAEE3AF-2479-E123-1B42-52B1E5E61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633" y="1463040"/>
            <a:ext cx="7498080" cy="704088"/>
          </a:xfrm>
        </p:spPr>
        <p:txBody>
          <a:bodyPr/>
          <a:lstStyle/>
          <a:p>
            <a:pPr algn="l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MAK-TD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Framework</a:t>
            </a:r>
            <a:b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32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A8E0E-359B-D071-7BD1-7C10AFCF4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14159AE-9ADF-E6AB-2FB5-ADC863FE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33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F9E25-6650-E1B5-D48F-9756B9F9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/>
          <a:lstStyle/>
          <a:p>
            <a:r>
              <a:rPr lang="en-US" b="1" dirty="0"/>
              <a:t>MAK-TD Framework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8426FA-D371-ED46-990D-A00B73399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956" y="689822"/>
            <a:ext cx="8898088" cy="597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15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A1301-9D07-C9B1-D2BB-663C3B75B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754437B-9719-121B-C51E-88715080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34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C04A7-E65A-2DB6-BDFF-3579CF03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/>
          <a:lstStyle/>
          <a:p>
            <a:r>
              <a:rPr lang="en-US" b="1" dirty="0"/>
              <a:t>MAK-TD Framework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1E857-7030-0785-3728-32BC63B7F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77" y="766042"/>
            <a:ext cx="9640645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81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F88C3-2393-2ED4-0960-383B525CE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FBA6195-3851-F5AE-8FD4-C81B658B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35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D113B-64AC-E1B2-BF63-6C49EFD2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/>
          <a:lstStyle/>
          <a:p>
            <a:r>
              <a:rPr lang="en-US" b="1" dirty="0"/>
              <a:t>MAK-SR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03073-075F-7339-4289-0B4AF46FB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30" y="2739301"/>
            <a:ext cx="8394739" cy="1075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D93989-CB56-B27B-042F-BD06431D5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714" y="3982646"/>
            <a:ext cx="3353268" cy="6954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D2B57E-F0C6-B49A-FB35-914D12324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386" y="4714938"/>
            <a:ext cx="3429479" cy="6096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7DD053-542C-6759-5872-18937529AA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3562" y="5368460"/>
            <a:ext cx="3572374" cy="6096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F72B87-9565-AD3D-799A-3654337A7A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702" y="6041203"/>
            <a:ext cx="10164594" cy="57158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E32E983-C933-9DF3-4766-6AC5D96E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633" y="1463040"/>
            <a:ext cx="7498080" cy="704088"/>
          </a:xfrm>
        </p:spPr>
        <p:txBody>
          <a:bodyPr/>
          <a:lstStyle/>
          <a:p>
            <a:pPr algn="l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MAK-SR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Framework</a:t>
            </a:r>
            <a:b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52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A780E-1617-AB35-F037-524B45AE6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73FADA0-F9F9-787B-D833-445EDD12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36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F9B58C-2D37-640D-DF6A-C0727A5B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/>
          <a:lstStyle/>
          <a:p>
            <a:r>
              <a:rPr lang="en-US" b="1" dirty="0"/>
              <a:t>MAK-SR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A985A-B5AB-7B7A-0D70-1E6AE9ADF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20" y="2731356"/>
            <a:ext cx="5977009" cy="7658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8B653A-6FBC-F5E6-95DF-2814ECFE7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191" y="3595901"/>
            <a:ext cx="4901615" cy="10165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9A93CC-FFB7-2DA3-675C-6857B94C7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386" y="4714938"/>
            <a:ext cx="3429479" cy="6096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F41424-55BE-7CD1-C6F5-A3485C945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3562" y="5368460"/>
            <a:ext cx="3572374" cy="6096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35CD59-4610-C23C-4634-5694F3AD3D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702" y="6041203"/>
            <a:ext cx="10164594" cy="57158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ECE1D1A-9D00-EE02-67F8-F72B754D6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633" y="1463040"/>
            <a:ext cx="7498080" cy="704088"/>
          </a:xfrm>
        </p:spPr>
        <p:txBody>
          <a:bodyPr/>
          <a:lstStyle/>
          <a:p>
            <a:pPr algn="l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MAK-SR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Framework</a:t>
            </a:r>
            <a:b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50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9F564-CC00-8D86-994A-D9CC8111B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D3C43A5-B061-239D-4A28-B477D4AD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37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FF26E-ED31-A238-5B29-65EDCEF2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/>
          <a:lstStyle/>
          <a:p>
            <a:r>
              <a:rPr lang="en-US" b="1" dirty="0"/>
              <a:t>MAK-SR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8183CF-3DA3-75D6-3008-A407DA5E6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20" y="2731356"/>
            <a:ext cx="5977009" cy="7658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3C65A2-2395-0AB7-4417-13B6B7461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157" y="3560246"/>
            <a:ext cx="3692779" cy="7658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C5995D-EFB4-0153-ADA4-3D5EDEBAA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805" y="4389136"/>
            <a:ext cx="5019601" cy="8923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C3AB1E-480F-DED4-46EC-283425C1E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3562" y="5368460"/>
            <a:ext cx="3572374" cy="6096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E63402-3EA7-82D2-182A-1892587AA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702" y="6041203"/>
            <a:ext cx="10164594" cy="57158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1EE5B58-0659-9CF9-9D12-43EFB9A3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633" y="1463040"/>
            <a:ext cx="7498080" cy="704088"/>
          </a:xfrm>
        </p:spPr>
        <p:txBody>
          <a:bodyPr/>
          <a:lstStyle/>
          <a:p>
            <a:pPr algn="l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MAK-SR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Framework</a:t>
            </a:r>
            <a:b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35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7DA65-AEA5-6752-7B15-376A57943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499278B-C39A-7B63-1F88-E0EFCF8D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38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81CF9-8DFE-6B08-EE69-9802D31E1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/>
          <a:lstStyle/>
          <a:p>
            <a:r>
              <a:rPr lang="en-US" b="1" dirty="0"/>
              <a:t>MAK-SR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6B6A4-F5D1-6A1A-62D9-BC1BF882F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20" y="2731356"/>
            <a:ext cx="5977009" cy="7658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585CD6-6BC2-F3A1-BFA4-968ED8E8D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157" y="3560246"/>
            <a:ext cx="3692779" cy="7658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E1D046-5B05-2EF0-29D4-D52621A22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378" y="4351032"/>
            <a:ext cx="3215145" cy="5715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406D3E-E803-AEF3-BD12-E9F7253AB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4193" y="4967232"/>
            <a:ext cx="6038545" cy="10305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901B7B-07B3-4B71-1391-F424BDC123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702" y="6041203"/>
            <a:ext cx="10164594" cy="57158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158BE15-D7D4-FE3E-D2F4-17EE80F4A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633" y="1463040"/>
            <a:ext cx="7498080" cy="704088"/>
          </a:xfrm>
        </p:spPr>
        <p:txBody>
          <a:bodyPr/>
          <a:lstStyle/>
          <a:p>
            <a:pPr algn="l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MAK-SR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Framework</a:t>
            </a:r>
            <a:b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719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618E4-04AB-D9CF-E503-598583CB1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094AFE2-F03D-D829-2BAC-49258591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39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40C5E-2FB4-93C8-B6F8-752CD068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/>
          <a:lstStyle/>
          <a:p>
            <a:r>
              <a:rPr lang="en-US" b="1" dirty="0"/>
              <a:t>MAK-SR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0F596-9D41-0823-B83A-18D937731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20" y="2731356"/>
            <a:ext cx="5977009" cy="7658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30545A-7A3D-1849-5F69-59B16ACE5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157" y="3560246"/>
            <a:ext cx="3692779" cy="7658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7103C5-1DC2-7D1D-1FBA-F7F027EA3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378" y="4351032"/>
            <a:ext cx="3215145" cy="5715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E6318F-9167-F729-6220-F57463632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0855" y="4947567"/>
            <a:ext cx="3977381" cy="6788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494136-FF2F-8F05-BA1B-C4E730C4A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5914320"/>
            <a:ext cx="12192000" cy="68558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BDE9322-C607-9DCE-C463-795DA55E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633" y="1463040"/>
            <a:ext cx="7498080" cy="704088"/>
          </a:xfrm>
        </p:spPr>
        <p:txBody>
          <a:bodyPr/>
          <a:lstStyle/>
          <a:p>
            <a:pPr algn="l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MAK-SR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Framework</a:t>
            </a:r>
            <a:b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2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5646F-3BE3-2B5C-C51E-46D9D80C9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3D5F4C-B53C-991C-908D-7F08B50E43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59742" y="3401568"/>
            <a:ext cx="8338738" cy="1682750"/>
          </a:xfrm>
        </p:spPr>
        <p:txBody>
          <a:bodyPr/>
          <a:lstStyle/>
          <a:p>
            <a:pPr marL="0" indent="0" algn="ctr" rtl="1">
              <a:buNone/>
            </a:pPr>
            <a:r>
              <a:rPr lang="en-US" sz="6600" dirty="0">
                <a:cs typeface="B Nazanin" panose="00000400000000000000" pitchFamily="2" charset="-78"/>
              </a:rPr>
              <a:t>Questions!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98C76A0-3FDB-1C44-B13B-AF306BD7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4BDBE59-EC0B-4FB7-B7E9-5DA853B7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8E79167-F59A-A487-C38D-424710C0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265" y="1463040"/>
            <a:ext cx="10515600" cy="575321"/>
          </a:xfrm>
        </p:spPr>
        <p:txBody>
          <a:bodyPr/>
          <a:lstStyle/>
          <a:p>
            <a:pPr algn="l"/>
            <a:r>
              <a:rPr lang="en-US" dirty="0">
                <a:cs typeface="B Titr" panose="00000700000000000000" pitchFamily="2" charset="-78"/>
              </a:rPr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AED52A-01A8-EE0C-F851-5842CA6D0C19}"/>
              </a:ext>
            </a:extLst>
          </p:cNvPr>
          <p:cNvSpPr txBox="1"/>
          <p:nvPr/>
        </p:nvSpPr>
        <p:spPr>
          <a:xfrm>
            <a:off x="1262265" y="1705421"/>
            <a:ext cx="61058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3200" dirty="0" err="1">
                <a:solidFill>
                  <a:schemeClr val="accent4">
                    <a:lumMod val="75000"/>
                  </a:schemeClr>
                </a:solidFill>
                <a:cs typeface="B Titr" panose="00000700000000000000" pitchFamily="2" charset="-78"/>
              </a:rPr>
              <a:t>MARl</a:t>
            </a:r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355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3D5F4-6E68-444E-CF7C-92D8A60C8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A054DFA-30D6-667D-6B21-DA69434E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40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C94AA9-D5C8-E13C-C2FA-F847B760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/>
          <a:lstStyle/>
          <a:p>
            <a:r>
              <a:rPr lang="en-US" b="1" dirty="0"/>
              <a:t>MAK-SR Framework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773B15-46F9-E3B2-354C-5AFA8649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713" y="2654792"/>
            <a:ext cx="7562573" cy="7986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EE056E-35AC-7DF7-5EBC-8F1D75F4C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890" y="3494835"/>
            <a:ext cx="4183398" cy="8924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8D407B-61E9-985A-E4AB-9718B4A69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153" y="4428728"/>
            <a:ext cx="3341694" cy="525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902A42-E756-38E2-D1F2-B14306A9C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4698" y="4996013"/>
            <a:ext cx="1689093" cy="5258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691CEE8-599B-75D4-E2B4-B5934785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633" y="1463040"/>
            <a:ext cx="7498080" cy="704088"/>
          </a:xfrm>
        </p:spPr>
        <p:txBody>
          <a:bodyPr/>
          <a:lstStyle/>
          <a:p>
            <a:pPr algn="l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MAK-SR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Framework</a:t>
            </a:r>
            <a:b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98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C5E6D-D8AC-0E55-64D7-94DB8084C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8A3003-3511-480C-EB32-D8EA39EE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41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B5CB6-3D53-52D2-9F47-B637C18C6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/>
          <a:lstStyle/>
          <a:p>
            <a:r>
              <a:rPr lang="en-US" b="1" dirty="0"/>
              <a:t>MAK-SR Framework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447C6D-B99C-C10E-50DB-2ECFFE4A0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140" y="2643253"/>
            <a:ext cx="4577719" cy="4834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A2A6A6-1E7C-BE5B-9CEE-C81B2273B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765" y="3187759"/>
            <a:ext cx="5438467" cy="11602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ECFC2D-5CE7-594C-C8C3-D4BA0E859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153" y="4428728"/>
            <a:ext cx="3341694" cy="525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7C4A28-DB76-D8A2-EC49-22F9087E7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4698" y="4996013"/>
            <a:ext cx="1689093" cy="5258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7613952-9298-A5D7-6A04-D9A2B71F4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633" y="1463040"/>
            <a:ext cx="7498080" cy="704088"/>
          </a:xfrm>
        </p:spPr>
        <p:txBody>
          <a:bodyPr/>
          <a:lstStyle/>
          <a:p>
            <a:pPr algn="l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MAK-SR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Framework</a:t>
            </a:r>
            <a:b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15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2FE6F-920A-294C-F8D8-3A496E0DE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4596503-28CE-E292-9429-A17FE0C7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42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E7DDA-C0CC-D779-5AB8-D4BC1B94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/>
          <a:lstStyle/>
          <a:p>
            <a:r>
              <a:rPr lang="en-US" b="1" dirty="0"/>
              <a:t>MAK-SR Framework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B5CA94-9807-F16F-5833-3D8F6B13F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140" y="2643253"/>
            <a:ext cx="4577719" cy="4834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B301B6-EB27-4D3C-7639-FAD6D3B18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769" y="3168095"/>
            <a:ext cx="4322462" cy="922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149AFC-1AAA-1626-9B35-5F59DAC10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584" y="4131655"/>
            <a:ext cx="5229546" cy="8229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D1C68D-71F6-0ED5-DCBD-18743F05E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4698" y="4996013"/>
            <a:ext cx="1689093" cy="5258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4AA14A7-FCAF-DCD2-2124-C3ACD03A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633" y="1463040"/>
            <a:ext cx="7498080" cy="704088"/>
          </a:xfrm>
        </p:spPr>
        <p:txBody>
          <a:bodyPr/>
          <a:lstStyle/>
          <a:p>
            <a:pPr algn="l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MAK-SR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Framework</a:t>
            </a:r>
            <a:b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37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B163C-B2A0-954C-5C41-D0052D464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709564E-32F7-7AD7-C344-2653AC93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43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3BC7D-95A2-2AF9-1173-92579478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/>
          <a:lstStyle/>
          <a:p>
            <a:r>
              <a:rPr lang="en-US" b="1" dirty="0"/>
              <a:t>MAK-SR Framework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5142F0-1F39-76AF-8F3D-0F3E994A4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140" y="2643253"/>
            <a:ext cx="4577719" cy="4834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CDF363-3156-3257-289E-27D7F44F2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769" y="3168095"/>
            <a:ext cx="4322462" cy="922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5635FF-E86E-1255-E60F-E23149726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105" y="4131655"/>
            <a:ext cx="3725790" cy="5862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E4B4A8-1C16-2068-5F32-AC1F5081D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187" y="4759381"/>
            <a:ext cx="2543625" cy="79188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CAB3EC4-C2F8-AB9C-6C46-FC270EF3E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633" y="1463040"/>
            <a:ext cx="7498080" cy="704088"/>
          </a:xfrm>
        </p:spPr>
        <p:txBody>
          <a:bodyPr/>
          <a:lstStyle/>
          <a:p>
            <a:pPr algn="l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MAK-SR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Framework</a:t>
            </a:r>
            <a:b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81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B5E3A-9A1A-A783-2EEB-491109A41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8B7F36-134B-FE2C-922C-DF8B67DC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44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3D834-EE2C-890F-8CF7-AFC22110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/>
          <a:lstStyle/>
          <a:p>
            <a:r>
              <a:rPr lang="en-US" b="1" dirty="0"/>
              <a:t>MAK-SR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CD58F-F9A3-5E8B-7211-2356C4B10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49" y="1011967"/>
            <a:ext cx="9564435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48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2A339-ECA6-3596-B857-8569DDE3C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97F69E4-BB97-D135-6A8F-A5F3320CE835}"/>
              </a:ext>
            </a:extLst>
          </p:cNvPr>
          <p:cNvSpPr/>
          <p:nvPr/>
        </p:nvSpPr>
        <p:spPr>
          <a:xfrm>
            <a:off x="412955" y="9832"/>
            <a:ext cx="11779045" cy="3028335"/>
          </a:xfrm>
          <a:prstGeom prst="rect">
            <a:avLst/>
          </a:prstGeom>
          <a:solidFill>
            <a:srgbClr val="3B4546"/>
          </a:solidFill>
          <a:ln>
            <a:solidFill>
              <a:srgbClr val="3B45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F2F8A63-711D-F10C-A950-50CD5C47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6CC024-0108-B3A6-CF5A-5CF72471AA04}"/>
              </a:ext>
            </a:extLst>
          </p:cNvPr>
          <p:cNvSpPr/>
          <p:nvPr/>
        </p:nvSpPr>
        <p:spPr>
          <a:xfrm>
            <a:off x="11464413" y="3047999"/>
            <a:ext cx="331347" cy="3800169"/>
          </a:xfrm>
          <a:prstGeom prst="rect">
            <a:avLst/>
          </a:prstGeom>
          <a:solidFill>
            <a:srgbClr val="EDE9E6"/>
          </a:solidFill>
          <a:ln>
            <a:solidFill>
              <a:srgbClr val="EDE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C00039-5A99-F7D2-980F-19823F2B990F}"/>
              </a:ext>
            </a:extLst>
          </p:cNvPr>
          <p:cNvSpPr txBox="1"/>
          <p:nvPr/>
        </p:nvSpPr>
        <p:spPr>
          <a:xfrm>
            <a:off x="3050458" y="2194742"/>
            <a:ext cx="6100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rgbClr val="EDE9E6"/>
                </a:solidFill>
                <a:latin typeface="+mj-lt"/>
                <a:cs typeface="B Titr" panose="00000700000000000000" pitchFamily="2" charset="-78"/>
              </a:rPr>
              <a:t>Experimental</a:t>
            </a:r>
            <a:endParaRPr lang="en-US" sz="5400" dirty="0">
              <a:solidFill>
                <a:srgbClr val="EDE9E6"/>
              </a:solidFill>
              <a:cs typeface="B Titr" panose="00000700000000000000" pitchFamily="2" charset="-78"/>
            </a:endParaRP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74AC87A0-83C6-6F33-FB14-B457A20E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/>
          <a:lstStyle/>
          <a:p>
            <a:r>
              <a:rPr lang="en-US" b="1" dirty="0"/>
              <a:t>Experimental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7332BE-5D57-5778-FF9F-1229FF7CF55D}"/>
              </a:ext>
            </a:extLst>
          </p:cNvPr>
          <p:cNvSpPr txBox="1"/>
          <p:nvPr/>
        </p:nvSpPr>
        <p:spPr>
          <a:xfrm>
            <a:off x="3050458" y="2823105"/>
            <a:ext cx="6100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rgbClr val="3B4546"/>
                </a:solidFill>
                <a:latin typeface="+mj-lt"/>
                <a:cs typeface="B Titr" panose="00000700000000000000" pitchFamily="2" charset="-78"/>
              </a:rPr>
              <a:t>Results</a:t>
            </a:r>
            <a:endParaRPr lang="en-US" sz="5400" dirty="0">
              <a:solidFill>
                <a:srgbClr val="3B4546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91731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6463D-F37B-B0CF-0A18-DCEF9BE0E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9EF0E1A-6272-6ED3-FFE1-19B968712EC1}"/>
              </a:ext>
            </a:extLst>
          </p:cNvPr>
          <p:cNvSpPr/>
          <p:nvPr/>
        </p:nvSpPr>
        <p:spPr>
          <a:xfrm>
            <a:off x="412955" y="9832"/>
            <a:ext cx="11779045" cy="3028335"/>
          </a:xfrm>
          <a:prstGeom prst="rect">
            <a:avLst/>
          </a:prstGeom>
          <a:solidFill>
            <a:srgbClr val="3B4546"/>
          </a:solidFill>
          <a:ln>
            <a:solidFill>
              <a:srgbClr val="3B45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66E004F-0023-C14D-BCB5-98F84A4A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FCFD3D-53BB-A5C9-34B6-C210E631E614}"/>
              </a:ext>
            </a:extLst>
          </p:cNvPr>
          <p:cNvSpPr/>
          <p:nvPr/>
        </p:nvSpPr>
        <p:spPr>
          <a:xfrm>
            <a:off x="11464413" y="3047999"/>
            <a:ext cx="331347" cy="3800169"/>
          </a:xfrm>
          <a:prstGeom prst="rect">
            <a:avLst/>
          </a:prstGeom>
          <a:solidFill>
            <a:srgbClr val="EDE9E6"/>
          </a:solidFill>
          <a:ln>
            <a:solidFill>
              <a:srgbClr val="EDE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12B66A-B2B1-DD09-AAA1-5A64DDB8FB1F}"/>
              </a:ext>
            </a:extLst>
          </p:cNvPr>
          <p:cNvSpPr txBox="1"/>
          <p:nvPr/>
        </p:nvSpPr>
        <p:spPr>
          <a:xfrm>
            <a:off x="6187047" y="576072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5400" dirty="0">
                <a:solidFill>
                  <a:srgbClr val="EDE9E6"/>
                </a:solidFill>
                <a:latin typeface="+mj-lt"/>
                <a:cs typeface="B Titr" panose="00000700000000000000" pitchFamily="2" charset="-78"/>
              </a:rPr>
              <a:t>Experimental Results</a:t>
            </a:r>
            <a:endParaRPr lang="en-US" sz="5400" dirty="0">
              <a:solidFill>
                <a:srgbClr val="EDE9E6"/>
              </a:solidFill>
              <a:cs typeface="B Titr" panose="00000700000000000000" pitchFamily="2" charset="-78"/>
            </a:endParaRP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9D4A5C56-DC06-4D36-B452-68BE0D49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/>
          <a:lstStyle/>
          <a:p>
            <a:r>
              <a:rPr lang="en-US" b="1" dirty="0"/>
              <a:t>Experimental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823B57-23DD-C575-1311-C4F60106D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301752"/>
            <a:ext cx="5929903" cy="637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66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A1C2E-8AB2-FDC1-0172-D6445C4BA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5562CBE-EF0C-544B-2E2E-D2DF4803B073}"/>
              </a:ext>
            </a:extLst>
          </p:cNvPr>
          <p:cNvSpPr/>
          <p:nvPr/>
        </p:nvSpPr>
        <p:spPr>
          <a:xfrm>
            <a:off x="412955" y="9832"/>
            <a:ext cx="11779045" cy="3028335"/>
          </a:xfrm>
          <a:prstGeom prst="rect">
            <a:avLst/>
          </a:prstGeom>
          <a:solidFill>
            <a:srgbClr val="3B4546"/>
          </a:solidFill>
          <a:ln>
            <a:solidFill>
              <a:srgbClr val="3B45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9E3B376-3F20-7EC2-B59E-9AEE7F7B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E5870B-73E5-87AD-299D-A7F6997CCC22}"/>
              </a:ext>
            </a:extLst>
          </p:cNvPr>
          <p:cNvSpPr/>
          <p:nvPr/>
        </p:nvSpPr>
        <p:spPr>
          <a:xfrm>
            <a:off x="11464413" y="3047999"/>
            <a:ext cx="331347" cy="3800169"/>
          </a:xfrm>
          <a:prstGeom prst="rect">
            <a:avLst/>
          </a:prstGeom>
          <a:solidFill>
            <a:srgbClr val="EDE9E6"/>
          </a:solidFill>
          <a:ln>
            <a:solidFill>
              <a:srgbClr val="EDE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DF4D2AF5-8E00-D0F3-EA1C-A7273400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/>
          <a:lstStyle/>
          <a:p>
            <a:r>
              <a:rPr lang="en-US" b="1" dirty="0"/>
              <a:t>Experimental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57E26-80C9-2006-C08B-7F970D1EB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437" y="2368353"/>
            <a:ext cx="8809126" cy="25797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9B3765-F1E7-9737-D793-0EEEB156E541}"/>
              </a:ext>
            </a:extLst>
          </p:cNvPr>
          <p:cNvSpPr txBox="1"/>
          <p:nvPr/>
        </p:nvSpPr>
        <p:spPr>
          <a:xfrm>
            <a:off x="6187047" y="576072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5400" dirty="0">
                <a:solidFill>
                  <a:srgbClr val="EDE9E6"/>
                </a:solidFill>
                <a:latin typeface="+mj-lt"/>
                <a:cs typeface="B Titr" panose="00000700000000000000" pitchFamily="2" charset="-78"/>
              </a:rPr>
              <a:t>Experimental Results</a:t>
            </a:r>
            <a:endParaRPr lang="en-US" sz="5400" dirty="0">
              <a:solidFill>
                <a:srgbClr val="EDE9E6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07563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48395-85F9-B1D4-E156-0A423717B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0C0EB-9318-649E-289D-1037F672A4F1}"/>
              </a:ext>
            </a:extLst>
          </p:cNvPr>
          <p:cNvSpPr/>
          <p:nvPr/>
        </p:nvSpPr>
        <p:spPr>
          <a:xfrm>
            <a:off x="412955" y="9832"/>
            <a:ext cx="11779045" cy="3028335"/>
          </a:xfrm>
          <a:prstGeom prst="rect">
            <a:avLst/>
          </a:prstGeom>
          <a:solidFill>
            <a:srgbClr val="3B4546"/>
          </a:solidFill>
          <a:ln>
            <a:solidFill>
              <a:srgbClr val="3B45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E1357D3-37BA-AF24-BF0C-B6A03D31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1FB6F6-E42F-162D-E8A7-663C62478516}"/>
              </a:ext>
            </a:extLst>
          </p:cNvPr>
          <p:cNvSpPr/>
          <p:nvPr/>
        </p:nvSpPr>
        <p:spPr>
          <a:xfrm>
            <a:off x="11464413" y="3047999"/>
            <a:ext cx="331347" cy="3800169"/>
          </a:xfrm>
          <a:prstGeom prst="rect">
            <a:avLst/>
          </a:prstGeom>
          <a:solidFill>
            <a:srgbClr val="EDE9E6"/>
          </a:solidFill>
          <a:ln>
            <a:solidFill>
              <a:srgbClr val="EDE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AA450B33-0309-1D7C-1043-4301F9E0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/>
          <a:lstStyle/>
          <a:p>
            <a:r>
              <a:rPr lang="en-US" b="1" dirty="0"/>
              <a:t>Experimental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36865-1BD2-469C-8EC9-916D20A4D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4" y="2363284"/>
            <a:ext cx="8963031" cy="25847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6779A2-67FD-BA87-7852-5B1B5E41DBED}"/>
              </a:ext>
            </a:extLst>
          </p:cNvPr>
          <p:cNvSpPr txBox="1"/>
          <p:nvPr/>
        </p:nvSpPr>
        <p:spPr>
          <a:xfrm>
            <a:off x="6187047" y="576072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5400" dirty="0">
                <a:solidFill>
                  <a:srgbClr val="EDE9E6"/>
                </a:solidFill>
                <a:latin typeface="+mj-lt"/>
                <a:cs typeface="B Titr" panose="00000700000000000000" pitchFamily="2" charset="-78"/>
              </a:rPr>
              <a:t>Experimental Results</a:t>
            </a:r>
            <a:endParaRPr lang="en-US" sz="5400" dirty="0">
              <a:solidFill>
                <a:srgbClr val="EDE9E6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47853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B7916-0B9E-81C9-2654-DDA3D42C5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4AA1826-DFEF-FF8E-5F40-00E10433B0B7}"/>
              </a:ext>
            </a:extLst>
          </p:cNvPr>
          <p:cNvSpPr/>
          <p:nvPr/>
        </p:nvSpPr>
        <p:spPr>
          <a:xfrm>
            <a:off x="412955" y="9832"/>
            <a:ext cx="11779045" cy="3028335"/>
          </a:xfrm>
          <a:prstGeom prst="rect">
            <a:avLst/>
          </a:prstGeom>
          <a:solidFill>
            <a:srgbClr val="3B4546"/>
          </a:solidFill>
          <a:ln>
            <a:solidFill>
              <a:srgbClr val="3B45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6F17D40-BA67-059A-B583-4E83B63C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3A509B-740F-F11A-E79A-D64CC231AEFC}"/>
              </a:ext>
            </a:extLst>
          </p:cNvPr>
          <p:cNvSpPr/>
          <p:nvPr/>
        </p:nvSpPr>
        <p:spPr>
          <a:xfrm>
            <a:off x="11464413" y="3047999"/>
            <a:ext cx="331347" cy="3800169"/>
          </a:xfrm>
          <a:prstGeom prst="rect">
            <a:avLst/>
          </a:prstGeom>
          <a:solidFill>
            <a:srgbClr val="EDE9E6"/>
          </a:solidFill>
          <a:ln>
            <a:solidFill>
              <a:srgbClr val="EDE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EE679CF-92A6-3010-D1EF-77544612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/>
          <a:lstStyle/>
          <a:p>
            <a:r>
              <a:rPr lang="en-US" b="1" dirty="0"/>
              <a:t>Experimental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65CB61-28EE-470B-E309-C5B1A41B2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46" y="2402826"/>
            <a:ext cx="9011908" cy="34485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035C48-69EE-1B58-7867-044A6372E4A3}"/>
              </a:ext>
            </a:extLst>
          </p:cNvPr>
          <p:cNvSpPr txBox="1"/>
          <p:nvPr/>
        </p:nvSpPr>
        <p:spPr>
          <a:xfrm>
            <a:off x="6187047" y="576072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5400" dirty="0">
                <a:solidFill>
                  <a:srgbClr val="EDE9E6"/>
                </a:solidFill>
                <a:latin typeface="+mj-lt"/>
                <a:cs typeface="B Titr" panose="00000700000000000000" pitchFamily="2" charset="-78"/>
              </a:rPr>
              <a:t>Experimental Results</a:t>
            </a:r>
            <a:endParaRPr lang="en-US" sz="5400" dirty="0">
              <a:solidFill>
                <a:srgbClr val="EDE9E6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89293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9FE70-2330-E5D2-4090-1FDF7276C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06E270-656C-0175-165B-5B27D40CC3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59742" y="3401568"/>
            <a:ext cx="8338738" cy="1682750"/>
          </a:xfrm>
        </p:spPr>
        <p:txBody>
          <a:bodyPr/>
          <a:lstStyle/>
          <a:p>
            <a:pPr marL="0" indent="0" algn="ctr" rtl="1">
              <a:buNone/>
            </a:pPr>
            <a:r>
              <a:rPr lang="en-US" sz="6600" dirty="0">
                <a:cs typeface="B Nazanin" panose="00000400000000000000" pitchFamily="2" charset="-78"/>
              </a:rPr>
              <a:t>Challenges!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EE8EE56-A73F-6925-E62D-29DF2AA33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5B929C18-A6AC-2CE0-A574-04E5AC4E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0401E5C-4E41-DB0F-AFE4-873AABDD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265" y="1463040"/>
            <a:ext cx="10515600" cy="575321"/>
          </a:xfrm>
        </p:spPr>
        <p:txBody>
          <a:bodyPr/>
          <a:lstStyle/>
          <a:p>
            <a:pPr algn="l"/>
            <a:r>
              <a:rPr lang="en-US" dirty="0">
                <a:cs typeface="B Titr" panose="00000700000000000000" pitchFamily="2" charset="-78"/>
              </a:rPr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174A05-40CF-B31C-F269-C00E66E2BEE9}"/>
              </a:ext>
            </a:extLst>
          </p:cNvPr>
          <p:cNvSpPr txBox="1"/>
          <p:nvPr/>
        </p:nvSpPr>
        <p:spPr>
          <a:xfrm>
            <a:off x="1262265" y="1705421"/>
            <a:ext cx="61058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3200" dirty="0" err="1">
                <a:solidFill>
                  <a:schemeClr val="accent4">
                    <a:lumMod val="75000"/>
                  </a:schemeClr>
                </a:solidFill>
                <a:cs typeface="B Titr" panose="00000700000000000000" pitchFamily="2" charset="-78"/>
              </a:rPr>
              <a:t>MARl</a:t>
            </a:r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825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55290-4D5D-5329-C026-9AE0077DE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B6ACB6F-2F7A-7E95-BA38-032A92109CEE}"/>
              </a:ext>
            </a:extLst>
          </p:cNvPr>
          <p:cNvSpPr/>
          <p:nvPr/>
        </p:nvSpPr>
        <p:spPr>
          <a:xfrm>
            <a:off x="412955" y="9832"/>
            <a:ext cx="11779045" cy="3028335"/>
          </a:xfrm>
          <a:prstGeom prst="rect">
            <a:avLst/>
          </a:prstGeom>
          <a:solidFill>
            <a:srgbClr val="3B4546"/>
          </a:solidFill>
          <a:ln>
            <a:solidFill>
              <a:srgbClr val="3B45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D63E561-E5AD-E22F-D80C-63CF9FC2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8A9739-BB49-BFE6-ED69-0FEF84B19BB6}"/>
              </a:ext>
            </a:extLst>
          </p:cNvPr>
          <p:cNvSpPr/>
          <p:nvPr/>
        </p:nvSpPr>
        <p:spPr>
          <a:xfrm>
            <a:off x="11464413" y="3047999"/>
            <a:ext cx="331347" cy="3800169"/>
          </a:xfrm>
          <a:prstGeom prst="rect">
            <a:avLst/>
          </a:prstGeom>
          <a:solidFill>
            <a:srgbClr val="EDE9E6"/>
          </a:solidFill>
          <a:ln>
            <a:solidFill>
              <a:srgbClr val="EDE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CF6E5E-3493-57A2-054B-83D0D13D91FC}"/>
              </a:ext>
            </a:extLst>
          </p:cNvPr>
          <p:cNvSpPr txBox="1"/>
          <p:nvPr/>
        </p:nvSpPr>
        <p:spPr>
          <a:xfrm>
            <a:off x="4945629" y="576072"/>
            <a:ext cx="85615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rgbClr val="EDE9E6"/>
                </a:solidFill>
                <a:latin typeface="+mj-lt"/>
                <a:cs typeface="B Titr" panose="00000700000000000000" pitchFamily="2" charset="-78"/>
              </a:rPr>
              <a:t>Simulation Results</a:t>
            </a:r>
            <a:endParaRPr lang="en-US" sz="5400" dirty="0">
              <a:solidFill>
                <a:srgbClr val="EDE9E6"/>
              </a:solidFill>
              <a:cs typeface="B Titr" panose="00000700000000000000" pitchFamily="2" charset="-78"/>
            </a:endParaRP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CAFAE01-F293-376F-1DB3-C71AE04B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/>
          <a:lstStyle/>
          <a:p>
            <a:r>
              <a:rPr lang="en-US" b="1" dirty="0"/>
              <a:t>Experimental Results</a:t>
            </a:r>
          </a:p>
        </p:txBody>
      </p:sp>
      <p:pic>
        <p:nvPicPr>
          <p:cNvPr id="4" name="Picture 3" descr="A number of numbers on a white background&#10;&#10;Description automatically generated">
            <a:extLst>
              <a:ext uri="{FF2B5EF4-FFF2-40B4-BE49-F238E27FC236}">
                <a16:creationId xmlns:a16="http://schemas.microsoft.com/office/drawing/2014/main" id="{FF898F80-67CB-5BC8-91AE-6C035D65E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131" y="3426542"/>
            <a:ext cx="5031218" cy="1287991"/>
          </a:xfrm>
          <a:prstGeom prst="rect">
            <a:avLst/>
          </a:prstGeom>
        </p:spPr>
      </p:pic>
      <p:pic>
        <p:nvPicPr>
          <p:cNvPr id="7" name="Picture 6" descr="A graph of points and lines&#10;&#10;Description automatically generated">
            <a:extLst>
              <a:ext uri="{FF2B5EF4-FFF2-40B4-BE49-F238E27FC236}">
                <a16:creationId xmlns:a16="http://schemas.microsoft.com/office/drawing/2014/main" id="{82E850B9-6FF9-6BF6-5C5F-442672B02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05" y="2186676"/>
            <a:ext cx="5301566" cy="397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8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766E5-14E4-9E47-5B1B-4359F2314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4C0AE6B-2C9D-7124-4730-C0E3E0D6DDBB}"/>
              </a:ext>
            </a:extLst>
          </p:cNvPr>
          <p:cNvSpPr/>
          <p:nvPr/>
        </p:nvSpPr>
        <p:spPr>
          <a:xfrm>
            <a:off x="412955" y="9832"/>
            <a:ext cx="11779045" cy="3028335"/>
          </a:xfrm>
          <a:prstGeom prst="rect">
            <a:avLst/>
          </a:prstGeom>
          <a:solidFill>
            <a:srgbClr val="3B4546"/>
          </a:solidFill>
          <a:ln>
            <a:solidFill>
              <a:srgbClr val="3B45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7B29A44-74EF-490A-4DE4-11E102A4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DA88C0-7A08-9D6F-E24C-6F2515806562}"/>
              </a:ext>
            </a:extLst>
          </p:cNvPr>
          <p:cNvSpPr/>
          <p:nvPr/>
        </p:nvSpPr>
        <p:spPr>
          <a:xfrm>
            <a:off x="11464413" y="3047999"/>
            <a:ext cx="331347" cy="3800169"/>
          </a:xfrm>
          <a:prstGeom prst="rect">
            <a:avLst/>
          </a:prstGeom>
          <a:solidFill>
            <a:srgbClr val="EDE9E6"/>
          </a:solidFill>
          <a:ln>
            <a:solidFill>
              <a:srgbClr val="EDE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93F0FBCC-CB1F-9D9D-BD28-B2BD74E4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/>
          <a:lstStyle/>
          <a:p>
            <a:r>
              <a:rPr lang="en-US" b="1" dirty="0"/>
              <a:t>Experimental Results</a:t>
            </a:r>
          </a:p>
        </p:txBody>
      </p:sp>
      <p:pic>
        <p:nvPicPr>
          <p:cNvPr id="5" name="Picture 4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000BC4E1-B690-8378-C3A5-C198C24D4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860" y="2762491"/>
            <a:ext cx="4953567" cy="1135192"/>
          </a:xfrm>
          <a:prstGeom prst="rect">
            <a:avLst/>
          </a:prstGeom>
        </p:spPr>
      </p:pic>
      <p:pic>
        <p:nvPicPr>
          <p:cNvPr id="8" name="Picture 7" descr="A graph of rewards and rewards&#10;&#10;Description automatically generated with medium confidence">
            <a:extLst>
              <a:ext uri="{FF2B5EF4-FFF2-40B4-BE49-F238E27FC236}">
                <a16:creationId xmlns:a16="http://schemas.microsoft.com/office/drawing/2014/main" id="{A033AB33-0AC4-A6F5-3AA4-74F64A305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" y="1625269"/>
            <a:ext cx="5852172" cy="4389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1873C5-576B-D4E3-C3A3-5D414435D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6692" y="2838420"/>
            <a:ext cx="352474" cy="209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B7CB65-55BA-22D3-E79B-86C432B49234}"/>
              </a:ext>
            </a:extLst>
          </p:cNvPr>
          <p:cNvSpPr txBox="1"/>
          <p:nvPr/>
        </p:nvSpPr>
        <p:spPr>
          <a:xfrm>
            <a:off x="4945629" y="576072"/>
            <a:ext cx="85615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rgbClr val="EDE9E6"/>
                </a:solidFill>
                <a:latin typeface="+mj-lt"/>
                <a:cs typeface="B Titr" panose="00000700000000000000" pitchFamily="2" charset="-78"/>
              </a:rPr>
              <a:t>Simulation Results</a:t>
            </a:r>
            <a:endParaRPr lang="en-US" sz="5400" dirty="0">
              <a:solidFill>
                <a:srgbClr val="EDE9E6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81437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8966" y="3586318"/>
            <a:ext cx="4846320" cy="1682749"/>
          </a:xfrm>
        </p:spPr>
        <p:txBody>
          <a:bodyPr/>
          <a:lstStyle/>
          <a:p>
            <a:pPr algn="r" rtl="1"/>
            <a:r>
              <a:rPr lang="en-US" sz="4200" dirty="0">
                <a:cs typeface="B Titr" panose="00000700000000000000" pitchFamily="2" charset="-78"/>
              </a:rPr>
              <a:t>Conclusions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26CAF1E0-C457-BEC9-B8A1-E650012A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D61201-845B-C448-AB17-9BD8A4B65C67}"/>
              </a:ext>
            </a:extLst>
          </p:cNvPr>
          <p:cNvSpPr txBox="1"/>
          <p:nvPr/>
        </p:nvSpPr>
        <p:spPr>
          <a:xfrm>
            <a:off x="1223134" y="2854515"/>
            <a:ext cx="6105832" cy="1463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>
                <a:effectLst/>
                <a:latin typeface="+mj-lt"/>
                <a:ea typeface="Calibri" panose="020F0502020204030204" pitchFamily="34" charset="0"/>
                <a:cs typeface="B Nazanin" panose="00000400000000000000" pitchFamily="2" charset="-78"/>
              </a:rPr>
              <a:t>Key Achievements:</a:t>
            </a:r>
          </a:p>
          <a:p>
            <a:pPr marL="342900" marR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ea typeface="Calibri" panose="020F0502020204030204" pitchFamily="34" charset="0"/>
                <a:cs typeface="B Nazanin" panose="00000400000000000000" pitchFamily="2" charset="-78"/>
              </a:rPr>
              <a:t>MAK-TD</a:t>
            </a:r>
          </a:p>
          <a:p>
            <a:pPr marL="342900" marR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ea typeface="Calibri" panose="020F0502020204030204" pitchFamily="34" charset="0"/>
                <a:cs typeface="B Nazanin" panose="00000400000000000000" pitchFamily="2" charset="-78"/>
              </a:rPr>
              <a:t>MAK-SR</a:t>
            </a:r>
            <a:endParaRPr lang="en-US" sz="24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6153" y="4857933"/>
            <a:ext cx="6675120" cy="1702816"/>
          </a:xfrm>
        </p:spPr>
        <p:txBody>
          <a:bodyPr/>
          <a:lstStyle/>
          <a:p>
            <a:pPr algn="r" rtl="1"/>
            <a:r>
              <a:rPr lang="en-US" dirty="0">
                <a:cs typeface="B Titr" panose="00000700000000000000" pitchFamily="2" charset="-78"/>
              </a:rPr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76818" y="5349743"/>
            <a:ext cx="4754880" cy="2057400"/>
          </a:xfrm>
        </p:spPr>
        <p:txBody>
          <a:bodyPr/>
          <a:lstStyle/>
          <a:p>
            <a:r>
              <a:rPr lang="en-US" b="0" dirty="0">
                <a:cs typeface="B Nazanin" panose="00000400000000000000" pitchFamily="2" charset="-78"/>
              </a:rPr>
              <a:t>Winter 2025</a:t>
            </a:r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AA7D5-ECB7-DE4F-B9A7-92C528095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2BAE71-085E-77E1-3BCE-ADD95AB5006F}"/>
              </a:ext>
            </a:extLst>
          </p:cNvPr>
          <p:cNvSpPr/>
          <p:nvPr/>
        </p:nvSpPr>
        <p:spPr>
          <a:xfrm>
            <a:off x="412955" y="9832"/>
            <a:ext cx="11779045" cy="3028335"/>
          </a:xfrm>
          <a:prstGeom prst="rect">
            <a:avLst/>
          </a:prstGeom>
          <a:solidFill>
            <a:srgbClr val="3B4546"/>
          </a:solidFill>
          <a:ln>
            <a:solidFill>
              <a:srgbClr val="3B45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43C4ED7-BAFD-110B-7258-E8131A2C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6B2456-A645-508B-26CF-9D4617E193E6}"/>
              </a:ext>
            </a:extLst>
          </p:cNvPr>
          <p:cNvSpPr/>
          <p:nvPr/>
        </p:nvSpPr>
        <p:spPr>
          <a:xfrm>
            <a:off x="11464413" y="3047999"/>
            <a:ext cx="331347" cy="3800169"/>
          </a:xfrm>
          <a:prstGeom prst="rect">
            <a:avLst/>
          </a:prstGeom>
          <a:solidFill>
            <a:srgbClr val="EDE9E6"/>
          </a:solidFill>
          <a:ln>
            <a:solidFill>
              <a:srgbClr val="EDE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145F2DDF-F49F-110A-40A0-D0B9CC5D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126527"/>
            <a:ext cx="3767230" cy="794094"/>
          </a:xfrm>
        </p:spPr>
        <p:txBody>
          <a:bodyPr/>
          <a:lstStyle/>
          <a:p>
            <a:r>
              <a:rPr lang="en-US" b="1" dirty="0"/>
              <a:t>Problem Formulation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Single Agent Reinforcement Learning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Off-Policy Temporal Difference (TD) Learning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Multi-Agent Setting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Multi-Agent SR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ADA262-CFD1-1AFB-4DD9-EE2E3C48E403}"/>
              </a:ext>
            </a:extLst>
          </p:cNvPr>
          <p:cNvSpPr txBox="1"/>
          <p:nvPr/>
        </p:nvSpPr>
        <p:spPr>
          <a:xfrm>
            <a:off x="3045542" y="2967335"/>
            <a:ext cx="6100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rgbClr val="3B4546"/>
                </a:solidFill>
                <a:latin typeface="+mj-lt"/>
                <a:cs typeface="B Titr" panose="00000700000000000000" pitchFamily="2" charset="-78"/>
              </a:rPr>
              <a:t>Formulation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A1A1B1-93A5-D2FC-6EF1-4BE9B9EABED7}"/>
              </a:ext>
            </a:extLst>
          </p:cNvPr>
          <p:cNvSpPr txBox="1"/>
          <p:nvPr/>
        </p:nvSpPr>
        <p:spPr>
          <a:xfrm>
            <a:off x="3050458" y="2194742"/>
            <a:ext cx="6100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rgbClr val="EDE9E6"/>
                </a:solidFill>
                <a:latin typeface="+mj-lt"/>
                <a:cs typeface="B Titr" panose="00000700000000000000" pitchFamily="2" charset="-78"/>
              </a:rPr>
              <a:t>Problem</a:t>
            </a:r>
            <a:endParaRPr lang="en-US" sz="5400" dirty="0">
              <a:solidFill>
                <a:srgbClr val="EDE9E6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08999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400" dirty="0">
                <a:cs typeface="B Titr" panose="00000700000000000000" pitchFamily="2" charset="-78"/>
              </a:rPr>
              <a:t>Single Agent Reinforcement learning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37A87794-A8A0-3EE4-7CF1-0FD39588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126527"/>
            <a:ext cx="3767230" cy="794094"/>
          </a:xfrm>
        </p:spPr>
        <p:txBody>
          <a:bodyPr/>
          <a:lstStyle/>
          <a:p>
            <a:r>
              <a:rPr lang="en-US" b="1" dirty="0"/>
              <a:t>Problem Formulation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dirty="0"/>
              <a:t>Single Agent Reinforcement Learning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Off-Policy Temporal Difference (TD) Learning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Multi-Agent Setting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Multi-Agent SR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82024A-DC6B-EA3D-B68C-0A5929008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753" y="4002604"/>
            <a:ext cx="9314494" cy="13923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5E359-0907-BC8E-E4B6-E021D25BD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A35A65-C757-6A54-96A7-F7EC285A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658F36BE-F2C4-FDFA-BD0E-F3D042FC3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126527"/>
            <a:ext cx="3767230" cy="794094"/>
          </a:xfrm>
        </p:spPr>
        <p:txBody>
          <a:bodyPr/>
          <a:lstStyle/>
          <a:p>
            <a:r>
              <a:rPr lang="en-US" b="1" dirty="0"/>
              <a:t>Problem Formulation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dirty="0"/>
              <a:t>Single Agent Reinforcement Learning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Off-Policy Temporal Difference (TD) Learning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Multi-Agent Setting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Multi-Agent SR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29F985E-21A9-1217-F1C8-357454495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825" y="4002604"/>
            <a:ext cx="7538099" cy="1126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6AC801-4651-3915-6EC1-F93EEBF7C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276" y="5483501"/>
            <a:ext cx="6709447" cy="7599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5D7BD08-9334-7BE5-ADC6-BD65B876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/>
          <a:p>
            <a:pPr algn="l"/>
            <a:r>
              <a:rPr lang="en-US" sz="5400" dirty="0">
                <a:cs typeface="B Titr" panose="00000700000000000000" pitchFamily="2" charset="-78"/>
              </a:rPr>
              <a:t>Single Agent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861783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3700" y="2559242"/>
            <a:ext cx="4346938" cy="1682749"/>
          </a:xfrm>
        </p:spPr>
        <p:txBody>
          <a:bodyPr/>
          <a:lstStyle/>
          <a:p>
            <a:pPr algn="r" rtl="1"/>
            <a:r>
              <a:rPr lang="en-US" sz="4000" dirty="0">
                <a:solidFill>
                  <a:srgbClr val="3B4546"/>
                </a:solidFill>
                <a:cs typeface="B Titr" panose="00000700000000000000" pitchFamily="2" charset="-78"/>
              </a:rPr>
              <a:t>TD Learning</a:t>
            </a:r>
            <a:endParaRPr lang="en-US" sz="4000" dirty="0">
              <a:solidFill>
                <a:srgbClr val="3B454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0259743-6239-0B84-28F9-3D79FC092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116695"/>
            <a:ext cx="3767230" cy="794094"/>
          </a:xfrm>
        </p:spPr>
        <p:txBody>
          <a:bodyPr/>
          <a:lstStyle/>
          <a:p>
            <a:r>
              <a:rPr lang="en-US" b="1" dirty="0"/>
              <a:t>Problem Formulation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Single Agent Reinforcement Learning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dirty="0"/>
              <a:t>Off-Policy Temporal Difference (TD) Learning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Multi-Agent Setting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D6DCDC"/>
                </a:solidFill>
              </a:rPr>
              <a:t>Multi-Agent SR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A67AF5A-6044-3DC3-F30D-5A42EC671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613" y="3263900"/>
            <a:ext cx="8172919" cy="5411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3" id="{548E155F-A436-4869-AA06-37335B2050B4}" vid="{0EDDC63E-FF1F-4E31-B8F2-45C944B9C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389</TotalTime>
  <Words>506</Words>
  <Application>Microsoft Office PowerPoint</Application>
  <PresentationFormat>Widescreen</PresentationFormat>
  <Paragraphs>216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B Nazanin</vt:lpstr>
      <vt:lpstr>B Titr</vt:lpstr>
      <vt:lpstr>Calibri</vt:lpstr>
      <vt:lpstr>Times New Roman</vt:lpstr>
      <vt:lpstr>URWPalladioL-Bold</vt:lpstr>
      <vt:lpstr>Wingdings</vt:lpstr>
      <vt:lpstr>Office Theme</vt:lpstr>
      <vt:lpstr>Project report</vt:lpstr>
      <vt:lpstr>Table of contents</vt:lpstr>
      <vt:lpstr>Abstract</vt:lpstr>
      <vt:lpstr>Introduction</vt:lpstr>
      <vt:lpstr>Introduction</vt:lpstr>
      <vt:lpstr>PowerPoint Presentation</vt:lpstr>
      <vt:lpstr>Single Agent Reinforcement learning</vt:lpstr>
      <vt:lpstr>Single Agent Reinforcement learning</vt:lpstr>
      <vt:lpstr>TD Learning</vt:lpstr>
      <vt:lpstr>TD Learning</vt:lpstr>
      <vt:lpstr>Multi agent setting</vt:lpstr>
      <vt:lpstr>Multi agent sr</vt:lpstr>
      <vt:lpstr>Multi agent sr</vt:lpstr>
      <vt:lpstr>Multi agent sr</vt:lpstr>
      <vt:lpstr>MAK-TD Framework </vt:lpstr>
      <vt:lpstr>MAK-TD Framework </vt:lpstr>
      <vt:lpstr>MAK-TD Framework </vt:lpstr>
      <vt:lpstr>MAK-TD Framework </vt:lpstr>
      <vt:lpstr>MAK-TD Framework </vt:lpstr>
      <vt:lpstr>MAK-TD Framework </vt:lpstr>
      <vt:lpstr>MAK-TD Framework </vt:lpstr>
      <vt:lpstr>MAK-TD Framework </vt:lpstr>
      <vt:lpstr>MAK-TD Framework </vt:lpstr>
      <vt:lpstr>MAK-TD Framework </vt:lpstr>
      <vt:lpstr>MAK-TD Framework </vt:lpstr>
      <vt:lpstr>MAK-TD Framework </vt:lpstr>
      <vt:lpstr>MAK-TD Framework </vt:lpstr>
      <vt:lpstr>MAK-TD Framework </vt:lpstr>
      <vt:lpstr>MAK-TD Framework </vt:lpstr>
      <vt:lpstr>MAK-TD Framework </vt:lpstr>
      <vt:lpstr>MAK-TD Framework </vt:lpstr>
      <vt:lpstr>MAK-TD Framework </vt:lpstr>
      <vt:lpstr>PowerPoint Presentation</vt:lpstr>
      <vt:lpstr>PowerPoint Presentation</vt:lpstr>
      <vt:lpstr>MAK-SR Framework </vt:lpstr>
      <vt:lpstr>MAK-SR Framework </vt:lpstr>
      <vt:lpstr>MAK-SR Framework </vt:lpstr>
      <vt:lpstr>MAK-SR Framework </vt:lpstr>
      <vt:lpstr>MAK-SR Framework </vt:lpstr>
      <vt:lpstr>MAK-SR Framework </vt:lpstr>
      <vt:lpstr>MAK-SR Framework </vt:lpstr>
      <vt:lpstr>MAK-SR Framework </vt:lpstr>
      <vt:lpstr>MAK-SR Framework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asus</cp:lastModifiedBy>
  <cp:revision>235</cp:revision>
  <dcterms:created xsi:type="dcterms:W3CDTF">2025-01-04T14:11:59Z</dcterms:created>
  <dcterms:modified xsi:type="dcterms:W3CDTF">2025-01-09T12:58:45Z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