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628" r:id="rId2"/>
    <p:sldId id="518" r:id="rId3"/>
    <p:sldId id="557" r:id="rId4"/>
    <p:sldId id="629" r:id="rId5"/>
    <p:sldId id="663" r:id="rId6"/>
    <p:sldId id="669" r:id="rId7"/>
    <p:sldId id="671" r:id="rId8"/>
    <p:sldId id="664" r:id="rId9"/>
    <p:sldId id="665" r:id="rId10"/>
    <p:sldId id="666" r:id="rId11"/>
    <p:sldId id="667" r:id="rId12"/>
    <p:sldId id="668" r:id="rId13"/>
    <p:sldId id="676" r:id="rId14"/>
    <p:sldId id="6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2" autoAdjust="0"/>
    <p:restoredTop sz="94660"/>
  </p:normalViewPr>
  <p:slideViewPr>
    <p:cSldViewPr>
      <p:cViewPr varScale="1">
        <p:scale>
          <a:sx n="91" d="100"/>
          <a:sy n="91" d="100"/>
        </p:scale>
        <p:origin x="771" y="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8072-D5E6-4FD1-90F9-ADA385446DE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C0630-79EF-487A-89A7-ED4C74C8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5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4344FB3C-F669-4667-8C24-55F2AC928AC1}" type="slidenum">
              <a:rPr lang="en-US" sz="1200" smtClean="0">
                <a:cs typeface="Arial" charset="0"/>
              </a:rPr>
              <a:pPr eaLnBrk="1" hangingPunct="1"/>
              <a:t>3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62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4344FB3C-F669-4667-8C24-55F2AC928AC1}" type="slidenum">
              <a:rPr lang="en-US" sz="1200" smtClean="0">
                <a:cs typeface="Arial" charset="0"/>
              </a:rPr>
              <a:pPr eaLnBrk="1" hangingPunct="1"/>
              <a:t>4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2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4344FB3C-F669-4667-8C24-55F2AC928AC1}" type="slidenum">
              <a:rPr lang="en-US" sz="1200" smtClean="0">
                <a:cs typeface="Arial" charset="0"/>
              </a:rPr>
              <a:pPr eaLnBrk="1" hangingPunct="1"/>
              <a:t>5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28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4344FB3C-F669-4667-8C24-55F2AC928AC1}" type="slidenum">
              <a:rPr lang="en-US" sz="1200" smtClean="0">
                <a:cs typeface="Arial" charset="0"/>
              </a:rPr>
              <a:pPr eaLnBrk="1" hangingPunct="1"/>
              <a:t>7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600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4344FB3C-F669-4667-8C24-55F2AC928AC1}" type="slidenum">
              <a:rPr lang="en-US" sz="1200" smtClean="0">
                <a:cs typeface="Arial" charset="0"/>
              </a:rPr>
              <a:pPr eaLnBrk="1" hangingPunct="1"/>
              <a:t>9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11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4344FB3C-F669-4667-8C24-55F2AC928AC1}" type="slidenum">
              <a:rPr lang="en-US" sz="1200" smtClean="0">
                <a:cs typeface="Arial" charset="0"/>
              </a:rPr>
              <a:pPr eaLnBrk="1" hangingPunct="1"/>
              <a:t>10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056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4344FB3C-F669-4667-8C24-55F2AC928AC1}" type="slidenum">
              <a:rPr lang="en-US" sz="1200" smtClean="0">
                <a:cs typeface="Arial" charset="0"/>
              </a:rPr>
              <a:pPr eaLnBrk="1" hangingPunct="1"/>
              <a:t>11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842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4344FB3C-F669-4667-8C24-55F2AC928AC1}" type="slidenum">
              <a:rPr lang="en-US" sz="1200" smtClean="0">
                <a:cs typeface="Arial" charset="0"/>
              </a:rPr>
              <a:pPr eaLnBrk="1" hangingPunct="1"/>
              <a:t>12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45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E07A-8FE8-4024-B129-9087A8BCA426}" type="datetime1">
              <a:rPr lang="en-US" smtClean="0"/>
              <a:t>10/3/2024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42C-10CF-4613-ABC9-73B43EFB46B5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F031-A026-4294-B97A-CE5CFAF487C2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E77-0379-4297-96B7-D2C0454661E5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687E-96D5-477A-BCCC-4A6BA9A48296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384D-018A-43E2-8436-478B1E23CDA4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3A59-11D6-42C3-AB1D-590C6B2E3F49}" type="datetime1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2AE6-EA11-4A94-B485-5F66D9900E17}" type="datetime1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E2D3-F157-457D-BB52-9047BAEE760E}" type="datetime1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DC61-5310-4ED5-9B97-54C3D9DC3CCC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A1DE-E2B2-4E65-827C-CA374C4D9130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4C9C5F2-F1EF-4270-A59D-D9DF35691538}" type="datetime1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05930"/>
            <a:ext cx="8229600" cy="147002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Reinforcement Learning in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324944"/>
          </a:xfrm>
        </p:spPr>
        <p:txBody>
          <a:bodyPr>
            <a:normAutofit lnSpcReduction="10000"/>
          </a:bodyPr>
          <a:lstStyle/>
          <a:p>
            <a:pPr algn="ctr" rtl="1"/>
            <a:endParaRPr lang="en-US" dirty="0"/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fa-IR" sz="3000" b="1" kern="0" dirty="0">
                <a:solidFill>
                  <a:schemeClr val="tx1"/>
                </a:solidFill>
                <a:latin typeface="Times New Roman" pitchFamily="18" charset="0"/>
                <a:cs typeface="B Titr" pitchFamily="2" charset="-78"/>
              </a:rPr>
              <a:t>سعید شمقدری</a:t>
            </a:r>
            <a:endParaRPr lang="en-US" sz="3000" b="1" kern="0" dirty="0">
              <a:solidFill>
                <a:schemeClr val="tx1"/>
              </a:solidFill>
              <a:latin typeface="Times New Roman" pitchFamily="18" charset="0"/>
              <a:cs typeface="B Titr" pitchFamily="2" charset="-78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endParaRPr lang="en-US" sz="3600" b="1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endParaRPr lang="en-US" sz="36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fa-IR" sz="2200" kern="0" dirty="0">
                <a:solidFill>
                  <a:schemeClr val="tx1"/>
                </a:solidFill>
                <a:latin typeface="Times New Roman" pitchFamily="18" charset="0"/>
                <a:cs typeface="B Titr" pitchFamily="2" charset="-78"/>
              </a:rPr>
              <a:t>دانشکده مهندسی برق</a:t>
            </a:r>
            <a:endParaRPr lang="en-US" sz="2200" kern="0" dirty="0">
              <a:solidFill>
                <a:schemeClr val="tx1"/>
              </a:solidFill>
              <a:latin typeface="Times New Roman" pitchFamily="18" charset="0"/>
              <a:cs typeface="B Titr" pitchFamily="2" charset="-78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fa-IR" sz="2200" kern="0" dirty="0">
                <a:solidFill>
                  <a:schemeClr val="tx1"/>
                </a:solidFill>
                <a:latin typeface="Times New Roman" pitchFamily="18" charset="0"/>
                <a:cs typeface="B Titr" pitchFamily="2" charset="-78"/>
              </a:rPr>
              <a:t>دانشگاه علم و صنعت ایران</a:t>
            </a: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endParaRPr lang="fa-IR" sz="1500" kern="0" dirty="0">
              <a:solidFill>
                <a:schemeClr val="tx1"/>
              </a:solidFill>
              <a:latin typeface="Times New Roman" pitchFamily="18" charset="0"/>
              <a:cs typeface="B Titr" pitchFamily="2" charset="-78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fa-IR" sz="1500" kern="0" dirty="0">
                <a:solidFill>
                  <a:schemeClr val="tx1"/>
                </a:solidFill>
                <a:latin typeface="Times New Roman" pitchFamily="18" charset="0"/>
                <a:cs typeface="B Titr" pitchFamily="2" charset="-78"/>
              </a:rPr>
              <a:t>نیم سال اول 1403-1404</a:t>
            </a:r>
            <a:endParaRPr lang="fa-IR" sz="1900" kern="0" dirty="0">
              <a:solidFill>
                <a:schemeClr val="tx1"/>
              </a:solidFill>
              <a:latin typeface="Times New Roman" pitchFamily="18" charset="0"/>
              <a:cs typeface="B Titr" pitchFamily="2" charset="-78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endParaRPr lang="en-US" sz="1900" kern="0" dirty="0">
              <a:solidFill>
                <a:schemeClr val="tx1"/>
              </a:solidFill>
              <a:latin typeface="Times New Roman" pitchFamily="18" charset="0"/>
              <a:cs typeface="B Titr" pitchFamily="2" charset="-78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endParaRPr lang="en-US" sz="28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rtl="1"/>
            <a:endParaRPr lang="en-US" dirty="0"/>
          </a:p>
        </p:txBody>
      </p:sp>
      <p:pic>
        <p:nvPicPr>
          <p:cNvPr id="5" name="Picture 9" descr="MainArm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93" y="1533206"/>
            <a:ext cx="1182989" cy="141158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996914" y="116632"/>
            <a:ext cx="1079142" cy="3485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fa-IR" kern="0" dirty="0">
                <a:latin typeface="Times New Roman" pitchFamily="18" charset="0"/>
                <a:cs typeface="B Titr" pitchFamily="2" charset="-78"/>
              </a:rPr>
              <a:t>بسمه تعالی</a:t>
            </a:r>
            <a:endParaRPr lang="en-US" kern="0" dirty="0">
              <a:latin typeface="Times New Roman" pitchFamily="18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291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10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14400"/>
            <a:ext cx="1381125" cy="4000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" y="1734592"/>
            <a:ext cx="8882063" cy="384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5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11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14400"/>
            <a:ext cx="1381125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" y="1719943"/>
            <a:ext cx="8876397" cy="386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9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12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14400"/>
            <a:ext cx="1381125" cy="4000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" y="1676400"/>
            <a:ext cx="8753475" cy="13185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04" y="2994982"/>
            <a:ext cx="8624888" cy="202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8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Prerequisites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13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263AC40-456E-1885-3B9C-373296C05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2EF9-9862-43E0-31D4-27AA7E71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70D1-774C-A6F0-1C1B-AB328792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DA531-3D47-165B-0875-9CB92F0C0A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Titr" panose="00000700000000000000" pitchFamily="2" charset="-78"/>
              </a:rPr>
              <a:t>آمار و احتمال</a:t>
            </a:r>
          </a:p>
          <a:p>
            <a:pPr algn="r" rtl="1"/>
            <a:r>
              <a:rPr lang="fa-IR" dirty="0">
                <a:cs typeface="B Titr" panose="00000700000000000000" pitchFamily="2" charset="-78"/>
              </a:rPr>
              <a:t>کنترل مدرن</a:t>
            </a:r>
            <a:endParaRPr lang="en-US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309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Table of 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7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Table of Contents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609600"/>
            <a:ext cx="6162675" cy="1666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2638425"/>
            <a:ext cx="4933950" cy="666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919" y="3381375"/>
            <a:ext cx="6629400" cy="5048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450" y="4038600"/>
            <a:ext cx="3238500" cy="4095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1222" y="4572000"/>
            <a:ext cx="2190750" cy="476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02817" y="5181600"/>
            <a:ext cx="3607783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2000" b="1" dirty="0">
                <a:cs typeface="B Nazanin" panose="00000400000000000000" pitchFamily="2" charset="-78"/>
              </a:rPr>
              <a:t>5- روش های مونت کارلو</a:t>
            </a:r>
          </a:p>
          <a:p>
            <a:pPr algn="r" rtl="1"/>
            <a:endParaRPr lang="fa-IR" sz="2000" b="1" dirty="0">
              <a:cs typeface="B Nazanin" panose="00000400000000000000" pitchFamily="2" charset="-78"/>
            </a:endParaRPr>
          </a:p>
          <a:p>
            <a:pPr algn="r" rtl="1"/>
            <a:r>
              <a:rPr lang="fa-IR" sz="2000" b="1" dirty="0">
                <a:cs typeface="B Nazanin" panose="00000400000000000000" pitchFamily="2" charset="-78"/>
              </a:rPr>
              <a:t>6- یادگیری </a:t>
            </a:r>
            <a:r>
              <a:rPr lang="en-US" sz="2000" b="1" dirty="0">
                <a:cs typeface="B Nazanin" panose="00000400000000000000" pitchFamily="2" charset="-78"/>
              </a:rPr>
              <a:t>Temporal-Difference </a:t>
            </a:r>
            <a:endParaRPr lang="fa-IR" sz="2000" b="1" dirty="0">
              <a:cs typeface="B Nazanin" panose="000004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E93DD0-38F4-8AED-33D5-AEFEC35401C4}"/>
              </a:ext>
            </a:extLst>
          </p:cNvPr>
          <p:cNvSpPr txBox="1"/>
          <p:nvPr/>
        </p:nvSpPr>
        <p:spPr>
          <a:xfrm>
            <a:off x="4495800" y="2238315"/>
            <a:ext cx="4174541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2000" b="1" dirty="0">
                <a:solidFill>
                  <a:srgbClr val="FF0000"/>
                </a:solidFill>
                <a:cs typeface="B Titr" panose="00000700000000000000" pitchFamily="2" charset="-78"/>
              </a:rPr>
              <a:t>بخش اول : یادگیری تقویتی در علوم کامپیوتر</a:t>
            </a:r>
          </a:p>
        </p:txBody>
      </p:sp>
    </p:spTree>
    <p:extLst>
      <p:ext uri="{BB962C8B-B14F-4D97-AF65-F5344CB8AC3E}">
        <p14:creationId xmlns:p14="http://schemas.microsoft.com/office/powerpoint/2010/main" val="348912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4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Main idea of Reinforcement Learning 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847850"/>
            <a:ext cx="5067300" cy="514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2466975"/>
            <a:ext cx="3943350" cy="504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162" y="3009900"/>
            <a:ext cx="2676525" cy="133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0596" y="4495800"/>
            <a:ext cx="6581775" cy="428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390" y="5238750"/>
            <a:ext cx="8067675" cy="495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B07BDF-51D3-3ABE-0949-4D5AD202370B}"/>
              </a:ext>
            </a:extLst>
          </p:cNvPr>
          <p:cNvSpPr txBox="1"/>
          <p:nvPr/>
        </p:nvSpPr>
        <p:spPr>
          <a:xfrm>
            <a:off x="4345118" y="1143000"/>
            <a:ext cx="432522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2000" b="1" dirty="0">
                <a:solidFill>
                  <a:srgbClr val="FF0000"/>
                </a:solidFill>
                <a:cs typeface="B Titr" panose="00000700000000000000" pitchFamily="2" charset="-78"/>
              </a:rPr>
              <a:t>بخش دوم : یادگیری تقویتی در مهندسی کنترل</a:t>
            </a:r>
          </a:p>
        </p:txBody>
      </p:sp>
    </p:spTree>
    <p:extLst>
      <p:ext uri="{BB962C8B-B14F-4D97-AF65-F5344CB8AC3E}">
        <p14:creationId xmlns:p14="http://schemas.microsoft.com/office/powerpoint/2010/main" val="277832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5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Main idea of Reinforcement Learning 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066800"/>
            <a:ext cx="645795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450" y="1964871"/>
            <a:ext cx="6438900" cy="40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947987"/>
            <a:ext cx="8143875" cy="333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3625" y="3750808"/>
            <a:ext cx="6562725" cy="409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8275" y="4443411"/>
            <a:ext cx="74580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1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7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7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534400" cy="4387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fa-IR" sz="24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حل تمرین و شبیه سازی (7 تمرین)  5</a:t>
            </a:r>
            <a:r>
              <a:rPr lang="fa-IR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+ 1/5(تمرین جامع بخش اول و دوم+تمرین امتیازی)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fa-IR" sz="24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کوییز (3کوییز) 5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fa-IR" sz="24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سمینار کوتاه از پلتفرم های شبیه سازی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RL</a:t>
            </a:r>
            <a:r>
              <a:rPr lang="fa-IR" sz="24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(گروه های 2 نفره) 0/75</a:t>
            </a: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fa-IR" sz="24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سمینار روش های عمومی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RL</a:t>
            </a:r>
            <a:r>
              <a:rPr lang="fa-IR" sz="24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(گروه های 2 نفره) 0/75</a:t>
            </a: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fa-IR" sz="24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پروژه (گروه های 2 نفره) 1/5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fa-IR" sz="24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پایان ترم 7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fa-I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فعالیت در کلاس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+?</a:t>
            </a:r>
            <a:endParaRPr lang="fa-IR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fa-IR" sz="24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برترین جزوه (شامل درس و تمرین ها و مطالب تکمیلی) : </a:t>
            </a:r>
            <a:r>
              <a:rPr lang="fa-IR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0/75+</a:t>
            </a:r>
          </a:p>
        </p:txBody>
      </p:sp>
    </p:spTree>
    <p:extLst>
      <p:ext uri="{BB962C8B-B14F-4D97-AF65-F5344CB8AC3E}">
        <p14:creationId xmlns:p14="http://schemas.microsoft.com/office/powerpoint/2010/main" val="424063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Books &amp; Articles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6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9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33" y="838200"/>
            <a:ext cx="1076325" cy="485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" y="1752600"/>
            <a:ext cx="8705850" cy="4215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557609"/>
            <a:ext cx="7200900" cy="314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3181497"/>
            <a:ext cx="79438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34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4893</TotalTime>
  <Words>183</Words>
  <Application>Microsoft Office PowerPoint</Application>
  <PresentationFormat>On-screen Show (4:3)</PresentationFormat>
  <Paragraphs>61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 Nazanin</vt:lpstr>
      <vt:lpstr>B Titr</vt:lpstr>
      <vt:lpstr>Calibri</vt:lpstr>
      <vt:lpstr>Franklin Gothic Book</vt:lpstr>
      <vt:lpstr>Perpetua</vt:lpstr>
      <vt:lpstr>Times New Roman</vt:lpstr>
      <vt:lpstr>Wingdings 2</vt:lpstr>
      <vt:lpstr>Equity</vt:lpstr>
      <vt:lpstr>Reinforcement Learning in Control</vt:lpstr>
      <vt:lpstr>Table of Contents</vt:lpstr>
      <vt:lpstr>PowerPoint Presentation</vt:lpstr>
      <vt:lpstr>PowerPoint Presentation</vt:lpstr>
      <vt:lpstr>PowerPoint Presentation</vt:lpstr>
      <vt:lpstr>Evaluation</vt:lpstr>
      <vt:lpstr>PowerPoint Presentation</vt:lpstr>
      <vt:lpstr>References</vt:lpstr>
      <vt:lpstr>PowerPoint Presentation</vt:lpstr>
      <vt:lpstr>PowerPoint Presentation</vt:lpstr>
      <vt:lpstr>PowerPoint Presentation</vt:lpstr>
      <vt:lpstr>PowerPoint Presentation</vt:lpstr>
      <vt:lpstr>Prerequisites</vt:lpstr>
      <vt:lpstr>PowerPoint Presentation</vt:lpstr>
    </vt:vector>
  </TitlesOfParts>
  <Company>University of Tehran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Shamaghdari</dc:creator>
  <cp:lastModifiedBy>Saeed Shamaghdari</cp:lastModifiedBy>
  <cp:revision>735</cp:revision>
  <dcterms:created xsi:type="dcterms:W3CDTF">2012-06-16T21:10:19Z</dcterms:created>
  <dcterms:modified xsi:type="dcterms:W3CDTF">2024-10-03T07:58:29Z</dcterms:modified>
</cp:coreProperties>
</file>