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5"/>
  </p:notesMasterIdLst>
  <p:sldIdLst>
    <p:sldId id="628" r:id="rId2"/>
    <p:sldId id="518" r:id="rId3"/>
    <p:sldId id="557" r:id="rId4"/>
    <p:sldId id="629" r:id="rId5"/>
    <p:sldId id="663" r:id="rId6"/>
    <p:sldId id="664" r:id="rId7"/>
    <p:sldId id="665" r:id="rId8"/>
    <p:sldId id="558" r:id="rId9"/>
    <p:sldId id="630" r:id="rId10"/>
    <p:sldId id="631" r:id="rId11"/>
    <p:sldId id="560" r:id="rId12"/>
    <p:sldId id="666" r:id="rId13"/>
    <p:sldId id="667" r:id="rId14"/>
    <p:sldId id="669" r:id="rId15"/>
    <p:sldId id="668" r:id="rId16"/>
    <p:sldId id="670" r:id="rId17"/>
    <p:sldId id="671" r:id="rId18"/>
    <p:sldId id="634" r:id="rId19"/>
    <p:sldId id="673" r:id="rId20"/>
    <p:sldId id="674" r:id="rId21"/>
    <p:sldId id="675" r:id="rId22"/>
    <p:sldId id="676" r:id="rId23"/>
    <p:sldId id="672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2" autoAdjust="0"/>
    <p:restoredTop sz="94660"/>
  </p:normalViewPr>
  <p:slideViewPr>
    <p:cSldViewPr>
      <p:cViewPr varScale="1">
        <p:scale>
          <a:sx n="91" d="100"/>
          <a:sy n="91" d="100"/>
        </p:scale>
        <p:origin x="771" y="5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9B8072-D5E6-4FD1-90F9-ADA385446DE5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CC0630-79EF-487A-89A7-ED4C74C82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853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a-IR"/>
          </a:p>
        </p:txBody>
      </p:sp>
      <p:sp>
        <p:nvSpPr>
          <p:cNvPr id="1085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9pPr>
          </a:lstStyle>
          <a:p>
            <a:pPr eaLnBrk="1" hangingPunct="1"/>
            <a:fld id="{4344FB3C-F669-4667-8C24-55F2AC928AC1}" type="slidenum">
              <a:rPr lang="en-US" sz="1200" smtClean="0">
                <a:cs typeface="Arial" charset="0"/>
              </a:rPr>
              <a:pPr eaLnBrk="1" hangingPunct="1"/>
              <a:t>3</a:t>
            </a:fld>
            <a:endParaRPr lang="en-US" sz="120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2625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16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a-IR"/>
          </a:p>
        </p:txBody>
      </p:sp>
      <p:sp>
        <p:nvSpPr>
          <p:cNvPr id="1116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9pPr>
          </a:lstStyle>
          <a:p>
            <a:pPr eaLnBrk="1" hangingPunct="1"/>
            <a:fld id="{6554C444-9171-43F6-8B5F-5DEDB97146C7}" type="slidenum">
              <a:rPr lang="en-US" sz="1200" smtClean="0">
                <a:cs typeface="Arial" charset="0"/>
              </a:rPr>
              <a:pPr eaLnBrk="1" hangingPunct="1"/>
              <a:t>12</a:t>
            </a:fld>
            <a:endParaRPr lang="en-US" sz="120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0810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16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a-IR"/>
          </a:p>
        </p:txBody>
      </p:sp>
      <p:sp>
        <p:nvSpPr>
          <p:cNvPr id="1116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9pPr>
          </a:lstStyle>
          <a:p>
            <a:pPr eaLnBrk="1" hangingPunct="1"/>
            <a:fld id="{6554C444-9171-43F6-8B5F-5DEDB97146C7}" type="slidenum">
              <a:rPr lang="en-US" sz="1200" smtClean="0">
                <a:cs typeface="Arial" charset="0"/>
              </a:rPr>
              <a:pPr eaLnBrk="1" hangingPunct="1"/>
              <a:t>13</a:t>
            </a:fld>
            <a:endParaRPr lang="en-US" sz="120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83586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16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a-IR"/>
          </a:p>
        </p:txBody>
      </p:sp>
      <p:sp>
        <p:nvSpPr>
          <p:cNvPr id="1116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9pPr>
          </a:lstStyle>
          <a:p>
            <a:pPr eaLnBrk="1" hangingPunct="1"/>
            <a:fld id="{6554C444-9171-43F6-8B5F-5DEDB97146C7}" type="slidenum">
              <a:rPr lang="en-US" sz="1200" smtClean="0">
                <a:cs typeface="Arial" charset="0"/>
              </a:rPr>
              <a:pPr eaLnBrk="1" hangingPunct="1"/>
              <a:t>14</a:t>
            </a:fld>
            <a:endParaRPr lang="en-US" sz="120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93283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16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a-IR"/>
          </a:p>
        </p:txBody>
      </p:sp>
      <p:sp>
        <p:nvSpPr>
          <p:cNvPr id="1116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9pPr>
          </a:lstStyle>
          <a:p>
            <a:pPr eaLnBrk="1" hangingPunct="1"/>
            <a:fld id="{6554C444-9171-43F6-8B5F-5DEDB97146C7}" type="slidenum">
              <a:rPr lang="en-US" sz="1200" smtClean="0">
                <a:cs typeface="Arial" charset="0"/>
              </a:rPr>
              <a:pPr eaLnBrk="1" hangingPunct="1"/>
              <a:t>15</a:t>
            </a:fld>
            <a:endParaRPr lang="en-US" sz="120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16606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16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a-IR"/>
          </a:p>
        </p:txBody>
      </p:sp>
      <p:sp>
        <p:nvSpPr>
          <p:cNvPr id="1116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9pPr>
          </a:lstStyle>
          <a:p>
            <a:pPr eaLnBrk="1" hangingPunct="1"/>
            <a:fld id="{6554C444-9171-43F6-8B5F-5DEDB97146C7}" type="slidenum">
              <a:rPr lang="en-US" sz="1200" smtClean="0">
                <a:cs typeface="Arial" charset="0"/>
              </a:rPr>
              <a:pPr eaLnBrk="1" hangingPunct="1"/>
              <a:t>16</a:t>
            </a:fld>
            <a:endParaRPr lang="en-US" sz="120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37622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16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a-IR"/>
          </a:p>
        </p:txBody>
      </p:sp>
      <p:sp>
        <p:nvSpPr>
          <p:cNvPr id="1116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9pPr>
          </a:lstStyle>
          <a:p>
            <a:pPr eaLnBrk="1" hangingPunct="1"/>
            <a:fld id="{6554C444-9171-43F6-8B5F-5DEDB97146C7}" type="slidenum">
              <a:rPr lang="en-US" sz="1200" smtClean="0">
                <a:cs typeface="Arial" charset="0"/>
              </a:rPr>
              <a:pPr eaLnBrk="1" hangingPunct="1"/>
              <a:t>17</a:t>
            </a:fld>
            <a:endParaRPr lang="en-US" sz="120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91756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C0630-79EF-487A-89A7-ED4C74C8258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167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a-IR"/>
          </a:p>
        </p:txBody>
      </p:sp>
      <p:sp>
        <p:nvSpPr>
          <p:cNvPr id="1085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9pPr>
          </a:lstStyle>
          <a:p>
            <a:pPr eaLnBrk="1" hangingPunct="1"/>
            <a:fld id="{4344FB3C-F669-4667-8C24-55F2AC928AC1}" type="slidenum">
              <a:rPr lang="en-US" sz="1200" smtClean="0">
                <a:cs typeface="Arial" charset="0"/>
              </a:rPr>
              <a:pPr eaLnBrk="1" hangingPunct="1"/>
              <a:t>4</a:t>
            </a:fld>
            <a:endParaRPr lang="en-US" sz="120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1235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95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a-IR"/>
          </a:p>
        </p:txBody>
      </p:sp>
      <p:sp>
        <p:nvSpPr>
          <p:cNvPr id="1095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9pPr>
          </a:lstStyle>
          <a:p>
            <a:pPr eaLnBrk="1" hangingPunct="1"/>
            <a:fld id="{19645514-F81D-4E7C-89DF-7AA4551F1469}" type="slidenum">
              <a:rPr lang="en-US" sz="1200" smtClean="0">
                <a:cs typeface="Arial" charset="0"/>
              </a:rPr>
              <a:pPr eaLnBrk="1" hangingPunct="1"/>
              <a:t>5</a:t>
            </a:fld>
            <a:endParaRPr lang="en-US" sz="120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4248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95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a-IR"/>
          </a:p>
        </p:txBody>
      </p:sp>
      <p:sp>
        <p:nvSpPr>
          <p:cNvPr id="1095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9pPr>
          </a:lstStyle>
          <a:p>
            <a:pPr eaLnBrk="1" hangingPunct="1"/>
            <a:fld id="{19645514-F81D-4E7C-89DF-7AA4551F1469}" type="slidenum">
              <a:rPr lang="en-US" sz="1200" smtClean="0">
                <a:cs typeface="Arial" charset="0"/>
              </a:rPr>
              <a:pPr eaLnBrk="1" hangingPunct="1"/>
              <a:t>6</a:t>
            </a:fld>
            <a:endParaRPr lang="en-US" sz="120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9956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95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a-IR"/>
          </a:p>
        </p:txBody>
      </p:sp>
      <p:sp>
        <p:nvSpPr>
          <p:cNvPr id="1095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9pPr>
          </a:lstStyle>
          <a:p>
            <a:pPr eaLnBrk="1" hangingPunct="1"/>
            <a:fld id="{19645514-F81D-4E7C-89DF-7AA4551F1469}" type="slidenum">
              <a:rPr lang="en-US" sz="1200" smtClean="0">
                <a:cs typeface="Arial" charset="0"/>
              </a:rPr>
              <a:pPr eaLnBrk="1" hangingPunct="1"/>
              <a:t>7</a:t>
            </a:fld>
            <a:endParaRPr lang="en-US" sz="120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14150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95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a-IR"/>
          </a:p>
        </p:txBody>
      </p:sp>
      <p:sp>
        <p:nvSpPr>
          <p:cNvPr id="1095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9pPr>
          </a:lstStyle>
          <a:p>
            <a:pPr eaLnBrk="1" hangingPunct="1"/>
            <a:fld id="{19645514-F81D-4E7C-89DF-7AA4551F1469}" type="slidenum">
              <a:rPr lang="en-US" sz="1200" smtClean="0">
                <a:cs typeface="Arial" charset="0"/>
              </a:rPr>
              <a:pPr eaLnBrk="1" hangingPunct="1"/>
              <a:t>8</a:t>
            </a:fld>
            <a:endParaRPr lang="en-US" sz="120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54676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a-IR"/>
          </a:p>
        </p:txBody>
      </p:sp>
      <p:sp>
        <p:nvSpPr>
          <p:cNvPr id="1085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9pPr>
          </a:lstStyle>
          <a:p>
            <a:pPr eaLnBrk="1" hangingPunct="1"/>
            <a:fld id="{4344FB3C-F669-4667-8C24-55F2AC928AC1}" type="slidenum">
              <a:rPr lang="en-US" sz="1200" smtClean="0">
                <a:cs typeface="Arial" charset="0"/>
              </a:rPr>
              <a:pPr eaLnBrk="1" hangingPunct="1"/>
              <a:t>9</a:t>
            </a:fld>
            <a:endParaRPr lang="en-US" sz="120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91536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16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a-IR"/>
          </a:p>
        </p:txBody>
      </p:sp>
      <p:sp>
        <p:nvSpPr>
          <p:cNvPr id="1116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9pPr>
          </a:lstStyle>
          <a:p>
            <a:pPr eaLnBrk="1" hangingPunct="1"/>
            <a:fld id="{6554C444-9171-43F6-8B5F-5DEDB97146C7}" type="slidenum">
              <a:rPr lang="en-US" sz="1200" smtClean="0">
                <a:cs typeface="Arial" charset="0"/>
              </a:rPr>
              <a:pPr eaLnBrk="1" hangingPunct="1"/>
              <a:t>10</a:t>
            </a:fld>
            <a:endParaRPr lang="en-US" sz="120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09997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16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a-IR"/>
          </a:p>
        </p:txBody>
      </p:sp>
      <p:sp>
        <p:nvSpPr>
          <p:cNvPr id="1116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1pPr>
            <a:lvl2pPr marL="742950" indent="-285750" eaLnBrk="0" hangingPunct="0"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2pPr>
            <a:lvl3pPr marL="1143000" indent="-228600" eaLnBrk="0" hangingPunct="0"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3pPr>
            <a:lvl4pPr marL="1600200" indent="-228600" eaLnBrk="0" hangingPunct="0"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4pPr>
            <a:lvl5pPr marL="2057400" indent="-228600" eaLnBrk="0" hangingPunct="0"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Nazanin" pitchFamily="2" charset="-78"/>
              </a:defRPr>
            </a:lvl9pPr>
          </a:lstStyle>
          <a:p>
            <a:pPr eaLnBrk="1" hangingPunct="1"/>
            <a:fld id="{6554C444-9171-43F6-8B5F-5DEDB97146C7}" type="slidenum">
              <a:rPr lang="en-US" sz="1200" smtClean="0">
                <a:cs typeface="Arial" charset="0"/>
              </a:rPr>
              <a:pPr eaLnBrk="1" hangingPunct="1"/>
              <a:t>11</a:t>
            </a:fld>
            <a:endParaRPr lang="en-US" sz="120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160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8E07A-8FE8-4024-B129-9087A8BCA426}" type="datetime1">
              <a:rPr lang="en-US" smtClean="0"/>
              <a:t>10/3/2024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3DC24450-E609-4A8B-B5DE-291917C4829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942C-10CF-4613-ABC9-73B43EFB46B5}" type="datetime1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4450-E609-4A8B-B5DE-291917C482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F031-A026-4294-B97A-CE5CFAF487C2}" type="datetime1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4450-E609-4A8B-B5DE-291917C482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ECE77-0379-4297-96B7-D2C0454661E5}" type="datetime1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4450-E609-4A8B-B5DE-291917C4829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B687E-96D5-477A-BCCC-4A6BA9A48296}" type="datetime1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3DC24450-E609-4A8B-B5DE-291917C4829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5384D-018A-43E2-8436-478B1E23CDA4}" type="datetime1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4450-E609-4A8B-B5DE-291917C4829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D3A59-11D6-42C3-AB1D-590C6B2E3F49}" type="datetime1">
              <a:rPr lang="en-US" smtClean="0"/>
              <a:t>10/3/2024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4450-E609-4A8B-B5DE-291917C4829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B2AE6-EA11-4A94-B485-5F66D9900E17}" type="datetime1">
              <a:rPr lang="en-US" smtClean="0"/>
              <a:t>10/3/2024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4450-E609-4A8B-B5DE-291917C482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EE2D3-F157-457D-BB52-9047BAEE760E}" type="datetime1">
              <a:rPr lang="en-US" smtClean="0"/>
              <a:t>10/3/2024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4450-E609-4A8B-B5DE-291917C482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DDC61-5310-4ED5-9B97-54C3D9DC3CCC}" type="datetime1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4450-E609-4A8B-B5DE-291917C4829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2A1DE-E2B2-4E65-827C-CA374C4D9130}" type="datetime1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3DC24450-E609-4A8B-B5DE-291917C4829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4C9C5F2-F1EF-4270-A59D-D9DF35691538}" type="datetime1">
              <a:rPr lang="en-US" smtClean="0"/>
              <a:t>10/3/2024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3DC24450-E609-4A8B-B5DE-291917C4829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505930"/>
            <a:ext cx="8229600" cy="1470025"/>
          </a:xfrm>
        </p:spPr>
        <p:txBody>
          <a:bodyPr>
            <a:no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Reinforcement Learning in Control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4450-E609-4A8B-B5DE-291917C4829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3324944"/>
          </a:xfrm>
        </p:spPr>
        <p:txBody>
          <a:bodyPr>
            <a:normAutofit lnSpcReduction="10000"/>
          </a:bodyPr>
          <a:lstStyle/>
          <a:p>
            <a:pPr algn="ctr" rtl="1"/>
            <a:endParaRPr lang="en-US" dirty="0"/>
          </a:p>
          <a:p>
            <a:pPr lvl="0" rtl="1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CCFF"/>
              </a:buClr>
              <a:buSzPct val="65000"/>
            </a:pPr>
            <a:r>
              <a:rPr lang="fa-IR" sz="3000" b="1" kern="0" dirty="0">
                <a:solidFill>
                  <a:schemeClr val="tx1"/>
                </a:solidFill>
                <a:latin typeface="Times New Roman" pitchFamily="18" charset="0"/>
                <a:cs typeface="B Titr" pitchFamily="2" charset="-78"/>
              </a:rPr>
              <a:t>سعید شمقدری</a:t>
            </a:r>
            <a:endParaRPr lang="en-US" sz="3000" b="1" kern="0" dirty="0">
              <a:solidFill>
                <a:schemeClr val="tx1"/>
              </a:solidFill>
              <a:latin typeface="Times New Roman" pitchFamily="18" charset="0"/>
              <a:cs typeface="B Titr" pitchFamily="2" charset="-78"/>
            </a:endParaRPr>
          </a:p>
          <a:p>
            <a:pPr lvl="0" rtl="1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CCFF"/>
              </a:buClr>
              <a:buSzPct val="65000"/>
            </a:pPr>
            <a:endParaRPr lang="en-US" sz="3600" b="1" kern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rtl="1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CCFF"/>
              </a:buClr>
              <a:buSzPct val="65000"/>
            </a:pPr>
            <a:endParaRPr lang="en-US" sz="3600" kern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rtl="1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CCFF"/>
              </a:buClr>
              <a:buSzPct val="65000"/>
            </a:pPr>
            <a:r>
              <a:rPr lang="fa-IR" sz="2200" kern="0" dirty="0">
                <a:solidFill>
                  <a:schemeClr val="tx1"/>
                </a:solidFill>
                <a:latin typeface="Times New Roman" pitchFamily="18" charset="0"/>
                <a:cs typeface="B Titr" pitchFamily="2" charset="-78"/>
              </a:rPr>
              <a:t>دانشکده مهندسی برق</a:t>
            </a:r>
            <a:endParaRPr lang="en-US" sz="2200" kern="0" dirty="0">
              <a:solidFill>
                <a:schemeClr val="tx1"/>
              </a:solidFill>
              <a:latin typeface="Times New Roman" pitchFamily="18" charset="0"/>
              <a:cs typeface="B Titr" pitchFamily="2" charset="-78"/>
            </a:endParaRPr>
          </a:p>
          <a:p>
            <a:pPr lvl="0" rtl="1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CCFF"/>
              </a:buClr>
              <a:buSzPct val="65000"/>
            </a:pPr>
            <a:r>
              <a:rPr lang="fa-IR" sz="2200" kern="0" dirty="0">
                <a:solidFill>
                  <a:schemeClr val="tx1"/>
                </a:solidFill>
                <a:latin typeface="Times New Roman" pitchFamily="18" charset="0"/>
                <a:cs typeface="B Titr" pitchFamily="2" charset="-78"/>
              </a:rPr>
              <a:t>دانشگاه علم و صنعت ایران</a:t>
            </a:r>
          </a:p>
          <a:p>
            <a:pPr lvl="0" rtl="1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CCFF"/>
              </a:buClr>
              <a:buSzPct val="65000"/>
            </a:pPr>
            <a:endParaRPr lang="fa-IR" sz="1500" kern="0" dirty="0">
              <a:solidFill>
                <a:schemeClr val="tx1"/>
              </a:solidFill>
              <a:latin typeface="Times New Roman" pitchFamily="18" charset="0"/>
              <a:cs typeface="B Titr" pitchFamily="2" charset="-78"/>
            </a:endParaRPr>
          </a:p>
          <a:p>
            <a:pPr lvl="0" rtl="1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CCFF"/>
              </a:buClr>
              <a:buSzPct val="65000"/>
            </a:pPr>
            <a:r>
              <a:rPr lang="fa-IR" sz="1500" kern="0" dirty="0">
                <a:solidFill>
                  <a:schemeClr val="tx1"/>
                </a:solidFill>
                <a:latin typeface="Times New Roman" pitchFamily="18" charset="0"/>
                <a:cs typeface="B Titr" pitchFamily="2" charset="-78"/>
              </a:rPr>
              <a:t>نیم سال اول 1404-1403</a:t>
            </a:r>
            <a:endParaRPr lang="fa-IR" sz="1900" kern="0" dirty="0">
              <a:solidFill>
                <a:schemeClr val="tx1"/>
              </a:solidFill>
              <a:latin typeface="Times New Roman" pitchFamily="18" charset="0"/>
              <a:cs typeface="B Titr" pitchFamily="2" charset="-78"/>
            </a:endParaRPr>
          </a:p>
          <a:p>
            <a:pPr lvl="0" rtl="1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CCFF"/>
              </a:buClr>
              <a:buSzPct val="65000"/>
            </a:pPr>
            <a:endParaRPr lang="en-US" sz="1900" kern="0" dirty="0">
              <a:solidFill>
                <a:schemeClr val="tx1"/>
              </a:solidFill>
              <a:latin typeface="Times New Roman" pitchFamily="18" charset="0"/>
              <a:cs typeface="B Titr" pitchFamily="2" charset="-78"/>
            </a:endParaRPr>
          </a:p>
          <a:p>
            <a:pPr lvl="0" rtl="1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CCFF"/>
              </a:buClr>
              <a:buSzPct val="65000"/>
            </a:pPr>
            <a:endParaRPr lang="en-US" sz="2800" kern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rtl="1"/>
            <a:endParaRPr lang="en-US" dirty="0"/>
          </a:p>
        </p:txBody>
      </p:sp>
      <p:pic>
        <p:nvPicPr>
          <p:cNvPr id="5" name="Picture 9" descr="MainArm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693" y="1533206"/>
            <a:ext cx="1182989" cy="1411585"/>
          </a:xfrm>
          <a:prstGeom prst="rect">
            <a:avLst/>
          </a:prstGeom>
          <a:noFill/>
          <a:ln w="9525">
            <a:solidFill>
              <a:srgbClr val="000080"/>
            </a:solidFill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3996914" y="116632"/>
            <a:ext cx="1079142" cy="3485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CCFF"/>
              </a:buClr>
              <a:buSzPct val="65000"/>
            </a:pPr>
            <a:r>
              <a:rPr lang="fa-IR" kern="0" dirty="0">
                <a:latin typeface="Times New Roman" pitchFamily="18" charset="0"/>
                <a:cs typeface="B Titr" pitchFamily="2" charset="-78"/>
              </a:rPr>
              <a:t>بسمه تعالی</a:t>
            </a:r>
            <a:endParaRPr lang="en-US" kern="0" dirty="0">
              <a:latin typeface="Times New Roman" pitchFamily="18" charset="0"/>
              <a:cs typeface="B Titr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562915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</p:spPr>
        <p:txBody>
          <a:bodyPr/>
          <a:lstStyle/>
          <a:p>
            <a:fld id="{3DC24450-E609-4A8B-B5DE-291917C48298}" type="slidenum">
              <a:rPr lang="en-US" smtClean="0"/>
              <a:t>10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81000" y="228600"/>
            <a:ext cx="8229600" cy="4572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Reinforcement Learning Challenges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6658199" y="914400"/>
            <a:ext cx="200888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 rtl="1"/>
            <a:r>
              <a:rPr lang="fa-IR" sz="2400" dirty="0"/>
              <a:t>از چالش های </a:t>
            </a:r>
            <a:r>
              <a:rPr lang="en-US" sz="2400" dirty="0"/>
              <a:t>RL</a:t>
            </a:r>
            <a:r>
              <a:rPr lang="fa-IR" sz="2400" dirty="0"/>
              <a:t>: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685800" y="1676400"/>
            <a:ext cx="8153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cs typeface="B Zar" panose="00000400000000000000" pitchFamily="2" charset="-78"/>
              </a:rPr>
              <a:t>Exploitation </a:t>
            </a:r>
            <a:r>
              <a:rPr lang="en-US" sz="2400" dirty="0">
                <a:cs typeface="B Zar" panose="00000400000000000000" pitchFamily="2" charset="-78"/>
              </a:rPr>
              <a:t>:</a:t>
            </a:r>
          </a:p>
          <a:p>
            <a:pPr algn="r" rtl="1"/>
            <a:r>
              <a:rPr lang="en-US" sz="2400" dirty="0">
                <a:cs typeface="B Zar" panose="00000400000000000000" pitchFamily="2" charset="-78"/>
              </a:rPr>
              <a:t> </a:t>
            </a:r>
            <a:r>
              <a:rPr lang="fa-IR" dirty="0">
                <a:cs typeface="B Zar" panose="00000400000000000000" pitchFamily="2" charset="-78"/>
              </a:rPr>
              <a:t>حرکت به سمت </a:t>
            </a:r>
            <a:r>
              <a:rPr lang="fa-IR" dirty="0">
                <a:solidFill>
                  <a:srgbClr val="FF0000"/>
                </a:solidFill>
                <a:cs typeface="B Zar" panose="00000400000000000000" pitchFamily="2" charset="-78"/>
              </a:rPr>
              <a:t>بهینه</a:t>
            </a:r>
            <a:r>
              <a:rPr lang="fa-IR" dirty="0">
                <a:cs typeface="B Zar" panose="00000400000000000000" pitchFamily="2" charset="-78"/>
              </a:rPr>
              <a:t> برای </a:t>
            </a:r>
            <a:r>
              <a:rPr lang="en-US" dirty="0">
                <a:cs typeface="B Zar" panose="00000400000000000000" pitchFamily="2" charset="-78"/>
              </a:rPr>
              <a:t>max</a:t>
            </a:r>
            <a:r>
              <a:rPr lang="fa-IR" dirty="0">
                <a:cs typeface="B Zar" panose="00000400000000000000" pitchFamily="2" charset="-78"/>
              </a:rPr>
              <a:t> کردن </a:t>
            </a:r>
            <a:r>
              <a:rPr lang="en-US" dirty="0">
                <a:cs typeface="B Zar" panose="00000400000000000000" pitchFamily="2" charset="-78"/>
              </a:rPr>
              <a:t>reward</a:t>
            </a:r>
            <a:r>
              <a:rPr lang="fa-IR" dirty="0">
                <a:cs typeface="B Zar" panose="00000400000000000000" pitchFamily="2" charset="-78"/>
              </a:rPr>
              <a:t> بر اساس شناخت حاصل تا لحظه جاری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5800" y="3072825"/>
            <a:ext cx="815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cs typeface="B Zar" panose="00000400000000000000" pitchFamily="2" charset="-78"/>
              </a:rPr>
              <a:t>Exploration</a:t>
            </a:r>
            <a:r>
              <a:rPr lang="en-US" sz="2400" dirty="0">
                <a:cs typeface="B Zar" panose="00000400000000000000" pitchFamily="2" charset="-78"/>
              </a:rPr>
              <a:t>:</a:t>
            </a:r>
            <a:endParaRPr lang="fa-IR" dirty="0">
              <a:cs typeface="B Zar" panose="00000400000000000000" pitchFamily="2" charset="-7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5800" y="2209800"/>
            <a:ext cx="815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endParaRPr lang="fa-IR" sz="2000" dirty="0">
              <a:cs typeface="B Zar" panose="00000400000000000000" pitchFamily="2" charset="-7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5800" y="3606225"/>
            <a:ext cx="815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000" dirty="0">
                <a:cs typeface="B Zar" panose="00000400000000000000" pitchFamily="2" charset="-78"/>
              </a:rPr>
              <a:t>شناخت بهتر سیستم</a:t>
            </a:r>
            <a:r>
              <a:rPr lang="en-US" sz="2000" dirty="0">
                <a:cs typeface="B Zar" panose="00000400000000000000" pitchFamily="2" charset="-78"/>
              </a:rPr>
              <a:t> (Stochastic/deterministic)</a:t>
            </a:r>
            <a:r>
              <a:rPr lang="fa-IR" sz="2000" dirty="0">
                <a:cs typeface="B Zar" panose="00000400000000000000" pitchFamily="2" charset="-78"/>
              </a:rPr>
              <a:t> در طول </a:t>
            </a:r>
            <a:r>
              <a:rPr lang="fa-IR" sz="2000" dirty="0">
                <a:solidFill>
                  <a:srgbClr val="FF0000"/>
                </a:solidFill>
                <a:cs typeface="B Zar" panose="00000400000000000000" pitchFamily="2" charset="-78"/>
              </a:rPr>
              <a:t>زمان</a:t>
            </a: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1CC29ADE-49AB-4680-A3DA-0B0915E9F4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9223" y="4168422"/>
            <a:ext cx="332655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 rtl="1"/>
            <a:r>
              <a:rPr lang="fa-IR" sz="2400" dirty="0"/>
              <a:t>انتخاب </a:t>
            </a:r>
            <a:r>
              <a:rPr lang="en-US" sz="2400" dirty="0"/>
              <a:t>Action</a:t>
            </a:r>
            <a:r>
              <a:rPr lang="fa-IR" sz="2400" dirty="0"/>
              <a:t> های بهتر از قبل</a:t>
            </a:r>
            <a:endParaRPr lang="en-US" sz="2400" dirty="0"/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9D71A1C3-A4B8-4AB9-BBA3-18C34D5537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0712" y="4950767"/>
            <a:ext cx="626517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 rtl="1"/>
            <a:r>
              <a:rPr lang="fa-IR" sz="2400" dirty="0"/>
              <a:t>در سیستم های </a:t>
            </a:r>
            <a:r>
              <a:rPr lang="en-US" sz="2400" dirty="0"/>
              <a:t>Stochastic </a:t>
            </a:r>
            <a:r>
              <a:rPr lang="fa-IR" sz="2400" dirty="0"/>
              <a:t> : </a:t>
            </a:r>
          </a:p>
          <a:p>
            <a:pPr algn="r" rtl="1"/>
            <a:r>
              <a:rPr lang="fa-IR" sz="2400" dirty="0"/>
              <a:t>استفاده از یک </a:t>
            </a:r>
            <a:r>
              <a:rPr lang="en-US" sz="2400" dirty="0"/>
              <a:t>Action</a:t>
            </a:r>
            <a:r>
              <a:rPr lang="fa-IR" sz="2400" dirty="0"/>
              <a:t> چندین بار : تخمین </a:t>
            </a:r>
            <a:r>
              <a:rPr lang="en-US" sz="2400" dirty="0"/>
              <a:t>Expected Reward</a:t>
            </a:r>
          </a:p>
        </p:txBody>
      </p:sp>
    </p:spTree>
    <p:extLst>
      <p:ext uri="{BB962C8B-B14F-4D97-AF65-F5344CB8AC3E}">
        <p14:creationId xmlns:p14="http://schemas.microsoft.com/office/powerpoint/2010/main" val="1967694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/>
      <p:bldP spid="14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</p:spPr>
        <p:txBody>
          <a:bodyPr/>
          <a:lstStyle/>
          <a:p>
            <a:fld id="{3DC24450-E609-4A8B-B5DE-291917C48298}" type="slidenum">
              <a:rPr lang="en-US" smtClean="0"/>
              <a:t>11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81000" y="228600"/>
            <a:ext cx="8229600" cy="4572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Reinforcement Learning </a:t>
            </a:r>
            <a:r>
              <a:rPr lang="fa-IR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Main Elements</a:t>
            </a:r>
          </a:p>
          <a:p>
            <a:pPr algn="ctr"/>
            <a:endParaRPr lang="en-US" sz="2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2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5800" y="1676400"/>
            <a:ext cx="815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cs typeface="B Zar" panose="00000400000000000000" pitchFamily="2" charset="-78"/>
              </a:rPr>
              <a:t>1- Policy</a:t>
            </a:r>
            <a:endParaRPr lang="en-US" sz="2400" dirty="0">
              <a:cs typeface="B Zar" panose="00000400000000000000" pitchFamily="2" charset="-78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673A7C42-C966-4088-9B39-9B8F2A67B5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4930" y="914400"/>
            <a:ext cx="247215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 rtl="1"/>
            <a:r>
              <a:rPr lang="fa-IR" sz="2400" dirty="0"/>
              <a:t>جهار المان اصلی </a:t>
            </a:r>
            <a:r>
              <a:rPr lang="en-US" sz="2400" dirty="0"/>
              <a:t>RL</a:t>
            </a:r>
            <a:r>
              <a:rPr lang="fa-IR" sz="2400" dirty="0"/>
              <a:t> :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8E161C-916F-46F0-A249-F77F667879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1102" y="2599533"/>
            <a:ext cx="4741796" cy="109061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152F083-76E3-48DC-8128-42CD494029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0" y="4557712"/>
            <a:ext cx="4391025" cy="12477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7ECE456-32B2-4C45-91FD-FE0F6AFFEE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0548" y="4119562"/>
            <a:ext cx="1571625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049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</p:spPr>
        <p:txBody>
          <a:bodyPr/>
          <a:lstStyle/>
          <a:p>
            <a:fld id="{3DC24450-E609-4A8B-B5DE-291917C48298}" type="slidenum">
              <a:rPr lang="en-US" smtClean="0"/>
              <a:t>12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81000" y="228600"/>
            <a:ext cx="8229600" cy="4572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Reinforcement Learning </a:t>
            </a:r>
            <a:r>
              <a:rPr lang="fa-IR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Main Elements</a:t>
            </a:r>
          </a:p>
          <a:p>
            <a:pPr algn="ctr"/>
            <a:endParaRPr lang="en-US" sz="2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2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" y="1572531"/>
            <a:ext cx="815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cs typeface="B Zar" panose="00000400000000000000" pitchFamily="2" charset="-78"/>
              </a:rPr>
              <a:t>2- Reward Signal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673A7C42-C966-4088-9B39-9B8F2A67B5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4930" y="914400"/>
            <a:ext cx="247215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 rtl="1"/>
            <a:r>
              <a:rPr lang="fa-IR" sz="2400" dirty="0"/>
              <a:t>جهار المان اصلی </a:t>
            </a:r>
            <a:r>
              <a:rPr lang="en-US" sz="2400" dirty="0"/>
              <a:t>RL</a:t>
            </a:r>
            <a:r>
              <a:rPr lang="fa-IR" sz="2400" dirty="0"/>
              <a:t> :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391CCE-F68F-4A1E-93BB-44F8488FC5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4005" y="3276600"/>
            <a:ext cx="3590925" cy="1076325"/>
          </a:xfrm>
          <a:prstGeom prst="rect">
            <a:avLst/>
          </a:prstGeom>
        </p:spPr>
      </p:pic>
      <p:sp>
        <p:nvSpPr>
          <p:cNvPr id="12" name="Rectangle 2">
            <a:extLst>
              <a:ext uri="{FF2B5EF4-FFF2-40B4-BE49-F238E27FC236}">
                <a16:creationId xmlns:a16="http://schemas.microsoft.com/office/drawing/2014/main" id="{0DE55BF8-D022-427E-A7DD-88FCE2413E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6982" y="4700695"/>
            <a:ext cx="455810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 rtl="1"/>
            <a:r>
              <a:rPr lang="fa-IR" sz="2400" dirty="0"/>
              <a:t>هدف </a:t>
            </a:r>
            <a:r>
              <a:rPr lang="en-US" sz="2400" dirty="0"/>
              <a:t>Agent</a:t>
            </a:r>
            <a:r>
              <a:rPr lang="fa-IR" sz="2400" dirty="0"/>
              <a:t> : بیشینه کردن </a:t>
            </a:r>
            <a:r>
              <a:rPr lang="en-US" sz="2400" dirty="0"/>
              <a:t>Total Reward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9E38374-8240-4D09-8E7E-2362E5C625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0450" y="5401663"/>
            <a:ext cx="232410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296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</p:spPr>
        <p:txBody>
          <a:bodyPr/>
          <a:lstStyle/>
          <a:p>
            <a:fld id="{3DC24450-E609-4A8B-B5DE-291917C48298}" type="slidenum">
              <a:rPr lang="en-US" smtClean="0"/>
              <a:t>13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81000" y="228600"/>
            <a:ext cx="8229600" cy="4572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Reinforcement Learning </a:t>
            </a:r>
            <a:r>
              <a:rPr lang="fa-IR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Main Elements</a:t>
            </a:r>
          </a:p>
          <a:p>
            <a:pPr algn="ctr"/>
            <a:endParaRPr lang="en-US" sz="2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2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94629" y="1554696"/>
            <a:ext cx="762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cs typeface="B Zar" panose="00000400000000000000" pitchFamily="2" charset="-78"/>
              </a:rPr>
              <a:t>3- Value Function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673A7C42-C966-4088-9B39-9B8F2A67B5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4930" y="914400"/>
            <a:ext cx="247215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 rtl="1"/>
            <a:r>
              <a:rPr lang="fa-IR" sz="2400" dirty="0"/>
              <a:t>جهار المان اصلی </a:t>
            </a:r>
            <a:r>
              <a:rPr lang="en-US" sz="2400" dirty="0"/>
              <a:t>RL</a:t>
            </a:r>
            <a:r>
              <a:rPr lang="fa-IR" sz="2400" dirty="0"/>
              <a:t> :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CEDBEC-3417-4D20-BD5D-B0A6D14D83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037" y="2708329"/>
            <a:ext cx="7781925" cy="6000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A59213A-5829-42E1-863E-5DEE92F28B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424" y="3733800"/>
            <a:ext cx="7677150" cy="7143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36C6779-A4A3-4B57-A73B-DC6DD4358A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904" y="4575876"/>
            <a:ext cx="5143500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016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</p:spPr>
        <p:txBody>
          <a:bodyPr/>
          <a:lstStyle/>
          <a:p>
            <a:fld id="{3DC24450-E609-4A8B-B5DE-291917C48298}" type="slidenum">
              <a:rPr lang="en-US" smtClean="0"/>
              <a:t>14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81000" y="228600"/>
            <a:ext cx="8229600" cy="4572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Reinforcement Learning </a:t>
            </a:r>
            <a:r>
              <a:rPr lang="fa-IR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Main Elements</a:t>
            </a:r>
          </a:p>
          <a:p>
            <a:pPr algn="ctr"/>
            <a:endParaRPr lang="en-US" sz="2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2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E33B48-3723-4C3A-8023-1249917BBC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504" y="1560340"/>
            <a:ext cx="8015288" cy="136411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E645711-4EC7-4916-B085-589B9F7A9706}"/>
              </a:ext>
            </a:extLst>
          </p:cNvPr>
          <p:cNvSpPr/>
          <p:nvPr/>
        </p:nvSpPr>
        <p:spPr>
          <a:xfrm>
            <a:off x="2590800" y="3425714"/>
            <a:ext cx="3810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fa-IR" sz="2400" dirty="0"/>
              <a:t>عَسَىٰ أَن تَكْرَهُوا شَيْئًا وَهُوَ خَيْرٌ لَّكُمْ ۖ </a:t>
            </a:r>
          </a:p>
          <a:p>
            <a:pPr algn="r" rtl="1"/>
            <a:endParaRPr lang="fa-IR" sz="2400" dirty="0"/>
          </a:p>
          <a:p>
            <a:pPr algn="r" rtl="1"/>
            <a:r>
              <a:rPr lang="fa-IR" sz="2400" dirty="0"/>
              <a:t>وَعَسَىٰ أَن تُحِبُّوا شَيْئًا وَهُوَ شَرٌّ لَّكُمْ</a:t>
            </a:r>
            <a:endParaRPr lang="fa-IR" sz="2400" dirty="0">
              <a:cs typeface="B Zar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83973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</p:spPr>
        <p:txBody>
          <a:bodyPr/>
          <a:lstStyle/>
          <a:p>
            <a:fld id="{3DC24450-E609-4A8B-B5DE-291917C48298}" type="slidenum">
              <a:rPr lang="en-US" smtClean="0"/>
              <a:t>15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81000" y="228600"/>
            <a:ext cx="8229600" cy="4572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Reinforcement Learning </a:t>
            </a:r>
            <a:r>
              <a:rPr lang="fa-IR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Main Elements</a:t>
            </a:r>
          </a:p>
          <a:p>
            <a:pPr algn="ctr"/>
            <a:endParaRPr lang="en-US" sz="2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2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FDF2E131-97CD-46D6-B803-145D8F9CFA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1371600"/>
            <a:ext cx="67014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 rtl="1"/>
            <a:r>
              <a:rPr lang="fa-IR" sz="2400" dirty="0"/>
              <a:t>معیار انتخاب </a:t>
            </a:r>
            <a:r>
              <a:rPr lang="en-US" sz="2400" dirty="0"/>
              <a:t>Action </a:t>
            </a:r>
            <a:r>
              <a:rPr lang="fa-IR" sz="2400" dirty="0"/>
              <a:t> ؟؟؟ </a:t>
            </a:r>
          </a:p>
          <a:p>
            <a:pPr algn="ctr" rtl="1"/>
            <a:r>
              <a:rPr lang="en-US" sz="2400" dirty="0"/>
              <a:t>Reward or Value</a:t>
            </a:r>
            <a:endParaRPr lang="fa-IR" sz="2400" dirty="0"/>
          </a:p>
          <a:p>
            <a:pPr algn="r" rtl="1"/>
            <a:endParaRPr lang="en-US" sz="2400" dirty="0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2E397325-BEA4-4169-A2DD-71F4335D92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3200400"/>
            <a:ext cx="67014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 rtl="1"/>
            <a:r>
              <a:rPr lang="fa-IR" sz="2400" dirty="0"/>
              <a:t>چالش </a:t>
            </a:r>
            <a:r>
              <a:rPr lang="en-US" sz="2400" dirty="0"/>
              <a:t>Value</a:t>
            </a:r>
            <a:r>
              <a:rPr lang="fa-IR" sz="2400" dirty="0"/>
              <a:t> :</a:t>
            </a:r>
          </a:p>
          <a:p>
            <a:pPr algn="ctr" rtl="1"/>
            <a:r>
              <a:rPr lang="fa-IR" sz="2400" dirty="0"/>
              <a:t>روش </a:t>
            </a:r>
            <a:r>
              <a:rPr lang="fa-IR" sz="2400" dirty="0">
                <a:solidFill>
                  <a:srgbClr val="FF0000"/>
                </a:solidFill>
              </a:rPr>
              <a:t>محاسبه / تخمین </a:t>
            </a:r>
          </a:p>
          <a:p>
            <a:pPr algn="r" rt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9689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</p:spPr>
        <p:txBody>
          <a:bodyPr/>
          <a:lstStyle/>
          <a:p>
            <a:fld id="{3DC24450-E609-4A8B-B5DE-291917C48298}" type="slidenum">
              <a:rPr lang="en-US" smtClean="0"/>
              <a:t>16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81000" y="228600"/>
            <a:ext cx="8229600" cy="4572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Reinforcement Learning </a:t>
            </a:r>
            <a:r>
              <a:rPr lang="fa-IR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Main Elements</a:t>
            </a:r>
          </a:p>
          <a:p>
            <a:pPr algn="ctr"/>
            <a:endParaRPr lang="en-US" sz="2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2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2000" y="1524000"/>
            <a:ext cx="5257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cs typeface="B Zar" panose="00000400000000000000" pitchFamily="2" charset="-78"/>
              </a:rPr>
              <a:t>4- Model</a:t>
            </a:r>
            <a:endParaRPr lang="fa-IR" sz="3200" dirty="0">
              <a:cs typeface="B Zar" panose="00000400000000000000" pitchFamily="2" charset="-78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673A7C42-C966-4088-9B39-9B8F2A67B5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4930" y="914400"/>
            <a:ext cx="247215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 rtl="1"/>
            <a:r>
              <a:rPr lang="fa-IR" sz="2400" dirty="0"/>
              <a:t>جهار المان اصلی </a:t>
            </a:r>
            <a:r>
              <a:rPr lang="en-US" sz="2400" dirty="0"/>
              <a:t>RL</a:t>
            </a:r>
            <a:r>
              <a:rPr lang="fa-IR" sz="2400" dirty="0"/>
              <a:t> :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C33417-61A3-4C48-833B-C05283C884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00" y="3276600"/>
            <a:ext cx="2143125" cy="6191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F339277-6EF1-490E-A577-BA1820917B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7808" y="2762249"/>
            <a:ext cx="1409700" cy="16478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D8C5ADF-0A5E-4045-BDA5-22DD03A390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8418" y="2955571"/>
            <a:ext cx="1247775" cy="145732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EAB856B-A3CA-4630-8ECF-D7ABE6553C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9711" y="5246335"/>
            <a:ext cx="495300" cy="67627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979F51D-D702-4D22-AEF3-B369FEA434E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05197" y="5195888"/>
            <a:ext cx="428625" cy="7239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20508C8-B4BE-4CAC-BB5D-CB5DFD58F2D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24000" y="5410200"/>
            <a:ext cx="657225" cy="29527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C3E5897-06CF-4914-9F79-3B0F5C6D1A0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90900" y="4874859"/>
            <a:ext cx="2667000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447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</p:spPr>
        <p:txBody>
          <a:bodyPr/>
          <a:lstStyle/>
          <a:p>
            <a:fld id="{3DC24450-E609-4A8B-B5DE-291917C48298}" type="slidenum">
              <a:rPr lang="en-US" smtClean="0"/>
              <a:t>17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81000" y="228600"/>
            <a:ext cx="8229600" cy="4572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Reinforcement Learning </a:t>
            </a:r>
            <a:r>
              <a:rPr lang="fa-IR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Main Elements</a:t>
            </a:r>
          </a:p>
          <a:p>
            <a:pPr algn="ctr"/>
            <a:endParaRPr lang="en-US" sz="2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2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FDF2E131-97CD-46D6-B803-145D8F9CFA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1371600"/>
            <a:ext cx="670143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 rtl="1"/>
            <a:r>
              <a:rPr lang="fa-IR" sz="2400" dirty="0"/>
              <a:t>یادگیری تقویتی و روش های تکاملی ؟</a:t>
            </a:r>
          </a:p>
          <a:p>
            <a:pPr algn="r" rtl="1"/>
            <a:endParaRPr lang="en-US" sz="2400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036AE5E4-73C0-7F2B-BCB3-16F95BF49B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588603"/>
            <a:ext cx="670143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 rtl="1"/>
            <a:r>
              <a:rPr lang="fa-IR" sz="2400" dirty="0"/>
              <a:t>عدم توجه به جزئیات پالیسی در روش های تکاملی</a:t>
            </a:r>
          </a:p>
          <a:p>
            <a:pPr algn="r" rt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1991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4450-E609-4A8B-B5DE-291917C48298}" type="slidenum">
              <a:rPr lang="en-US" smtClean="0"/>
              <a:t>18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2837" y="1524000"/>
            <a:ext cx="1685925" cy="162677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381000" y="228600"/>
            <a:ext cx="8229600" cy="4572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An Example :X-O</a:t>
            </a:r>
          </a:p>
          <a:p>
            <a:pPr algn="ctr"/>
            <a:endParaRPr lang="en-US" sz="2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2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212506B-D1DE-4413-87DA-935E719FA3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3429000"/>
            <a:ext cx="670143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 rtl="1"/>
            <a:r>
              <a:rPr lang="fa-IR" sz="2400" dirty="0"/>
              <a:t>عملکرد بازیگر ماهر؟</a:t>
            </a:r>
          </a:p>
          <a:p>
            <a:pPr algn="r" rtl="1"/>
            <a:r>
              <a:rPr lang="fa-IR" sz="2400" dirty="0"/>
              <a:t>بر اساس </a:t>
            </a:r>
            <a:r>
              <a:rPr lang="en-US" sz="2400" dirty="0"/>
              <a:t>Game Theory </a:t>
            </a:r>
            <a:endParaRPr lang="fa-IR" sz="2400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E6D2A78-4000-4BB1-B4B7-D79F272B3A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5429483"/>
            <a:ext cx="67014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 rtl="1"/>
            <a:r>
              <a:rPr lang="fa-IR" sz="2400" dirty="0"/>
              <a:t>تعریف </a:t>
            </a:r>
            <a:r>
              <a:rPr lang="en-US" sz="2400" dirty="0"/>
              <a:t>Sate </a:t>
            </a:r>
            <a:r>
              <a:rPr lang="fa-IR" sz="2400" dirty="0"/>
              <a:t> در بازی </a:t>
            </a:r>
            <a:r>
              <a:rPr lang="en-US" sz="2400" dirty="0"/>
              <a:t>X-O</a:t>
            </a:r>
            <a:r>
              <a:rPr lang="fa-IR" sz="2400" dirty="0"/>
              <a:t> ؟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9517ED45-8E69-4ACA-9D9F-740A872BC9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5979467"/>
            <a:ext cx="67014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rtl="1"/>
            <a:r>
              <a:rPr lang="fa-IR" sz="2400" dirty="0"/>
              <a:t>وضعیت مهره ها + نوبت کی؟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8CA81593-ECCD-447F-B2EF-02B8E7B58F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4503003"/>
            <a:ext cx="67014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 rtl="1"/>
            <a:r>
              <a:rPr lang="fa-IR" sz="2400" dirty="0"/>
              <a:t>فرض : رقیب غیر حرفه ای</a:t>
            </a:r>
          </a:p>
        </p:txBody>
      </p:sp>
    </p:spTree>
    <p:extLst>
      <p:ext uri="{BB962C8B-B14F-4D97-AF65-F5344CB8AC3E}">
        <p14:creationId xmlns:p14="http://schemas.microsoft.com/office/powerpoint/2010/main" val="95231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4450-E609-4A8B-B5DE-291917C48298}" type="slidenum">
              <a:rPr lang="en-US" smtClean="0"/>
              <a:t>19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948" y="838200"/>
            <a:ext cx="1685925" cy="162677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381000" y="228600"/>
            <a:ext cx="8229600" cy="4572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An Example :X-O</a:t>
            </a:r>
          </a:p>
          <a:p>
            <a:pPr algn="ctr"/>
            <a:endParaRPr lang="en-US" sz="2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2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CB46A53-FB50-47F9-AB95-9175921325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1873" y="1189920"/>
            <a:ext cx="67014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 rtl="1"/>
            <a:r>
              <a:rPr lang="fa-IR" sz="2400" dirty="0"/>
              <a:t>تشکیل درخت بازی: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237AEDD-F8E6-409D-826F-CF7C16867B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200" y="1519535"/>
            <a:ext cx="2895600" cy="1990725"/>
          </a:xfrm>
          <a:prstGeom prst="rect">
            <a:avLst/>
          </a:prstGeom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992C5574-AE19-4FFB-8817-500737E08B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2378" y="3680182"/>
            <a:ext cx="67014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 rtl="1"/>
            <a:r>
              <a:rPr lang="fa-IR" sz="2400" dirty="0"/>
              <a:t>یکی از </a:t>
            </a:r>
            <a:r>
              <a:rPr lang="en-US" sz="2400" dirty="0"/>
              <a:t>B</a:t>
            </a:r>
            <a:r>
              <a:rPr lang="fa-IR" sz="2400" dirty="0"/>
              <a:t> تا </a:t>
            </a:r>
            <a:r>
              <a:rPr lang="en-US" sz="2400" dirty="0"/>
              <a:t> F</a:t>
            </a:r>
            <a:r>
              <a:rPr lang="fa-IR" sz="2400" dirty="0"/>
              <a:t> برنده باشد : </a:t>
            </a:r>
            <a:r>
              <a:rPr lang="en-US" sz="2400" dirty="0"/>
              <a:t>A</a:t>
            </a:r>
            <a:r>
              <a:rPr lang="fa-IR" sz="2400" dirty="0"/>
              <a:t> برنده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A82E8E24-7EC7-49E7-8949-F32998D843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311769"/>
            <a:ext cx="67014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 rtl="1"/>
            <a:r>
              <a:rPr lang="fa-IR" sz="2400" dirty="0"/>
              <a:t>همه </a:t>
            </a:r>
            <a:r>
              <a:rPr lang="en-US" sz="2400" dirty="0"/>
              <a:t>B</a:t>
            </a:r>
            <a:r>
              <a:rPr lang="fa-IR" sz="2400" dirty="0"/>
              <a:t> تا </a:t>
            </a:r>
            <a:r>
              <a:rPr lang="en-US" sz="2400" dirty="0"/>
              <a:t> F</a:t>
            </a:r>
            <a:r>
              <a:rPr lang="fa-IR" sz="2400" dirty="0"/>
              <a:t> بازنده  باشند : </a:t>
            </a:r>
            <a:r>
              <a:rPr lang="en-US" sz="2400" dirty="0"/>
              <a:t>A</a:t>
            </a:r>
            <a:r>
              <a:rPr lang="fa-IR" sz="2400" dirty="0"/>
              <a:t> بازنده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6C598707-44D9-4885-8CFD-B9CF513D2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1156" y="4922966"/>
            <a:ext cx="670143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 rtl="1"/>
            <a:r>
              <a:rPr lang="fa-IR" sz="2400" dirty="0"/>
              <a:t>روش </a:t>
            </a:r>
            <a:r>
              <a:rPr lang="en-US" sz="2400" dirty="0"/>
              <a:t>Dynamic Programming</a:t>
            </a:r>
            <a:r>
              <a:rPr lang="fa-IR" sz="2400" dirty="0"/>
              <a:t> :</a:t>
            </a:r>
          </a:p>
          <a:p>
            <a:pPr algn="r" rtl="1"/>
            <a:r>
              <a:rPr lang="fa-IR" sz="2400" dirty="0"/>
              <a:t>نگاه به </a:t>
            </a:r>
            <a:r>
              <a:rPr lang="en-US" sz="2400" dirty="0"/>
              <a:t>sate </a:t>
            </a:r>
            <a:r>
              <a:rPr lang="fa-IR" sz="2400" dirty="0"/>
              <a:t> نهایی در درخت بازی و حرکت از پایین به بالا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CD18104E-016B-4872-B893-CFA69B6D60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2281" y="6007925"/>
            <a:ext cx="67014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rtl="1"/>
            <a:r>
              <a:rPr lang="fa-IR" sz="2400" dirty="0"/>
              <a:t>تعیین انتخاب مناسب برای برنده شدن</a:t>
            </a:r>
          </a:p>
        </p:txBody>
      </p:sp>
    </p:spTree>
    <p:extLst>
      <p:ext uri="{BB962C8B-B14F-4D97-AF65-F5344CB8AC3E}">
        <p14:creationId xmlns:p14="http://schemas.microsoft.com/office/powerpoint/2010/main" val="2953225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800" dirty="0" err="1">
                <a:latin typeface="Times New Roman" pitchFamily="18" charset="0"/>
                <a:cs typeface="Times New Roman" pitchFamily="18" charset="0"/>
              </a:rPr>
              <a:t>Inroduction</a:t>
            </a:r>
            <a:endParaRPr lang="en-US" sz="4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4450-E609-4A8B-B5DE-291917C48298}" type="slidenum">
              <a:rPr lang="en-US" smtClean="0"/>
              <a:t>2</a:t>
            </a:fld>
            <a:endParaRPr lang="en-US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B8B8CE37-0ADC-405D-8A5D-4D1E53F55C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676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4450-E609-4A8B-B5DE-291917C48298}" type="slidenum">
              <a:rPr lang="en-US" smtClean="0"/>
              <a:t>20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81000" y="228600"/>
            <a:ext cx="8229600" cy="4572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An Example :X-O</a:t>
            </a:r>
          </a:p>
          <a:p>
            <a:pPr algn="ctr"/>
            <a:endParaRPr lang="en-US" sz="2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2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125BE4F-C351-48A9-91D1-C2A8A79A2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751365"/>
            <a:ext cx="5067300" cy="34385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E09EDCA-1243-4DC4-BEE6-A13BBC094D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0" y="2590800"/>
            <a:ext cx="1743075" cy="1495425"/>
          </a:xfrm>
          <a:prstGeom prst="rect">
            <a:avLst/>
          </a:prstGeom>
        </p:spPr>
      </p:pic>
      <p:sp>
        <p:nvSpPr>
          <p:cNvPr id="11" name="Rectangle 2">
            <a:extLst>
              <a:ext uri="{FF2B5EF4-FFF2-40B4-BE49-F238E27FC236}">
                <a16:creationId xmlns:a16="http://schemas.microsoft.com/office/drawing/2014/main" id="{8A546970-8E0B-426B-A39B-DA152ACDB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5567660"/>
            <a:ext cx="67014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 rtl="1"/>
            <a:r>
              <a:rPr lang="fa-IR" sz="2400" dirty="0"/>
              <a:t>توجه: آخرین ردیف احتمال برد قطعی است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9D5015A9-4F3F-4FF4-BDA2-55C1A207B3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6210300"/>
            <a:ext cx="67014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 rtl="1"/>
            <a:r>
              <a:rPr lang="en-US" sz="2400" dirty="0"/>
              <a:t>Dynamic Programming</a:t>
            </a:r>
            <a:r>
              <a:rPr lang="fa-IR" sz="2400" dirty="0"/>
              <a:t> : محاسبه احتمال از پایین به بالا</a:t>
            </a:r>
          </a:p>
        </p:txBody>
      </p:sp>
    </p:spTree>
    <p:extLst>
      <p:ext uri="{BB962C8B-B14F-4D97-AF65-F5344CB8AC3E}">
        <p14:creationId xmlns:p14="http://schemas.microsoft.com/office/powerpoint/2010/main" val="2504689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4450-E609-4A8B-B5DE-291917C48298}" type="slidenum">
              <a:rPr lang="en-US" smtClean="0"/>
              <a:t>21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81000" y="228600"/>
            <a:ext cx="8229600" cy="4572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X-O Game: Solution</a:t>
            </a:r>
          </a:p>
          <a:p>
            <a:pPr algn="ctr"/>
            <a:endParaRPr lang="en-US" sz="2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2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2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" y="2590800"/>
            <a:ext cx="815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cs typeface="B Zar" panose="00000400000000000000" pitchFamily="2" charset="-78"/>
              </a:rPr>
              <a:t>Reinforcement Learning : </a:t>
            </a:r>
            <a:r>
              <a:rPr lang="en-US" sz="2400" b="1" dirty="0">
                <a:cs typeface="B Zar" panose="00000400000000000000" pitchFamily="2" charset="-78"/>
              </a:rPr>
              <a:t>Temporal Difference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66800" y="3289280"/>
            <a:ext cx="7391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dirty="0">
                <a:cs typeface="B Zar" panose="00000400000000000000" pitchFamily="2" charset="-78"/>
              </a:rPr>
              <a:t>تهیه جدول </a:t>
            </a:r>
            <a:r>
              <a:rPr lang="en-US" sz="2400" dirty="0">
                <a:cs typeface="B Zar" panose="00000400000000000000" pitchFamily="2" charset="-78"/>
              </a:rPr>
              <a:t>Value</a:t>
            </a:r>
            <a:r>
              <a:rPr lang="fa-IR" sz="2400" dirty="0">
                <a:cs typeface="B Zar" panose="00000400000000000000" pitchFamily="2" charset="-78"/>
              </a:rPr>
              <a:t> که هر سطر آن یک </a:t>
            </a:r>
            <a:r>
              <a:rPr lang="en-US" sz="2400" dirty="0">
                <a:cs typeface="B Zar" panose="00000400000000000000" pitchFamily="2" charset="-78"/>
              </a:rPr>
              <a:t>State</a:t>
            </a:r>
            <a:r>
              <a:rPr lang="fa-IR" sz="2400" dirty="0">
                <a:cs typeface="B Zar" panose="00000400000000000000" pitchFamily="2" charset="-78"/>
              </a:rPr>
              <a:t> است</a:t>
            </a:r>
          </a:p>
          <a:p>
            <a:pPr algn="r" rtl="1"/>
            <a:r>
              <a:rPr lang="en-US" sz="2400" dirty="0" err="1">
                <a:cs typeface="B Zar" panose="00000400000000000000" pitchFamily="2" charset="-78"/>
              </a:rPr>
              <a:t>Init</a:t>
            </a:r>
            <a:r>
              <a:rPr lang="fa-IR" sz="2400" dirty="0">
                <a:cs typeface="B Zar" panose="00000400000000000000" pitchFamily="2" charset="-78"/>
              </a:rPr>
              <a:t> کردن جدول (</a:t>
            </a:r>
            <a:r>
              <a:rPr lang="en-US" sz="2400" dirty="0">
                <a:cs typeface="B Zar" panose="00000400000000000000" pitchFamily="2" charset="-78"/>
              </a:rPr>
              <a:t>Value</a:t>
            </a:r>
            <a:r>
              <a:rPr lang="fa-IR" sz="2400" dirty="0">
                <a:cs typeface="B Zar" panose="00000400000000000000" pitchFamily="2" charset="-78"/>
              </a:rPr>
              <a:t>)</a:t>
            </a:r>
            <a:endParaRPr lang="en-US" sz="2400" dirty="0">
              <a:cs typeface="B Zar" panose="00000400000000000000" pitchFamily="2" charset="-78"/>
            </a:endParaRPr>
          </a:p>
          <a:p>
            <a:pPr algn="r" rtl="1"/>
            <a:r>
              <a:rPr lang="en-US" sz="2400" dirty="0">
                <a:cs typeface="B Zar" panose="00000400000000000000" pitchFamily="2" charset="-78"/>
              </a:rPr>
              <a:t>		</a:t>
            </a:r>
            <a:r>
              <a:rPr lang="fa-IR" sz="2400" dirty="0">
                <a:cs typeface="B Zar" panose="00000400000000000000" pitchFamily="2" charset="-78"/>
              </a:rPr>
              <a:t> (مثال :</a:t>
            </a:r>
          </a:p>
          <a:p>
            <a:pPr algn="r" rtl="1"/>
            <a:r>
              <a:rPr lang="fa-IR" sz="2400" dirty="0">
                <a:cs typeface="B Zar" panose="00000400000000000000" pitchFamily="2" charset="-78"/>
              </a:rPr>
              <a:t>			 یک سطر </a:t>
            </a:r>
            <a:r>
              <a:rPr lang="en-US" sz="2400" dirty="0">
                <a:cs typeface="B Zar" panose="00000400000000000000" pitchFamily="2" charset="-78"/>
              </a:rPr>
              <a:t>O</a:t>
            </a:r>
            <a:r>
              <a:rPr lang="fa-IR" sz="2400" dirty="0">
                <a:cs typeface="B Zar" panose="00000400000000000000" pitchFamily="2" charset="-78"/>
              </a:rPr>
              <a:t> : </a:t>
            </a:r>
            <a:r>
              <a:rPr lang="en-US" sz="2400" dirty="0" err="1">
                <a:cs typeface="B Zar" panose="00000400000000000000" pitchFamily="2" charset="-78"/>
              </a:rPr>
              <a:t>Pr</a:t>
            </a:r>
            <a:r>
              <a:rPr lang="en-US" sz="2400" dirty="0">
                <a:cs typeface="B Zar" panose="00000400000000000000" pitchFamily="2" charset="-78"/>
              </a:rPr>
              <a:t>=0</a:t>
            </a:r>
          </a:p>
          <a:p>
            <a:pPr algn="r" rtl="1"/>
            <a:r>
              <a:rPr lang="en-US" sz="2400" dirty="0">
                <a:cs typeface="B Zar" panose="00000400000000000000" pitchFamily="2" charset="-78"/>
              </a:rPr>
              <a:t>			</a:t>
            </a:r>
            <a:r>
              <a:rPr lang="fa-IR" sz="2400" dirty="0">
                <a:cs typeface="B Zar" panose="00000400000000000000" pitchFamily="2" charset="-78"/>
              </a:rPr>
              <a:t>یک سطر </a:t>
            </a:r>
            <a:r>
              <a:rPr lang="en-US" sz="2400" dirty="0">
                <a:cs typeface="B Zar" panose="00000400000000000000" pitchFamily="2" charset="-78"/>
              </a:rPr>
              <a:t>X</a:t>
            </a:r>
            <a:r>
              <a:rPr lang="fa-IR" sz="2400" dirty="0">
                <a:cs typeface="B Zar" panose="00000400000000000000" pitchFamily="2" charset="-78"/>
              </a:rPr>
              <a:t> : </a:t>
            </a:r>
            <a:r>
              <a:rPr lang="en-US" sz="2400" dirty="0" err="1">
                <a:cs typeface="B Zar" panose="00000400000000000000" pitchFamily="2" charset="-78"/>
              </a:rPr>
              <a:t>Pr</a:t>
            </a:r>
            <a:r>
              <a:rPr lang="en-US" sz="2400" dirty="0">
                <a:cs typeface="B Zar" panose="00000400000000000000" pitchFamily="2" charset="-78"/>
              </a:rPr>
              <a:t>=1</a:t>
            </a:r>
          </a:p>
          <a:p>
            <a:pPr algn="r" rtl="1"/>
            <a:r>
              <a:rPr lang="en-US" sz="2400" dirty="0">
                <a:cs typeface="B Zar" panose="00000400000000000000" pitchFamily="2" charset="-78"/>
              </a:rPr>
              <a:t>			</a:t>
            </a:r>
            <a:r>
              <a:rPr lang="fa-IR" sz="2400" dirty="0">
                <a:cs typeface="B Zar" panose="00000400000000000000" pitchFamily="2" charset="-78"/>
              </a:rPr>
              <a:t>سایر : </a:t>
            </a:r>
            <a:r>
              <a:rPr lang="en-US" sz="2400" dirty="0" err="1">
                <a:cs typeface="B Zar" panose="00000400000000000000" pitchFamily="2" charset="-78"/>
              </a:rPr>
              <a:t>Pr</a:t>
            </a:r>
            <a:r>
              <a:rPr lang="en-US" sz="2400" dirty="0">
                <a:cs typeface="B Zar" panose="00000400000000000000" pitchFamily="2" charset="-78"/>
              </a:rPr>
              <a:t>=0.5</a:t>
            </a:r>
            <a:r>
              <a:rPr lang="fa-IR" sz="2400" dirty="0">
                <a:cs typeface="B Zar" panose="00000400000000000000" pitchFamily="2" charset="-78"/>
              </a:rPr>
              <a:t>     )</a:t>
            </a:r>
            <a:endParaRPr lang="en-US" sz="2400" dirty="0">
              <a:cs typeface="B Zar" panose="00000400000000000000" pitchFamily="2" charset="-78"/>
            </a:endParaRPr>
          </a:p>
          <a:p>
            <a:pPr algn="r" rtl="1"/>
            <a:r>
              <a:rPr lang="fa-IR" sz="2400" dirty="0">
                <a:cs typeface="B Zar" panose="00000400000000000000" pitchFamily="2" charset="-78"/>
              </a:rPr>
              <a:t>انتخاب یک پالیسی </a:t>
            </a:r>
          </a:p>
          <a:p>
            <a:pPr algn="r" rtl="1"/>
            <a:r>
              <a:rPr lang="fa-IR" sz="2400" dirty="0">
                <a:cs typeface="B Zar" panose="00000400000000000000" pitchFamily="2" charset="-78"/>
              </a:rPr>
              <a:t>به روز رسانی </a:t>
            </a:r>
            <a:r>
              <a:rPr lang="en-US" sz="2400" dirty="0">
                <a:cs typeface="B Zar" panose="00000400000000000000" pitchFamily="2" charset="-78"/>
              </a:rPr>
              <a:t>Value</a:t>
            </a:r>
            <a:r>
              <a:rPr lang="fa-IR" sz="2400" dirty="0">
                <a:cs typeface="B Zar" panose="00000400000000000000" pitchFamily="2" charset="-78"/>
              </a:rPr>
              <a:t> با مشاهدات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4597667-DE6E-4DEA-9FE3-2BEE521606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504" y="863015"/>
            <a:ext cx="1685925" cy="1626770"/>
          </a:xfrm>
          <a:prstGeom prst="rect">
            <a:avLst/>
          </a:prstGeom>
        </p:spPr>
      </p:pic>
      <p:sp>
        <p:nvSpPr>
          <p:cNvPr id="12" name="Rectangle 2">
            <a:extLst>
              <a:ext uri="{FF2B5EF4-FFF2-40B4-BE49-F238E27FC236}">
                <a16:creationId xmlns:a16="http://schemas.microsoft.com/office/drawing/2014/main" id="{9EC0D713-D513-49B0-84F5-63F8FAD2F1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996311"/>
            <a:ext cx="67014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 rtl="1"/>
            <a:r>
              <a:rPr lang="fa-IR" sz="2400" dirty="0"/>
              <a:t>حل با یادگیری تقویتی:</a:t>
            </a:r>
          </a:p>
        </p:txBody>
      </p:sp>
    </p:spTree>
    <p:extLst>
      <p:ext uri="{BB962C8B-B14F-4D97-AF65-F5344CB8AC3E}">
        <p14:creationId xmlns:p14="http://schemas.microsoft.com/office/powerpoint/2010/main" val="2216892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4450-E609-4A8B-B5DE-291917C48298}" type="slidenum">
              <a:rPr lang="en-US" smtClean="0"/>
              <a:t>22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81000" y="228600"/>
            <a:ext cx="8229600" cy="4572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X-O Game: Solution</a:t>
            </a:r>
          </a:p>
          <a:p>
            <a:pPr algn="ctr"/>
            <a:endParaRPr lang="en-US" sz="2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2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2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31866" y="1419136"/>
            <a:ext cx="7391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dirty="0">
                <a:cs typeface="B Zar" panose="00000400000000000000" pitchFamily="2" charset="-78"/>
              </a:rPr>
              <a:t>الگوریتم بازی بر اساس </a:t>
            </a:r>
            <a:r>
              <a:rPr lang="en-US" sz="2400" dirty="0">
                <a:cs typeface="B Zar" panose="00000400000000000000" pitchFamily="2" charset="-78"/>
              </a:rPr>
              <a:t>TD</a:t>
            </a:r>
            <a:r>
              <a:rPr lang="fa-IR" sz="2400" dirty="0">
                <a:cs typeface="B Zar" panose="00000400000000000000" pitchFamily="2" charset="-78"/>
              </a:rPr>
              <a:t>:</a:t>
            </a:r>
            <a:endParaRPr lang="en-US" sz="2400" dirty="0">
              <a:cs typeface="B Zar" panose="00000400000000000000" pitchFamily="2" charset="-78"/>
            </a:endParaRPr>
          </a:p>
          <a:p>
            <a:pPr algn="r" rtl="1"/>
            <a:r>
              <a:rPr lang="fa-IR" sz="2400" dirty="0">
                <a:cs typeface="B Zar" panose="00000400000000000000" pitchFamily="2" charset="-78"/>
              </a:rPr>
              <a:t>حرکت رقیب از </a:t>
            </a:r>
            <a:r>
              <a:rPr lang="en-US" sz="2400" dirty="0">
                <a:cs typeface="B Zar" panose="00000400000000000000" pitchFamily="2" charset="-78"/>
              </a:rPr>
              <a:t>a </a:t>
            </a:r>
            <a:r>
              <a:rPr lang="fa-IR" sz="2400" dirty="0">
                <a:cs typeface="B Zar" panose="00000400000000000000" pitchFamily="2" charset="-78"/>
              </a:rPr>
              <a:t> به </a:t>
            </a:r>
            <a:r>
              <a:rPr lang="en-US" sz="2400" dirty="0">
                <a:cs typeface="B Zar" panose="00000400000000000000" pitchFamily="2" charset="-78"/>
              </a:rPr>
              <a:t>b</a:t>
            </a:r>
            <a:endParaRPr lang="fa-IR" sz="2400" dirty="0">
              <a:cs typeface="B Zar" panose="00000400000000000000" pitchFamily="2" charset="-78"/>
            </a:endParaRPr>
          </a:p>
          <a:p>
            <a:pPr algn="r" rtl="1"/>
            <a:r>
              <a:rPr lang="fa-IR" sz="2400" dirty="0">
                <a:cs typeface="B Zar" panose="00000400000000000000" pitchFamily="2" charset="-78"/>
              </a:rPr>
              <a:t>تخمین تابع </a:t>
            </a:r>
            <a:r>
              <a:rPr lang="en-US" sz="2400" dirty="0">
                <a:cs typeface="B Zar" panose="00000400000000000000" pitchFamily="2" charset="-78"/>
              </a:rPr>
              <a:t>Value</a:t>
            </a:r>
            <a:r>
              <a:rPr lang="fa-IR" sz="2400" dirty="0">
                <a:cs typeface="B Zar" panose="00000400000000000000" pitchFamily="2" charset="-78"/>
              </a:rPr>
              <a:t> برای حرکت از </a:t>
            </a:r>
            <a:r>
              <a:rPr lang="en-US" sz="2400" dirty="0">
                <a:cs typeface="B Zar" panose="00000400000000000000" pitchFamily="2" charset="-78"/>
              </a:rPr>
              <a:t>b</a:t>
            </a:r>
            <a:endParaRPr lang="fa-IR" sz="2400" dirty="0">
              <a:cs typeface="B Zar" panose="00000400000000000000" pitchFamily="2" charset="-78"/>
            </a:endParaRPr>
          </a:p>
          <a:p>
            <a:pPr algn="r" rtl="1"/>
            <a:r>
              <a:rPr lang="fa-IR" sz="2400" dirty="0">
                <a:cs typeface="B Zar" panose="00000400000000000000" pitchFamily="2" charset="-78"/>
              </a:rPr>
              <a:t>انتخاب حریصانه </a:t>
            </a:r>
            <a:r>
              <a:rPr lang="en-US" sz="2400" dirty="0">
                <a:cs typeface="B Zar" panose="00000400000000000000" pitchFamily="2" charset="-78"/>
              </a:rPr>
              <a:t>(Greedy)</a:t>
            </a:r>
            <a:r>
              <a:rPr lang="fa-IR" sz="2400" dirty="0">
                <a:cs typeface="B Zar" panose="00000400000000000000" pitchFamily="2" charset="-78"/>
              </a:rPr>
              <a:t> : حرکت از </a:t>
            </a:r>
            <a:r>
              <a:rPr lang="en-US" sz="2400" dirty="0">
                <a:cs typeface="B Zar" panose="00000400000000000000" pitchFamily="2" charset="-78"/>
              </a:rPr>
              <a:t>b</a:t>
            </a:r>
            <a:r>
              <a:rPr lang="fa-IR" sz="2400" dirty="0">
                <a:cs typeface="B Zar" panose="00000400000000000000" pitchFamily="2" charset="-78"/>
              </a:rPr>
              <a:t> به </a:t>
            </a:r>
            <a:r>
              <a:rPr lang="en-US" sz="2400" dirty="0">
                <a:cs typeface="B Zar" panose="00000400000000000000" pitchFamily="2" charset="-78"/>
              </a:rPr>
              <a:t>c*</a:t>
            </a:r>
            <a:endParaRPr lang="fa-IR" sz="2400" dirty="0">
              <a:cs typeface="B Zar" panose="00000400000000000000" pitchFamily="2" charset="-78"/>
            </a:endParaRPr>
          </a:p>
          <a:p>
            <a:pPr algn="r" rtl="1"/>
            <a:r>
              <a:rPr lang="fa-IR" sz="2400" dirty="0">
                <a:cs typeface="B Zar" panose="00000400000000000000" pitchFamily="2" charset="-78"/>
              </a:rPr>
              <a:t>دریافت </a:t>
            </a:r>
            <a:r>
              <a:rPr lang="en-US" sz="2400" dirty="0">
                <a:cs typeface="B Zar" panose="00000400000000000000" pitchFamily="2" charset="-78"/>
              </a:rPr>
              <a:t>Reward</a:t>
            </a:r>
            <a:r>
              <a:rPr lang="fa-IR" sz="2400" dirty="0">
                <a:cs typeface="B Zar" panose="00000400000000000000" pitchFamily="2" charset="-78"/>
              </a:rPr>
              <a:t> جدید و محاسبه </a:t>
            </a:r>
            <a:r>
              <a:rPr lang="en-US" sz="2400" dirty="0">
                <a:cs typeface="B Zar" panose="00000400000000000000" pitchFamily="2" charset="-78"/>
              </a:rPr>
              <a:t>V(S(t+1))		</a:t>
            </a:r>
            <a:endParaRPr lang="fa-IR" sz="2400" dirty="0">
              <a:cs typeface="B Zar" panose="00000400000000000000" pitchFamily="2" charset="-78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744" y="3997246"/>
            <a:ext cx="5263896" cy="75868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231606" y="3522881"/>
            <a:ext cx="34916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2400" dirty="0">
                <a:cs typeface="B Zar" panose="00000400000000000000" pitchFamily="2" charset="-78"/>
              </a:rPr>
              <a:t>بروز رسانی جدول با مشاهدات بازی: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80ABD0-08E2-457C-AD4C-3DBB47FA55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734" y="1162050"/>
            <a:ext cx="2457450" cy="2286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5E954CE-8D82-4517-B18A-FDD7CA332ADE}"/>
              </a:ext>
            </a:extLst>
          </p:cNvPr>
          <p:cNvSpPr/>
          <p:nvPr/>
        </p:nvSpPr>
        <p:spPr>
          <a:xfrm>
            <a:off x="2342737" y="4843466"/>
            <a:ext cx="638052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2400" dirty="0">
                <a:cs typeface="B Zar" panose="00000400000000000000" pitchFamily="2" charset="-78"/>
              </a:rPr>
              <a:t>انجام </a:t>
            </a:r>
            <a:r>
              <a:rPr lang="en-US" sz="2400" dirty="0">
                <a:cs typeface="B Zar" panose="00000400000000000000" pitchFamily="2" charset="-78"/>
              </a:rPr>
              <a:t>Exploration</a:t>
            </a:r>
            <a:r>
              <a:rPr lang="fa-IR" sz="2400" dirty="0">
                <a:cs typeface="B Zar" panose="00000400000000000000" pitchFamily="2" charset="-78"/>
              </a:rPr>
              <a:t> : انتخاب حرکت های غیر بهینه به صورت رندوم</a:t>
            </a:r>
          </a:p>
          <a:p>
            <a:pPr algn="r" rtl="1"/>
            <a:r>
              <a:rPr lang="fa-IR" sz="2400" dirty="0">
                <a:cs typeface="B Zar" panose="00000400000000000000" pitchFamily="2" charset="-78"/>
              </a:rPr>
              <a:t>مثال : (رفتن به رستوران – اکتشاف نفت)</a:t>
            </a:r>
          </a:p>
          <a:p>
            <a:pPr algn="r" rtl="1"/>
            <a:r>
              <a:rPr lang="fa-IR" sz="2400" dirty="0">
                <a:cs typeface="B Zar" panose="00000400000000000000" pitchFamily="2" charset="-78"/>
              </a:rPr>
              <a:t>توجه : عدم به روز رسانی جدول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8F3B46-0DB0-4EE4-BD86-5E393C61B2F6}"/>
              </a:ext>
            </a:extLst>
          </p:cNvPr>
          <p:cNvSpPr/>
          <p:nvPr/>
        </p:nvSpPr>
        <p:spPr>
          <a:xfrm>
            <a:off x="7044600" y="6137464"/>
            <a:ext cx="16786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2400" dirty="0">
                <a:cs typeface="B Zar" panose="00000400000000000000" pitchFamily="2" charset="-78"/>
              </a:rPr>
              <a:t>اثبات همگرایی؟</a:t>
            </a:r>
          </a:p>
        </p:txBody>
      </p:sp>
    </p:spTree>
    <p:extLst>
      <p:ext uri="{BB962C8B-B14F-4D97-AF65-F5344CB8AC3E}">
        <p14:creationId xmlns:p14="http://schemas.microsoft.com/office/powerpoint/2010/main" val="2557003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4450-E609-4A8B-B5DE-291917C48298}" type="slidenum">
              <a:rPr lang="en-US" smtClean="0"/>
              <a:t>23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504" y="863015"/>
            <a:ext cx="1685925" cy="162677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0690" y="1777416"/>
            <a:ext cx="5570220" cy="51816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381000" y="228600"/>
            <a:ext cx="8229600" cy="4572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An Example :X-O</a:t>
            </a:r>
          </a:p>
          <a:p>
            <a:pPr algn="ctr"/>
            <a:endParaRPr lang="en-US" sz="2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2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633A2EDE-5FFA-4795-9B28-7E3E4BAB6F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996311"/>
            <a:ext cx="67014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 rtl="1"/>
            <a:r>
              <a:rPr lang="fa-IR" sz="2400" dirty="0"/>
              <a:t>حل با یادگیری تقویتی:</a:t>
            </a:r>
          </a:p>
        </p:txBody>
      </p:sp>
    </p:spTree>
    <p:extLst>
      <p:ext uri="{BB962C8B-B14F-4D97-AF65-F5344CB8AC3E}">
        <p14:creationId xmlns:p14="http://schemas.microsoft.com/office/powerpoint/2010/main" val="3130042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</p:spPr>
        <p:txBody>
          <a:bodyPr/>
          <a:lstStyle/>
          <a:p>
            <a:fld id="{3DC24450-E609-4A8B-B5DE-291917C48298}" type="slidenum">
              <a:rPr lang="en-US" smtClean="0"/>
              <a:t>3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81000" y="228600"/>
            <a:ext cx="8229600" cy="4572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Main idea of Reinforcement Learning </a:t>
            </a:r>
          </a:p>
          <a:p>
            <a:pPr algn="ctr"/>
            <a:endParaRPr lang="en-US" sz="2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47800" y="1143000"/>
            <a:ext cx="739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dirty="0">
                <a:cs typeface="B Zar" panose="00000400000000000000" pitchFamily="2" charset="-78"/>
              </a:rPr>
              <a:t>یادگیری تقویتی : یادگیری از طریق تعامل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47800" y="2052935"/>
            <a:ext cx="7391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dirty="0">
                <a:cs typeface="B Zar" panose="00000400000000000000" pitchFamily="2" charset="-78"/>
              </a:rPr>
              <a:t>راه رفتن چهارپایان</a:t>
            </a:r>
          </a:p>
          <a:p>
            <a:pPr algn="r" rtl="1"/>
            <a:r>
              <a:rPr lang="fa-IR" sz="2400" dirty="0">
                <a:cs typeface="B Zar" panose="00000400000000000000" pitchFamily="2" charset="-78"/>
              </a:rPr>
              <a:t>نحوه مذاکره با یک فرد</a:t>
            </a:r>
          </a:p>
          <a:p>
            <a:pPr algn="r" rtl="1"/>
            <a:r>
              <a:rPr lang="fa-IR" sz="2400" dirty="0">
                <a:cs typeface="B Zar" panose="00000400000000000000" pitchFamily="2" charset="-78"/>
              </a:rPr>
              <a:t>رانندگی با یک ماشین قدیمی/مدرن</a:t>
            </a:r>
          </a:p>
          <a:p>
            <a:pPr algn="r" rtl="1"/>
            <a:r>
              <a:rPr lang="fa-IR" sz="2400" dirty="0">
                <a:cs typeface="B Zar" panose="00000400000000000000" pitchFamily="2" charset="-78"/>
              </a:rPr>
              <a:t>بازی کردن نوزاد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47800" y="4034135"/>
            <a:ext cx="739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dirty="0">
                <a:cs typeface="B Zar" panose="00000400000000000000" pitchFamily="2" charset="-78"/>
              </a:rPr>
              <a:t>جمع آوری اطلاعات: آگاهی از نتیجه یک سری </a:t>
            </a:r>
            <a:r>
              <a:rPr lang="en-US" sz="2400" dirty="0">
                <a:cs typeface="B Zar" panose="00000400000000000000" pitchFamily="2" charset="-78"/>
              </a:rPr>
              <a:t>Action</a:t>
            </a:r>
            <a:r>
              <a:rPr lang="fa-IR" sz="2400" dirty="0">
                <a:cs typeface="B Zar" panose="00000400000000000000" pitchFamily="2" charset="-78"/>
              </a:rPr>
              <a:t> ها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47800" y="5024735"/>
            <a:ext cx="739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dirty="0">
                <a:solidFill>
                  <a:srgbClr val="FF0000"/>
                </a:solidFill>
                <a:cs typeface="B Zar" panose="00000400000000000000" pitchFamily="2" charset="-78"/>
              </a:rPr>
              <a:t>یادگیری:  </a:t>
            </a:r>
            <a:r>
              <a:rPr lang="fa-IR" sz="2400" dirty="0">
                <a:cs typeface="B Zar" panose="00000400000000000000" pitchFamily="2" charset="-78"/>
              </a:rPr>
              <a:t>برای رسیدن به </a:t>
            </a:r>
            <a:r>
              <a:rPr lang="fa-IR" sz="2800" b="1" dirty="0">
                <a:cs typeface="B Zar" panose="00000400000000000000" pitchFamily="2" charset="-78"/>
              </a:rPr>
              <a:t>هدف</a:t>
            </a:r>
            <a:r>
              <a:rPr lang="fa-IR" sz="2400" dirty="0">
                <a:cs typeface="B Zar" panose="00000400000000000000" pitchFamily="2" charset="-78"/>
              </a:rPr>
              <a:t> چه </a:t>
            </a:r>
            <a:r>
              <a:rPr lang="en-US" sz="2400" dirty="0">
                <a:cs typeface="B Zar" panose="00000400000000000000" pitchFamily="2" charset="-78"/>
              </a:rPr>
              <a:t>Action</a:t>
            </a:r>
            <a:r>
              <a:rPr lang="fa-IR" sz="2400" dirty="0">
                <a:cs typeface="B Zar" panose="00000400000000000000" pitchFamily="2" charset="-78"/>
              </a:rPr>
              <a:t> ای باید انجام داده شود</a:t>
            </a:r>
            <a:endParaRPr lang="fa-IR" sz="2400" b="1" dirty="0">
              <a:cs typeface="B Zar" panose="00000400000000000000" pitchFamily="2" charset="-7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14313" y="5846057"/>
            <a:ext cx="36583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RL: Goal Directed Learning</a:t>
            </a:r>
          </a:p>
        </p:txBody>
      </p:sp>
    </p:spTree>
    <p:extLst>
      <p:ext uri="{BB962C8B-B14F-4D97-AF65-F5344CB8AC3E}">
        <p14:creationId xmlns:p14="http://schemas.microsoft.com/office/powerpoint/2010/main" val="3489120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</p:spPr>
        <p:txBody>
          <a:bodyPr/>
          <a:lstStyle/>
          <a:p>
            <a:fld id="{3DC24450-E609-4A8B-B5DE-291917C48298}" type="slidenum">
              <a:rPr lang="en-US" smtClean="0"/>
              <a:t>4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81000" y="228600"/>
            <a:ext cx="8229600" cy="4572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Main idea of Reinforcement Learning </a:t>
            </a:r>
          </a:p>
          <a:p>
            <a:pPr algn="ctr"/>
            <a:endParaRPr lang="en-US" sz="2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07067" y="4519136"/>
            <a:ext cx="7391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dirty="0">
                <a:solidFill>
                  <a:srgbClr val="FF0000"/>
                </a:solidFill>
                <a:cs typeface="B Zar" panose="00000400000000000000" pitchFamily="2" charset="-78"/>
              </a:rPr>
              <a:t>هدف:  </a:t>
            </a:r>
            <a:r>
              <a:rPr lang="fa-IR" sz="2400" dirty="0">
                <a:cs typeface="B Zar" panose="00000400000000000000" pitchFamily="2" charset="-78"/>
              </a:rPr>
              <a:t>ماکزیمم کردن پاداش در دراز مدت </a:t>
            </a:r>
          </a:p>
          <a:p>
            <a:pPr algn="ctr" rtl="1"/>
            <a:r>
              <a:rPr lang="fa-IR" b="1" dirty="0">
                <a:cs typeface="B Zar" panose="00000400000000000000" pitchFamily="2" charset="-78"/>
              </a:rPr>
              <a:t>	حل با ایده های کنترل بهینه</a:t>
            </a:r>
          </a:p>
        </p:txBody>
      </p:sp>
      <p:sp>
        <p:nvSpPr>
          <p:cNvPr id="3" name="Freeform 2"/>
          <p:cNvSpPr/>
          <p:nvPr/>
        </p:nvSpPr>
        <p:spPr>
          <a:xfrm>
            <a:off x="543478" y="2307771"/>
            <a:ext cx="2352122" cy="1796143"/>
          </a:xfrm>
          <a:custGeom>
            <a:avLst/>
            <a:gdLst>
              <a:gd name="connsiteX0" fmla="*/ 447122 w 2352122"/>
              <a:gd name="connsiteY0" fmla="*/ 10886 h 1796143"/>
              <a:gd name="connsiteX1" fmla="*/ 697493 w 2352122"/>
              <a:gd name="connsiteY1" fmla="*/ 21772 h 1796143"/>
              <a:gd name="connsiteX2" fmla="*/ 828122 w 2352122"/>
              <a:gd name="connsiteY2" fmla="*/ 0 h 1796143"/>
              <a:gd name="connsiteX3" fmla="*/ 1176465 w 2352122"/>
              <a:gd name="connsiteY3" fmla="*/ 10886 h 1796143"/>
              <a:gd name="connsiteX4" fmla="*/ 1274436 w 2352122"/>
              <a:gd name="connsiteY4" fmla="*/ 54429 h 1796143"/>
              <a:gd name="connsiteX5" fmla="*/ 1317979 w 2352122"/>
              <a:gd name="connsiteY5" fmla="*/ 65315 h 1796143"/>
              <a:gd name="connsiteX6" fmla="*/ 1350636 w 2352122"/>
              <a:gd name="connsiteY6" fmla="*/ 76200 h 1796143"/>
              <a:gd name="connsiteX7" fmla="*/ 1415951 w 2352122"/>
              <a:gd name="connsiteY7" fmla="*/ 87086 h 1796143"/>
              <a:gd name="connsiteX8" fmla="*/ 1513922 w 2352122"/>
              <a:gd name="connsiteY8" fmla="*/ 119743 h 1796143"/>
              <a:gd name="connsiteX9" fmla="*/ 1775179 w 2352122"/>
              <a:gd name="connsiteY9" fmla="*/ 250372 h 1796143"/>
              <a:gd name="connsiteX10" fmla="*/ 1862265 w 2352122"/>
              <a:gd name="connsiteY10" fmla="*/ 272143 h 1796143"/>
              <a:gd name="connsiteX11" fmla="*/ 1927579 w 2352122"/>
              <a:gd name="connsiteY11" fmla="*/ 315686 h 1796143"/>
              <a:gd name="connsiteX12" fmla="*/ 1992893 w 2352122"/>
              <a:gd name="connsiteY12" fmla="*/ 337458 h 1796143"/>
              <a:gd name="connsiteX13" fmla="*/ 2079979 w 2352122"/>
              <a:gd name="connsiteY13" fmla="*/ 391886 h 1796143"/>
              <a:gd name="connsiteX14" fmla="*/ 2145293 w 2352122"/>
              <a:gd name="connsiteY14" fmla="*/ 500743 h 1796143"/>
              <a:gd name="connsiteX15" fmla="*/ 2210608 w 2352122"/>
              <a:gd name="connsiteY15" fmla="*/ 587829 h 1796143"/>
              <a:gd name="connsiteX16" fmla="*/ 2232379 w 2352122"/>
              <a:gd name="connsiteY16" fmla="*/ 620486 h 1796143"/>
              <a:gd name="connsiteX17" fmla="*/ 2265036 w 2352122"/>
              <a:gd name="connsiteY17" fmla="*/ 674915 h 1796143"/>
              <a:gd name="connsiteX18" fmla="*/ 2308579 w 2352122"/>
              <a:gd name="connsiteY18" fmla="*/ 718458 h 1796143"/>
              <a:gd name="connsiteX19" fmla="*/ 2330351 w 2352122"/>
              <a:gd name="connsiteY19" fmla="*/ 772886 h 1796143"/>
              <a:gd name="connsiteX20" fmla="*/ 2341236 w 2352122"/>
              <a:gd name="connsiteY20" fmla="*/ 827315 h 1796143"/>
              <a:gd name="connsiteX21" fmla="*/ 2352122 w 2352122"/>
              <a:gd name="connsiteY21" fmla="*/ 859972 h 1796143"/>
              <a:gd name="connsiteX22" fmla="*/ 2341236 w 2352122"/>
              <a:gd name="connsiteY22" fmla="*/ 1077686 h 1796143"/>
              <a:gd name="connsiteX23" fmla="*/ 2265036 w 2352122"/>
              <a:gd name="connsiteY23" fmla="*/ 1240972 h 1796143"/>
              <a:gd name="connsiteX24" fmla="*/ 2199722 w 2352122"/>
              <a:gd name="connsiteY24" fmla="*/ 1295400 h 1796143"/>
              <a:gd name="connsiteX25" fmla="*/ 2145293 w 2352122"/>
              <a:gd name="connsiteY25" fmla="*/ 1382486 h 1796143"/>
              <a:gd name="connsiteX26" fmla="*/ 2069093 w 2352122"/>
              <a:gd name="connsiteY26" fmla="*/ 1426029 h 1796143"/>
              <a:gd name="connsiteX27" fmla="*/ 2014665 w 2352122"/>
              <a:gd name="connsiteY27" fmla="*/ 1436915 h 1796143"/>
              <a:gd name="connsiteX28" fmla="*/ 1905808 w 2352122"/>
              <a:gd name="connsiteY28" fmla="*/ 1469572 h 1796143"/>
              <a:gd name="connsiteX29" fmla="*/ 1873151 w 2352122"/>
              <a:gd name="connsiteY29" fmla="*/ 1480458 h 1796143"/>
              <a:gd name="connsiteX30" fmla="*/ 1829608 w 2352122"/>
              <a:gd name="connsiteY30" fmla="*/ 1491343 h 1796143"/>
              <a:gd name="connsiteX31" fmla="*/ 1688093 w 2352122"/>
              <a:gd name="connsiteY31" fmla="*/ 1480458 h 1796143"/>
              <a:gd name="connsiteX32" fmla="*/ 1644551 w 2352122"/>
              <a:gd name="connsiteY32" fmla="*/ 1469572 h 1796143"/>
              <a:gd name="connsiteX33" fmla="*/ 1459493 w 2352122"/>
              <a:gd name="connsiteY33" fmla="*/ 1480458 h 1796143"/>
              <a:gd name="connsiteX34" fmla="*/ 1437722 w 2352122"/>
              <a:gd name="connsiteY34" fmla="*/ 1545772 h 1796143"/>
              <a:gd name="connsiteX35" fmla="*/ 1405065 w 2352122"/>
              <a:gd name="connsiteY35" fmla="*/ 1578429 h 1796143"/>
              <a:gd name="connsiteX36" fmla="*/ 1285322 w 2352122"/>
              <a:gd name="connsiteY36" fmla="*/ 1676400 h 1796143"/>
              <a:gd name="connsiteX37" fmla="*/ 1241779 w 2352122"/>
              <a:gd name="connsiteY37" fmla="*/ 1709058 h 1796143"/>
              <a:gd name="connsiteX38" fmla="*/ 1089379 w 2352122"/>
              <a:gd name="connsiteY38" fmla="*/ 1796143 h 1796143"/>
              <a:gd name="connsiteX39" fmla="*/ 980522 w 2352122"/>
              <a:gd name="connsiteY39" fmla="*/ 1774372 h 1796143"/>
              <a:gd name="connsiteX40" fmla="*/ 860779 w 2352122"/>
              <a:gd name="connsiteY40" fmla="*/ 1763486 h 1796143"/>
              <a:gd name="connsiteX41" fmla="*/ 817236 w 2352122"/>
              <a:gd name="connsiteY41" fmla="*/ 1741715 h 1796143"/>
              <a:gd name="connsiteX42" fmla="*/ 773693 w 2352122"/>
              <a:gd name="connsiteY42" fmla="*/ 1730829 h 1796143"/>
              <a:gd name="connsiteX43" fmla="*/ 730151 w 2352122"/>
              <a:gd name="connsiteY43" fmla="*/ 1698172 h 1796143"/>
              <a:gd name="connsiteX44" fmla="*/ 664836 w 2352122"/>
              <a:gd name="connsiteY44" fmla="*/ 1654629 h 1796143"/>
              <a:gd name="connsiteX45" fmla="*/ 610408 w 2352122"/>
              <a:gd name="connsiteY45" fmla="*/ 1611086 h 1796143"/>
              <a:gd name="connsiteX46" fmla="*/ 588636 w 2352122"/>
              <a:gd name="connsiteY46" fmla="*/ 1589315 h 1796143"/>
              <a:gd name="connsiteX47" fmla="*/ 403579 w 2352122"/>
              <a:gd name="connsiteY47" fmla="*/ 1458686 h 1796143"/>
              <a:gd name="connsiteX48" fmla="*/ 305608 w 2352122"/>
              <a:gd name="connsiteY48" fmla="*/ 1371600 h 1796143"/>
              <a:gd name="connsiteX49" fmla="*/ 283836 w 2352122"/>
              <a:gd name="connsiteY49" fmla="*/ 1349829 h 1796143"/>
              <a:gd name="connsiteX50" fmla="*/ 262065 w 2352122"/>
              <a:gd name="connsiteY50" fmla="*/ 1317172 h 1796143"/>
              <a:gd name="connsiteX51" fmla="*/ 196751 w 2352122"/>
              <a:gd name="connsiteY51" fmla="*/ 1295400 h 1796143"/>
              <a:gd name="connsiteX52" fmla="*/ 120551 w 2352122"/>
              <a:gd name="connsiteY52" fmla="*/ 1240972 h 1796143"/>
              <a:gd name="connsiteX53" fmla="*/ 66122 w 2352122"/>
              <a:gd name="connsiteY53" fmla="*/ 1186543 h 1796143"/>
              <a:gd name="connsiteX54" fmla="*/ 22579 w 2352122"/>
              <a:gd name="connsiteY54" fmla="*/ 1143000 h 1796143"/>
              <a:gd name="connsiteX55" fmla="*/ 808 w 2352122"/>
              <a:gd name="connsiteY55" fmla="*/ 1023258 h 1796143"/>
              <a:gd name="connsiteX56" fmla="*/ 22579 w 2352122"/>
              <a:gd name="connsiteY56" fmla="*/ 979715 h 1796143"/>
              <a:gd name="connsiteX57" fmla="*/ 33465 w 2352122"/>
              <a:gd name="connsiteY57" fmla="*/ 947058 h 1796143"/>
              <a:gd name="connsiteX58" fmla="*/ 55236 w 2352122"/>
              <a:gd name="connsiteY58" fmla="*/ 892629 h 1796143"/>
              <a:gd name="connsiteX59" fmla="*/ 77008 w 2352122"/>
              <a:gd name="connsiteY59" fmla="*/ 620486 h 1796143"/>
              <a:gd name="connsiteX60" fmla="*/ 98779 w 2352122"/>
              <a:gd name="connsiteY60" fmla="*/ 500743 h 1796143"/>
              <a:gd name="connsiteX61" fmla="*/ 131436 w 2352122"/>
              <a:gd name="connsiteY61" fmla="*/ 435429 h 1796143"/>
              <a:gd name="connsiteX62" fmla="*/ 174979 w 2352122"/>
              <a:gd name="connsiteY62" fmla="*/ 261258 h 1796143"/>
              <a:gd name="connsiteX63" fmla="*/ 240293 w 2352122"/>
              <a:gd name="connsiteY63" fmla="*/ 195943 h 1796143"/>
              <a:gd name="connsiteX64" fmla="*/ 316493 w 2352122"/>
              <a:gd name="connsiteY64" fmla="*/ 185058 h 1796143"/>
              <a:gd name="connsiteX65" fmla="*/ 349151 w 2352122"/>
              <a:gd name="connsiteY65" fmla="*/ 174172 h 1796143"/>
              <a:gd name="connsiteX66" fmla="*/ 403579 w 2352122"/>
              <a:gd name="connsiteY66" fmla="*/ 119743 h 1796143"/>
              <a:gd name="connsiteX67" fmla="*/ 447122 w 2352122"/>
              <a:gd name="connsiteY67" fmla="*/ 76200 h 1796143"/>
              <a:gd name="connsiteX68" fmla="*/ 479779 w 2352122"/>
              <a:gd name="connsiteY68" fmla="*/ 43543 h 1796143"/>
              <a:gd name="connsiteX69" fmla="*/ 545093 w 2352122"/>
              <a:gd name="connsiteY69" fmla="*/ 32658 h 1796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2352122" h="1796143">
                <a:moveTo>
                  <a:pt x="447122" y="10886"/>
                </a:moveTo>
                <a:cubicBezTo>
                  <a:pt x="530579" y="14515"/>
                  <a:pt x="613991" y="24158"/>
                  <a:pt x="697493" y="21772"/>
                </a:cubicBezTo>
                <a:cubicBezTo>
                  <a:pt x="741619" y="20511"/>
                  <a:pt x="783990" y="1003"/>
                  <a:pt x="828122" y="0"/>
                </a:cubicBezTo>
                <a:lnTo>
                  <a:pt x="1176465" y="10886"/>
                </a:lnTo>
                <a:cubicBezTo>
                  <a:pt x="1209122" y="25400"/>
                  <a:pt x="1241081" y="41600"/>
                  <a:pt x="1274436" y="54429"/>
                </a:cubicBezTo>
                <a:cubicBezTo>
                  <a:pt x="1288400" y="59800"/>
                  <a:pt x="1303594" y="61205"/>
                  <a:pt x="1317979" y="65315"/>
                </a:cubicBezTo>
                <a:cubicBezTo>
                  <a:pt x="1329012" y="68467"/>
                  <a:pt x="1339435" y="73711"/>
                  <a:pt x="1350636" y="76200"/>
                </a:cubicBezTo>
                <a:cubicBezTo>
                  <a:pt x="1372182" y="80988"/>
                  <a:pt x="1394624" y="81399"/>
                  <a:pt x="1415951" y="87086"/>
                </a:cubicBezTo>
                <a:cubicBezTo>
                  <a:pt x="1449212" y="95956"/>
                  <a:pt x="1481265" y="108857"/>
                  <a:pt x="1513922" y="119743"/>
                </a:cubicBezTo>
                <a:cubicBezTo>
                  <a:pt x="1601146" y="177893"/>
                  <a:pt x="1657925" y="221059"/>
                  <a:pt x="1775179" y="250372"/>
                </a:cubicBezTo>
                <a:lnTo>
                  <a:pt x="1862265" y="272143"/>
                </a:lnTo>
                <a:cubicBezTo>
                  <a:pt x="1884036" y="286657"/>
                  <a:pt x="1904176" y="303984"/>
                  <a:pt x="1927579" y="315686"/>
                </a:cubicBezTo>
                <a:cubicBezTo>
                  <a:pt x="1948105" y="325949"/>
                  <a:pt x="1972746" y="326469"/>
                  <a:pt x="1992893" y="337458"/>
                </a:cubicBezTo>
                <a:cubicBezTo>
                  <a:pt x="2132348" y="413524"/>
                  <a:pt x="1987714" y="361130"/>
                  <a:pt x="2079979" y="391886"/>
                </a:cubicBezTo>
                <a:cubicBezTo>
                  <a:pt x="2153748" y="465655"/>
                  <a:pt x="2067849" y="371670"/>
                  <a:pt x="2145293" y="500743"/>
                </a:cubicBezTo>
                <a:cubicBezTo>
                  <a:pt x="2163962" y="531858"/>
                  <a:pt x="2189266" y="558483"/>
                  <a:pt x="2210608" y="587829"/>
                </a:cubicBezTo>
                <a:cubicBezTo>
                  <a:pt x="2218303" y="598410"/>
                  <a:pt x="2225445" y="609392"/>
                  <a:pt x="2232379" y="620486"/>
                </a:cubicBezTo>
                <a:cubicBezTo>
                  <a:pt x="2243593" y="638428"/>
                  <a:pt x="2252046" y="658214"/>
                  <a:pt x="2265036" y="674915"/>
                </a:cubicBezTo>
                <a:cubicBezTo>
                  <a:pt x="2277638" y="691118"/>
                  <a:pt x="2294065" y="703944"/>
                  <a:pt x="2308579" y="718458"/>
                </a:cubicBezTo>
                <a:cubicBezTo>
                  <a:pt x="2315836" y="736601"/>
                  <a:pt x="2324736" y="754170"/>
                  <a:pt x="2330351" y="772886"/>
                </a:cubicBezTo>
                <a:cubicBezTo>
                  <a:pt x="2335668" y="790608"/>
                  <a:pt x="2336749" y="809365"/>
                  <a:pt x="2341236" y="827315"/>
                </a:cubicBezTo>
                <a:cubicBezTo>
                  <a:pt x="2344019" y="838447"/>
                  <a:pt x="2348493" y="849086"/>
                  <a:pt x="2352122" y="859972"/>
                </a:cubicBezTo>
                <a:cubicBezTo>
                  <a:pt x="2348493" y="932543"/>
                  <a:pt x="2351885" y="1005809"/>
                  <a:pt x="2341236" y="1077686"/>
                </a:cubicBezTo>
                <a:cubicBezTo>
                  <a:pt x="2338734" y="1094577"/>
                  <a:pt x="2270508" y="1233859"/>
                  <a:pt x="2265036" y="1240972"/>
                </a:cubicBezTo>
                <a:cubicBezTo>
                  <a:pt x="2247757" y="1263435"/>
                  <a:pt x="2219761" y="1275361"/>
                  <a:pt x="2199722" y="1295400"/>
                </a:cubicBezTo>
                <a:cubicBezTo>
                  <a:pt x="2075065" y="1420057"/>
                  <a:pt x="2248758" y="1261776"/>
                  <a:pt x="2145293" y="1382486"/>
                </a:cubicBezTo>
                <a:cubicBezTo>
                  <a:pt x="2123703" y="1407675"/>
                  <a:pt x="2099272" y="1418484"/>
                  <a:pt x="2069093" y="1426029"/>
                </a:cubicBezTo>
                <a:cubicBezTo>
                  <a:pt x="2051143" y="1430516"/>
                  <a:pt x="2032542" y="1432148"/>
                  <a:pt x="2014665" y="1436915"/>
                </a:cubicBezTo>
                <a:cubicBezTo>
                  <a:pt x="1978061" y="1446676"/>
                  <a:pt x="1942016" y="1458431"/>
                  <a:pt x="1905808" y="1469572"/>
                </a:cubicBezTo>
                <a:cubicBezTo>
                  <a:pt x="1894841" y="1472947"/>
                  <a:pt x="1884184" y="1477306"/>
                  <a:pt x="1873151" y="1480458"/>
                </a:cubicBezTo>
                <a:cubicBezTo>
                  <a:pt x="1858766" y="1484568"/>
                  <a:pt x="1844122" y="1487715"/>
                  <a:pt x="1829608" y="1491343"/>
                </a:cubicBezTo>
                <a:cubicBezTo>
                  <a:pt x="1782436" y="1487715"/>
                  <a:pt x="1735080" y="1485986"/>
                  <a:pt x="1688093" y="1480458"/>
                </a:cubicBezTo>
                <a:cubicBezTo>
                  <a:pt x="1673235" y="1478710"/>
                  <a:pt x="1659512" y="1469572"/>
                  <a:pt x="1644551" y="1469572"/>
                </a:cubicBezTo>
                <a:cubicBezTo>
                  <a:pt x="1582758" y="1469572"/>
                  <a:pt x="1521179" y="1476829"/>
                  <a:pt x="1459493" y="1480458"/>
                </a:cubicBezTo>
                <a:cubicBezTo>
                  <a:pt x="1452236" y="1502229"/>
                  <a:pt x="1448867" y="1525711"/>
                  <a:pt x="1437722" y="1545772"/>
                </a:cubicBezTo>
                <a:cubicBezTo>
                  <a:pt x="1430246" y="1559229"/>
                  <a:pt x="1416754" y="1568410"/>
                  <a:pt x="1405065" y="1578429"/>
                </a:cubicBezTo>
                <a:cubicBezTo>
                  <a:pt x="1365909" y="1611991"/>
                  <a:pt x="1325593" y="1644183"/>
                  <a:pt x="1285322" y="1676400"/>
                </a:cubicBezTo>
                <a:cubicBezTo>
                  <a:pt x="1271155" y="1687734"/>
                  <a:pt x="1257086" y="1699317"/>
                  <a:pt x="1241779" y="1709058"/>
                </a:cubicBezTo>
                <a:cubicBezTo>
                  <a:pt x="1112355" y="1791418"/>
                  <a:pt x="1166919" y="1770298"/>
                  <a:pt x="1089379" y="1796143"/>
                </a:cubicBezTo>
                <a:cubicBezTo>
                  <a:pt x="1053093" y="1788886"/>
                  <a:pt x="1017154" y="1779605"/>
                  <a:pt x="980522" y="1774372"/>
                </a:cubicBezTo>
                <a:cubicBezTo>
                  <a:pt x="940846" y="1768704"/>
                  <a:pt x="900080" y="1771346"/>
                  <a:pt x="860779" y="1763486"/>
                </a:cubicBezTo>
                <a:cubicBezTo>
                  <a:pt x="844867" y="1760304"/>
                  <a:pt x="832430" y="1747413"/>
                  <a:pt x="817236" y="1741715"/>
                </a:cubicBezTo>
                <a:cubicBezTo>
                  <a:pt x="803228" y="1736462"/>
                  <a:pt x="788207" y="1734458"/>
                  <a:pt x="773693" y="1730829"/>
                </a:cubicBezTo>
                <a:cubicBezTo>
                  <a:pt x="759179" y="1719943"/>
                  <a:pt x="745014" y="1708576"/>
                  <a:pt x="730151" y="1698172"/>
                </a:cubicBezTo>
                <a:cubicBezTo>
                  <a:pt x="708715" y="1683167"/>
                  <a:pt x="685998" y="1670019"/>
                  <a:pt x="664836" y="1654629"/>
                </a:cubicBezTo>
                <a:cubicBezTo>
                  <a:pt x="646046" y="1640963"/>
                  <a:pt x="628049" y="1626206"/>
                  <a:pt x="610408" y="1611086"/>
                </a:cubicBezTo>
                <a:cubicBezTo>
                  <a:pt x="602616" y="1604407"/>
                  <a:pt x="597044" y="1595201"/>
                  <a:pt x="588636" y="1589315"/>
                </a:cubicBezTo>
                <a:cubicBezTo>
                  <a:pt x="512539" y="1536047"/>
                  <a:pt x="472891" y="1527998"/>
                  <a:pt x="403579" y="1458686"/>
                </a:cubicBezTo>
                <a:cubicBezTo>
                  <a:pt x="237604" y="1292711"/>
                  <a:pt x="402725" y="1449293"/>
                  <a:pt x="305608" y="1371600"/>
                </a:cubicBezTo>
                <a:cubicBezTo>
                  <a:pt x="297594" y="1365189"/>
                  <a:pt x="290247" y="1357843"/>
                  <a:pt x="283836" y="1349829"/>
                </a:cubicBezTo>
                <a:cubicBezTo>
                  <a:pt x="275663" y="1339613"/>
                  <a:pt x="273159" y="1324106"/>
                  <a:pt x="262065" y="1317172"/>
                </a:cubicBezTo>
                <a:cubicBezTo>
                  <a:pt x="242604" y="1305009"/>
                  <a:pt x="196751" y="1295400"/>
                  <a:pt x="196751" y="1295400"/>
                </a:cubicBezTo>
                <a:cubicBezTo>
                  <a:pt x="147423" y="1221410"/>
                  <a:pt x="212094" y="1305052"/>
                  <a:pt x="120551" y="1240972"/>
                </a:cubicBezTo>
                <a:cubicBezTo>
                  <a:pt x="99531" y="1226258"/>
                  <a:pt x="84265" y="1204686"/>
                  <a:pt x="66122" y="1186543"/>
                </a:cubicBezTo>
                <a:lnTo>
                  <a:pt x="22579" y="1143000"/>
                </a:lnTo>
                <a:cubicBezTo>
                  <a:pt x="8879" y="1101901"/>
                  <a:pt x="-3295" y="1072496"/>
                  <a:pt x="808" y="1023258"/>
                </a:cubicBezTo>
                <a:cubicBezTo>
                  <a:pt x="2156" y="1007087"/>
                  <a:pt x="16187" y="994630"/>
                  <a:pt x="22579" y="979715"/>
                </a:cubicBezTo>
                <a:cubicBezTo>
                  <a:pt x="27099" y="969168"/>
                  <a:pt x="29436" y="957802"/>
                  <a:pt x="33465" y="947058"/>
                </a:cubicBezTo>
                <a:cubicBezTo>
                  <a:pt x="40326" y="928762"/>
                  <a:pt x="47979" y="910772"/>
                  <a:pt x="55236" y="892629"/>
                </a:cubicBezTo>
                <a:cubicBezTo>
                  <a:pt x="62493" y="801915"/>
                  <a:pt x="68514" y="711093"/>
                  <a:pt x="77008" y="620486"/>
                </a:cubicBezTo>
                <a:cubicBezTo>
                  <a:pt x="78783" y="601549"/>
                  <a:pt x="88215" y="527152"/>
                  <a:pt x="98779" y="500743"/>
                </a:cubicBezTo>
                <a:cubicBezTo>
                  <a:pt x="107819" y="478143"/>
                  <a:pt x="120550" y="457200"/>
                  <a:pt x="131436" y="435429"/>
                </a:cubicBezTo>
                <a:cubicBezTo>
                  <a:pt x="164460" y="220781"/>
                  <a:pt x="124195" y="350129"/>
                  <a:pt x="174979" y="261258"/>
                </a:cubicBezTo>
                <a:cubicBezTo>
                  <a:pt x="199987" y="217494"/>
                  <a:pt x="186258" y="210680"/>
                  <a:pt x="240293" y="195943"/>
                </a:cubicBezTo>
                <a:cubicBezTo>
                  <a:pt x="265047" y="189192"/>
                  <a:pt x="291093" y="188686"/>
                  <a:pt x="316493" y="185058"/>
                </a:cubicBezTo>
                <a:cubicBezTo>
                  <a:pt x="327379" y="181429"/>
                  <a:pt x="339971" y="181057"/>
                  <a:pt x="349151" y="174172"/>
                </a:cubicBezTo>
                <a:cubicBezTo>
                  <a:pt x="369677" y="158777"/>
                  <a:pt x="385436" y="137886"/>
                  <a:pt x="403579" y="119743"/>
                </a:cubicBezTo>
                <a:lnTo>
                  <a:pt x="447122" y="76200"/>
                </a:lnTo>
                <a:cubicBezTo>
                  <a:pt x="458008" y="65314"/>
                  <a:pt x="465174" y="48411"/>
                  <a:pt x="479779" y="43543"/>
                </a:cubicBezTo>
                <a:cubicBezTo>
                  <a:pt x="522763" y="29216"/>
                  <a:pt x="500962" y="32658"/>
                  <a:pt x="545093" y="32658"/>
                </a:cubicBezTo>
              </a:path>
            </a:pathLst>
          </a:cu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6019800" y="2013856"/>
            <a:ext cx="1317603" cy="2383972"/>
          </a:xfrm>
          <a:custGeom>
            <a:avLst/>
            <a:gdLst>
              <a:gd name="connsiteX0" fmla="*/ 119997 w 1317603"/>
              <a:gd name="connsiteY0" fmla="*/ 1034143 h 2383972"/>
              <a:gd name="connsiteX1" fmla="*/ 130883 w 1317603"/>
              <a:gd name="connsiteY1" fmla="*/ 370115 h 2383972"/>
              <a:gd name="connsiteX2" fmla="*/ 152654 w 1317603"/>
              <a:gd name="connsiteY2" fmla="*/ 337458 h 2383972"/>
              <a:gd name="connsiteX3" fmla="*/ 141768 w 1317603"/>
              <a:gd name="connsiteY3" fmla="*/ 228600 h 2383972"/>
              <a:gd name="connsiteX4" fmla="*/ 196197 w 1317603"/>
              <a:gd name="connsiteY4" fmla="*/ 163286 h 2383972"/>
              <a:gd name="connsiteX5" fmla="*/ 272397 w 1317603"/>
              <a:gd name="connsiteY5" fmla="*/ 108858 h 2383972"/>
              <a:gd name="connsiteX6" fmla="*/ 370368 w 1317603"/>
              <a:gd name="connsiteY6" fmla="*/ 21772 h 2383972"/>
              <a:gd name="connsiteX7" fmla="*/ 468340 w 1317603"/>
              <a:gd name="connsiteY7" fmla="*/ 10886 h 2383972"/>
              <a:gd name="connsiteX8" fmla="*/ 544540 w 1317603"/>
              <a:gd name="connsiteY8" fmla="*/ 0 h 2383972"/>
              <a:gd name="connsiteX9" fmla="*/ 653397 w 1317603"/>
              <a:gd name="connsiteY9" fmla="*/ 10886 h 2383972"/>
              <a:gd name="connsiteX10" fmla="*/ 751368 w 1317603"/>
              <a:gd name="connsiteY10" fmla="*/ 32658 h 2383972"/>
              <a:gd name="connsiteX11" fmla="*/ 805797 w 1317603"/>
              <a:gd name="connsiteY11" fmla="*/ 76200 h 2383972"/>
              <a:gd name="connsiteX12" fmla="*/ 849340 w 1317603"/>
              <a:gd name="connsiteY12" fmla="*/ 87086 h 2383972"/>
              <a:gd name="connsiteX13" fmla="*/ 925540 w 1317603"/>
              <a:gd name="connsiteY13" fmla="*/ 163286 h 2383972"/>
              <a:gd name="connsiteX14" fmla="*/ 979968 w 1317603"/>
              <a:gd name="connsiteY14" fmla="*/ 206829 h 2383972"/>
              <a:gd name="connsiteX15" fmla="*/ 1001740 w 1317603"/>
              <a:gd name="connsiteY15" fmla="*/ 239486 h 2383972"/>
              <a:gd name="connsiteX16" fmla="*/ 1045283 w 1317603"/>
              <a:gd name="connsiteY16" fmla="*/ 283029 h 2383972"/>
              <a:gd name="connsiteX17" fmla="*/ 1099711 w 1317603"/>
              <a:gd name="connsiteY17" fmla="*/ 381000 h 2383972"/>
              <a:gd name="connsiteX18" fmla="*/ 1143254 w 1317603"/>
              <a:gd name="connsiteY18" fmla="*/ 413658 h 2383972"/>
              <a:gd name="connsiteX19" fmla="*/ 1165025 w 1317603"/>
              <a:gd name="connsiteY19" fmla="*/ 446315 h 2383972"/>
              <a:gd name="connsiteX20" fmla="*/ 1208568 w 1317603"/>
              <a:gd name="connsiteY20" fmla="*/ 500743 h 2383972"/>
              <a:gd name="connsiteX21" fmla="*/ 1252111 w 1317603"/>
              <a:gd name="connsiteY21" fmla="*/ 696686 h 2383972"/>
              <a:gd name="connsiteX22" fmla="*/ 1262997 w 1317603"/>
              <a:gd name="connsiteY22" fmla="*/ 805543 h 2383972"/>
              <a:gd name="connsiteX23" fmla="*/ 1295654 w 1317603"/>
              <a:gd name="connsiteY23" fmla="*/ 936172 h 2383972"/>
              <a:gd name="connsiteX24" fmla="*/ 1306540 w 1317603"/>
              <a:gd name="connsiteY24" fmla="*/ 1121229 h 2383972"/>
              <a:gd name="connsiteX25" fmla="*/ 1317425 w 1317603"/>
              <a:gd name="connsiteY25" fmla="*/ 1262743 h 2383972"/>
              <a:gd name="connsiteX26" fmla="*/ 1284768 w 1317603"/>
              <a:gd name="connsiteY26" fmla="*/ 1502229 h 2383972"/>
              <a:gd name="connsiteX27" fmla="*/ 1241225 w 1317603"/>
              <a:gd name="connsiteY27" fmla="*/ 1774372 h 2383972"/>
              <a:gd name="connsiteX28" fmla="*/ 1230340 w 1317603"/>
              <a:gd name="connsiteY28" fmla="*/ 1828800 h 2383972"/>
              <a:gd name="connsiteX29" fmla="*/ 1186797 w 1317603"/>
              <a:gd name="connsiteY29" fmla="*/ 1915886 h 2383972"/>
              <a:gd name="connsiteX30" fmla="*/ 1154140 w 1317603"/>
              <a:gd name="connsiteY30" fmla="*/ 1937658 h 2383972"/>
              <a:gd name="connsiteX31" fmla="*/ 1143254 w 1317603"/>
              <a:gd name="connsiteY31" fmla="*/ 2013858 h 2383972"/>
              <a:gd name="connsiteX32" fmla="*/ 1110597 w 1317603"/>
              <a:gd name="connsiteY32" fmla="*/ 2046515 h 2383972"/>
              <a:gd name="connsiteX33" fmla="*/ 1077940 w 1317603"/>
              <a:gd name="connsiteY33" fmla="*/ 2090058 h 2383972"/>
              <a:gd name="connsiteX34" fmla="*/ 1056168 w 1317603"/>
              <a:gd name="connsiteY34" fmla="*/ 2188029 h 2383972"/>
              <a:gd name="connsiteX35" fmla="*/ 1034397 w 1317603"/>
              <a:gd name="connsiteY35" fmla="*/ 2220686 h 2383972"/>
              <a:gd name="connsiteX36" fmla="*/ 990854 w 1317603"/>
              <a:gd name="connsiteY36" fmla="*/ 2242458 h 2383972"/>
              <a:gd name="connsiteX37" fmla="*/ 871111 w 1317603"/>
              <a:gd name="connsiteY37" fmla="*/ 2307772 h 2383972"/>
              <a:gd name="connsiteX38" fmla="*/ 805797 w 1317603"/>
              <a:gd name="connsiteY38" fmla="*/ 2329543 h 2383972"/>
              <a:gd name="connsiteX39" fmla="*/ 740483 w 1317603"/>
              <a:gd name="connsiteY39" fmla="*/ 2351315 h 2383972"/>
              <a:gd name="connsiteX40" fmla="*/ 686054 w 1317603"/>
              <a:gd name="connsiteY40" fmla="*/ 2362200 h 2383972"/>
              <a:gd name="connsiteX41" fmla="*/ 435683 w 1317603"/>
              <a:gd name="connsiteY41" fmla="*/ 2383972 h 2383972"/>
              <a:gd name="connsiteX42" fmla="*/ 272397 w 1317603"/>
              <a:gd name="connsiteY42" fmla="*/ 2362200 h 2383972"/>
              <a:gd name="connsiteX43" fmla="*/ 228854 w 1317603"/>
              <a:gd name="connsiteY43" fmla="*/ 2286000 h 2383972"/>
              <a:gd name="connsiteX44" fmla="*/ 174425 w 1317603"/>
              <a:gd name="connsiteY44" fmla="*/ 2242458 h 2383972"/>
              <a:gd name="connsiteX45" fmla="*/ 163540 w 1317603"/>
              <a:gd name="connsiteY45" fmla="*/ 2209800 h 2383972"/>
              <a:gd name="connsiteX46" fmla="*/ 141768 w 1317603"/>
              <a:gd name="connsiteY46" fmla="*/ 2188029 h 2383972"/>
              <a:gd name="connsiteX47" fmla="*/ 119997 w 1317603"/>
              <a:gd name="connsiteY47" fmla="*/ 2090058 h 2383972"/>
              <a:gd name="connsiteX48" fmla="*/ 130883 w 1317603"/>
              <a:gd name="connsiteY48" fmla="*/ 1894115 h 2383972"/>
              <a:gd name="connsiteX49" fmla="*/ 141768 w 1317603"/>
              <a:gd name="connsiteY49" fmla="*/ 1654629 h 2383972"/>
              <a:gd name="connsiteX50" fmla="*/ 130883 w 1317603"/>
              <a:gd name="connsiteY50" fmla="*/ 1600200 h 2383972"/>
              <a:gd name="connsiteX51" fmla="*/ 98225 w 1317603"/>
              <a:gd name="connsiteY51" fmla="*/ 1556658 h 2383972"/>
              <a:gd name="connsiteX52" fmla="*/ 76454 w 1317603"/>
              <a:gd name="connsiteY52" fmla="*/ 1524000 h 2383972"/>
              <a:gd name="connsiteX53" fmla="*/ 22025 w 1317603"/>
              <a:gd name="connsiteY53" fmla="*/ 1458686 h 2383972"/>
              <a:gd name="connsiteX54" fmla="*/ 254 w 1317603"/>
              <a:gd name="connsiteY54" fmla="*/ 1393372 h 2383972"/>
              <a:gd name="connsiteX55" fmla="*/ 22025 w 1317603"/>
              <a:gd name="connsiteY55" fmla="*/ 1240972 h 2383972"/>
              <a:gd name="connsiteX56" fmla="*/ 65568 w 1317603"/>
              <a:gd name="connsiteY56" fmla="*/ 1143000 h 2383972"/>
              <a:gd name="connsiteX57" fmla="*/ 109111 w 1317603"/>
              <a:gd name="connsiteY57" fmla="*/ 1088572 h 2383972"/>
              <a:gd name="connsiteX58" fmla="*/ 152654 w 1317603"/>
              <a:gd name="connsiteY58" fmla="*/ 1034143 h 2383972"/>
              <a:gd name="connsiteX59" fmla="*/ 174425 w 1317603"/>
              <a:gd name="connsiteY59" fmla="*/ 1034143 h 2383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1317603" h="2383972">
                <a:moveTo>
                  <a:pt x="119997" y="1034143"/>
                </a:moveTo>
                <a:cubicBezTo>
                  <a:pt x="123626" y="812800"/>
                  <a:pt x="120518" y="591245"/>
                  <a:pt x="130883" y="370115"/>
                </a:cubicBezTo>
                <a:cubicBezTo>
                  <a:pt x="131496" y="357046"/>
                  <a:pt x="151651" y="350502"/>
                  <a:pt x="152654" y="337458"/>
                </a:cubicBezTo>
                <a:cubicBezTo>
                  <a:pt x="155451" y="301098"/>
                  <a:pt x="145397" y="264886"/>
                  <a:pt x="141768" y="228600"/>
                </a:cubicBezTo>
                <a:cubicBezTo>
                  <a:pt x="254732" y="153292"/>
                  <a:pt x="85712" y="273771"/>
                  <a:pt x="196197" y="163286"/>
                </a:cubicBezTo>
                <a:cubicBezTo>
                  <a:pt x="335437" y="24046"/>
                  <a:pt x="198792" y="194729"/>
                  <a:pt x="272397" y="108858"/>
                </a:cubicBezTo>
                <a:cubicBezTo>
                  <a:pt x="305398" y="70357"/>
                  <a:pt x="317652" y="36834"/>
                  <a:pt x="370368" y="21772"/>
                </a:cubicBezTo>
                <a:cubicBezTo>
                  <a:pt x="401962" y="12745"/>
                  <a:pt x="435735" y="14962"/>
                  <a:pt x="468340" y="10886"/>
                </a:cubicBezTo>
                <a:cubicBezTo>
                  <a:pt x="493800" y="7703"/>
                  <a:pt x="519140" y="3629"/>
                  <a:pt x="544540" y="0"/>
                </a:cubicBezTo>
                <a:cubicBezTo>
                  <a:pt x="580826" y="3629"/>
                  <a:pt x="617250" y="6066"/>
                  <a:pt x="653397" y="10886"/>
                </a:cubicBezTo>
                <a:cubicBezTo>
                  <a:pt x="683009" y="14834"/>
                  <a:pt x="721805" y="25267"/>
                  <a:pt x="751368" y="32658"/>
                </a:cubicBezTo>
                <a:cubicBezTo>
                  <a:pt x="768925" y="50214"/>
                  <a:pt x="781766" y="65901"/>
                  <a:pt x="805797" y="76200"/>
                </a:cubicBezTo>
                <a:cubicBezTo>
                  <a:pt x="819548" y="82093"/>
                  <a:pt x="834826" y="83457"/>
                  <a:pt x="849340" y="87086"/>
                </a:cubicBezTo>
                <a:cubicBezTo>
                  <a:pt x="923169" y="136307"/>
                  <a:pt x="835037" y="72783"/>
                  <a:pt x="925540" y="163286"/>
                </a:cubicBezTo>
                <a:cubicBezTo>
                  <a:pt x="941969" y="179715"/>
                  <a:pt x="963539" y="190400"/>
                  <a:pt x="979968" y="206829"/>
                </a:cubicBezTo>
                <a:cubicBezTo>
                  <a:pt x="989219" y="216080"/>
                  <a:pt x="993226" y="229553"/>
                  <a:pt x="1001740" y="239486"/>
                </a:cubicBezTo>
                <a:cubicBezTo>
                  <a:pt x="1015098" y="255071"/>
                  <a:pt x="1033512" y="266213"/>
                  <a:pt x="1045283" y="283029"/>
                </a:cubicBezTo>
                <a:cubicBezTo>
                  <a:pt x="1058569" y="302009"/>
                  <a:pt x="1077995" y="359283"/>
                  <a:pt x="1099711" y="381000"/>
                </a:cubicBezTo>
                <a:cubicBezTo>
                  <a:pt x="1112540" y="393829"/>
                  <a:pt x="1130425" y="400829"/>
                  <a:pt x="1143254" y="413658"/>
                </a:cubicBezTo>
                <a:cubicBezTo>
                  <a:pt x="1152505" y="422909"/>
                  <a:pt x="1157175" y="435849"/>
                  <a:pt x="1165025" y="446315"/>
                </a:cubicBezTo>
                <a:cubicBezTo>
                  <a:pt x="1178965" y="464902"/>
                  <a:pt x="1194054" y="482600"/>
                  <a:pt x="1208568" y="500743"/>
                </a:cubicBezTo>
                <a:cubicBezTo>
                  <a:pt x="1225184" y="567205"/>
                  <a:pt x="1240179" y="625093"/>
                  <a:pt x="1252111" y="696686"/>
                </a:cubicBezTo>
                <a:cubicBezTo>
                  <a:pt x="1258106" y="732656"/>
                  <a:pt x="1256474" y="769665"/>
                  <a:pt x="1262997" y="805543"/>
                </a:cubicBezTo>
                <a:cubicBezTo>
                  <a:pt x="1271026" y="849702"/>
                  <a:pt x="1284768" y="892629"/>
                  <a:pt x="1295654" y="936172"/>
                </a:cubicBezTo>
                <a:cubicBezTo>
                  <a:pt x="1299283" y="997858"/>
                  <a:pt x="1302430" y="1059574"/>
                  <a:pt x="1306540" y="1121229"/>
                </a:cubicBezTo>
                <a:cubicBezTo>
                  <a:pt x="1309687" y="1168435"/>
                  <a:pt x="1319001" y="1215459"/>
                  <a:pt x="1317425" y="1262743"/>
                </a:cubicBezTo>
                <a:cubicBezTo>
                  <a:pt x="1311705" y="1434339"/>
                  <a:pt x="1302410" y="1396379"/>
                  <a:pt x="1284768" y="1502229"/>
                </a:cubicBezTo>
                <a:cubicBezTo>
                  <a:pt x="1269665" y="1592847"/>
                  <a:pt x="1259241" y="1684288"/>
                  <a:pt x="1241225" y="1774372"/>
                </a:cubicBezTo>
                <a:cubicBezTo>
                  <a:pt x="1237597" y="1792515"/>
                  <a:pt x="1234827" y="1810850"/>
                  <a:pt x="1230340" y="1828800"/>
                </a:cubicBezTo>
                <a:cubicBezTo>
                  <a:pt x="1222658" y="1859530"/>
                  <a:pt x="1207114" y="1892182"/>
                  <a:pt x="1186797" y="1915886"/>
                </a:cubicBezTo>
                <a:cubicBezTo>
                  <a:pt x="1178283" y="1925819"/>
                  <a:pt x="1165026" y="1930401"/>
                  <a:pt x="1154140" y="1937658"/>
                </a:cubicBezTo>
                <a:cubicBezTo>
                  <a:pt x="1150511" y="1963058"/>
                  <a:pt x="1152783" y="1990035"/>
                  <a:pt x="1143254" y="2013858"/>
                </a:cubicBezTo>
                <a:cubicBezTo>
                  <a:pt x="1137537" y="2028152"/>
                  <a:pt x="1120616" y="2034826"/>
                  <a:pt x="1110597" y="2046515"/>
                </a:cubicBezTo>
                <a:cubicBezTo>
                  <a:pt x="1098790" y="2060290"/>
                  <a:pt x="1088826" y="2075544"/>
                  <a:pt x="1077940" y="2090058"/>
                </a:cubicBezTo>
                <a:cubicBezTo>
                  <a:pt x="1073759" y="2115146"/>
                  <a:pt x="1069568" y="2161230"/>
                  <a:pt x="1056168" y="2188029"/>
                </a:cubicBezTo>
                <a:cubicBezTo>
                  <a:pt x="1050317" y="2199731"/>
                  <a:pt x="1044447" y="2212310"/>
                  <a:pt x="1034397" y="2220686"/>
                </a:cubicBezTo>
                <a:cubicBezTo>
                  <a:pt x="1021931" y="2231075"/>
                  <a:pt x="1004943" y="2234407"/>
                  <a:pt x="990854" y="2242458"/>
                </a:cubicBezTo>
                <a:cubicBezTo>
                  <a:pt x="935207" y="2274256"/>
                  <a:pt x="959939" y="2278163"/>
                  <a:pt x="871111" y="2307772"/>
                </a:cubicBezTo>
                <a:lnTo>
                  <a:pt x="805797" y="2329543"/>
                </a:lnTo>
                <a:cubicBezTo>
                  <a:pt x="784026" y="2336800"/>
                  <a:pt x="762986" y="2346815"/>
                  <a:pt x="740483" y="2351315"/>
                </a:cubicBezTo>
                <a:cubicBezTo>
                  <a:pt x="722340" y="2354943"/>
                  <a:pt x="704394" y="2359755"/>
                  <a:pt x="686054" y="2362200"/>
                </a:cubicBezTo>
                <a:cubicBezTo>
                  <a:pt x="622256" y="2370706"/>
                  <a:pt x="494023" y="2379484"/>
                  <a:pt x="435683" y="2383972"/>
                </a:cubicBezTo>
                <a:cubicBezTo>
                  <a:pt x="381254" y="2376715"/>
                  <a:pt x="322022" y="2385706"/>
                  <a:pt x="272397" y="2362200"/>
                </a:cubicBezTo>
                <a:cubicBezTo>
                  <a:pt x="245959" y="2349677"/>
                  <a:pt x="247379" y="2308642"/>
                  <a:pt x="228854" y="2286000"/>
                </a:cubicBezTo>
                <a:cubicBezTo>
                  <a:pt x="214141" y="2268018"/>
                  <a:pt x="192568" y="2256972"/>
                  <a:pt x="174425" y="2242458"/>
                </a:cubicBezTo>
                <a:cubicBezTo>
                  <a:pt x="170797" y="2231572"/>
                  <a:pt x="169444" y="2219640"/>
                  <a:pt x="163540" y="2209800"/>
                </a:cubicBezTo>
                <a:cubicBezTo>
                  <a:pt x="158260" y="2200999"/>
                  <a:pt x="146358" y="2197209"/>
                  <a:pt x="141768" y="2188029"/>
                </a:cubicBezTo>
                <a:cubicBezTo>
                  <a:pt x="136646" y="2177785"/>
                  <a:pt x="121141" y="2095778"/>
                  <a:pt x="119997" y="2090058"/>
                </a:cubicBezTo>
                <a:cubicBezTo>
                  <a:pt x="123626" y="2024744"/>
                  <a:pt x="127616" y="1959448"/>
                  <a:pt x="130883" y="1894115"/>
                </a:cubicBezTo>
                <a:cubicBezTo>
                  <a:pt x="134873" y="1814304"/>
                  <a:pt x="141768" y="1734540"/>
                  <a:pt x="141768" y="1654629"/>
                </a:cubicBezTo>
                <a:cubicBezTo>
                  <a:pt x="141768" y="1636127"/>
                  <a:pt x="138398" y="1617108"/>
                  <a:pt x="130883" y="1600200"/>
                </a:cubicBezTo>
                <a:cubicBezTo>
                  <a:pt x="123514" y="1583621"/>
                  <a:pt x="108770" y="1571421"/>
                  <a:pt x="98225" y="1556658"/>
                </a:cubicBezTo>
                <a:cubicBezTo>
                  <a:pt x="90621" y="1546012"/>
                  <a:pt x="84830" y="1534051"/>
                  <a:pt x="76454" y="1524000"/>
                </a:cubicBezTo>
                <a:cubicBezTo>
                  <a:pt x="6597" y="1440170"/>
                  <a:pt x="76089" y="1539779"/>
                  <a:pt x="22025" y="1458686"/>
                </a:cubicBezTo>
                <a:cubicBezTo>
                  <a:pt x="14768" y="1436915"/>
                  <a:pt x="-2280" y="1416181"/>
                  <a:pt x="254" y="1393372"/>
                </a:cubicBezTo>
                <a:cubicBezTo>
                  <a:pt x="17578" y="1237458"/>
                  <a:pt x="2222" y="1349892"/>
                  <a:pt x="22025" y="1240972"/>
                </a:cubicBezTo>
                <a:cubicBezTo>
                  <a:pt x="36932" y="1158983"/>
                  <a:pt x="16265" y="1192305"/>
                  <a:pt x="65568" y="1143000"/>
                </a:cubicBezTo>
                <a:cubicBezTo>
                  <a:pt x="86761" y="1079424"/>
                  <a:pt x="59872" y="1137810"/>
                  <a:pt x="109111" y="1088572"/>
                </a:cubicBezTo>
                <a:cubicBezTo>
                  <a:pt x="124491" y="1073192"/>
                  <a:pt x="131112" y="1044914"/>
                  <a:pt x="152654" y="1034143"/>
                </a:cubicBezTo>
                <a:cubicBezTo>
                  <a:pt x="159145" y="1030897"/>
                  <a:pt x="167168" y="1034143"/>
                  <a:pt x="174425" y="1034143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7" name="Curved Down Arrow 16"/>
          <p:cNvSpPr/>
          <p:nvPr/>
        </p:nvSpPr>
        <p:spPr>
          <a:xfrm>
            <a:off x="2286000" y="1676400"/>
            <a:ext cx="3886200" cy="63137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4000" y="3048000"/>
            <a:ext cx="9281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States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185939" y="2967335"/>
            <a:ext cx="10246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Actions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F9BF97-8538-4710-A936-947E68F32DCB}"/>
              </a:ext>
            </a:extLst>
          </p:cNvPr>
          <p:cNvSpPr txBox="1"/>
          <p:nvPr/>
        </p:nvSpPr>
        <p:spPr>
          <a:xfrm>
            <a:off x="1495778" y="5388429"/>
            <a:ext cx="7391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dirty="0">
                <a:solidFill>
                  <a:srgbClr val="FF0000"/>
                </a:solidFill>
                <a:cs typeface="B Zar" panose="00000400000000000000" pitchFamily="2" charset="-78"/>
              </a:rPr>
              <a:t>تاثیر انتخاب </a:t>
            </a:r>
            <a:r>
              <a:rPr lang="en-US" sz="2400" dirty="0">
                <a:solidFill>
                  <a:srgbClr val="FF0000"/>
                </a:solidFill>
                <a:cs typeface="B Zar" panose="00000400000000000000" pitchFamily="2" charset="-78"/>
              </a:rPr>
              <a:t>Action </a:t>
            </a:r>
            <a:r>
              <a:rPr lang="fa-IR" sz="2400" dirty="0">
                <a:solidFill>
                  <a:srgbClr val="FF0000"/>
                </a:solidFill>
                <a:cs typeface="B Zar" panose="00000400000000000000" pitchFamily="2" charset="-78"/>
              </a:rPr>
              <a:t> :</a:t>
            </a:r>
          </a:p>
          <a:p>
            <a:pPr algn="r" rtl="1"/>
            <a:r>
              <a:rPr lang="en-US" sz="2400" dirty="0">
                <a:cs typeface="B Zar" panose="00000400000000000000" pitchFamily="2" charset="-78"/>
              </a:rPr>
              <a:t>Reward </a:t>
            </a:r>
            <a:r>
              <a:rPr lang="fa-IR" sz="2400" dirty="0">
                <a:cs typeface="B Zar" panose="00000400000000000000" pitchFamily="2" charset="-78"/>
              </a:rPr>
              <a:t>لحظه بعد ، </a:t>
            </a:r>
            <a:r>
              <a:rPr lang="en-US" sz="2400" dirty="0">
                <a:cs typeface="B Zar" panose="00000400000000000000" pitchFamily="2" charset="-78"/>
              </a:rPr>
              <a:t>state</a:t>
            </a:r>
            <a:r>
              <a:rPr lang="fa-IR" sz="2400" dirty="0">
                <a:cs typeface="B Zar" panose="00000400000000000000" pitchFamily="2" charset="-78"/>
              </a:rPr>
              <a:t> لحظه بعد و ....</a:t>
            </a:r>
            <a:endParaRPr lang="fa-IR" dirty="0">
              <a:cs typeface="B Zar" panose="00000400000000000000" pitchFamily="2" charset="-78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4DDCCE-040B-4D59-9E87-14F8BC8E74C6}"/>
              </a:ext>
            </a:extLst>
          </p:cNvPr>
          <p:cNvSpPr txBox="1"/>
          <p:nvPr/>
        </p:nvSpPr>
        <p:spPr>
          <a:xfrm>
            <a:off x="1447800" y="1143000"/>
            <a:ext cx="739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dirty="0">
                <a:cs typeface="B Zar" panose="00000400000000000000" pitchFamily="2" charset="-78"/>
              </a:rPr>
              <a:t>یادگیری تقویتی : </a:t>
            </a:r>
            <a:r>
              <a:rPr lang="en-US" sz="2400" dirty="0">
                <a:cs typeface="B Zar" panose="00000400000000000000" pitchFamily="2" charset="-78"/>
              </a:rPr>
              <a:t>mapping</a:t>
            </a:r>
            <a:r>
              <a:rPr lang="fa-IR" sz="2400" dirty="0">
                <a:cs typeface="B Zar" panose="00000400000000000000" pitchFamily="2" charset="-78"/>
              </a:rPr>
              <a:t> از </a:t>
            </a:r>
            <a:r>
              <a:rPr lang="en-US" sz="2400" dirty="0">
                <a:cs typeface="B Zar" panose="00000400000000000000" pitchFamily="2" charset="-78"/>
              </a:rPr>
              <a:t>state </a:t>
            </a:r>
            <a:r>
              <a:rPr lang="fa-IR" sz="2400" dirty="0">
                <a:cs typeface="B Zar" panose="00000400000000000000" pitchFamily="2" charset="-78"/>
              </a:rPr>
              <a:t> به </a:t>
            </a:r>
            <a:r>
              <a:rPr lang="en-US" sz="2400" dirty="0">
                <a:cs typeface="B Zar" panose="00000400000000000000" pitchFamily="2" charset="-78"/>
              </a:rPr>
              <a:t>action</a:t>
            </a:r>
            <a:endParaRPr lang="fa-IR" sz="2400" dirty="0">
              <a:cs typeface="B Zar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778321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17" grpId="0" animBg="1"/>
      <p:bldP spid="18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</p:spPr>
        <p:txBody>
          <a:bodyPr/>
          <a:lstStyle/>
          <a:p>
            <a:fld id="{3DC24450-E609-4A8B-B5DE-291917C48298}" type="slidenum">
              <a:rPr lang="en-US" smtClean="0"/>
              <a:t>5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81000" y="228599"/>
            <a:ext cx="8229600" cy="1114425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Reinforcement Learning:</a:t>
            </a:r>
          </a:p>
          <a:p>
            <a:pPr algn="ctr"/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Different from Supervised and Unsupervised Learning </a:t>
            </a:r>
          </a:p>
          <a:p>
            <a:pPr algn="ctr"/>
            <a:endParaRPr lang="en-US" sz="2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3504" y="1519535"/>
            <a:ext cx="8235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dirty="0">
                <a:cs typeface="B Zar" panose="00000400000000000000" pitchFamily="2" charset="-78"/>
              </a:rPr>
              <a:t>یادگیری نظارتی</a:t>
            </a:r>
            <a:r>
              <a:rPr lang="en-US" sz="2400" dirty="0">
                <a:cs typeface="B Zar" panose="00000400000000000000" pitchFamily="2" charset="-78"/>
              </a:rPr>
              <a:t>(Classification , Regression , Segmentation ) </a:t>
            </a:r>
            <a:endParaRPr lang="fa-IR" sz="2400" dirty="0">
              <a:cs typeface="B Zar" panose="00000400000000000000" pitchFamily="2" charset="-7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0CEE9D-C927-44E2-A846-EBAE404129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993" y="2362200"/>
            <a:ext cx="1971675" cy="1485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D430B01-FA08-4444-967C-F624130696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6814" y="2795587"/>
            <a:ext cx="2276475" cy="6191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58E93BA-CAFE-4A7A-95AC-308C8DC023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550" y="4121944"/>
            <a:ext cx="952500" cy="5715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F2495B1-F2B5-44CD-AE49-03ABB00C18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1200" y="3542465"/>
            <a:ext cx="2590800" cy="13620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9B7E7DB-8A62-4B03-BF21-599FF0D0A0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95600" y="5133975"/>
            <a:ext cx="1352550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484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</p:spPr>
        <p:txBody>
          <a:bodyPr/>
          <a:lstStyle/>
          <a:p>
            <a:fld id="{3DC24450-E609-4A8B-B5DE-291917C48298}" type="slidenum">
              <a:rPr lang="en-US" smtClean="0"/>
              <a:t>6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81000" y="228599"/>
            <a:ext cx="8229600" cy="1114425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Reinforcement Learning:</a:t>
            </a:r>
          </a:p>
          <a:p>
            <a:pPr algn="ctr"/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Different from Supervised and Unsupervised Learning </a:t>
            </a:r>
          </a:p>
          <a:p>
            <a:pPr algn="ctr"/>
            <a:endParaRPr lang="en-US" sz="2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3504" y="1519535"/>
            <a:ext cx="8235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dirty="0">
                <a:cs typeface="B Zar" panose="00000400000000000000" pitchFamily="2" charset="-78"/>
              </a:rPr>
              <a:t>یادگیری نظارتی</a:t>
            </a:r>
            <a:r>
              <a:rPr lang="en-US" sz="2400" dirty="0">
                <a:cs typeface="B Zar" panose="00000400000000000000" pitchFamily="2" charset="-78"/>
              </a:rPr>
              <a:t>(Classification , Regression , Segmentation ) </a:t>
            </a:r>
            <a:endParaRPr lang="fa-IR" sz="2400" dirty="0">
              <a:cs typeface="B Zar" panose="00000400000000000000" pitchFamily="2" charset="-7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AEE17A-4FCE-441F-9441-B1CBE64748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222" y="2290761"/>
            <a:ext cx="1362075" cy="16668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A3809C6-632E-46FD-A9C1-F6C47916BB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4362" y="2824161"/>
            <a:ext cx="1085850" cy="113347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DD27988-50C6-4A1F-B98A-9D71CB0673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3277" y="2624136"/>
            <a:ext cx="2695575" cy="13335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4B3DCDB-9EC9-4C76-9C8D-6105B1D80CDA}"/>
              </a:ext>
            </a:extLst>
          </p:cNvPr>
          <p:cNvSpPr txBox="1"/>
          <p:nvPr/>
        </p:nvSpPr>
        <p:spPr>
          <a:xfrm>
            <a:off x="454152" y="4829999"/>
            <a:ext cx="823569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2400" dirty="0">
                <a:cs typeface="B Zar" panose="00000400000000000000" pitchFamily="2" charset="-78"/>
              </a:rPr>
              <a:t>RL </a:t>
            </a:r>
            <a:r>
              <a:rPr lang="fa-IR" sz="2400" dirty="0">
                <a:cs typeface="B Zar" panose="00000400000000000000" pitchFamily="2" charset="-78"/>
              </a:rPr>
              <a:t> ، متفاوت با یادگیری نظارتی</a:t>
            </a:r>
            <a:endParaRPr lang="en-US" sz="2400" dirty="0">
              <a:cs typeface="B Zar" panose="00000400000000000000" pitchFamily="2" charset="-78"/>
            </a:endParaRPr>
          </a:p>
          <a:p>
            <a:pPr algn="r" rtl="1"/>
            <a:r>
              <a:rPr lang="fa-IR" sz="2400" dirty="0">
                <a:cs typeface="B Zar" panose="00000400000000000000" pitchFamily="2" charset="-78"/>
              </a:rPr>
              <a:t>		</a:t>
            </a:r>
            <a:r>
              <a:rPr lang="fa-IR" sz="2000" b="1" dirty="0">
                <a:solidFill>
                  <a:srgbClr val="FF0000"/>
                </a:solidFill>
                <a:cs typeface="B Zar" panose="00000400000000000000" pitchFamily="2" charset="-78"/>
              </a:rPr>
              <a:t>عدم نیاز به دیتاست لیبل دار</a:t>
            </a:r>
          </a:p>
          <a:p>
            <a:pPr algn="r" rtl="1"/>
            <a:r>
              <a:rPr lang="fa-IR" sz="2000" b="1" dirty="0">
                <a:solidFill>
                  <a:srgbClr val="FF0000"/>
                </a:solidFill>
                <a:cs typeface="B Zar" panose="00000400000000000000" pitchFamily="2" charset="-78"/>
              </a:rPr>
              <a:t>		عدم دسترسی به پاسخ صحیح</a:t>
            </a:r>
          </a:p>
        </p:txBody>
      </p:sp>
    </p:spTree>
    <p:extLst>
      <p:ext uri="{BB962C8B-B14F-4D97-AF65-F5344CB8AC3E}">
        <p14:creationId xmlns:p14="http://schemas.microsoft.com/office/powerpoint/2010/main" val="2392664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</p:spPr>
        <p:txBody>
          <a:bodyPr/>
          <a:lstStyle/>
          <a:p>
            <a:fld id="{3DC24450-E609-4A8B-B5DE-291917C48298}" type="slidenum">
              <a:rPr lang="en-US" smtClean="0"/>
              <a:t>7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81000" y="228599"/>
            <a:ext cx="8229600" cy="1114425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Reinforcement Learning:</a:t>
            </a:r>
          </a:p>
          <a:p>
            <a:pPr algn="ctr"/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Different from Supervised and Unsupervised Learning </a:t>
            </a:r>
          </a:p>
          <a:p>
            <a:pPr algn="ctr"/>
            <a:endParaRPr lang="en-US" sz="2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47800" y="1223427"/>
            <a:ext cx="739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dirty="0">
                <a:cs typeface="B Zar" panose="00000400000000000000" pitchFamily="2" charset="-78"/>
              </a:rPr>
              <a:t>یادگیری غیرنظارتی</a:t>
            </a:r>
            <a:r>
              <a:rPr lang="en-US" sz="2400" dirty="0">
                <a:cs typeface="B Zar" panose="00000400000000000000" pitchFamily="2" charset="-78"/>
              </a:rPr>
              <a:t>(Clustering , Principal Component)  </a:t>
            </a:r>
            <a:endParaRPr lang="fa-IR" sz="2400" dirty="0">
              <a:cs typeface="B Zar" panose="00000400000000000000" pitchFamily="2" charset="-7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BF2A65-E023-427B-A04B-1B2BC26611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04" y="2388117"/>
            <a:ext cx="3476625" cy="9239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6B86AE1-0FFC-4035-BC67-721083370895}"/>
              </a:ext>
            </a:extLst>
          </p:cNvPr>
          <p:cNvSpPr txBox="1"/>
          <p:nvPr/>
        </p:nvSpPr>
        <p:spPr>
          <a:xfrm>
            <a:off x="1447800" y="5322705"/>
            <a:ext cx="73914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2400" dirty="0">
                <a:cs typeface="B Zar" panose="00000400000000000000" pitchFamily="2" charset="-78"/>
              </a:rPr>
              <a:t>RL </a:t>
            </a:r>
            <a:r>
              <a:rPr lang="fa-IR" sz="2400" dirty="0">
                <a:cs typeface="B Zar" panose="00000400000000000000" pitchFamily="2" charset="-78"/>
              </a:rPr>
              <a:t> ، متفاوت با یادگیری غیرنظارتی</a:t>
            </a:r>
          </a:p>
          <a:p>
            <a:pPr algn="r" rtl="1"/>
            <a:r>
              <a:rPr lang="fa-IR" sz="2400" dirty="0">
                <a:cs typeface="B Zar" panose="00000400000000000000" pitchFamily="2" charset="-78"/>
              </a:rPr>
              <a:t>		</a:t>
            </a:r>
            <a:r>
              <a:rPr lang="fa-IR" sz="2000" b="1" dirty="0">
                <a:solidFill>
                  <a:srgbClr val="FF0000"/>
                </a:solidFill>
                <a:cs typeface="B Zar" panose="00000400000000000000" pitchFamily="2" charset="-78"/>
              </a:rPr>
              <a:t>عدم نیاز به یافتن ساختار</a:t>
            </a:r>
          </a:p>
          <a:p>
            <a:pPr algn="r" rtl="1"/>
            <a:r>
              <a:rPr lang="fa-IR" sz="2000" b="1" dirty="0">
                <a:solidFill>
                  <a:srgbClr val="FF0000"/>
                </a:solidFill>
                <a:cs typeface="B Zar" panose="00000400000000000000" pitchFamily="2" charset="-78"/>
              </a:rPr>
              <a:t>		بیشینه کردن پاداش بجای توجه به ساختار دیتای سیستم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793C30-E94C-4CF4-8EF9-D60088CDA7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8600" y="2578617"/>
            <a:ext cx="1619250" cy="7334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CD9B3B3-1C7A-4C5A-9D03-B24DCEE36C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9422" y="3537492"/>
            <a:ext cx="990600" cy="11525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68DA819-0B07-4D2A-8056-EF7F465562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8215" y="3879332"/>
            <a:ext cx="4152900" cy="7239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9F81E60-0D95-4540-A040-8F7149180B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32642" y="4915467"/>
            <a:ext cx="3419475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133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</p:spPr>
        <p:txBody>
          <a:bodyPr/>
          <a:lstStyle/>
          <a:p>
            <a:fld id="{3DC24450-E609-4A8B-B5DE-291917C48298}" type="slidenum">
              <a:rPr lang="en-US" smtClean="0"/>
              <a:t>8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81000" y="228599"/>
            <a:ext cx="8229600" cy="1114425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Reinforcement Learning:</a:t>
            </a:r>
          </a:p>
          <a:p>
            <a:pPr algn="ctr"/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Different from Supervised and Unsupervised Learning </a:t>
            </a:r>
          </a:p>
          <a:p>
            <a:pPr algn="ctr"/>
            <a:endParaRPr lang="en-US" sz="2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40981" y="2438400"/>
            <a:ext cx="71096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Reinforcement Learning:</a:t>
            </a:r>
            <a:r>
              <a:rPr lang="fa-IR" sz="28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8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Life-Long Learning</a:t>
            </a:r>
          </a:p>
        </p:txBody>
      </p:sp>
    </p:spTree>
    <p:extLst>
      <p:ext uri="{BB962C8B-B14F-4D97-AF65-F5344CB8AC3E}">
        <p14:creationId xmlns:p14="http://schemas.microsoft.com/office/powerpoint/2010/main" val="3386043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</p:spPr>
        <p:txBody>
          <a:bodyPr/>
          <a:lstStyle/>
          <a:p>
            <a:fld id="{3DC24450-E609-4A8B-B5DE-291917C48298}" type="slidenum">
              <a:rPr lang="en-US" smtClean="0"/>
              <a:t>9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81000" y="228600"/>
            <a:ext cx="8229600" cy="4572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Main idea of Reinforcement Learning </a:t>
            </a:r>
          </a:p>
          <a:p>
            <a:pPr algn="ctr"/>
            <a:endParaRPr lang="en-US" sz="2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14400" y="1143000"/>
            <a:ext cx="739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en-US" sz="2800" dirty="0">
                <a:cs typeface="B Zar" panose="00000400000000000000" pitchFamily="2" charset="-78"/>
              </a:rPr>
              <a:t>Sense</a:t>
            </a:r>
            <a:endParaRPr lang="fa-IR" sz="2400" dirty="0">
              <a:cs typeface="B Zar" panose="00000400000000000000" pitchFamily="2" charset="-7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14400" y="2052935"/>
            <a:ext cx="739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en-US" sz="2400" dirty="0">
                <a:cs typeface="B Zar" panose="00000400000000000000" pitchFamily="2" charset="-78"/>
              </a:rPr>
              <a:t>Act</a:t>
            </a:r>
            <a:endParaRPr lang="fa-IR" sz="2400" dirty="0">
              <a:cs typeface="B Zar" panose="00000400000000000000" pitchFamily="2" charset="-7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14400" y="2923086"/>
            <a:ext cx="739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en-US" sz="2400" dirty="0">
                <a:cs typeface="B Zar" panose="00000400000000000000" pitchFamily="2" charset="-78"/>
              </a:rPr>
              <a:t>Goal</a:t>
            </a:r>
            <a:endParaRPr lang="fa-IR" sz="2400" dirty="0">
              <a:cs typeface="B Zar" panose="00000400000000000000" pitchFamily="2" charset="-78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572000" y="1666220"/>
            <a:ext cx="0" cy="3867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572000" y="2508885"/>
            <a:ext cx="0" cy="3867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6050" y="4100921"/>
            <a:ext cx="4400550" cy="21145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688ACD3-BFCA-42C0-BB5A-39067B0BB687}"/>
              </a:ext>
            </a:extLst>
          </p:cNvPr>
          <p:cNvSpPr txBox="1"/>
          <p:nvPr/>
        </p:nvSpPr>
        <p:spPr>
          <a:xfrm>
            <a:off x="1524000" y="669780"/>
            <a:ext cx="739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dirty="0">
                <a:cs typeface="B Zar" panose="00000400000000000000" pitchFamily="2" charset="-78"/>
              </a:rPr>
              <a:t>الزامات </a:t>
            </a:r>
            <a:r>
              <a:rPr lang="en-US" sz="2400" dirty="0">
                <a:cs typeface="B Zar" panose="00000400000000000000" pitchFamily="2" charset="-78"/>
              </a:rPr>
              <a:t>Agent</a:t>
            </a:r>
            <a:r>
              <a:rPr lang="fa-IR" sz="2400" dirty="0">
                <a:cs typeface="B Zar" panose="00000400000000000000" pitchFamily="2" charset="-78"/>
              </a:rPr>
              <a:t> در یادگیری تقویتی:</a:t>
            </a:r>
          </a:p>
        </p:txBody>
      </p:sp>
    </p:spTree>
    <p:extLst>
      <p:ext uri="{BB962C8B-B14F-4D97-AF65-F5344CB8AC3E}">
        <p14:creationId xmlns:p14="http://schemas.microsoft.com/office/powerpoint/2010/main" val="2798644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11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4721</TotalTime>
  <Words>739</Words>
  <Application>Microsoft Office PowerPoint</Application>
  <PresentationFormat>On-screen Show (4:3)</PresentationFormat>
  <Paragraphs>167</Paragraphs>
  <Slides>23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B Zar</vt:lpstr>
      <vt:lpstr>Calibri</vt:lpstr>
      <vt:lpstr>Franklin Gothic Book</vt:lpstr>
      <vt:lpstr>Perpetua</vt:lpstr>
      <vt:lpstr>Times New Roman</vt:lpstr>
      <vt:lpstr>Wingdings 2</vt:lpstr>
      <vt:lpstr>Equity</vt:lpstr>
      <vt:lpstr>Reinforcement Learning in Control</vt:lpstr>
      <vt:lpstr>Inroduction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Tehran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Saeed Shamaghdari</dc:creator>
  <cp:lastModifiedBy>Saeed Shamaghdari</cp:lastModifiedBy>
  <cp:revision>740</cp:revision>
  <dcterms:created xsi:type="dcterms:W3CDTF">2012-06-16T21:10:19Z</dcterms:created>
  <dcterms:modified xsi:type="dcterms:W3CDTF">2024-10-03T08:00:18Z</dcterms:modified>
</cp:coreProperties>
</file>