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628" r:id="rId2"/>
    <p:sldId id="633" r:id="rId3"/>
    <p:sldId id="632" r:id="rId4"/>
    <p:sldId id="637" r:id="rId5"/>
    <p:sldId id="639" r:id="rId6"/>
    <p:sldId id="663" r:id="rId7"/>
    <p:sldId id="638" r:id="rId8"/>
    <p:sldId id="636" r:id="rId9"/>
    <p:sldId id="640" r:id="rId10"/>
    <p:sldId id="642" r:id="rId11"/>
    <p:sldId id="644" r:id="rId12"/>
    <p:sldId id="645" r:id="rId13"/>
    <p:sldId id="646" r:id="rId14"/>
    <p:sldId id="647" r:id="rId15"/>
    <p:sldId id="648" r:id="rId16"/>
    <p:sldId id="654" r:id="rId17"/>
    <p:sldId id="649" r:id="rId18"/>
    <p:sldId id="652" r:id="rId19"/>
    <p:sldId id="650" r:id="rId20"/>
    <p:sldId id="653" r:id="rId21"/>
    <p:sldId id="664" r:id="rId22"/>
    <p:sldId id="651" r:id="rId23"/>
    <p:sldId id="655" r:id="rId24"/>
    <p:sldId id="656" r:id="rId25"/>
    <p:sldId id="657" r:id="rId26"/>
    <p:sldId id="661" r:id="rId27"/>
    <p:sldId id="658" r:id="rId28"/>
    <p:sldId id="659" r:id="rId29"/>
    <p:sldId id="662" r:id="rId30"/>
    <p:sldId id="66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2" autoAdjust="0"/>
    <p:restoredTop sz="94660"/>
  </p:normalViewPr>
  <p:slideViewPr>
    <p:cSldViewPr>
      <p:cViewPr varScale="1">
        <p:scale>
          <a:sx n="91" d="100"/>
          <a:sy n="91" d="100"/>
        </p:scale>
        <p:origin x="771" y="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B8072-D5E6-4FD1-90F9-ADA385446DE5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C0630-79EF-487A-89A7-ED4C74C8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5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6554C444-9171-43F6-8B5F-5DEDB97146C7}" type="slidenum">
              <a:rPr lang="en-US" sz="1200" smtClean="0">
                <a:cs typeface="Arial" charset="0"/>
              </a:rPr>
              <a:pPr eaLnBrk="1" hangingPunct="1"/>
              <a:t>3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56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6554C444-9171-43F6-8B5F-5DEDB97146C7}" type="slidenum">
              <a:rPr lang="en-US" sz="1200" smtClean="0">
                <a:cs typeface="Arial" charset="0"/>
              </a:rPr>
              <a:pPr eaLnBrk="1" hangingPunct="1"/>
              <a:t>4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57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6554C444-9171-43F6-8B5F-5DEDB97146C7}" type="slidenum">
              <a:rPr lang="en-US" sz="1200" smtClean="0">
                <a:cs typeface="Arial" charset="0"/>
              </a:rPr>
              <a:pPr eaLnBrk="1" hangingPunct="1"/>
              <a:t>5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825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6554C444-9171-43F6-8B5F-5DEDB97146C7}" type="slidenum">
              <a:rPr lang="en-US" sz="1200" smtClean="0">
                <a:cs typeface="Arial" charset="0"/>
              </a:rPr>
              <a:pPr eaLnBrk="1" hangingPunct="1"/>
              <a:t>6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887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6554C444-9171-43F6-8B5F-5DEDB97146C7}" type="slidenum">
              <a:rPr lang="en-US" sz="1200" smtClean="0">
                <a:cs typeface="Arial" charset="0"/>
              </a:rPr>
              <a:pPr eaLnBrk="1" hangingPunct="1"/>
              <a:t>7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41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E07A-8FE8-4024-B129-9087A8BCA426}" type="datetime1">
              <a:rPr lang="en-US" smtClean="0"/>
              <a:t>9/24/2024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42C-10CF-4613-ABC9-73B43EFB46B5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F031-A026-4294-B97A-CE5CFAF487C2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CE77-0379-4297-96B7-D2C0454661E5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687E-96D5-477A-BCCC-4A6BA9A48296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384D-018A-43E2-8436-478B1E23CDA4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3A59-11D6-42C3-AB1D-590C6B2E3F49}" type="datetime1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2AE6-EA11-4A94-B485-5F66D9900E17}" type="datetime1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E2D3-F157-457D-BB52-9047BAEE760E}" type="datetime1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DDC61-5310-4ED5-9B97-54C3D9DC3CCC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A1DE-E2B2-4E65-827C-CA374C4D9130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4C9C5F2-F1EF-4270-A59D-D9DF35691538}" type="datetime1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31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05930"/>
            <a:ext cx="8229600" cy="147002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Reinforcement Learning in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324944"/>
          </a:xfrm>
        </p:spPr>
        <p:txBody>
          <a:bodyPr>
            <a:normAutofit/>
          </a:bodyPr>
          <a:lstStyle/>
          <a:p>
            <a:pPr algn="ctr" rtl="1"/>
            <a:endParaRPr lang="en-US" dirty="0"/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r>
              <a:rPr lang="fa-IR" sz="3000" b="1" kern="0" dirty="0">
                <a:solidFill>
                  <a:schemeClr val="tx1"/>
                </a:solidFill>
                <a:latin typeface="Times New Roman" pitchFamily="18" charset="0"/>
                <a:cs typeface="B Titr" pitchFamily="2" charset="-78"/>
              </a:rPr>
              <a:t>سعید شمقدری</a:t>
            </a:r>
            <a:endParaRPr lang="en-US" sz="3000" b="1" kern="0" dirty="0">
              <a:solidFill>
                <a:schemeClr val="tx1"/>
              </a:solidFill>
              <a:latin typeface="Times New Roman" pitchFamily="18" charset="0"/>
              <a:cs typeface="B Titr" pitchFamily="2" charset="-78"/>
            </a:endParaRP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endParaRPr lang="en-US" sz="3600" b="1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endParaRPr lang="en-US" sz="36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r>
              <a:rPr lang="fa-IR" sz="2200" kern="0" dirty="0">
                <a:solidFill>
                  <a:schemeClr val="tx1"/>
                </a:solidFill>
                <a:latin typeface="Times New Roman" pitchFamily="18" charset="0"/>
                <a:cs typeface="B Titr" pitchFamily="2" charset="-78"/>
              </a:rPr>
              <a:t>دانشکده مهندسی برق</a:t>
            </a:r>
            <a:endParaRPr lang="en-US" sz="2200" kern="0" dirty="0">
              <a:solidFill>
                <a:schemeClr val="tx1"/>
              </a:solidFill>
              <a:latin typeface="Times New Roman" pitchFamily="18" charset="0"/>
              <a:cs typeface="B Titr" pitchFamily="2" charset="-78"/>
            </a:endParaRP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r>
              <a:rPr lang="fa-IR" sz="2200" kern="0" dirty="0">
                <a:solidFill>
                  <a:schemeClr val="tx1"/>
                </a:solidFill>
                <a:latin typeface="Times New Roman" pitchFamily="18" charset="0"/>
                <a:cs typeface="B Titr" pitchFamily="2" charset="-78"/>
              </a:rPr>
              <a:t>دانشگاه علم و صنعت ایران</a:t>
            </a:r>
            <a:endParaRPr lang="en-US" sz="2200" kern="0" dirty="0">
              <a:solidFill>
                <a:schemeClr val="tx1"/>
              </a:solidFill>
              <a:latin typeface="Times New Roman" pitchFamily="18" charset="0"/>
              <a:cs typeface="B Titr" pitchFamily="2" charset="-78"/>
            </a:endParaRP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r>
              <a:rPr lang="fa-IR" sz="1800" kern="0" dirty="0">
                <a:solidFill>
                  <a:schemeClr val="tx1"/>
                </a:solidFill>
                <a:latin typeface="Times New Roman" pitchFamily="18" charset="0"/>
                <a:cs typeface="B Titr" pitchFamily="2" charset="-78"/>
              </a:rPr>
              <a:t>پائیز 1403</a:t>
            </a: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endParaRPr lang="fa-IR" sz="1500" kern="0" dirty="0">
              <a:solidFill>
                <a:schemeClr val="tx1"/>
              </a:solidFill>
              <a:latin typeface="Times New Roman" pitchFamily="18" charset="0"/>
              <a:cs typeface="B Titr" pitchFamily="2" charset="-78"/>
            </a:endParaRP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endParaRPr lang="en-US" sz="1900" kern="0" dirty="0">
              <a:solidFill>
                <a:schemeClr val="tx1"/>
              </a:solidFill>
              <a:latin typeface="Times New Roman" pitchFamily="18" charset="0"/>
              <a:cs typeface="B Titr" pitchFamily="2" charset="-78"/>
            </a:endParaRP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endParaRPr lang="en-US" sz="28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rtl="1"/>
            <a:endParaRPr lang="en-US" dirty="0"/>
          </a:p>
        </p:txBody>
      </p:sp>
      <p:pic>
        <p:nvPicPr>
          <p:cNvPr id="5" name="Picture 9" descr="MainArm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93" y="1533206"/>
            <a:ext cx="1182989" cy="141158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996914" y="116632"/>
            <a:ext cx="1079142" cy="3485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r>
              <a:rPr lang="fa-IR" kern="0" dirty="0">
                <a:latin typeface="Times New Roman" pitchFamily="18" charset="0"/>
                <a:cs typeface="B Titr" pitchFamily="2" charset="-78"/>
              </a:rPr>
              <a:t>بسمه تعالی</a:t>
            </a:r>
            <a:endParaRPr lang="en-US" kern="0" dirty="0">
              <a:latin typeface="Times New Roman" pitchFamily="18" charset="0"/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6291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381000" y="228600"/>
                <a:ext cx="8229600" cy="4572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0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Greedy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𝜖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-Greedy Actions</a:t>
                </a:r>
              </a:p>
              <a:p>
                <a:pPr algn="ctr"/>
                <a:endParaRPr lang="en-US" sz="2000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endParaRPr lang="en-US" sz="2000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28600"/>
                <a:ext cx="8229600" cy="457200"/>
              </a:xfrm>
              <a:prstGeom prst="rect">
                <a:avLst/>
              </a:prstGeom>
              <a:blipFill rotWithShape="0">
                <a:blip r:embed="rId2"/>
                <a:stretch>
                  <a:fillRect t="-8000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1476375"/>
            <a:ext cx="84296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56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Incremental Implementation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866775"/>
            <a:ext cx="54864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49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3090862"/>
            <a:ext cx="8524875" cy="67627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Incremental Implementation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ight Brace 4"/>
          <p:cNvSpPr/>
          <p:nvPr/>
        </p:nvSpPr>
        <p:spPr>
          <a:xfrm rot="5400000">
            <a:off x="6915150" y="3273289"/>
            <a:ext cx="723900" cy="2057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40597" y="4663939"/>
            <a:ext cx="673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error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571999" y="3767137"/>
            <a:ext cx="609601" cy="80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93790" y="4588608"/>
                <a:ext cx="4040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790" y="4588608"/>
                <a:ext cx="404020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306532" y="5066778"/>
            <a:ext cx="217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dirty="0"/>
              <a:t>)</a:t>
            </a:r>
            <a:r>
              <a:rPr lang="fa-IR" dirty="0"/>
              <a:t>متناسب با </a:t>
            </a:r>
            <a:r>
              <a:rPr lang="en-US" dirty="0"/>
              <a:t>exploration </a:t>
            </a:r>
            <a:r>
              <a:rPr lang="fa-IR" dirty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3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Nonstationary Problems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11430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حل مسئله </a:t>
            </a:r>
            <a:r>
              <a:rPr lang="en-US" sz="2400" dirty="0">
                <a:cs typeface="B Zar" panose="00000400000000000000" pitchFamily="2" charset="-78"/>
              </a:rPr>
              <a:t>RL</a:t>
            </a:r>
            <a:r>
              <a:rPr lang="fa-IR" sz="2400" dirty="0">
                <a:cs typeface="B Zar" panose="00000400000000000000" pitchFamily="2" charset="-78"/>
              </a:rPr>
              <a:t> برای فرایند غیر ایستا: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0200" y="1748135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وزن بیشتر به پاداش های اخیر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7400" y="2433935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استفاده از </a:t>
            </a:r>
            <a:r>
              <a:rPr lang="en-US" sz="2400" dirty="0">
                <a:cs typeface="B Zar" panose="00000400000000000000" pitchFamily="2" charset="-78"/>
              </a:rPr>
              <a:t>Weighted Average </a:t>
            </a:r>
            <a:r>
              <a:rPr lang="fa-IR" sz="2400" dirty="0">
                <a:cs typeface="B Zar" panose="00000400000000000000" pitchFamily="2" charset="-78"/>
              </a:rPr>
              <a:t> بجای </a:t>
            </a:r>
            <a:r>
              <a:rPr lang="en-US" sz="2400" dirty="0">
                <a:cs typeface="B Zar" panose="00000400000000000000" pitchFamily="2" charset="-78"/>
              </a:rPr>
              <a:t>Sample Average</a:t>
            </a:r>
            <a:r>
              <a:rPr lang="fa-IR" sz="2400" dirty="0">
                <a:cs typeface="B Zar" panose="00000400000000000000" pitchFamily="2" charset="-78"/>
              </a:rPr>
              <a:t>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57400" y="3119735"/>
                <a:ext cx="6781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فرض مقدار ثابت برای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𝛼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∈(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0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1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]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: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119735"/>
                <a:ext cx="6781800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3947" r="-1349" b="-35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849" y="3319462"/>
            <a:ext cx="3122211" cy="5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3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6800"/>
            <a:ext cx="6286500" cy="319087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Nonstationary Problems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4700" y="4454009"/>
            <a:ext cx="1730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B Zar" panose="00000400000000000000" pitchFamily="2" charset="-78"/>
              </a:rPr>
              <a:t>Weighted Average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4648200" y="4038600"/>
            <a:ext cx="2476500" cy="6000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 flipV="1">
            <a:off x="2667000" y="4055805"/>
            <a:ext cx="4457700" cy="582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6487" y="5029200"/>
                <a:ext cx="64725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Unbiased Estimation: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87" y="5029200"/>
                <a:ext cx="6472541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942" t="-4545" b="-28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05143" y="5785280"/>
                <a:ext cx="33054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sz="2000" dirty="0"/>
                  <a:t>تاثیر افزایش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a-I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a-IR" sz="2000" dirty="0"/>
                  <a:t> در واریانس تخمین ؟؟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143" y="5785280"/>
                <a:ext cx="3305457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21" t="-12121" r="-1842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35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24017" y="972003"/>
                <a:ext cx="6781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en-US" sz="2400" dirty="0">
                    <a:cs typeface="B Zar" panose="00000400000000000000" pitchFamily="2" charset="-78"/>
                  </a:rPr>
                  <a:t>Weighted Average </a:t>
                </a:r>
                <a:r>
                  <a:rPr lang="fa-IR" sz="2400" dirty="0">
                    <a:cs typeface="B Zar" panose="00000400000000000000" pitchFamily="2" charset="-78"/>
                  </a:rPr>
                  <a:t> با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𝛼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متغیر با زمان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)</m:t>
                    </m:r>
                  </m:oMath>
                </a14:m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17" y="972003"/>
                <a:ext cx="6781800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14474" r="-1438" b="-35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3" y="2209800"/>
            <a:ext cx="2062163" cy="9925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663" y="3505200"/>
            <a:ext cx="2171700" cy="1104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95800" y="2217234"/>
                <a:ext cx="3429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b="0" dirty="0"/>
                  <a:t>عدم کوچک شدن سری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  <a:r>
                  <a:rPr lang="fa-IR" dirty="0"/>
                  <a:t> ها </a:t>
                </a:r>
              </a:p>
              <a:p>
                <a:pPr algn="r" rtl="1"/>
                <a:r>
                  <a:rPr lang="fa-IR" dirty="0"/>
                  <a:t>کاهش اثر شرط اولیه و نوسانات</a:t>
                </a:r>
              </a:p>
              <a:p>
                <a:pPr algn="r" rtl="1"/>
                <a:r>
                  <a:rPr lang="en-US" dirty="0"/>
                  <a:t>Exploration</a:t>
                </a:r>
                <a:r>
                  <a:rPr lang="fa-IR" dirty="0"/>
                  <a:t> کافی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217234"/>
                <a:ext cx="3429000" cy="923330"/>
              </a:xfrm>
              <a:prstGeom prst="rect">
                <a:avLst/>
              </a:prstGeom>
              <a:blipFill rotWithShape="0">
                <a:blip r:embed="rId5"/>
                <a:stretch>
                  <a:fillRect t="-5960" r="-1601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495800" y="3657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0" dirty="0"/>
              <a:t>شرط همگرایی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5029200"/>
            <a:ext cx="229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در حالت </a:t>
            </a:r>
            <a:r>
              <a:rPr lang="en-US" dirty="0"/>
              <a:t>Sample Average </a:t>
            </a:r>
            <a:r>
              <a:rPr lang="fa-IR" dirty="0"/>
              <a:t>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6662" y="4894778"/>
            <a:ext cx="1438275" cy="6381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2188" y="5924861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توجه : برای هر ضریب ثابت برقرار نیست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Nonstationary Problems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97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0" y="1277422"/>
            <a:ext cx="229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در حالت </a:t>
            </a:r>
            <a:r>
              <a:rPr lang="en-US" dirty="0"/>
              <a:t>Sample Average </a:t>
            </a:r>
            <a:r>
              <a:rPr lang="fa-IR" dirty="0"/>
              <a:t>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662" y="1143000"/>
            <a:ext cx="1438275" cy="6381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2188" y="2173083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توجه : برای هر ضریب ثابت برقرار نیست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Nonstationary Problems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r="1853"/>
          <a:stretch/>
        </p:blipFill>
        <p:spPr>
          <a:xfrm>
            <a:off x="685800" y="3886200"/>
            <a:ext cx="4898571" cy="800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796" y="4052887"/>
            <a:ext cx="866775" cy="4667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228" y="4138611"/>
            <a:ext cx="304800" cy="2952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2596" y="4743450"/>
            <a:ext cx="26193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8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17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Nonstationary Problems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3772" y="1066800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تخمین گر </a:t>
            </a:r>
            <a:r>
              <a:rPr lang="en-US" dirty="0"/>
              <a:t>Unbiased</a:t>
            </a:r>
            <a:r>
              <a:rPr lang="fa-IR" dirty="0"/>
              <a:t> 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40580"/>
            <a:ext cx="3505200" cy="1276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771672"/>
            <a:ext cx="4638675" cy="600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3371747"/>
            <a:ext cx="3238500" cy="53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300" y="3522004"/>
            <a:ext cx="314325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075" y="4055404"/>
            <a:ext cx="4876800" cy="1571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2524" y="5585610"/>
            <a:ext cx="47720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8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18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Nonstationary Problems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19200"/>
            <a:ext cx="4876800" cy="1571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00375"/>
            <a:ext cx="30289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5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19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Optimistic Initial Value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4648" y="1295400"/>
            <a:ext cx="3005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000" dirty="0"/>
              <a:t>انتخاب </a:t>
            </a:r>
            <a:r>
              <a:rPr lang="en-US" sz="2000" dirty="0"/>
              <a:t>Optimistic</a:t>
            </a:r>
            <a:r>
              <a:rPr lang="fa-IR" sz="2000" dirty="0"/>
              <a:t>  مقادیر اولیه 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938174" y="2133600"/>
            <a:ext cx="3344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dirty="0"/>
              <a:t>الزام برای </a:t>
            </a:r>
            <a:r>
              <a:rPr lang="en-US" sz="2400" dirty="0"/>
              <a:t>exploration</a:t>
            </a:r>
            <a:r>
              <a:rPr lang="fa-IR" sz="2400" dirty="0"/>
              <a:t> در ابتدا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66800" y="1495455"/>
                <a:ext cx="1758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</a:t>
                </a:r>
                <a:r>
                  <a:rPr lang="fa-IR" dirty="0"/>
                  <a:t>مثال :      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495455"/>
                <a:ext cx="175894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692" t="-13115" r="-1384"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05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/>
              <a:t>Multi-Armed Bandit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2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20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Optimistic Initial Value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1295400"/>
            <a:ext cx="84486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8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21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Upper Confidence Bound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4017" y="972003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عدم قطعیت در تخمین </a:t>
            </a:r>
            <a:r>
              <a:rPr lang="en-US" sz="2400" dirty="0">
                <a:cs typeface="B Zar" panose="00000400000000000000" pitchFamily="2" charset="-78"/>
              </a:rPr>
              <a:t>Value</a:t>
            </a:r>
            <a:r>
              <a:rPr lang="fa-IR" sz="2400" dirty="0">
                <a:cs typeface="B Zar" panose="00000400000000000000" pitchFamily="2" charset="-78"/>
              </a:rPr>
              <a:t>: نیاز به </a:t>
            </a:r>
            <a:r>
              <a:rPr lang="en-US" sz="2400" dirty="0">
                <a:cs typeface="B Zar" panose="00000400000000000000" pitchFamily="2" charset="-78"/>
              </a:rPr>
              <a:t>exploration</a:t>
            </a:r>
            <a:endParaRPr lang="fa-IR" sz="2400" dirty="0">
              <a:cs typeface="B Zar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33600" y="1824335"/>
                <a:ext cx="6781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ضعف روش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𝜖</m:t>
                    </m:r>
                  </m:oMath>
                </a14:m>
                <a:r>
                  <a:rPr lang="en-US" sz="2400" dirty="0">
                    <a:cs typeface="B Zar" panose="00000400000000000000" pitchFamily="2" charset="-78"/>
                  </a:rPr>
                  <a:t>-Greedy </a:t>
                </a:r>
                <a:r>
                  <a:rPr lang="fa-IR" sz="2400" dirty="0">
                    <a:cs typeface="B Zar" panose="00000400000000000000" pitchFamily="2" charset="-78"/>
                  </a:rPr>
                  <a:t> ؟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824335"/>
                <a:ext cx="6781800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14474" r="-1258" b="-35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03249" y="3048000"/>
            <a:ext cx="7696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400" dirty="0">
                <a:cs typeface="B Roya" panose="00000400000000000000" pitchFamily="2" charset="-78"/>
              </a:rPr>
              <a:t>در روش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ε-greedy</a:t>
            </a:r>
            <a:r>
              <a:rPr lang="fa-IR" sz="2400" dirty="0">
                <a:cs typeface="B Roya" panose="00000400000000000000" pitchFamily="2" charset="-78"/>
              </a:rPr>
              <a:t> اکتشاف از بین عمل‌های غیرحریصانه به صورت تصادفی انجام می‌شود. </a:t>
            </a:r>
          </a:p>
          <a:p>
            <a:pPr algn="just" rtl="1">
              <a:lnSpc>
                <a:spcPct val="150000"/>
              </a:lnSpc>
            </a:pPr>
            <a:r>
              <a:rPr lang="fa-IR" sz="2400" dirty="0">
                <a:cs typeface="B Roya" panose="00000400000000000000" pitchFamily="2" charset="-78"/>
              </a:rPr>
              <a:t>مناسب است که میزان </a:t>
            </a:r>
            <a:r>
              <a:rPr lang="fa-IR" sz="2400" b="1" dirty="0">
                <a:cs typeface="B Roya" panose="00000400000000000000" pitchFamily="2" charset="-78"/>
              </a:rPr>
              <a:t>احتمال بهینه بودن </a:t>
            </a:r>
            <a:r>
              <a:rPr lang="fa-IR" sz="2400" dirty="0">
                <a:cs typeface="B Roya" panose="00000400000000000000" pitchFamily="2" charset="-78"/>
              </a:rPr>
              <a:t>عمل‌های غیرحریصانه نیز در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</a:t>
            </a:r>
            <a:r>
              <a:rPr lang="fa-IR" sz="2400" dirty="0">
                <a:cs typeface="B Roya" panose="00000400000000000000" pitchFamily="2" charset="-78"/>
              </a:rPr>
              <a:t> لحاظ شود. </a:t>
            </a:r>
          </a:p>
        </p:txBody>
      </p:sp>
    </p:spTree>
    <p:extLst>
      <p:ext uri="{BB962C8B-B14F-4D97-AF65-F5344CB8AC3E}">
        <p14:creationId xmlns:p14="http://schemas.microsoft.com/office/powerpoint/2010/main" val="163918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22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Upper Confidence Bound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2433935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لحاظ کردن عدم قطعیت تخمین!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81400" y="4371132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دفعاتی که قبل از </a:t>
            </a:r>
            <a:r>
              <a:rPr lang="en-US" sz="2400" dirty="0">
                <a:cs typeface="B Zar" panose="00000400000000000000" pitchFamily="2" charset="-78"/>
              </a:rPr>
              <a:t>t</a:t>
            </a:r>
            <a:r>
              <a:rPr lang="fa-IR" sz="2400" dirty="0">
                <a:cs typeface="B Zar" panose="00000400000000000000" pitchFamily="2" charset="-78"/>
              </a:rPr>
              <a:t> اکشن </a:t>
            </a:r>
            <a:r>
              <a:rPr lang="en-US" sz="2400" dirty="0">
                <a:cs typeface="B Zar" panose="00000400000000000000" pitchFamily="2" charset="-78"/>
              </a:rPr>
              <a:t>a</a:t>
            </a:r>
            <a:r>
              <a:rPr lang="fa-IR" sz="2400" dirty="0">
                <a:cs typeface="B Zar" panose="00000400000000000000" pitchFamily="2" charset="-78"/>
              </a:rPr>
              <a:t> انتخاب شده است</a:t>
            </a:r>
            <a:r>
              <a:rPr lang="en-US" sz="2400" dirty="0">
                <a:cs typeface="B Zar" panose="00000400000000000000" pitchFamily="2" charset="-78"/>
              </a:rPr>
              <a:t> </a:t>
            </a:r>
            <a:r>
              <a:rPr lang="fa-IR" sz="2400" dirty="0">
                <a:cs typeface="B Zar" panose="00000400000000000000" pitchFamily="2" charset="-78"/>
              </a:rPr>
              <a:t>(</a:t>
            </a:r>
            <a:r>
              <a:rPr lang="en-US" sz="2400" dirty="0">
                <a:cs typeface="B Zar" panose="00000400000000000000" pitchFamily="2" charset="-78"/>
              </a:rPr>
              <a:t>if zero?</a:t>
            </a:r>
            <a:r>
              <a:rPr lang="fa-IR" sz="2400" dirty="0">
                <a:cs typeface="B Zar" panose="00000400000000000000" pitchFamily="2" charset="-78"/>
              </a:rPr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011711"/>
            <a:ext cx="4162425" cy="10953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19800" y="4948535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کنترل میزان </a:t>
            </a:r>
            <a:r>
              <a:rPr lang="en-US" sz="2400" dirty="0">
                <a:cs typeface="B Zar" panose="00000400000000000000" pitchFamily="2" charset="-78"/>
              </a:rPr>
              <a:t>exploration</a:t>
            </a:r>
            <a:endParaRPr lang="fa-IR" sz="2400" dirty="0">
              <a:cs typeface="B Zar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0" y="5558135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هر بار انتخاب </a:t>
            </a:r>
            <a:r>
              <a:rPr lang="en-US" sz="2400" dirty="0">
                <a:cs typeface="B Zar" panose="00000400000000000000" pitchFamily="2" charset="-78"/>
              </a:rPr>
              <a:t>a</a:t>
            </a:r>
            <a:r>
              <a:rPr lang="fa-IR" sz="2400" dirty="0">
                <a:cs typeface="B Zar" panose="00000400000000000000" pitchFamily="2" charset="-78"/>
              </a:rPr>
              <a:t> ؟  ........ کاهش عدم قطعیت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هر بارانتخاب نشدن </a:t>
            </a:r>
            <a:r>
              <a:rPr lang="en-US" sz="2400" dirty="0">
                <a:cs typeface="B Zar" panose="00000400000000000000" pitchFamily="2" charset="-78"/>
              </a:rPr>
              <a:t>a</a:t>
            </a:r>
            <a:r>
              <a:rPr lang="fa-IR" sz="2400" dirty="0">
                <a:cs typeface="B Zar" panose="00000400000000000000" pitchFamily="2" charset="-78"/>
              </a:rPr>
              <a:t> ؟ ......... افزایش عدم قطعیت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7400" y="3350567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میزان عدم قطعیت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95800" y="3886200"/>
            <a:ext cx="15240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>
            <a:off x="3810000" y="3657600"/>
            <a:ext cx="2362200" cy="1524000"/>
          </a:xfrm>
          <a:prstGeom prst="curvedConnector3">
            <a:avLst>
              <a:gd name="adj1" fmla="val -205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e 21"/>
          <p:cNvSpPr/>
          <p:nvPr/>
        </p:nvSpPr>
        <p:spPr>
          <a:xfrm rot="5400000">
            <a:off x="3878151" y="2227678"/>
            <a:ext cx="481012" cy="10745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urved Connector 23"/>
          <p:cNvCxnSpPr/>
          <p:nvPr/>
        </p:nvCxnSpPr>
        <p:spPr>
          <a:xfrm>
            <a:off x="4114800" y="2491755"/>
            <a:ext cx="2286000" cy="937245"/>
          </a:xfrm>
          <a:prstGeom prst="curvedConnector3">
            <a:avLst>
              <a:gd name="adj1" fmla="val 57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27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23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Upper Confidence Bound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29511" y="4422321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cs typeface="B Zar" panose="00000400000000000000" pitchFamily="2" charset="-78"/>
              </a:rPr>
              <a:t>انتخاب تمام اکشن ها در نهایت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1447800"/>
            <a:ext cx="4162425" cy="10953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91001" y="5029797"/>
            <a:ext cx="4338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000" dirty="0">
                <a:cs typeface="B Zar" panose="00000400000000000000" pitchFamily="2" charset="-78"/>
              </a:rPr>
              <a:t>انتخاب با تکرار کمتر برای اکشن های با </a:t>
            </a:r>
            <a:r>
              <a:rPr lang="en-US" sz="2000" dirty="0">
                <a:cs typeface="B Zar" panose="00000400000000000000" pitchFamily="2" charset="-78"/>
              </a:rPr>
              <a:t>value</a:t>
            </a:r>
            <a:r>
              <a:rPr lang="fa-IR" sz="2000" dirty="0">
                <a:cs typeface="B Zar" panose="00000400000000000000" pitchFamily="2" charset="-78"/>
              </a:rPr>
              <a:t> کم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78883" y="5701775"/>
            <a:ext cx="2274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000" dirty="0">
                <a:cs typeface="B Zar" panose="00000400000000000000" pitchFamily="2" charset="-78"/>
              </a:rPr>
              <a:t>Exploration</a:t>
            </a:r>
            <a:r>
              <a:rPr lang="fa-IR" sz="2000" dirty="0">
                <a:cs typeface="B Zar" panose="00000400000000000000" pitchFamily="2" charset="-78"/>
              </a:rPr>
              <a:t> واقع بینانه تر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78429" y="2681202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تخمین نقطه ای </a:t>
            </a:r>
            <a:r>
              <a:rPr lang="en-US" sz="2400" dirty="0">
                <a:cs typeface="B Zar" panose="00000400000000000000" pitchFamily="2" charset="-78"/>
                <a:sym typeface="Wingdings" panose="05000000000000000000" pitchFamily="2" charset="2"/>
              </a:rPr>
              <a:t></a:t>
            </a:r>
            <a:r>
              <a:rPr lang="fa-IR" sz="2400" dirty="0">
                <a:cs typeface="B Zar" panose="00000400000000000000" pitchFamily="2" charset="-78"/>
                <a:sym typeface="Wingdings" panose="05000000000000000000" pitchFamily="2" charset="2"/>
              </a:rPr>
              <a:t> تخمین بازه ای</a:t>
            </a:r>
            <a:endParaRPr lang="fa-IR" sz="2400" dirty="0">
              <a:cs typeface="B Zar" panose="00000400000000000000" pitchFamily="2" charset="-7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150651"/>
            <a:ext cx="3250957" cy="3014914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336528" y="6153090"/>
            <a:ext cx="5033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>
                <a:cs typeface="B Zar" panose="00000400000000000000" pitchFamily="2" charset="-78"/>
              </a:rPr>
              <a:t>انجام اتوماتیک </a:t>
            </a:r>
            <a:r>
              <a:rPr lang="en-US" sz="2000" dirty="0">
                <a:cs typeface="B Zar" panose="00000400000000000000" pitchFamily="2" charset="-78"/>
              </a:rPr>
              <a:t>Exploration</a:t>
            </a:r>
            <a:r>
              <a:rPr lang="fa-IR" sz="2000" dirty="0">
                <a:cs typeface="B Zar" panose="00000400000000000000" pitchFamily="2" charset="-78"/>
              </a:rPr>
              <a:t> و </a:t>
            </a:r>
            <a:r>
              <a:rPr lang="en-US" sz="2000" dirty="0">
                <a:cs typeface="B Zar" panose="00000400000000000000" pitchFamily="2" charset="-78"/>
              </a:rPr>
              <a:t>exploitation </a:t>
            </a:r>
            <a:r>
              <a:rPr lang="fa-IR" sz="2000" dirty="0">
                <a:cs typeface="B Zar" panose="00000400000000000000" pitchFamily="2" charset="-78"/>
              </a:rPr>
              <a:t> به صورت دائم </a:t>
            </a:r>
          </a:p>
        </p:txBody>
      </p:sp>
    </p:spTree>
    <p:extLst>
      <p:ext uri="{BB962C8B-B14F-4D97-AF65-F5344CB8AC3E}">
        <p14:creationId xmlns:p14="http://schemas.microsoft.com/office/powerpoint/2010/main" val="169965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/>
      <p:bldP spid="19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1490662"/>
            <a:ext cx="7915275" cy="387667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Upper Confidence Bound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365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25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Gradient Bandit Algorithm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4000" y="3337397"/>
            <a:ext cx="2978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مبتنی بر توزیع </a:t>
            </a:r>
            <a:r>
              <a:rPr lang="en-US" sz="2400" dirty="0">
                <a:cs typeface="B Zar" panose="00000400000000000000" pitchFamily="2" charset="-78"/>
              </a:rPr>
              <a:t>soft-max</a:t>
            </a:r>
            <a:r>
              <a:rPr lang="fa-IR" sz="2400" dirty="0">
                <a:cs typeface="B Zar" panose="00000400000000000000" pitchFamily="2" charset="-78"/>
              </a:rPr>
              <a:t> 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78429" y="1143000"/>
                <a:ext cx="6781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استفاده از یک معیار </a:t>
                </a:r>
                <a:r>
                  <a:rPr lang="en-US" sz="2400" dirty="0">
                    <a:cs typeface="B Zar" panose="00000400000000000000" pitchFamily="2" charset="-78"/>
                  </a:rPr>
                  <a:t>preference</a:t>
                </a:r>
                <a:r>
                  <a:rPr lang="fa-IR" sz="2400" dirty="0">
                    <a:cs typeface="B Zar" panose="00000400000000000000" pitchFamily="2" charset="-78"/>
                  </a:rPr>
                  <a:t> بجای تخمین</a:t>
                </a:r>
                <a:r>
                  <a:rPr lang="en-US" sz="2400" dirty="0">
                    <a:cs typeface="B Zar" panose="00000400000000000000" pitchFamily="2" charset="-78"/>
                  </a:rPr>
                  <a:t> action value</a:t>
                </a:r>
                <a:r>
                  <a:rPr lang="fa-IR" sz="2400" dirty="0">
                    <a:cs typeface="B Zar" panose="00000400000000000000" pitchFamily="2" charset="-78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)</m:t>
                    </m:r>
                  </m:oMath>
                </a14:m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429" y="1143000"/>
                <a:ext cx="6781800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14667" r="-1349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733800" y="2205335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احتمال انتخاب </a:t>
            </a:r>
            <a:r>
              <a:rPr lang="en-US" sz="2400" dirty="0">
                <a:cs typeface="B Zar" panose="00000400000000000000" pitchFamily="2" charset="-78"/>
              </a:rPr>
              <a:t>a</a:t>
            </a:r>
            <a:r>
              <a:rPr lang="fa-IR" sz="2400">
                <a:cs typeface="B Zar" panose="00000400000000000000" pitchFamily="2" charset="-78"/>
              </a:rPr>
              <a:t> </a:t>
            </a:r>
            <a:r>
              <a:rPr lang="fa-IR" sz="2400">
                <a:cs typeface="B Zar" panose="00000400000000000000" pitchFamily="2" charset="-78"/>
                <a:sym typeface="Wingdings" panose="05000000000000000000" pitchFamily="2" charset="2"/>
              </a:rPr>
              <a:t></a:t>
            </a:r>
            <a:r>
              <a:rPr lang="en-US" sz="2400">
                <a:cs typeface="B Zar" panose="00000400000000000000" pitchFamily="2" charset="-78"/>
              </a:rPr>
              <a:t> </a:t>
            </a:r>
            <a:r>
              <a:rPr lang="fa-IR" sz="2400" dirty="0">
                <a:cs typeface="B Zar" panose="00000400000000000000" pitchFamily="2" charset="-78"/>
              </a:rPr>
              <a:t>     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55" y="3134693"/>
            <a:ext cx="4373074" cy="8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8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26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Gradient Bandit Algorithm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135847" y="1199046"/>
                <a:ext cx="433889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r>
                  <a:rPr lang="en-US" sz="2000" dirty="0">
                    <a:cs typeface="B Zar" panose="00000400000000000000" pitchFamily="2" charset="-78"/>
                  </a:rPr>
                  <a:t>t=1</a:t>
                </a:r>
                <a:r>
                  <a:rPr lang="fa-IR" sz="2000" dirty="0">
                    <a:cs typeface="B Zar" panose="00000400000000000000" pitchFamily="2" charset="-78"/>
                  </a:rPr>
                  <a:t> 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𝑓𝑜𝑟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𝑎𝑙𝑙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𝒜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           </m:t>
                    </m:r>
                  </m:oMath>
                </a14:m>
                <a:endParaRPr lang="fa-IR" sz="20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847" y="1199046"/>
                <a:ext cx="4338892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12308" r="-1545" b="-3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6733557" y="1809690"/>
            <a:ext cx="1741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>
                <a:cs typeface="B Zar" panose="00000400000000000000" pitchFamily="2" charset="-78"/>
              </a:rPr>
              <a:t>بروزرسانی در </a:t>
            </a:r>
            <a:r>
              <a:rPr lang="en-US" sz="2000" dirty="0">
                <a:cs typeface="B Zar" panose="00000400000000000000" pitchFamily="2" charset="-78"/>
              </a:rPr>
              <a:t>t&gt;1</a:t>
            </a:r>
            <a:r>
              <a:rPr lang="fa-IR" sz="2000" dirty="0">
                <a:cs typeface="B Zar" panose="00000400000000000000" pitchFamily="2" charset="-78"/>
              </a:rPr>
              <a:t> 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56" y="2294844"/>
            <a:ext cx="6589829" cy="90555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486400" y="3638490"/>
            <a:ext cx="28520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>
                <a:cs typeface="B Zar" panose="00000400000000000000" pitchFamily="2" charset="-78"/>
              </a:rPr>
              <a:t>متوسط پاداش ها تا زمان </a:t>
            </a:r>
            <a:r>
              <a:rPr lang="en-US" sz="2000" dirty="0">
                <a:cs typeface="B Zar" panose="00000400000000000000" pitchFamily="2" charset="-78"/>
              </a:rPr>
              <a:t>t</a:t>
            </a:r>
            <a:r>
              <a:rPr lang="fa-IR" sz="2000" dirty="0">
                <a:cs typeface="B Zar" panose="00000400000000000000" pitchFamily="2" charset="-78"/>
              </a:rPr>
              <a:t> (شامل </a:t>
            </a:r>
            <a:r>
              <a:rPr lang="en-US" sz="2000" dirty="0">
                <a:cs typeface="B Zar" panose="00000400000000000000" pitchFamily="2" charset="-78"/>
              </a:rPr>
              <a:t>t</a:t>
            </a:r>
            <a:r>
              <a:rPr lang="fa-IR" sz="2000" dirty="0">
                <a:cs typeface="B Zar" panose="00000400000000000000" pitchFamily="2" charset="-78"/>
              </a:rPr>
              <a:t>)</a:t>
            </a:r>
          </a:p>
        </p:txBody>
      </p:sp>
      <p:cxnSp>
        <p:nvCxnSpPr>
          <p:cNvPr id="8" name="Curved Connector 7"/>
          <p:cNvCxnSpPr/>
          <p:nvPr/>
        </p:nvCxnSpPr>
        <p:spPr>
          <a:xfrm rot="10800000">
            <a:off x="4343400" y="3048000"/>
            <a:ext cx="1143000" cy="848088"/>
          </a:xfrm>
          <a:prstGeom prst="curvedConnector3">
            <a:avLst>
              <a:gd name="adj1" fmla="val 1204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>
            <a:off x="6912431" y="4038600"/>
            <a:ext cx="326569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700902" y="6000690"/>
                <a:ext cx="999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902" y="6000690"/>
                <a:ext cx="999889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13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868909" y="5467290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افزایش احتمال</a:t>
            </a:r>
            <a:r>
              <a:rPr lang="en-US" dirty="0"/>
              <a:t> </a:t>
            </a:r>
            <a:r>
              <a:rPr lang="fa-IR" dirty="0"/>
              <a:t> انتخاب </a:t>
            </a:r>
            <a:r>
              <a:rPr lang="en-US" dirty="0"/>
              <a:t>At</a:t>
            </a:r>
            <a:r>
              <a:rPr lang="fa-IR" dirty="0"/>
              <a:t> در آینده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47457" y="5978313"/>
            <a:ext cx="265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کاهش احتمال</a:t>
            </a:r>
            <a:r>
              <a:rPr lang="en-US" dirty="0"/>
              <a:t> </a:t>
            </a:r>
            <a:r>
              <a:rPr lang="fa-IR" dirty="0"/>
              <a:t> انتخاب </a:t>
            </a:r>
            <a:r>
              <a:rPr lang="en-US" dirty="0"/>
              <a:t>At</a:t>
            </a:r>
            <a:r>
              <a:rPr lang="fa-IR" dirty="0"/>
              <a:t> در آینده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03504" y="4220756"/>
            <a:ext cx="34531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>
                <a:cs typeface="B Zar" panose="00000400000000000000" pitchFamily="2" charset="-78"/>
              </a:rPr>
              <a:t>بروز شدن </a:t>
            </a:r>
            <a:r>
              <a:rPr lang="en-US" sz="2000" dirty="0" err="1">
                <a:cs typeface="B Zar" panose="00000400000000000000" pitchFamily="2" charset="-78"/>
              </a:rPr>
              <a:t>Ht</a:t>
            </a:r>
            <a:r>
              <a:rPr lang="fa-IR" sz="2000" dirty="0">
                <a:cs typeface="B Zar" panose="00000400000000000000" pitchFamily="2" charset="-78"/>
              </a:rPr>
              <a:t> اکشنی که انتخاب نشده است</a:t>
            </a:r>
          </a:p>
        </p:txBody>
      </p:sp>
      <p:cxnSp>
        <p:nvCxnSpPr>
          <p:cNvPr id="26" name="Curved Connector 25"/>
          <p:cNvCxnSpPr/>
          <p:nvPr/>
        </p:nvCxnSpPr>
        <p:spPr>
          <a:xfrm rot="5400000" flipH="1" flipV="1">
            <a:off x="514591" y="3244011"/>
            <a:ext cx="1126551" cy="8269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33557" y="4900451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 :</a:t>
            </a:r>
            <a:r>
              <a:rPr lang="en-US" dirty="0"/>
              <a:t>Baseline</a:t>
            </a:r>
            <a:r>
              <a:rPr lang="fa-IR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575770" y="5490941"/>
                <a:ext cx="13525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a-IR" b="0" dirty="0"/>
                  <a:t> 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770" y="5490941"/>
                <a:ext cx="135255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505" t="-15000" r="-7658" b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50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/>
      <p:bldP spid="10" grpId="0" animBg="1"/>
      <p:bldP spid="21" grpId="0"/>
      <p:bldP spid="14" grpId="0"/>
      <p:bldP spid="22" grpId="0"/>
      <p:bldP spid="23" grpId="0"/>
      <p:bldP spid="28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27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9" y="2295524"/>
            <a:ext cx="4189997" cy="189547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Soft-max distribution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575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28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Soft-max distribution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600200"/>
            <a:ext cx="48577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06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29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7600950" cy="437197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Gradient Bandit Algorithm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38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3DC24450-E609-4A8B-B5DE-291917C48298}" type="slidenum">
              <a:rPr lang="en-US" smtClean="0"/>
              <a:t>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Multi-armed Bandit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90" y="685800"/>
            <a:ext cx="4176160" cy="35099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13514" y="1655951"/>
                <a:ext cx="43434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Action</a:t>
                </a:r>
                <a:r>
                  <a:rPr lang="en-US" sz="2400" dirty="0"/>
                  <a:t>?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/>
              </a:p>
              <a:p>
                <a:r>
                  <a:rPr lang="en-US" sz="2400" dirty="0">
                    <a:solidFill>
                      <a:srgbClr val="FFC000"/>
                    </a:solidFill>
                  </a:rPr>
                  <a:t>Reward</a:t>
                </a:r>
                <a:r>
                  <a:rPr lang="en-US" sz="2400" dirty="0"/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>
                    <a:solidFill>
                      <a:srgbClr val="00B050"/>
                    </a:solidFill>
                  </a:rPr>
                  <a:t>Goal</a:t>
                </a:r>
                <a:r>
                  <a:rPr lang="en-US" sz="2400" dirty="0"/>
                  <a:t>: 	maximize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Value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514" y="1655951"/>
                <a:ext cx="4343400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2104" t="-2724" b="-8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58391" y="5029200"/>
                <a:ext cx="3710246" cy="944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Exact Value: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>
                    <a:solidFill>
                      <a:srgbClr val="00B050"/>
                    </a:solidFill>
                  </a:rPr>
                  <a:t>Optimal Value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391" y="5029200"/>
                <a:ext cx="3710246" cy="944874"/>
              </a:xfrm>
              <a:prstGeom prst="rect">
                <a:avLst/>
              </a:prstGeom>
              <a:blipFill rotWithShape="0">
                <a:blip r:embed="rId5"/>
                <a:stretch>
                  <a:fillRect l="-2627" t="-4516" b="-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36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30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Comparisin</a:t>
            </a:r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762125"/>
            <a:ext cx="6543675" cy="3333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2600" y="5334000"/>
            <a:ext cx="2872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محدوده مناسب عملکرد؟</a:t>
            </a:r>
          </a:p>
          <a:p>
            <a:pPr algn="r" rtl="1"/>
            <a:r>
              <a:rPr lang="fa-IR" dirty="0"/>
              <a:t>توجه به حساسیت تغییرات به پارامتر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6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3DC24450-E609-4A8B-B5DE-291917C48298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381000" y="228600"/>
                <a:ext cx="8229600" cy="4572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0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Greedy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𝜖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-Greedy Actions</a:t>
                </a:r>
              </a:p>
              <a:p>
                <a:pPr algn="ctr"/>
                <a:endParaRPr lang="en-US" sz="2000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endParaRPr lang="en-US" sz="2000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28600"/>
                <a:ext cx="8229600" cy="457200"/>
              </a:xfrm>
              <a:prstGeom prst="rect">
                <a:avLst/>
              </a:prstGeom>
              <a:blipFill rotWithShape="0">
                <a:blip r:embed="rId3"/>
                <a:stretch>
                  <a:fillRect t="-8000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85800" y="167640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cs typeface="B Zar" panose="00000400000000000000" pitchFamily="2" charset="-78"/>
              </a:rPr>
              <a:t>Greedy Action : Exploitation only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3010172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>
                <a:cs typeface="B Zar" panose="00000400000000000000" pitchFamily="2" charset="-78"/>
              </a:rPr>
              <a:t>Exploitation or Exploration??</a:t>
            </a:r>
            <a:endParaRPr lang="en-US" sz="3200" dirty="0">
              <a:cs typeface="B Zar" panose="000004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2310825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cs typeface="B Zar" panose="00000400000000000000" pitchFamily="2" charset="-78"/>
              </a:rPr>
              <a:t>Exploration : Selecting a Non-Greedy 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85800" y="3911025"/>
                <a:ext cx="762000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r>
                  <a:rPr lang="fa-IR" sz="3200" dirty="0">
                    <a:cs typeface="B Zar" panose="00000400000000000000" pitchFamily="2" charset="-78"/>
                  </a:rPr>
                  <a:t>انتخاب </a:t>
                </a:r>
                <a:r>
                  <a:rPr lang="en-US" sz="3200" dirty="0">
                    <a:cs typeface="B Zar" panose="00000400000000000000" pitchFamily="2" charset="-78"/>
                  </a:rPr>
                  <a:t>Action</a:t>
                </a:r>
                <a:r>
                  <a:rPr lang="fa-IR" sz="3200" dirty="0">
                    <a:cs typeface="B Zar" panose="00000400000000000000" pitchFamily="2" charset="-78"/>
                  </a:rPr>
                  <a:t> :</a:t>
                </a:r>
              </a:p>
              <a:p>
                <a:pPr algn="l"/>
                <a:r>
                  <a:rPr lang="en-US" sz="3200" dirty="0">
                    <a:cs typeface="B Zar" panose="00000400000000000000" pitchFamily="2" charset="-78"/>
                  </a:rPr>
                  <a:t>Greedy Action 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𝑡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B Zar" panose="00000400000000000000" pitchFamily="2" charset="-7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  <a:cs typeface="B Zar" panose="00000400000000000000" pitchFamily="2" charset="-78"/>
                              </a:rPr>
                              <m:t>max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cs typeface="B Zar" panose="00000400000000000000" pitchFamily="2" charset="-78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B Zar" panose="00000400000000000000" pitchFamily="2" charset="-78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B Zar" panose="00000400000000000000" pitchFamily="2" charset="-78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B Zar" panose="00000400000000000000" pitchFamily="2" charset="-78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B Zar" panose="00000400000000000000" pitchFamily="2" charset="-78"/>
                              </a:rPr>
                              <m:t>𝑎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B Zar" panose="00000400000000000000" pitchFamily="2" charset="-78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sz="3200" dirty="0">
                  <a:cs typeface="B Zar" panose="00000400000000000000" pitchFamily="2" charset="-78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𝜖</m:t>
                    </m:r>
                  </m:oMath>
                </a14:m>
                <a:r>
                  <a:rPr lang="en-US" sz="3200" dirty="0">
                    <a:cs typeface="B Zar" panose="00000400000000000000" pitchFamily="2" charset="-78"/>
                  </a:rPr>
                  <a:t>-Greedy Action 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911025"/>
                <a:ext cx="7620000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2080" t="-7393" r="-2000" b="-12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03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3DC24450-E609-4A8B-B5DE-291917C48298}" type="slidenum">
              <a:rPr lang="en-US" smtClean="0"/>
              <a:t>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Estimating Value Function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167640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cs typeface="B Zar" panose="00000400000000000000" pitchFamily="2" charset="-78"/>
              </a:rPr>
              <a:t>Sample Average:</a:t>
            </a:r>
            <a:endParaRPr lang="en-US" sz="2400" dirty="0">
              <a:cs typeface="B Zar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57" y="2327850"/>
            <a:ext cx="6496050" cy="923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3251775"/>
            <a:ext cx="2686050" cy="1152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84550" y="5486400"/>
                <a:ext cx="47734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550" y="5486400"/>
                <a:ext cx="4773450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85800" y="457200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cs typeface="B Zar" panose="00000400000000000000" pitchFamily="2" charset="-78"/>
              </a:rPr>
              <a:t>Convergence: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80120" y="1110011"/>
            <a:ext cx="295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یک روش تخمین تابع </a:t>
            </a:r>
            <a:r>
              <a:rPr lang="en-US" sz="2400" dirty="0">
                <a:cs typeface="B Zar" panose="00000400000000000000" pitchFamily="2" charset="-78"/>
              </a:rPr>
              <a:t>Value</a:t>
            </a:r>
            <a:r>
              <a:rPr lang="fa-IR" sz="2400" dirty="0">
                <a:cs typeface="B Zar" panose="00000400000000000000" pitchFamily="2" charset="-78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03340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3DC24450-E609-4A8B-B5DE-291917C48298}" type="slidenum">
              <a:rPr lang="en-US" smtClean="0"/>
              <a:t>6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Estimating Value Function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55567" y="819090"/>
                <a:ext cx="7883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در شرایط همگرایی برای روش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𝜖</m:t>
                    </m:r>
                  </m:oMath>
                </a14:m>
                <a:r>
                  <a:rPr lang="en-US" sz="2400" dirty="0">
                    <a:cs typeface="B Zar" panose="00000400000000000000" pitchFamily="2" charset="-78"/>
                  </a:rPr>
                  <a:t>-Greedy Action </a:t>
                </a:r>
                <a:r>
                  <a:rPr lang="fa-IR" sz="2400" dirty="0">
                    <a:cs typeface="B Zar" panose="00000400000000000000" pitchFamily="2" charset="-78"/>
                  </a:rPr>
                  <a:t> ، احتمال انتخاب </a:t>
                </a:r>
                <a:r>
                  <a:rPr lang="en-US" sz="2400" dirty="0">
                    <a:cs typeface="B Zar" panose="00000400000000000000" pitchFamily="2" charset="-78"/>
                  </a:rPr>
                  <a:t>Action </a:t>
                </a:r>
                <a:r>
                  <a:rPr lang="fa-IR" sz="2400" dirty="0">
                    <a:cs typeface="B Zar" panose="00000400000000000000" pitchFamily="2" charset="-78"/>
                  </a:rPr>
                  <a:t>بهینه؟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67" y="819090"/>
                <a:ext cx="788363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32" t="-14474" r="-1160" b="-35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77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3DC24450-E609-4A8B-B5DE-291917C48298}" type="slidenum">
              <a:rPr lang="en-US" smtClean="0"/>
              <a:t>7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59229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10-armed </a:t>
            </a:r>
            <a:r>
              <a:rPr lang="en-US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Testbed</a:t>
            </a:r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762000"/>
            <a:ext cx="4176160" cy="35099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7200" y="4495800"/>
                <a:ext cx="816428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r>
                  <a:rPr lang="fa-IR" sz="2000" b="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تولید مقادیر</a:t>
                </a:r>
                <a:r>
                  <a:rPr lang="en-US" sz="2000" b="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fa-IR" sz="2000" b="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fa-IR" sz="2000" dirty="0">
                    <a:cs typeface="B Nazanin" panose="00000400000000000000" pitchFamily="2" charset="-78"/>
                  </a:rPr>
                  <a:t>برای هر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𝑎</m:t>
                    </m:r>
                  </m:oMath>
                </a14:m>
                <a:r>
                  <a:rPr lang="fa-IR" sz="20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: توزیع نرمال با میانگین صفر و واریانس 1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95800"/>
                <a:ext cx="8164286" cy="400110"/>
              </a:xfrm>
              <a:prstGeom prst="rect">
                <a:avLst/>
              </a:prstGeom>
              <a:blipFill>
                <a:blip r:embed="rId4"/>
                <a:stretch>
                  <a:fillRect t="-6154" r="-747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295400" y="5743268"/>
            <a:ext cx="5008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One Run</a:t>
            </a:r>
            <a:r>
              <a:rPr lang="en-US" sz="2000" dirty="0"/>
              <a:t>?  1000 sample</a:t>
            </a:r>
          </a:p>
          <a:p>
            <a:r>
              <a:rPr lang="en-US" sz="2000" dirty="0">
                <a:solidFill>
                  <a:srgbClr val="0070C0"/>
                </a:solidFill>
              </a:rPr>
              <a:t>Average Behavior</a:t>
            </a:r>
            <a:r>
              <a:rPr lang="en-US" sz="2000" dirty="0"/>
              <a:t>? average in 2000 problem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774371" y="5178360"/>
                <a:ext cx="68688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r>
                  <a:rPr lang="fa-IR" dirty="0">
                    <a:cs typeface="B Nazanin" panose="00000400000000000000" pitchFamily="2" charset="-78"/>
                  </a:rPr>
                  <a:t>مقادیر پاداش برای هر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𝑎</m:t>
                    </m:r>
                  </m:oMath>
                </a14:m>
                <a:r>
                  <a:rPr lang="fa-IR" dirty="0">
                    <a:cs typeface="B Nazanin" panose="00000400000000000000" pitchFamily="2" charset="-78"/>
                  </a:rPr>
                  <a:t>:              توزیع نرمال با میانگین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fa-IR" dirty="0">
                    <a:cs typeface="B Nazanin" panose="00000400000000000000" pitchFamily="2" charset="-78"/>
                  </a:rPr>
                  <a:t> و واریانس  1</a:t>
                </a:r>
                <a:endParaRPr lang="en-US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371" y="5178360"/>
                <a:ext cx="6868886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4918" r="-799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28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95400"/>
            <a:ext cx="7115175" cy="49149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59229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10-armed </a:t>
            </a:r>
            <a:r>
              <a:rPr lang="en-US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Testbed</a:t>
            </a:r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03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3037"/>
            <a:ext cx="8229600" cy="3971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381000" y="228600"/>
                <a:ext cx="8229600" cy="4572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0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Greedy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B Zar" panose="00000400000000000000" pitchFamily="2" charset="-78"/>
                      </a:rPr>
                      <m:t>𝜖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-Greedy Actions</a:t>
                </a:r>
              </a:p>
              <a:p>
                <a:pPr algn="ctr"/>
                <a:endParaRPr lang="en-US" sz="2000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endParaRPr lang="en-US" sz="2000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28600"/>
                <a:ext cx="8229600" cy="457200"/>
              </a:xfrm>
              <a:prstGeom prst="rect">
                <a:avLst/>
              </a:prstGeom>
              <a:blipFill rotWithShape="0">
                <a:blip r:embed="rId3"/>
                <a:stretch>
                  <a:fillRect t="-8000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891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4684</TotalTime>
  <Words>651</Words>
  <Application>Microsoft Office PowerPoint</Application>
  <PresentationFormat>On-screen Show (4:3)</PresentationFormat>
  <Paragraphs>148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B Nazanin</vt:lpstr>
      <vt:lpstr>B Roya</vt:lpstr>
      <vt:lpstr>B Zar</vt:lpstr>
      <vt:lpstr>Calibri</vt:lpstr>
      <vt:lpstr>Cambria Math</vt:lpstr>
      <vt:lpstr>Franklin Gothic Book</vt:lpstr>
      <vt:lpstr>Perpetua</vt:lpstr>
      <vt:lpstr>Times New Roman</vt:lpstr>
      <vt:lpstr>Wingdings 2</vt:lpstr>
      <vt:lpstr>Equity</vt:lpstr>
      <vt:lpstr>Reinforcement Learning in Control</vt:lpstr>
      <vt:lpstr>Multi-Armed Bandit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Tehran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Saeed Shamaghdari</dc:creator>
  <cp:lastModifiedBy>Saeed Shamaghdari</cp:lastModifiedBy>
  <cp:revision>720</cp:revision>
  <dcterms:created xsi:type="dcterms:W3CDTF">2012-06-16T21:10:19Z</dcterms:created>
  <dcterms:modified xsi:type="dcterms:W3CDTF">2024-09-24T09:50:35Z</dcterms:modified>
</cp:coreProperties>
</file>