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82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E13A5-B95F-4597-840E-EC56E161F6AE}" type="datetimeFigureOut">
              <a:rPr lang="en-US" smtClean="0"/>
              <a:t>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DD6462-9BDB-460B-BE85-DF64FBE0F112}" type="slidenum">
              <a:rPr lang="en-US" smtClean="0"/>
              <a:t>‹#›</a:t>
            </a:fld>
            <a:endParaRPr lang="en-US"/>
          </a:p>
        </p:txBody>
      </p:sp>
    </p:spTree>
    <p:extLst>
      <p:ext uri="{BB962C8B-B14F-4D97-AF65-F5344CB8AC3E}">
        <p14:creationId xmlns:p14="http://schemas.microsoft.com/office/powerpoint/2010/main" val="8952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1/26/2015:  Note that you’ve changed the Bag ADT so that remove(</a:t>
            </a:r>
            <a:r>
              <a:rPr lang="en-US" dirty="0" err="1"/>
              <a:t>const</a:t>
            </a:r>
            <a:r>
              <a:rPr lang="en-US" dirty="0"/>
              <a:t> &amp;E) is no</a:t>
            </a:r>
            <a:r>
              <a:rPr lang="en-US" baseline="0" dirty="0"/>
              <a:t> longer a constant to make the method similar to find().</a:t>
            </a:r>
            <a:endParaRPr lang="en-US" dirty="0"/>
          </a:p>
        </p:txBody>
      </p:sp>
      <p:sp>
        <p:nvSpPr>
          <p:cNvPr id="4" name="Slide Number Placeholder 3"/>
          <p:cNvSpPr>
            <a:spLocks noGrp="1"/>
          </p:cNvSpPr>
          <p:nvPr>
            <p:ph type="sldNum" sz="quarter" idx="10"/>
          </p:nvPr>
        </p:nvSpPr>
        <p:spPr/>
        <p:txBody>
          <a:bodyPr/>
          <a:lstStyle/>
          <a:p>
            <a:fld id="{60728922-29EA-4E1B-B1A8-EC00685E48F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02727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test run only shows my Dictionary run,</a:t>
            </a:r>
            <a:r>
              <a:rPr lang="en-US" baseline="0" dirty="0"/>
              <a:t> but if you cannot get your dictionary to work you must show your Bag test runs that demonstrate every working function.  You only get credit for the functions that work and to get any credit at all you need to get one or more of the Bag functions working.</a:t>
            </a:r>
          </a:p>
        </p:txBody>
      </p:sp>
      <p:sp>
        <p:nvSpPr>
          <p:cNvPr id="4" name="Slide Number Placeholder 3"/>
          <p:cNvSpPr>
            <a:spLocks noGrp="1"/>
          </p:cNvSpPr>
          <p:nvPr>
            <p:ph type="sldNum" sz="quarter" idx="10"/>
          </p:nvPr>
        </p:nvSpPr>
        <p:spPr/>
        <p:txBody>
          <a:bodyPr/>
          <a:lstStyle/>
          <a:p>
            <a:fld id="{60728922-29EA-4E1B-B1A8-EC00685E48F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21804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you think inheritance is so important here?</a:t>
            </a:r>
          </a:p>
          <a:p>
            <a:pPr marL="170421" indent="-170421">
              <a:buFont typeface="Arial" pitchFamily="34" charset="0"/>
              <a:buChar char="•"/>
            </a:pPr>
            <a:r>
              <a:rPr lang="en-US" dirty="0"/>
              <a:t>So that users</a:t>
            </a:r>
            <a:r>
              <a:rPr lang="en-US" baseline="0" dirty="0"/>
              <a:t> can declare their types to be of the ADT type, which keeps their program loosely coupled to the implementation details.</a:t>
            </a:r>
          </a:p>
          <a:p>
            <a:pPr marL="170421" indent="-170421">
              <a:buFont typeface="Arial" pitchFamily="34" charset="0"/>
              <a:buChar char="•"/>
            </a:pPr>
            <a:r>
              <a:rPr lang="en-US" baseline="0" dirty="0"/>
              <a:t>The ADT acts as a contract that your implementation is required to implement.  The compiler will tell you if you are not upholding your end of the contract.</a:t>
            </a:r>
            <a:endParaRPr lang="en-US" dirty="0"/>
          </a:p>
        </p:txBody>
      </p:sp>
      <p:sp>
        <p:nvSpPr>
          <p:cNvPr id="4" name="Slide Number Placeholder 3"/>
          <p:cNvSpPr>
            <a:spLocks noGrp="1"/>
          </p:cNvSpPr>
          <p:nvPr>
            <p:ph type="sldNum" sz="quarter" idx="10"/>
          </p:nvPr>
        </p:nvSpPr>
        <p:spPr/>
        <p:txBody>
          <a:bodyPr/>
          <a:lstStyle/>
          <a:p>
            <a:fld id="{EBCD5A55-C9A0-4E35-BBD0-09E6D92BF05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5761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17" name="Footer Placeholder 16"/>
          <p:cNvSpPr>
            <a:spLocks noGrp="1"/>
          </p:cNvSpPr>
          <p:nvPr>
            <p:ph type="ftr" sz="quarter" idx="11"/>
          </p:nvPr>
        </p:nvSpPr>
        <p:spPr>
          <a:xfrm>
            <a:off x="5410200" y="4205288"/>
            <a:ext cx="1295400" cy="457200"/>
          </a:xfrm>
        </p:spPr>
        <p:txBody>
          <a:bodyPr/>
          <a:lstStyle/>
          <a:p>
            <a:endParaRPr lang="en-US">
              <a:solidFill>
                <a:srgbClr val="438086"/>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6EE3C96-7D45-4E55-BB9E-29812BE1162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140322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954232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4198321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22619890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578739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0774590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FFE663E3-A661-4C2B-8403-8391D674AA0B}" type="datetimeFigureOut">
              <a:rPr lang="en-US" smtClean="0">
                <a:solidFill>
                  <a:srgbClr val="438086"/>
                </a:solidFill>
              </a:rPr>
              <a:pPr/>
              <a:t>2/8/2019</a:t>
            </a:fld>
            <a:endParaRPr lang="en-US">
              <a:solidFill>
                <a:srgbClr val="438086"/>
              </a:solidFill>
            </a:endParaRPr>
          </a:p>
        </p:txBody>
      </p:sp>
      <p:sp>
        <p:nvSpPr>
          <p:cNvPr id="27" name="Slide Number Placeholder 26"/>
          <p:cNvSpPr>
            <a:spLocks noGrp="1"/>
          </p:cNvSpPr>
          <p:nvPr>
            <p:ph type="sldNum" sz="quarter" idx="11"/>
          </p:nvPr>
        </p:nvSpPr>
        <p:spPr/>
        <p:txBody>
          <a:bodyPr rtlCol="0"/>
          <a:lstStyle/>
          <a:p>
            <a:fld id="{66EE3C96-7D45-4E55-BB9E-29812BE1162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solidFill>
                <a:srgbClr val="438086"/>
              </a:solidFill>
            </a:endParaRPr>
          </a:p>
        </p:txBody>
      </p:sp>
    </p:spTree>
    <p:extLst>
      <p:ext uri="{BB962C8B-B14F-4D97-AF65-F5344CB8AC3E}">
        <p14:creationId xmlns:p14="http://schemas.microsoft.com/office/powerpoint/2010/main" val="13749824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4" name="Footer Placeholder 3"/>
          <p:cNvSpPr>
            <a:spLocks noGrp="1"/>
          </p:cNvSpPr>
          <p:nvPr>
            <p:ph type="ftr" sz="quarter" idx="11"/>
          </p:nvPr>
        </p:nvSpPr>
        <p:spPr>
          <a:xfrm>
            <a:off x="5257800" y="612648"/>
            <a:ext cx="1325880" cy="457200"/>
          </a:xfrm>
        </p:spPr>
        <p:txBody>
          <a:bodyPr/>
          <a:lstStyle/>
          <a:p>
            <a:endParaRPr lang="en-US">
              <a:solidFill>
                <a:srgbClr val="438086"/>
              </a:solidFill>
            </a:endParaRPr>
          </a:p>
        </p:txBody>
      </p:sp>
      <p:sp>
        <p:nvSpPr>
          <p:cNvPr id="5" name="Slide Number Placeholder 4"/>
          <p:cNvSpPr>
            <a:spLocks noGrp="1"/>
          </p:cNvSpPr>
          <p:nvPr>
            <p:ph type="sldNum" sz="quarter" idx="12"/>
          </p:nvPr>
        </p:nvSpPr>
        <p:spPr>
          <a:xfrm>
            <a:off x="8174736" y="2272"/>
            <a:ext cx="762000" cy="365760"/>
          </a:xfrm>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751737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3" name="Footer Placeholder 2"/>
          <p:cNvSpPr>
            <a:spLocks noGrp="1"/>
          </p:cNvSpPr>
          <p:nvPr>
            <p:ph type="ftr" sz="quarter" idx="11"/>
          </p:nvPr>
        </p:nvSpPr>
        <p:spPr/>
        <p:txBody>
          <a:bodyPr/>
          <a:lstStyle/>
          <a:p>
            <a:endParaRPr lang="en-US">
              <a:solidFill>
                <a:srgbClr val="438086"/>
              </a:solidFill>
            </a:endParaRPr>
          </a:p>
        </p:txBody>
      </p:sp>
      <p:sp>
        <p:nvSpPr>
          <p:cNvPr id="4" name="Slide Number Placeholder 3"/>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2008272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305874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8077009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E663E3-A661-4C2B-8403-8391D674AA0B}" type="datetimeFigureOut">
              <a:rPr lang="en-US" smtClean="0">
                <a:solidFill>
                  <a:srgbClr val="438086"/>
                </a:solidFill>
              </a:rPr>
              <a:pPr/>
              <a:t>2/8/2019</a:t>
            </a:fld>
            <a:endParaRPr lang="en-US">
              <a:solidFill>
                <a:srgbClr val="438086"/>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438086"/>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6EE3C96-7D45-4E55-BB9E-29812BE11628}" type="slidenum">
              <a:rPr lang="en-US" smtClean="0"/>
              <a:pPr/>
              <a:t>‹#›</a:t>
            </a:fld>
            <a:endParaRPr lang="en-US"/>
          </a:p>
        </p:txBody>
      </p:sp>
    </p:spTree>
    <p:extLst>
      <p:ext uri="{BB962C8B-B14F-4D97-AF65-F5344CB8AC3E}">
        <p14:creationId xmlns:p14="http://schemas.microsoft.com/office/powerpoint/2010/main" val="2412786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(1:7)</a:t>
            </a:r>
          </a:p>
        </p:txBody>
      </p:sp>
      <p:sp>
        <p:nvSpPr>
          <p:cNvPr id="3" name="Content Placeholder 2"/>
          <p:cNvSpPr>
            <a:spLocks noGrp="1"/>
          </p:cNvSpPr>
          <p:nvPr>
            <p:ph idx="1"/>
          </p:nvPr>
        </p:nvSpPr>
        <p:spPr/>
        <p:txBody>
          <a:bodyPr>
            <a:normAutofit fontScale="85000" lnSpcReduction="10000"/>
          </a:bodyPr>
          <a:lstStyle/>
          <a:p>
            <a:r>
              <a:rPr lang="en-US" dirty="0"/>
              <a:t>Build a Dictionary on top of a</a:t>
            </a:r>
          </a:p>
          <a:p>
            <a:r>
              <a:rPr lang="en-US" dirty="0"/>
              <a:t>Bag built on top of an</a:t>
            </a:r>
          </a:p>
          <a:p>
            <a:r>
              <a:rPr lang="en-US" dirty="0"/>
              <a:t>Array of objects </a:t>
            </a:r>
            <a:r>
              <a:rPr lang="en-US" dirty="0">
                <a:sym typeface="Wingdings" panose="05000000000000000000" pitchFamily="2" charset="2"/>
              </a:rPr>
              <a:t> </a:t>
            </a:r>
            <a:r>
              <a:rPr lang="en-US" dirty="0" err="1"/>
              <a:t>KVpairs</a:t>
            </a:r>
            <a:r>
              <a:rPr lang="en-US" dirty="0"/>
              <a:t> (key/value pairs)</a:t>
            </a:r>
          </a:p>
          <a:p>
            <a:endParaRPr lang="en-US" dirty="0"/>
          </a:p>
          <a:p>
            <a:r>
              <a:rPr lang="en-US" dirty="0"/>
              <a:t>Your dictionary should be able to hold at least 10 items.</a:t>
            </a:r>
          </a:p>
          <a:p>
            <a:endParaRPr lang="en-US" dirty="0"/>
          </a:p>
          <a:p>
            <a:r>
              <a:rPr lang="en-US" dirty="0"/>
              <a:t>I have given you the templates for a</a:t>
            </a:r>
          </a:p>
          <a:p>
            <a:pPr lvl="1"/>
            <a:r>
              <a:rPr lang="en-US" dirty="0"/>
              <a:t>Bag (ADT and implementation)</a:t>
            </a:r>
          </a:p>
          <a:p>
            <a:pPr lvl="1"/>
            <a:r>
              <a:rPr lang="en-US" dirty="0"/>
              <a:t>Dictionary (ADT and implementation)</a:t>
            </a:r>
          </a:p>
          <a:p>
            <a:pPr lvl="1"/>
            <a:r>
              <a:rPr lang="en-US" dirty="0"/>
              <a:t>KV pair (implementation)</a:t>
            </a:r>
          </a:p>
          <a:p>
            <a:r>
              <a:rPr lang="en-US" dirty="0"/>
              <a:t>Do not modify the ADT templates or the </a:t>
            </a:r>
            <a:r>
              <a:rPr lang="en-US" dirty="0" err="1"/>
              <a:t>KVPair</a:t>
            </a:r>
            <a:r>
              <a:rPr lang="en-US" dirty="0"/>
              <a:t> class.</a:t>
            </a:r>
          </a:p>
        </p:txBody>
      </p:sp>
    </p:spTree>
    <p:extLst>
      <p:ext uri="{BB962C8B-B14F-4D97-AF65-F5344CB8AC3E}">
        <p14:creationId xmlns:p14="http://schemas.microsoft.com/office/powerpoint/2010/main" val="4284187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Comments</a:t>
            </a:r>
          </a:p>
        </p:txBody>
      </p:sp>
      <p:sp>
        <p:nvSpPr>
          <p:cNvPr id="3" name="Content Placeholder 2"/>
          <p:cNvSpPr>
            <a:spLocks noGrp="1"/>
          </p:cNvSpPr>
          <p:nvPr>
            <p:ph idx="1"/>
          </p:nvPr>
        </p:nvSpPr>
        <p:spPr/>
        <p:txBody>
          <a:bodyPr>
            <a:normAutofit fontScale="92500" lnSpcReduction="10000"/>
          </a:bodyPr>
          <a:lstStyle/>
          <a:p>
            <a:r>
              <a:rPr lang="en-US" dirty="0"/>
              <a:t>You do not have to separate declaration and implementation into header and .</a:t>
            </a:r>
            <a:r>
              <a:rPr lang="en-US" dirty="0" err="1"/>
              <a:t>cpp</a:t>
            </a:r>
            <a:r>
              <a:rPr lang="en-US" dirty="0"/>
              <a:t> files</a:t>
            </a:r>
          </a:p>
          <a:p>
            <a:r>
              <a:rPr lang="en-US" dirty="0"/>
              <a:t>Put declaration and implementation both in the header file</a:t>
            </a:r>
          </a:p>
          <a:p>
            <a:r>
              <a:rPr lang="en-US" dirty="0"/>
              <a:t>I expect to see</a:t>
            </a:r>
          </a:p>
          <a:p>
            <a:pPr lvl="1"/>
            <a:r>
              <a:rPr lang="en-US" dirty="0"/>
              <a:t>Self-documenting code</a:t>
            </a:r>
          </a:p>
          <a:p>
            <a:pPr lvl="1"/>
            <a:r>
              <a:rPr lang="en-US" dirty="0"/>
              <a:t>Good use of white space and indentation</a:t>
            </a:r>
          </a:p>
          <a:p>
            <a:pPr lvl="1"/>
            <a:r>
              <a:rPr lang="en-US" dirty="0"/>
              <a:t>Liberal use of comments</a:t>
            </a:r>
          </a:p>
          <a:p>
            <a:r>
              <a:rPr lang="en-US" dirty="0"/>
              <a:t>Easy to read and understand</a:t>
            </a:r>
          </a:p>
          <a:p>
            <a:r>
              <a:rPr lang="en-US" dirty="0"/>
              <a:t>Style and your ability to </a:t>
            </a:r>
            <a:r>
              <a:rPr lang="en-US"/>
              <a:t>follow instructions is </a:t>
            </a:r>
            <a:r>
              <a:rPr lang="en-US" dirty="0"/>
              <a:t>worth 30% of the assignment.</a:t>
            </a:r>
          </a:p>
        </p:txBody>
      </p:sp>
    </p:spTree>
    <p:extLst>
      <p:ext uri="{BB962C8B-B14F-4D97-AF65-F5344CB8AC3E}">
        <p14:creationId xmlns:p14="http://schemas.microsoft.com/office/powerpoint/2010/main" val="3038461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(2:7)</a:t>
            </a:r>
          </a:p>
        </p:txBody>
      </p:sp>
      <p:sp>
        <p:nvSpPr>
          <p:cNvPr id="3" name="Content Placeholder 2"/>
          <p:cNvSpPr>
            <a:spLocks noGrp="1"/>
          </p:cNvSpPr>
          <p:nvPr>
            <p:ph idx="1"/>
          </p:nvPr>
        </p:nvSpPr>
        <p:spPr/>
        <p:txBody>
          <a:bodyPr>
            <a:normAutofit/>
          </a:bodyPr>
          <a:lstStyle/>
          <a:p>
            <a:r>
              <a:rPr lang="en-US" dirty="0"/>
              <a:t>Start by writing your Approach document first.  I recommend you use an incremental approach</a:t>
            </a:r>
          </a:p>
          <a:p>
            <a:pPr lvl="1"/>
            <a:r>
              <a:rPr lang="en-US" dirty="0"/>
              <a:t>Build the Bag first and get it working</a:t>
            </a:r>
          </a:p>
          <a:p>
            <a:pPr lvl="1"/>
            <a:r>
              <a:rPr lang="en-US" dirty="0"/>
              <a:t>Then build the Dictionary using the Bag and get it working.</a:t>
            </a:r>
          </a:p>
          <a:p>
            <a:pPr lvl="1"/>
            <a:r>
              <a:rPr lang="en-US" dirty="0"/>
              <a:t>Build your program one function at a time.</a:t>
            </a:r>
          </a:p>
          <a:p>
            <a:r>
              <a:rPr lang="en-US" dirty="0"/>
              <a:t>When you finish your Bag and then Dictionary show that it works using the bagtestmain.cpp file I’ve provided for you.</a:t>
            </a:r>
          </a:p>
        </p:txBody>
      </p:sp>
    </p:spTree>
    <p:extLst>
      <p:ext uri="{BB962C8B-B14F-4D97-AF65-F5344CB8AC3E}">
        <p14:creationId xmlns:p14="http://schemas.microsoft.com/office/powerpoint/2010/main" val="33609977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(3:7)</a:t>
            </a:r>
          </a:p>
        </p:txBody>
      </p:sp>
      <p:sp>
        <p:nvSpPr>
          <p:cNvPr id="3" name="Content Placeholder 2"/>
          <p:cNvSpPr>
            <a:spLocks noGrp="1"/>
          </p:cNvSpPr>
          <p:nvPr>
            <p:ph idx="1"/>
          </p:nvPr>
        </p:nvSpPr>
        <p:spPr/>
        <p:txBody>
          <a:bodyPr>
            <a:normAutofit/>
          </a:bodyPr>
          <a:lstStyle/>
          <a:p>
            <a:r>
              <a:rPr lang="en-US" dirty="0"/>
              <a:t>What is a Bag</a:t>
            </a:r>
          </a:p>
          <a:p>
            <a:pPr lvl="1"/>
            <a:r>
              <a:rPr lang="en-US" dirty="0"/>
              <a:t>Think of a grocery bag</a:t>
            </a:r>
          </a:p>
          <a:p>
            <a:pPr lvl="1"/>
            <a:r>
              <a:rPr lang="en-US" dirty="0"/>
              <a:t>Bags fill up from bottom to top (like a stack)</a:t>
            </a:r>
          </a:p>
          <a:p>
            <a:pPr lvl="1"/>
            <a:r>
              <a:rPr lang="en-US" dirty="0"/>
              <a:t>Unlike a stack, a bag provides access to all of the contents, not just the items at the top</a:t>
            </a:r>
          </a:p>
          <a:p>
            <a:pPr lvl="1"/>
            <a:r>
              <a:rPr lang="en-US" dirty="0"/>
              <a:t>To find something in a bag you start looking from the top</a:t>
            </a:r>
          </a:p>
          <a:p>
            <a:pPr lvl="1"/>
            <a:r>
              <a:rPr lang="en-US" dirty="0"/>
              <a:t>See </a:t>
            </a:r>
            <a:r>
              <a:rPr lang="en-US" dirty="0" err="1"/>
              <a:t>BagADT.h</a:t>
            </a:r>
            <a:r>
              <a:rPr lang="en-US" dirty="0"/>
              <a:t> for Bag operations</a:t>
            </a:r>
          </a:p>
          <a:p>
            <a:endParaRPr lang="en-US" dirty="0"/>
          </a:p>
        </p:txBody>
      </p:sp>
    </p:spTree>
    <p:extLst>
      <p:ext uri="{BB962C8B-B14F-4D97-AF65-F5344CB8AC3E}">
        <p14:creationId xmlns:p14="http://schemas.microsoft.com/office/powerpoint/2010/main" val="42199702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(4:7)</a:t>
            </a:r>
          </a:p>
        </p:txBody>
      </p:sp>
      <p:sp>
        <p:nvSpPr>
          <p:cNvPr id="3" name="Content Placeholder 2"/>
          <p:cNvSpPr>
            <a:spLocks noGrp="1"/>
          </p:cNvSpPr>
          <p:nvPr>
            <p:ph idx="1"/>
          </p:nvPr>
        </p:nvSpPr>
        <p:spPr/>
        <p:txBody>
          <a:bodyPr>
            <a:normAutofit fontScale="85000" lnSpcReduction="20000"/>
          </a:bodyPr>
          <a:lstStyle/>
          <a:p>
            <a:r>
              <a:rPr lang="en-US" dirty="0"/>
              <a:t>Dictionary</a:t>
            </a:r>
          </a:p>
          <a:p>
            <a:pPr lvl="1"/>
            <a:r>
              <a:rPr lang="en-US" dirty="0"/>
              <a:t>Used for storing key/value records</a:t>
            </a:r>
          </a:p>
          <a:p>
            <a:pPr lvl="1"/>
            <a:r>
              <a:rPr lang="en-US" dirty="0"/>
              <a:t>Provides operations for </a:t>
            </a:r>
          </a:p>
          <a:p>
            <a:pPr lvl="2"/>
            <a:r>
              <a:rPr lang="en-US" dirty="0"/>
              <a:t>Storing,</a:t>
            </a:r>
          </a:p>
          <a:p>
            <a:pPr lvl="2"/>
            <a:r>
              <a:rPr lang="en-US" dirty="0"/>
              <a:t>Finding, and</a:t>
            </a:r>
          </a:p>
          <a:p>
            <a:pPr lvl="2"/>
            <a:r>
              <a:rPr lang="en-US" dirty="0"/>
              <a:t>Removing records from a collection</a:t>
            </a:r>
          </a:p>
          <a:p>
            <a:r>
              <a:rPr lang="en-US" dirty="0"/>
              <a:t>Comparable objects</a:t>
            </a:r>
          </a:p>
          <a:p>
            <a:pPr lvl="1"/>
            <a:r>
              <a:rPr lang="en-US" dirty="0"/>
              <a:t>Since Find is the fundamental operation of a dictionary we need a key to search on</a:t>
            </a:r>
          </a:p>
          <a:p>
            <a:pPr lvl="1"/>
            <a:r>
              <a:rPr lang="en-US" dirty="0"/>
              <a:t>For the English dictionary the key is the word itself (Key) and the definition consists of the word and its definition (Value)</a:t>
            </a:r>
          </a:p>
          <a:p>
            <a:pPr lvl="1"/>
            <a:r>
              <a:rPr lang="en-US" dirty="0"/>
              <a:t>Dictionaries use a Key/Value pair; the key provides the “comparable object” used by Find</a:t>
            </a:r>
          </a:p>
          <a:p>
            <a:pPr lvl="2"/>
            <a:endParaRPr lang="en-US" dirty="0"/>
          </a:p>
          <a:p>
            <a:endParaRPr lang="en-US" dirty="0"/>
          </a:p>
        </p:txBody>
      </p:sp>
    </p:spTree>
    <p:extLst>
      <p:ext uri="{BB962C8B-B14F-4D97-AF65-F5344CB8AC3E}">
        <p14:creationId xmlns:p14="http://schemas.microsoft.com/office/powerpoint/2010/main" val="18746621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Assignment 1 (5:7</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In implementing your Dictionary you must use the available bag operations to implement your dictionary operations.</a:t>
            </a:r>
          </a:p>
          <a:p>
            <a:r>
              <a:rPr lang="en-US" dirty="0"/>
              <a:t>Bag Operations</a:t>
            </a:r>
          </a:p>
          <a:p>
            <a:pPr lvl="1"/>
            <a:r>
              <a:rPr lang="en-US" dirty="0" err="1"/>
              <a:t>AddItem</a:t>
            </a:r>
            <a:r>
              <a:rPr lang="en-US" dirty="0"/>
              <a:t>(E)</a:t>
            </a:r>
          </a:p>
          <a:p>
            <a:pPr lvl="1"/>
            <a:r>
              <a:rPr lang="en-US" dirty="0"/>
              <a:t>Remove(E)</a:t>
            </a:r>
          </a:p>
          <a:p>
            <a:pPr lvl="1"/>
            <a:r>
              <a:rPr lang="en-US" dirty="0" err="1"/>
              <a:t>RemoveTop</a:t>
            </a:r>
            <a:r>
              <a:rPr lang="en-US" dirty="0"/>
              <a:t>(E)</a:t>
            </a:r>
          </a:p>
          <a:p>
            <a:pPr lvl="1"/>
            <a:r>
              <a:rPr lang="en-US" dirty="0"/>
              <a:t>Find(E)</a:t>
            </a:r>
          </a:p>
          <a:p>
            <a:pPr lvl="1"/>
            <a:r>
              <a:rPr lang="en-US" dirty="0" err="1"/>
              <a:t>EmptyBag</a:t>
            </a:r>
            <a:r>
              <a:rPr lang="en-US" dirty="0"/>
              <a:t>()</a:t>
            </a:r>
          </a:p>
          <a:p>
            <a:pPr lvl="1"/>
            <a:r>
              <a:rPr lang="en-US" dirty="0"/>
              <a:t>+= operator overload (adds an item)</a:t>
            </a:r>
          </a:p>
          <a:p>
            <a:pPr lvl="1"/>
            <a:r>
              <a:rPr lang="en-US" dirty="0" err="1"/>
              <a:t>BagCapicity</a:t>
            </a:r>
            <a:r>
              <a:rPr lang="en-US" dirty="0"/>
              <a:t>()</a:t>
            </a:r>
          </a:p>
        </p:txBody>
      </p:sp>
      <p:sp>
        <p:nvSpPr>
          <p:cNvPr id="4" name="TextBox 3"/>
          <p:cNvSpPr txBox="1"/>
          <p:nvPr/>
        </p:nvSpPr>
        <p:spPr>
          <a:xfrm>
            <a:off x="5000087" y="2971800"/>
            <a:ext cx="3305713"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2400" dirty="0">
                <a:solidFill>
                  <a:prstClr val="white"/>
                </a:solidFill>
              </a:rPr>
              <a:t>Dictionary Operations:</a:t>
            </a:r>
          </a:p>
          <a:p>
            <a:pPr marL="285750" indent="-285750">
              <a:buFont typeface="Arial" panose="020B0604020202020204" pitchFamily="34" charset="0"/>
              <a:buChar char="•"/>
            </a:pPr>
            <a:r>
              <a:rPr lang="en-US" sz="2400" dirty="0">
                <a:solidFill>
                  <a:prstClr val="white"/>
                </a:solidFill>
              </a:rPr>
              <a:t>Clear()</a:t>
            </a:r>
          </a:p>
          <a:p>
            <a:pPr marL="285750" indent="-285750">
              <a:buFont typeface="Arial" panose="020B0604020202020204" pitchFamily="34" charset="0"/>
              <a:buChar char="•"/>
            </a:pPr>
            <a:r>
              <a:rPr lang="en-US" sz="2400" dirty="0">
                <a:solidFill>
                  <a:prstClr val="white"/>
                </a:solidFill>
              </a:rPr>
              <a:t>Insert(E)</a:t>
            </a:r>
          </a:p>
          <a:p>
            <a:pPr marL="285750" indent="-285750">
              <a:buFont typeface="Arial" panose="020B0604020202020204" pitchFamily="34" charset="0"/>
              <a:buChar char="•"/>
            </a:pPr>
            <a:r>
              <a:rPr lang="en-US" sz="2400" dirty="0">
                <a:solidFill>
                  <a:prstClr val="white"/>
                </a:solidFill>
              </a:rPr>
              <a:t>Remove(E)</a:t>
            </a:r>
          </a:p>
          <a:p>
            <a:pPr marL="285750" indent="-285750">
              <a:buFont typeface="Arial" panose="020B0604020202020204" pitchFamily="34" charset="0"/>
              <a:buChar char="•"/>
            </a:pPr>
            <a:r>
              <a:rPr lang="en-US" sz="2400" dirty="0" err="1">
                <a:solidFill>
                  <a:prstClr val="white"/>
                </a:solidFill>
              </a:rPr>
              <a:t>RemoveAny</a:t>
            </a:r>
            <a:r>
              <a:rPr lang="en-US" sz="2400" dirty="0">
                <a:solidFill>
                  <a:prstClr val="white"/>
                </a:solidFill>
              </a:rPr>
              <a:t>(E)</a:t>
            </a:r>
          </a:p>
          <a:p>
            <a:pPr marL="285750" indent="-285750">
              <a:buFont typeface="Arial" panose="020B0604020202020204" pitchFamily="34" charset="0"/>
              <a:buChar char="•"/>
            </a:pPr>
            <a:r>
              <a:rPr lang="en-US" sz="2400" dirty="0">
                <a:solidFill>
                  <a:prstClr val="white"/>
                </a:solidFill>
              </a:rPr>
              <a:t>Find(E)</a:t>
            </a:r>
          </a:p>
          <a:p>
            <a:pPr marL="285750" indent="-285750">
              <a:buFont typeface="Arial" panose="020B0604020202020204" pitchFamily="34" charset="0"/>
              <a:buChar char="•"/>
            </a:pPr>
            <a:r>
              <a:rPr lang="en-US" sz="2400" dirty="0">
                <a:solidFill>
                  <a:prstClr val="white"/>
                </a:solidFill>
              </a:rPr>
              <a:t>Size()</a:t>
            </a:r>
          </a:p>
        </p:txBody>
      </p:sp>
      <p:sp>
        <p:nvSpPr>
          <p:cNvPr id="5" name="TextBox 4"/>
          <p:cNvSpPr txBox="1"/>
          <p:nvPr/>
        </p:nvSpPr>
        <p:spPr>
          <a:xfrm>
            <a:off x="381000" y="533400"/>
            <a:ext cx="8305800" cy="83099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400" dirty="0">
                <a:solidFill>
                  <a:prstClr val="white"/>
                </a:solidFill>
              </a:rPr>
              <a:t>Note:  You only get credit for the methods you demonstrate in your testing.</a:t>
            </a:r>
          </a:p>
        </p:txBody>
      </p:sp>
    </p:spTree>
    <p:extLst>
      <p:ext uri="{BB962C8B-B14F-4D97-AF65-F5344CB8AC3E}">
        <p14:creationId xmlns:p14="http://schemas.microsoft.com/office/powerpoint/2010/main" val="26443382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(6:7)</a:t>
            </a:r>
          </a:p>
        </p:txBody>
      </p:sp>
      <p:sp>
        <p:nvSpPr>
          <p:cNvPr id="3" name="Content Placeholder 2"/>
          <p:cNvSpPr>
            <a:spLocks noGrp="1"/>
          </p:cNvSpPr>
          <p:nvPr>
            <p:ph idx="1"/>
          </p:nvPr>
        </p:nvSpPr>
        <p:spPr/>
        <p:txBody>
          <a:bodyPr>
            <a:normAutofit/>
          </a:bodyPr>
          <a:lstStyle/>
          <a:p>
            <a:r>
              <a:rPr lang="en-US" dirty="0" err="1"/>
              <a:t>KVPair.h</a:t>
            </a:r>
            <a:r>
              <a:rPr lang="en-US" dirty="0"/>
              <a:t> provides the template (</a:t>
            </a:r>
            <a:r>
              <a:rPr lang="en-US" u="sng" dirty="0"/>
              <a:t>this is an implementation and not an ADT</a:t>
            </a:r>
            <a:r>
              <a:rPr lang="en-US" dirty="0"/>
              <a:t>) for creating a key/value pair used by both the Bag and Dictionary.  You do not need (nor are you allowed to) make any changes to it.</a:t>
            </a:r>
          </a:p>
          <a:p>
            <a:r>
              <a:rPr lang="en-US" dirty="0"/>
              <a:t>You are to use the following KV pair types for this assignment:</a:t>
            </a:r>
          </a:p>
          <a:p>
            <a:pPr lvl="1"/>
            <a:r>
              <a:rPr lang="en-US" dirty="0"/>
              <a:t>&lt;</a:t>
            </a:r>
            <a:r>
              <a:rPr lang="en-US" dirty="0" err="1"/>
              <a:t>int</a:t>
            </a:r>
            <a:r>
              <a:rPr lang="en-US" dirty="0"/>
              <a:t>, string&gt;</a:t>
            </a:r>
          </a:p>
          <a:p>
            <a:pPr lvl="1"/>
            <a:r>
              <a:rPr lang="en-US" dirty="0"/>
              <a:t>&lt;string, </a:t>
            </a:r>
            <a:r>
              <a:rPr lang="en-US" dirty="0" err="1"/>
              <a:t>int</a:t>
            </a:r>
            <a:r>
              <a:rPr lang="en-US" dirty="0"/>
              <a:t>&gt;</a:t>
            </a:r>
          </a:p>
          <a:p>
            <a:endParaRPr lang="en-US" dirty="0"/>
          </a:p>
        </p:txBody>
      </p:sp>
    </p:spTree>
    <p:extLst>
      <p:ext uri="{BB962C8B-B14F-4D97-AF65-F5344CB8AC3E}">
        <p14:creationId xmlns:p14="http://schemas.microsoft.com/office/powerpoint/2010/main" val="39935082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(7:7)</a:t>
            </a:r>
          </a:p>
        </p:txBody>
      </p:sp>
      <p:sp>
        <p:nvSpPr>
          <p:cNvPr id="3" name="Content Placeholder 2"/>
          <p:cNvSpPr>
            <a:spLocks noGrp="1"/>
          </p:cNvSpPr>
          <p:nvPr>
            <p:ph idx="1"/>
          </p:nvPr>
        </p:nvSpPr>
        <p:spPr/>
        <p:txBody>
          <a:bodyPr>
            <a:normAutofit fontScale="92500" lnSpcReduction="10000"/>
          </a:bodyPr>
          <a:lstStyle/>
          <a:p>
            <a:r>
              <a:rPr lang="en-US" dirty="0"/>
              <a:t>Example </a:t>
            </a:r>
            <a:br>
              <a:rPr lang="en-US" dirty="0"/>
            </a:br>
            <a:r>
              <a:rPr lang="en-US" dirty="0"/>
              <a:t>dictionary </a:t>
            </a:r>
            <a:br>
              <a:rPr lang="en-US" dirty="0"/>
            </a:br>
            <a:r>
              <a:rPr lang="en-US" dirty="0"/>
              <a:t>test run</a:t>
            </a:r>
          </a:p>
          <a:p>
            <a:r>
              <a:rPr lang="en-US" dirty="0"/>
              <a:t>In this example I</a:t>
            </a:r>
            <a:br>
              <a:rPr lang="en-US" dirty="0"/>
            </a:br>
            <a:r>
              <a:rPr lang="en-US" dirty="0"/>
              <a:t>am doing &lt;</a:t>
            </a:r>
            <a:r>
              <a:rPr lang="en-US" dirty="0" err="1"/>
              <a:t>int</a:t>
            </a:r>
            <a:r>
              <a:rPr lang="en-US" dirty="0"/>
              <a:t>,</a:t>
            </a:r>
            <a:br>
              <a:rPr lang="en-US" dirty="0"/>
            </a:br>
            <a:r>
              <a:rPr lang="en-US" dirty="0" err="1"/>
              <a:t>int</a:t>
            </a:r>
            <a:r>
              <a:rPr lang="en-US" dirty="0"/>
              <a:t>&gt; and &lt;string,</a:t>
            </a:r>
            <a:br>
              <a:rPr lang="en-US" dirty="0"/>
            </a:br>
            <a:r>
              <a:rPr lang="en-US" dirty="0"/>
              <a:t>string&gt; tests.</a:t>
            </a:r>
          </a:p>
          <a:p>
            <a:r>
              <a:rPr lang="en-US" dirty="0"/>
              <a:t>You must do</a:t>
            </a:r>
            <a:br>
              <a:rPr lang="en-US" dirty="0"/>
            </a:br>
            <a:r>
              <a:rPr lang="en-US" dirty="0"/>
              <a:t>&lt;</a:t>
            </a:r>
            <a:r>
              <a:rPr lang="en-US" dirty="0" err="1"/>
              <a:t>int</a:t>
            </a:r>
            <a:r>
              <a:rPr lang="en-US" dirty="0"/>
              <a:t>, string&gt; and</a:t>
            </a:r>
            <a:br>
              <a:rPr lang="en-US" dirty="0"/>
            </a:br>
            <a:r>
              <a:rPr lang="en-US" dirty="0"/>
              <a:t>&lt;string, </a:t>
            </a:r>
            <a:r>
              <a:rPr lang="en-US" dirty="0" err="1"/>
              <a:t>int</a:t>
            </a:r>
            <a:r>
              <a:rPr lang="en-US" dirty="0"/>
              <a:t>&gt;</a:t>
            </a:r>
            <a:br>
              <a:rPr lang="en-US" dirty="0"/>
            </a:br>
            <a:r>
              <a:rPr lang="en-US" dirty="0"/>
              <a:t>tests.</a:t>
            </a:r>
          </a:p>
          <a:p>
            <a:endParaRPr lang="en-US" dirty="0"/>
          </a:p>
        </p:txBody>
      </p:sp>
      <p:pic>
        <p:nvPicPr>
          <p:cNvPr id="4" name="Picture 3" descr="CSCI 215 Assignment 1 -- Bag Implementation - NetBeans IDE 7.3.1"/>
          <p:cNvPicPr>
            <a:picLocks noChangeAspect="1"/>
          </p:cNvPicPr>
          <p:nvPr/>
        </p:nvPicPr>
        <p:blipFill rotWithShape="1">
          <a:blip r:embed="rId3">
            <a:extLst>
              <a:ext uri="{28A0092B-C50C-407E-A947-70E740481C1C}">
                <a14:useLocalDpi xmlns:a14="http://schemas.microsoft.com/office/drawing/2010/main" val="0"/>
              </a:ext>
            </a:extLst>
          </a:blip>
          <a:srcRect l="30484" t="28278" r="36613" b="29030"/>
          <a:stretch/>
        </p:blipFill>
        <p:spPr>
          <a:xfrm>
            <a:off x="3733800" y="2057400"/>
            <a:ext cx="4846321" cy="4038600"/>
          </a:xfrm>
          <a:prstGeom prst="rect">
            <a:avLst/>
          </a:prstGeom>
        </p:spPr>
      </p:pic>
    </p:spTree>
    <p:extLst>
      <p:ext uri="{BB962C8B-B14F-4D97-AF65-F5344CB8AC3E}">
        <p14:creationId xmlns:p14="http://schemas.microsoft.com/office/powerpoint/2010/main" val="20456288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&amp; </a:t>
            </a:r>
            <a:r>
              <a:rPr lang="en-US" dirty="0" err="1"/>
              <a:t>KVPairs</a:t>
            </a:r>
            <a:endParaRPr lang="en-US" dirty="0"/>
          </a:p>
        </p:txBody>
      </p:sp>
      <p:sp>
        <p:nvSpPr>
          <p:cNvPr id="3" name="Content Placeholder 2"/>
          <p:cNvSpPr>
            <a:spLocks noGrp="1"/>
          </p:cNvSpPr>
          <p:nvPr>
            <p:ph idx="1"/>
          </p:nvPr>
        </p:nvSpPr>
        <p:spPr/>
        <p:txBody>
          <a:bodyPr/>
          <a:lstStyle/>
          <a:p>
            <a:r>
              <a:rPr lang="en-US" dirty="0"/>
              <a:t>For more information on Dictionaries and the use of </a:t>
            </a:r>
            <a:r>
              <a:rPr lang="en-US" dirty="0" err="1"/>
              <a:t>KVPairs</a:t>
            </a:r>
            <a:r>
              <a:rPr lang="en-US" dirty="0"/>
              <a:t> read section 4.4 of your text</a:t>
            </a:r>
          </a:p>
          <a:p>
            <a:r>
              <a:rPr lang="en-US" dirty="0"/>
              <a:t>There you will find both details and </a:t>
            </a:r>
            <a:r>
              <a:rPr lang="en-US"/>
              <a:t>usage examples.</a:t>
            </a:r>
            <a:endParaRPr lang="en-US" dirty="0"/>
          </a:p>
        </p:txBody>
      </p:sp>
    </p:spTree>
    <p:extLst>
      <p:ext uri="{BB962C8B-B14F-4D97-AF65-F5344CB8AC3E}">
        <p14:creationId xmlns:p14="http://schemas.microsoft.com/office/powerpoint/2010/main" val="26700557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Assignment 1 Comments</a:t>
            </a:r>
          </a:p>
        </p:txBody>
      </p:sp>
      <p:sp>
        <p:nvSpPr>
          <p:cNvPr id="5" name="Content Placeholder 4"/>
          <p:cNvSpPr>
            <a:spLocks noGrp="1"/>
          </p:cNvSpPr>
          <p:nvPr>
            <p:ph idx="1"/>
          </p:nvPr>
        </p:nvSpPr>
        <p:spPr/>
        <p:txBody>
          <a:bodyPr>
            <a:normAutofit fontScale="92500" lnSpcReduction="20000"/>
          </a:bodyPr>
          <a:lstStyle/>
          <a:p>
            <a:r>
              <a:rPr lang="en-US" dirty="0"/>
              <a:t>You must implement the ADTs by inheriting them – you cannot modify them</a:t>
            </a:r>
          </a:p>
          <a:p>
            <a:pPr lvl="1"/>
            <a:r>
              <a:rPr lang="en-US" dirty="0"/>
              <a:t>class </a:t>
            </a:r>
            <a:r>
              <a:rPr lang="en-US" dirty="0" err="1"/>
              <a:t>ABag</a:t>
            </a:r>
            <a:r>
              <a:rPr lang="en-US" dirty="0"/>
              <a:t> : public </a:t>
            </a:r>
            <a:r>
              <a:rPr lang="en-US" dirty="0" err="1"/>
              <a:t>bagADT</a:t>
            </a:r>
            <a:r>
              <a:rPr lang="en-US" dirty="0"/>
              <a:t> { }</a:t>
            </a:r>
          </a:p>
          <a:p>
            <a:pPr lvl="1"/>
            <a:r>
              <a:rPr lang="en-US" dirty="0"/>
              <a:t>class </a:t>
            </a:r>
            <a:r>
              <a:rPr lang="en-US" dirty="0" err="1"/>
              <a:t>BDictionary</a:t>
            </a:r>
            <a:r>
              <a:rPr lang="en-US" dirty="0"/>
              <a:t> : public </a:t>
            </a:r>
            <a:r>
              <a:rPr lang="en-US" dirty="0" err="1"/>
              <a:t>dictionaryADT</a:t>
            </a:r>
            <a:r>
              <a:rPr lang="en-US" dirty="0"/>
              <a:t> { }</a:t>
            </a:r>
          </a:p>
          <a:p>
            <a:r>
              <a:rPr lang="en-US" dirty="0"/>
              <a:t>As a minimum you must </a:t>
            </a:r>
          </a:p>
          <a:p>
            <a:pPr lvl="1"/>
            <a:r>
              <a:rPr lang="en-US" u="sng" dirty="0"/>
              <a:t>Demonstrate</a:t>
            </a:r>
            <a:r>
              <a:rPr lang="en-US" dirty="0"/>
              <a:t> one or more working bag operations to get any credit for this assignment and </a:t>
            </a:r>
          </a:p>
          <a:p>
            <a:pPr lvl="1"/>
            <a:r>
              <a:rPr lang="en-US" dirty="0"/>
              <a:t>You </a:t>
            </a:r>
            <a:r>
              <a:rPr lang="en-US" u="sng" dirty="0"/>
              <a:t>will not get credit</a:t>
            </a:r>
            <a:r>
              <a:rPr lang="en-US" dirty="0"/>
              <a:t>, even if one or more ADT operations are implemented, </a:t>
            </a:r>
            <a:r>
              <a:rPr lang="en-US" u="sng" dirty="0"/>
              <a:t>if your implementation does not inherit the ADTs</a:t>
            </a:r>
            <a:r>
              <a:rPr lang="en-US" dirty="0"/>
              <a:t>.</a:t>
            </a:r>
          </a:p>
          <a:p>
            <a:r>
              <a:rPr lang="en-US" dirty="0"/>
              <a:t>If you use the implementation files I’ve provided, the inheritance issue is taken care of for you.</a:t>
            </a:r>
          </a:p>
        </p:txBody>
      </p:sp>
      <p:sp>
        <p:nvSpPr>
          <p:cNvPr id="2" name="Footer Placeholder 1"/>
          <p:cNvSpPr>
            <a:spLocks noGrp="1"/>
          </p:cNvSpPr>
          <p:nvPr>
            <p:ph type="ftr" sz="quarter" idx="11"/>
          </p:nvPr>
        </p:nvSpPr>
        <p:spPr/>
        <p:txBody>
          <a:bodyPr/>
          <a:lstStyle/>
          <a:p>
            <a:r>
              <a:rPr lang="en-US">
                <a:solidFill>
                  <a:srgbClr val="438086"/>
                </a:solidFill>
              </a:rPr>
              <a:t>Data Structures and Algorithm Analysis by Cliffor A. Shaffer</a:t>
            </a:r>
            <a:endParaRPr lang="en-US" dirty="0">
              <a:solidFill>
                <a:srgbClr val="438086"/>
              </a:solidFill>
            </a:endParaRPr>
          </a:p>
        </p:txBody>
      </p:sp>
    </p:spTree>
    <p:extLst>
      <p:ext uri="{BB962C8B-B14F-4D97-AF65-F5344CB8AC3E}">
        <p14:creationId xmlns:p14="http://schemas.microsoft.com/office/powerpoint/2010/main" val="878723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837</Words>
  <Application>Microsoft Office PowerPoint</Application>
  <PresentationFormat>On-screen Show (4:3)</PresentationFormat>
  <Paragraphs>92</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Georgia</vt:lpstr>
      <vt:lpstr>Trebuchet MS</vt:lpstr>
      <vt:lpstr>Wingdings</vt:lpstr>
      <vt:lpstr>Wingdings 2</vt:lpstr>
      <vt:lpstr>Urban</vt:lpstr>
      <vt:lpstr>Programming Assignment 1 (1:7)</vt:lpstr>
      <vt:lpstr>Programming Assignment 1 (2:7)</vt:lpstr>
      <vt:lpstr>Programming Assignment 1 (3:7)</vt:lpstr>
      <vt:lpstr>Programming Assignment 1 (4:7)</vt:lpstr>
      <vt:lpstr>Programming Assignment 1 (5:7)</vt:lpstr>
      <vt:lpstr>Programming Assignment 1 (6:7)</vt:lpstr>
      <vt:lpstr>Programming Assignment 1 (7:7)</vt:lpstr>
      <vt:lpstr>Dictionaries &amp; KVPairs</vt:lpstr>
      <vt:lpstr>Assignment 1 Comments</vt:lpstr>
      <vt:lpstr>Style Comments</vt:lpstr>
    </vt:vector>
  </TitlesOfParts>
  <Company>Liberty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Assignment 1 (1:7)</dc:title>
  <dc:creator>tlsipantzi</dc:creator>
  <cp:lastModifiedBy>Sipantzi, Terri L (Computational Sciences)</cp:lastModifiedBy>
  <cp:revision>3</cp:revision>
  <dcterms:created xsi:type="dcterms:W3CDTF">2015-02-25T19:01:56Z</dcterms:created>
  <dcterms:modified xsi:type="dcterms:W3CDTF">2019-02-08T16:13:30Z</dcterms:modified>
</cp:coreProperties>
</file>