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5"/>
  </p:notesMasterIdLst>
  <p:sldIdLst>
    <p:sldId id="488" r:id="rId2"/>
    <p:sldId id="399" r:id="rId3"/>
    <p:sldId id="486" r:id="rId4"/>
    <p:sldId id="482" r:id="rId5"/>
    <p:sldId id="483" r:id="rId6"/>
    <p:sldId id="364" r:id="rId7"/>
    <p:sldId id="496" r:id="rId8"/>
    <p:sldId id="326" r:id="rId9"/>
    <p:sldId id="495" r:id="rId10"/>
    <p:sldId id="493" r:id="rId11"/>
    <p:sldId id="338" r:id="rId12"/>
    <p:sldId id="339" r:id="rId13"/>
    <p:sldId id="494" r:id="rId14"/>
    <p:sldId id="333" r:id="rId15"/>
    <p:sldId id="334" r:id="rId16"/>
    <p:sldId id="335" r:id="rId17"/>
    <p:sldId id="336" r:id="rId18"/>
    <p:sldId id="337" r:id="rId19"/>
    <p:sldId id="340" r:id="rId20"/>
    <p:sldId id="341" r:id="rId21"/>
    <p:sldId id="342" r:id="rId22"/>
    <p:sldId id="516" r:id="rId23"/>
    <p:sldId id="474" r:id="rId24"/>
  </p:sldIdLst>
  <p:sldSz cx="12192000" cy="6858000"/>
  <p:notesSz cx="6858000" cy="99472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291" autoAdjust="0"/>
  </p:normalViewPr>
  <p:slideViewPr>
    <p:cSldViewPr snapToGrid="0">
      <p:cViewPr varScale="1">
        <p:scale>
          <a:sx n="77" d="100"/>
          <a:sy n="77" d="100"/>
        </p:scale>
        <p:origin x="64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48EB3-B083-4606-A907-B7255FC6FACC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994E0-A6B5-43C4-8620-9335BE7F32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69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*</a:t>
            </a:r>
            <a:endParaRPr lang="en-US" altLang="pt-BR" i="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07/16/96</a:t>
            </a:r>
            <a:endParaRPr lang="en-US" altLang="pt-BR" i="0" dirty="0"/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*</a:t>
            </a:r>
            <a:endParaRPr lang="en-US" altLang="pt-BR" i="0" dirty="0"/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##</a:t>
            </a:r>
            <a:endParaRPr lang="en-US" altLang="pt-BR" i="0" dirty="0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36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67DB7-5D8C-4B30-9BA9-4BFB0A27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9FE9DD-3149-4909-9980-0CE6DB48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B128-CE5E-4B90-8AF7-B0F42537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6D0BAF-9665-4A73-B860-BE63503E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F4A5D-0337-432A-9131-19A6A6E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80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76AE3-FCBB-49E2-A1B0-4D5660A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5D5AEC-51C5-407D-BDF0-2497B0025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95A280-083B-469C-AE5E-077CE0CB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AEBCE-BE76-4662-BAB7-F60EE38F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5124B2-D654-44B4-A365-AFB9E7DF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9D81FB-8CF1-49E5-BAEC-B082D17F9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A3E90F-BE39-48EC-BFA7-7A8E80A99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C3DDA0-F1A6-4F9A-83DA-59058194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AB6BE-4CE1-40C6-9185-BCDA5A98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8C34DD-60C7-4722-82C2-BE8CA834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14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8" y="207567"/>
            <a:ext cx="2014783" cy="227966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226243" y="6438508"/>
            <a:ext cx="2130458" cy="282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100" b="1" dirty="0">
                <a:solidFill>
                  <a:schemeClr val="tx1"/>
                </a:solidFill>
              </a:rPr>
              <a:t>Gestão Inteligente dos Estoques</a:t>
            </a:r>
          </a:p>
        </p:txBody>
      </p:sp>
      <p:sp>
        <p:nvSpPr>
          <p:cNvPr id="4" name="Retângulo 3"/>
          <p:cNvSpPr/>
          <p:nvPr userDrawn="1"/>
        </p:nvSpPr>
        <p:spPr>
          <a:xfrm>
            <a:off x="5486401" y="207567"/>
            <a:ext cx="6400800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tx1"/>
                </a:solidFill>
              </a:rPr>
              <a:t>TRANSFORMANDO PESSOAS E NEGÓCIOS</a:t>
            </a:r>
          </a:p>
        </p:txBody>
      </p:sp>
      <p:sp>
        <p:nvSpPr>
          <p:cNvPr id="5" name="Retângulo 4"/>
          <p:cNvSpPr/>
          <p:nvPr userDrawn="1"/>
        </p:nvSpPr>
        <p:spPr>
          <a:xfrm>
            <a:off x="9634193" y="6438508"/>
            <a:ext cx="2130458" cy="282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b="1" dirty="0">
                <a:solidFill>
                  <a:schemeClr val="tx1"/>
                </a:solidFill>
              </a:rPr>
              <a:t>Instrutor: Amadeu Rocha</a:t>
            </a:r>
          </a:p>
        </p:txBody>
      </p:sp>
      <p:cxnSp>
        <p:nvCxnSpPr>
          <p:cNvPr id="6" name="Conector reto 5"/>
          <p:cNvCxnSpPr/>
          <p:nvPr userDrawn="1"/>
        </p:nvCxnSpPr>
        <p:spPr>
          <a:xfrm>
            <a:off x="226243" y="6287678"/>
            <a:ext cx="118872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 userDrawn="1"/>
        </p:nvCxnSpPr>
        <p:spPr>
          <a:xfrm>
            <a:off x="11887201" y="207567"/>
            <a:ext cx="0" cy="6513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20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7B212-02BF-4321-BB57-6AB4577F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721A0C-EE1E-48EA-BD7A-51139C51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4C611-9515-4BE8-9F82-9D1243E7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FE72DD-807A-4550-948B-652639A7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F98193-1D68-4D57-A9C8-610436BC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0254B03-A909-6787-C4D9-DA8997EA4009}"/>
              </a:ext>
            </a:extLst>
          </p:cNvPr>
          <p:cNvSpPr/>
          <p:nvPr/>
        </p:nvSpPr>
        <p:spPr>
          <a:xfrm>
            <a:off x="-21355" y="2194561"/>
            <a:ext cx="12213354" cy="466344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90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CCCADC-2BC3-F36B-79ED-4B7A1BA869AE}"/>
              </a:ext>
            </a:extLst>
          </p:cNvPr>
          <p:cNvSpPr/>
          <p:nvPr/>
        </p:nvSpPr>
        <p:spPr>
          <a:xfrm>
            <a:off x="4255222" y="1"/>
            <a:ext cx="7936777" cy="2194560"/>
          </a:xfrm>
          <a:prstGeom prst="rect">
            <a:avLst/>
          </a:prstGeom>
          <a:solidFill>
            <a:srgbClr val="F07D14"/>
          </a:solidFill>
          <a:ln>
            <a:solidFill>
              <a:srgbClr val="F07D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Único Canto Arredondado 9">
            <a:extLst>
              <a:ext uri="{FF2B5EF4-FFF2-40B4-BE49-F238E27FC236}">
                <a16:creationId xmlns:a16="http://schemas.microsoft.com/office/drawing/2014/main" id="{0CA479DA-0C98-779B-D908-5D70197287FB}"/>
              </a:ext>
            </a:extLst>
          </p:cNvPr>
          <p:cNvSpPr/>
          <p:nvPr/>
        </p:nvSpPr>
        <p:spPr>
          <a:xfrm flipV="1">
            <a:off x="-21355" y="0"/>
            <a:ext cx="5403134" cy="2194560"/>
          </a:xfrm>
          <a:prstGeom prst="round1Rect">
            <a:avLst>
              <a:gd name="adj" fmla="val 50000"/>
            </a:avLst>
          </a:prstGeom>
          <a:solidFill>
            <a:srgbClr val="0A0B1A"/>
          </a:solidFill>
          <a:ln>
            <a:solidFill>
              <a:srgbClr val="0A0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10299DD-C787-E12E-D050-C79A0F25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94" y="607329"/>
            <a:ext cx="3951981" cy="979903"/>
          </a:xfrm>
          <a:prstGeom prst="rect">
            <a:avLst/>
          </a:prstGeom>
        </p:spPr>
      </p:pic>
      <p:sp>
        <p:nvSpPr>
          <p:cNvPr id="12" name="Retângulo 9">
            <a:extLst>
              <a:ext uri="{FF2B5EF4-FFF2-40B4-BE49-F238E27FC236}">
                <a16:creationId xmlns:a16="http://schemas.microsoft.com/office/drawing/2014/main" id="{C34D6003-34D5-366F-58B2-46886B856189}"/>
              </a:ext>
            </a:extLst>
          </p:cNvPr>
          <p:cNvSpPr/>
          <p:nvPr/>
        </p:nvSpPr>
        <p:spPr>
          <a:xfrm>
            <a:off x="-21353" y="2194561"/>
            <a:ext cx="252076" cy="4663440"/>
          </a:xfrm>
          <a:custGeom>
            <a:avLst/>
            <a:gdLst>
              <a:gd name="connsiteX0" fmla="*/ 0 w 253217"/>
              <a:gd name="connsiteY0" fmla="*/ 0 h 4663440"/>
              <a:gd name="connsiteX1" fmla="*/ 253217 w 253217"/>
              <a:gd name="connsiteY1" fmla="*/ 0 h 4663440"/>
              <a:gd name="connsiteX2" fmla="*/ 253217 w 253217"/>
              <a:gd name="connsiteY2" fmla="*/ 4663440 h 4663440"/>
              <a:gd name="connsiteX3" fmla="*/ 0 w 253217"/>
              <a:gd name="connsiteY3" fmla="*/ 4663440 h 4663440"/>
              <a:gd name="connsiteX4" fmla="*/ 0 w 253217"/>
              <a:gd name="connsiteY4" fmla="*/ 0 h 4663440"/>
              <a:gd name="connsiteX0" fmla="*/ 0 w 253217"/>
              <a:gd name="connsiteY0" fmla="*/ 0 h 4663440"/>
              <a:gd name="connsiteX1" fmla="*/ 253217 w 253217"/>
              <a:gd name="connsiteY1" fmla="*/ 0 h 4663440"/>
              <a:gd name="connsiteX2" fmla="*/ 154743 w 253217"/>
              <a:gd name="connsiteY2" fmla="*/ 3003452 h 4663440"/>
              <a:gd name="connsiteX3" fmla="*/ 0 w 253217"/>
              <a:gd name="connsiteY3" fmla="*/ 4663440 h 4663440"/>
              <a:gd name="connsiteX4" fmla="*/ 0 w 253217"/>
              <a:gd name="connsiteY4" fmla="*/ 0 h 4663440"/>
              <a:gd name="connsiteX0" fmla="*/ 0 w 253217"/>
              <a:gd name="connsiteY0" fmla="*/ 0 h 4663440"/>
              <a:gd name="connsiteX1" fmla="*/ 253217 w 253217"/>
              <a:gd name="connsiteY1" fmla="*/ 0 h 4663440"/>
              <a:gd name="connsiteX2" fmla="*/ 126607 w 253217"/>
              <a:gd name="connsiteY2" fmla="*/ 2356339 h 4663440"/>
              <a:gd name="connsiteX3" fmla="*/ 0 w 253217"/>
              <a:gd name="connsiteY3" fmla="*/ 4663440 h 4663440"/>
              <a:gd name="connsiteX4" fmla="*/ 0 w 253217"/>
              <a:gd name="connsiteY4" fmla="*/ 0 h 466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217" h="4663440">
                <a:moveTo>
                  <a:pt x="0" y="0"/>
                </a:moveTo>
                <a:lnTo>
                  <a:pt x="253217" y="0"/>
                </a:lnTo>
                <a:lnTo>
                  <a:pt x="126607" y="2356339"/>
                </a:lnTo>
                <a:lnTo>
                  <a:pt x="0" y="466344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7000"/>
                </a:schemeClr>
              </a:gs>
              <a:gs pos="0">
                <a:srgbClr val="0A0B1A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  <a:tileRect/>
          </a:gradFill>
          <a:ln cap="rnd">
            <a:solidFill>
              <a:srgbClr val="0A0B1A"/>
            </a:solidFill>
            <a:round/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2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E4594-F886-4B9B-A2DA-4A579D29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849F59-8C54-431F-A4EC-6D44BD212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E7866-CDF4-4091-A729-933184BB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273D63-2A87-4F02-AF71-2BA22A48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A54C2-A691-43C9-AF7C-9EC2336A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4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47247-DE32-4866-8AB4-66E8471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849B6D-1A39-4517-AB4E-26B32C79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A713B1-3F99-41BC-AD95-8482BD5C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46AF0D-CCED-4B82-8BE5-EE8924BA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47E2C1-F5A8-48FE-8604-E5897BDB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7B7A20-ECAB-4304-9108-DC623A2F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01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8DD9-7E93-463C-9C5B-E0CF3D97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15CFA2-C5EE-424F-ADA9-4814A38B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EC3361-A235-450E-B7F7-3F74DEA60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6B9B2F-F6CA-49C4-8A44-64FB7C3B9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6B54D6-06EE-4850-9A0D-9144DC68A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D2A1EC-DFBE-49AE-A569-6BC98A32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7A3CD7-0485-4154-8777-3FF0798D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961C5D-F0D0-4735-BF28-58670AF3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6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DE269-61FB-4A61-B11F-C7EA735F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7F2ED7-0EA5-417E-A6F2-3C9FFE81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85FAF4-714E-4F3F-A4E8-6F644E54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6A1A52-F733-4663-800C-93420EF5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96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9A64A3-C9E1-43F1-9BE5-E6147EC5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6F56C2-0481-4561-9FDB-65CA314E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0961BF-0668-4E21-9D19-2C5DC16E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7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F8FB2-7029-43B7-9652-782F84A5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2EA24-C528-4D4C-9CB7-E73D12E8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A74987-3DF6-46F4-B3C8-F389DF98C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B24E83-D7FD-433B-9580-3CCC9884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C2F5C-6C72-4BAB-BCF9-5949CB9E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DF3D86-B1E7-4015-8907-8DE7C872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51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0F4DD-1F05-4B7A-84B7-8B0C2276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A6348A-5ED9-40C7-BD0A-844C53108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7693CA-A364-4415-A868-02640A3A1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647D03-3123-4E84-99E0-2FF24BF7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15E57-122D-44F1-A11D-CFB9B2FB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D7C4AF-4AA2-49B1-82E7-BFDBB245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05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7D5F6D-35E2-4F53-A148-131D24D1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8EFAF-6703-4603-B677-2E70CA7D0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825C80-D2F0-42CD-B857-C6462F2AA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8D63-C435-477C-B18A-5DAE1E6A7252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3C0C1-D93A-4B58-86BF-0B1700B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5AACCD-D7F1-481E-8DAB-0A7A4F417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9BFD-75EF-4D7A-B3B8-ECAF6C1F2794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24D53D-B29D-E901-0B3B-095016E7D63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8" y="207567"/>
            <a:ext cx="2014783" cy="22796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0A55DC5-ACAA-B9A5-61A1-CB2843F71BF4}"/>
              </a:ext>
            </a:extLst>
          </p:cNvPr>
          <p:cNvSpPr/>
          <p:nvPr userDrawn="1"/>
        </p:nvSpPr>
        <p:spPr>
          <a:xfrm>
            <a:off x="226243" y="6438508"/>
            <a:ext cx="2130458" cy="282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100" b="1" dirty="0">
                <a:solidFill>
                  <a:schemeClr val="tx1"/>
                </a:solidFill>
              </a:rPr>
              <a:t>Gestão Inteligente dos Estoques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8138A60-F0FA-DACA-49EB-3BBFF7207BA2}"/>
              </a:ext>
            </a:extLst>
          </p:cNvPr>
          <p:cNvSpPr/>
          <p:nvPr userDrawn="1"/>
        </p:nvSpPr>
        <p:spPr>
          <a:xfrm>
            <a:off x="5486401" y="207567"/>
            <a:ext cx="6400800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tx1"/>
                </a:solidFill>
              </a:rPr>
              <a:t>TRANSFORMANDO PESSOAS E NEGÓCIOS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FD1FDD4-B3E8-8D86-F740-80A69123C841}"/>
              </a:ext>
            </a:extLst>
          </p:cNvPr>
          <p:cNvSpPr/>
          <p:nvPr userDrawn="1"/>
        </p:nvSpPr>
        <p:spPr>
          <a:xfrm>
            <a:off x="9634193" y="6438508"/>
            <a:ext cx="2130458" cy="282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b="1" dirty="0">
                <a:solidFill>
                  <a:schemeClr val="tx1"/>
                </a:solidFill>
              </a:rPr>
              <a:t>Instrutor: Amadeu Rocha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C25A454-DA5C-AEE4-28D5-246C014D1C25}"/>
              </a:ext>
            </a:extLst>
          </p:cNvPr>
          <p:cNvCxnSpPr/>
          <p:nvPr userDrawn="1"/>
        </p:nvCxnSpPr>
        <p:spPr>
          <a:xfrm>
            <a:off x="226243" y="6287678"/>
            <a:ext cx="118872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D44A569-C587-FBB1-12BE-19A30B1216DB}"/>
              </a:ext>
            </a:extLst>
          </p:cNvPr>
          <p:cNvCxnSpPr/>
          <p:nvPr userDrawn="1"/>
        </p:nvCxnSpPr>
        <p:spPr>
          <a:xfrm>
            <a:off x="11887201" y="207567"/>
            <a:ext cx="0" cy="6513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2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9FCCFD8-E269-7DF8-5517-FD8260EE12FA}"/>
              </a:ext>
            </a:extLst>
          </p:cNvPr>
          <p:cNvSpPr/>
          <p:nvPr/>
        </p:nvSpPr>
        <p:spPr>
          <a:xfrm>
            <a:off x="4434214" y="2795187"/>
            <a:ext cx="7327726" cy="2505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GESTÃO INTELIGENTE DOS </a:t>
            </a:r>
            <a:r>
              <a:rPr lang="pt-BR" sz="4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ESTOQUES</a:t>
            </a:r>
          </a:p>
          <a:p>
            <a:pPr algn="ctr"/>
            <a:r>
              <a:rPr lang="pt-BR" sz="4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TRATANDO INVENTÁRIOS</a:t>
            </a:r>
            <a:endParaRPr lang="pt-BR" sz="4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AC3FCB6-93C3-F3A8-5FB8-B21DA5151C6B}"/>
              </a:ext>
            </a:extLst>
          </p:cNvPr>
          <p:cNvSpPr/>
          <p:nvPr/>
        </p:nvSpPr>
        <p:spPr>
          <a:xfrm>
            <a:off x="5543549" y="764100"/>
            <a:ext cx="6400800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TRANSFORMANDO PESSOAS E NEGÓCIOS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3B2375-5DD7-63C8-8585-3CC98680B2BB}"/>
              </a:ext>
            </a:extLst>
          </p:cNvPr>
          <p:cNvSpPr/>
          <p:nvPr/>
        </p:nvSpPr>
        <p:spPr>
          <a:xfrm>
            <a:off x="7286624" y="6427557"/>
            <a:ext cx="4657725" cy="43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Instrutor: Amadeu Rocha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08EF6C-70D1-CDD5-A9C5-DD8240F212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34549"/>
            <a:ext cx="4248443" cy="5223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5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532CB66-F6B0-79E1-1250-5BB317C1E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01993" y="697550"/>
            <a:ext cx="6790007" cy="608011"/>
          </a:xfrm>
          <a:noFill/>
          <a:ln/>
        </p:spPr>
        <p:txBody>
          <a:bodyPr anchorCtr="0">
            <a:norm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INVENTÁRIO DE ESTOQUES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EA8FB4-BAAF-E134-8ADA-8ECA6129CC48}"/>
              </a:ext>
            </a:extLst>
          </p:cNvPr>
          <p:cNvSpPr txBox="1">
            <a:spLocks noChangeArrowheads="1"/>
          </p:cNvSpPr>
          <p:nvPr/>
        </p:nvSpPr>
        <p:spPr>
          <a:xfrm>
            <a:off x="933963" y="2622517"/>
            <a:ext cx="10906124" cy="3537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Inventariar materiais estocados, denota a preocupação com o próprio em si, onde inúmeras variáveis estão envolvidas e que se não satisfeitas, incorrerão em desvios que denegrirão a imagem da área de Administração de Materiais em relação às demais áreas da organização.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Dentre as variáveis, encontramos: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Valor, entre o estoque físico e o estoque contábil.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Registros de dados e o físico (quantidade real na prateleira);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Apuração do valor total do estoque (contábil) para efeito de balanço ou balancetes.</a:t>
            </a:r>
          </a:p>
          <a:p>
            <a:pPr>
              <a:buFont typeface="Arial" panose="020B0604020202020204" pitchFamily="34" charset="0"/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8217" y="2519119"/>
            <a:ext cx="11069640" cy="26132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Preparação do inventário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O planejamento do inventário é a fase mais importante, pois definições indevidas levarão, como em qualquer negócio, a resultados negativos, gerando despesas e re-trabalhos. </a:t>
            </a:r>
          </a:p>
          <a:p>
            <a:pPr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A composição do inicio de inventários, devem ser considerados como primordiais, e estabelecidos conforme o tipo de inventário a ser realizado, como apresentado... </a:t>
            </a:r>
          </a:p>
          <a:p>
            <a:pPr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2AA336F-918A-B169-DD12-FC6250DB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39" y="552508"/>
            <a:ext cx="6791261" cy="673318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INVENTÁRIO DE ESTOQUES</a:t>
            </a:r>
          </a:p>
        </p:txBody>
      </p:sp>
    </p:spTree>
    <p:extLst>
      <p:ext uri="{BB962C8B-B14F-4D97-AF65-F5344CB8AC3E}">
        <p14:creationId xmlns:p14="http://schemas.microsoft.com/office/powerpoint/2010/main" val="26865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8472" y="2504049"/>
            <a:ext cx="10585102" cy="42179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Preparação do inventário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· Definição do tipo de inventário a ser adotado;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· Planejamento da composição das equipes;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· Detalhamento e emissão de relatórios de apoio;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· Identificação de dados, caso haja,de inventários anteriores;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· Re-análise da arrumação física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· Responsabilidades de acertos físico e contábil;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· Responsável pelo andamento do inventário;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· Identificação de áreas em processo de inventário;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· Cortes no sistema para itens em inventário;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· Estabelecimento de recontagem, para itens com variação física entre físico e contábil;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· Previsibilidade de reuniões diárias para conhecimento de variações detectadas;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· Responsável pela emissão de relatório conclusivo.</a:t>
            </a:r>
          </a:p>
          <a:p>
            <a:pPr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E263488-9CA6-0062-0BCC-A5CB0F0452E2}"/>
              </a:ext>
            </a:extLst>
          </p:cNvPr>
          <p:cNvSpPr txBox="1">
            <a:spLocks/>
          </p:cNvSpPr>
          <p:nvPr/>
        </p:nvSpPr>
        <p:spPr>
          <a:xfrm>
            <a:off x="5400739" y="552508"/>
            <a:ext cx="6791261" cy="6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INVENTÁRIO DE ESTOQUES</a:t>
            </a:r>
          </a:p>
        </p:txBody>
      </p:sp>
    </p:spTree>
    <p:extLst>
      <p:ext uri="{BB962C8B-B14F-4D97-AF65-F5344CB8AC3E}">
        <p14:creationId xmlns:p14="http://schemas.microsoft.com/office/powerpoint/2010/main" val="9176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C5E7327-AB08-F64D-69DE-F98709AE1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01993" y="697550"/>
            <a:ext cx="6790007" cy="608011"/>
          </a:xfrm>
          <a:noFill/>
          <a:ln/>
        </p:spPr>
        <p:txBody>
          <a:bodyPr anchorCtr="0">
            <a:norm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INVENTÁRIO DE ESTOQUES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DCD545B-E9F5-848E-65F9-9A87391BA247}"/>
              </a:ext>
            </a:extLst>
          </p:cNvPr>
          <p:cNvSpPr txBox="1">
            <a:spLocks noChangeArrowheads="1"/>
          </p:cNvSpPr>
          <p:nvPr/>
        </p:nvSpPr>
        <p:spPr>
          <a:xfrm>
            <a:off x="908392" y="2596454"/>
            <a:ext cx="11182350" cy="4145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Ocorrências comuns verificadas nos estoques.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Podemos incluir também no processo de inventário de estoques, não somente quantidades, mas outras distorções que levam ao inventariante sair do foco quantidade e avançar pelo campo técnico, o qual apresentará a necessidade de inúmeros acertos nos quantitativos.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Dentre muitos podemos fazer um inventário sobre: (alguns especialistas indicam como inspeção técnica).</a:t>
            </a:r>
          </a:p>
          <a:p>
            <a:pPr marL="85725" indent="0">
              <a:buFont typeface="Arial" panose="020B0604020202020204" pitchFamily="34" charset="0"/>
              <a:buNone/>
              <a:tabLst>
                <a:tab pos="628650" algn="l"/>
                <a:tab pos="714375" algn="l"/>
              </a:tabLs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-Materiais vencidos em suas datas de validade.</a:t>
            </a:r>
          </a:p>
          <a:p>
            <a:pPr marL="85725" indent="0">
              <a:buFont typeface="Arial" panose="020B0604020202020204" pitchFamily="34" charset="0"/>
              <a:buNone/>
              <a:tabLst>
                <a:tab pos="628650" algn="l"/>
                <a:tab pos="714375" algn="l"/>
              </a:tabLs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-Jogos de sobressalentes (peças) incompletos.</a:t>
            </a:r>
          </a:p>
          <a:p>
            <a:pPr marL="85725" indent="0">
              <a:buFont typeface="Arial" panose="020B0604020202020204" pitchFamily="34" charset="0"/>
              <a:buNone/>
              <a:tabLst>
                <a:tab pos="628650" algn="l"/>
                <a:tab pos="714375" algn="l"/>
              </a:tabLs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-Itens quebrados e deteriorados pela ação ambiental.</a:t>
            </a:r>
          </a:p>
          <a:p>
            <a:pPr marL="85725" indent="0">
              <a:buFont typeface="Arial" panose="020B0604020202020204" pitchFamily="34" charset="0"/>
              <a:buNone/>
              <a:tabLst>
                <a:tab pos="628650" algn="l"/>
                <a:tab pos="714375" algn="l"/>
              </a:tabLs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-Materiais obsoletos, provenientes da desativação de equipamentos.</a:t>
            </a:r>
          </a:p>
          <a:p>
            <a:pPr>
              <a:buFont typeface="Wingdings" pitchFamily="2" charset="2"/>
              <a:buNone/>
            </a:pPr>
            <a:endParaRPr lang="pt-BR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3313" y="2373444"/>
            <a:ext cx="10805374" cy="448455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FORMAS DE INVENTÁRIOS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Gerais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Esse processo abrange todo o estoque da organização de uma só vez. Tendo para tal o planejamento:</a:t>
            </a:r>
          </a:p>
          <a:p>
            <a:pPr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1-Cronograma de início e término.</a:t>
            </a:r>
          </a:p>
          <a:p>
            <a:pPr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2-Estabelecimento de correções a serem realizadas;</a:t>
            </a:r>
          </a:p>
          <a:p>
            <a:pPr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3-Efetivo da composição da equipe;</a:t>
            </a:r>
          </a:p>
          <a:p>
            <a:pPr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4-Treinamento da equipe;</a:t>
            </a:r>
          </a:p>
          <a:p>
            <a:pPr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5-Definição de local para separação de materiais inservível (obsoleto e deteriorados). </a:t>
            </a:r>
          </a:p>
          <a:p>
            <a:pPr algn="ctr">
              <a:buNone/>
            </a:pP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Nota: Esse tipo de inventário, favorece ao reconhecimento do nível de divergências em que foi operado o almoxarifado durante o período entre inventários gerais, que normalmente são adotados em um prazo de um ano. </a:t>
            </a:r>
          </a:p>
          <a:p>
            <a:pPr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7303326-7072-77B3-EE87-E8EEF46C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39" y="552508"/>
            <a:ext cx="6791261" cy="673318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INVENTÁRIO DE ESTOQUES</a:t>
            </a:r>
          </a:p>
        </p:txBody>
      </p:sp>
    </p:spTree>
    <p:extLst>
      <p:ext uri="{BB962C8B-B14F-4D97-AF65-F5344CB8AC3E}">
        <p14:creationId xmlns:p14="http://schemas.microsoft.com/office/powerpoint/2010/main" val="33687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8166" y="2539792"/>
            <a:ext cx="11090008" cy="362526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FORMAS DE INVENTÁRIOS       </a:t>
            </a:r>
          </a:p>
          <a:p>
            <a:pPr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Rotativos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Realiza-se em períodos menores de meses, tendendo a alcançar uma certa variedade de materiais, normalmente adota-se aos itens com maior rotatividade ou considerados de segurança industrial (itens que não pode faltar no estoque). </a:t>
            </a:r>
          </a:p>
          <a:p>
            <a:pPr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Caracteriza-se com a composição: </a:t>
            </a:r>
          </a:p>
          <a:p>
            <a:pPr indent="342900">
              <a:buFont typeface="Wingdings" panose="05000000000000000000" pitchFamily="2" charset="2"/>
              <a:buChar char="ü"/>
              <a:tabLst>
                <a:tab pos="714375" algn="l"/>
              </a:tabLs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Considerar itens mais significativos;</a:t>
            </a:r>
          </a:p>
          <a:p>
            <a:pPr indent="342900">
              <a:buFont typeface="Wingdings" panose="05000000000000000000" pitchFamily="2" charset="2"/>
              <a:buChar char="ü"/>
              <a:tabLst>
                <a:tab pos="714375" algn="l"/>
              </a:tabLs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Estabelecimento de períodos;</a:t>
            </a:r>
          </a:p>
          <a:p>
            <a:pPr indent="342900">
              <a:buFont typeface="Wingdings" panose="05000000000000000000" pitchFamily="2" charset="2"/>
              <a:buChar char="ü"/>
              <a:tabLst>
                <a:tab pos="714375" algn="l"/>
              </a:tabLs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Definição de valor dos itens a serem inventariados. </a:t>
            </a:r>
          </a:p>
          <a:p>
            <a:pPr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35626BA-14A5-A19C-D35D-1864767A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39" y="552508"/>
            <a:ext cx="6791261" cy="673318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INVENTÁRIO DE ESTOQUES</a:t>
            </a:r>
          </a:p>
        </p:txBody>
      </p:sp>
    </p:spTree>
    <p:extLst>
      <p:ext uri="{BB962C8B-B14F-4D97-AF65-F5344CB8AC3E}">
        <p14:creationId xmlns:p14="http://schemas.microsoft.com/office/powerpoint/2010/main" val="18293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7854" y="2562832"/>
            <a:ext cx="11449051" cy="26762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FORMAS DE INVENTÁRIOS</a:t>
            </a:r>
          </a:p>
          <a:p>
            <a:pPr algn="just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Por amostragem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O estabelecimento de inventários por amostragem é bastante interessante, pois o Administrador de Materiais, poderá estabelecer o percentual a ser inventariado, encontrando assim o nível de qualidade em que se encontra o estoque. </a:t>
            </a:r>
          </a:p>
          <a:p>
            <a:pPr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Com a aplicação desse processo, poderá ser realizado um planejamento de ações para eliminação de divergências detectadas no decorrer do inventário. 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BA5689C-3676-A7C9-9BBF-EFA483CB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39" y="552508"/>
            <a:ext cx="6791261" cy="673318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INVENTÁRIO DE ESTOQUES</a:t>
            </a:r>
          </a:p>
        </p:txBody>
      </p:sp>
    </p:spTree>
    <p:extLst>
      <p:ext uri="{BB962C8B-B14F-4D97-AF65-F5344CB8AC3E}">
        <p14:creationId xmlns:p14="http://schemas.microsoft.com/office/powerpoint/2010/main" val="442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254" y="2106442"/>
            <a:ext cx="11393489" cy="4199050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FORMAS DE INVENTÁRIOS</a:t>
            </a:r>
          </a:p>
          <a:p>
            <a:pPr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Por itens movimentados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80975" indent="-180975" algn="just">
              <a:lnSpc>
                <a:spcPct val="1200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Inventariar apenas os itens que tiveram movimentação no período,é uma forma interessante, pois considerando a possibilidade de que somente os itens que foram movimentados, poderão ter ocorrência de desvios, não haverá necessidade de inventariar os demais itens armazenados. </a:t>
            </a:r>
          </a:p>
          <a:p>
            <a:pPr marL="85725" indent="-85725">
              <a:lnSpc>
                <a:spcPct val="12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tal, deve-se: </a:t>
            </a:r>
          </a:p>
          <a:p>
            <a:pPr marL="85725" indent="-85725" algn="just">
              <a:lnSpc>
                <a:spcPct val="1200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Listar os itens que tiveram movimentação no período estabelecido, definindo a quantidade de      movimentos (entradas e saídas). </a:t>
            </a:r>
          </a:p>
          <a:p>
            <a:pPr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B60861-E66C-8B89-CDE9-D8FA93CF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39" y="552508"/>
            <a:ext cx="6791261" cy="673318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INVENTÁRIO DE ESTOQUES</a:t>
            </a:r>
          </a:p>
        </p:txBody>
      </p:sp>
    </p:spTree>
    <p:extLst>
      <p:ext uri="{BB962C8B-B14F-4D97-AF65-F5344CB8AC3E}">
        <p14:creationId xmlns:p14="http://schemas.microsoft.com/office/powerpoint/2010/main" val="18465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50" y="2461172"/>
            <a:ext cx="11770262" cy="439682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FORMAS DE INVENTÁRIOS</a:t>
            </a:r>
          </a:p>
          <a:p>
            <a:pPr algn="just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Por qualidade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indent="-447675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Estabelecem-se critérios de classes de material, onde se alerta quanto às características técnicas. Incluem-se como características: </a:t>
            </a:r>
          </a:p>
          <a:p>
            <a:pPr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1-Data de validade;</a:t>
            </a:r>
          </a:p>
          <a:p>
            <a:pPr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2-Composição de jogos;</a:t>
            </a:r>
          </a:p>
          <a:p>
            <a:pPr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3-Unidade de estocagem verso saldo físico;</a:t>
            </a:r>
          </a:p>
          <a:p>
            <a:pPr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4-Contaminação ambiental (química ou biológica) </a:t>
            </a:r>
          </a:p>
          <a:p>
            <a:pPr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Para atuação nesse inventário, a equipe deve ser composta por elementos tecnicamente treinados para a identificação das não conformidades. </a:t>
            </a:r>
          </a:p>
          <a:p>
            <a:pPr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Dentro desse processo, realiza-se a contagem e o acerto de estoques, retirando os itens inservíveis.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3883D04-9213-5C45-CECD-C78AE87E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39" y="552508"/>
            <a:ext cx="6791261" cy="673318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INVENTÁRIO DE ESTOQUES</a:t>
            </a:r>
          </a:p>
        </p:txBody>
      </p:sp>
    </p:spTree>
    <p:extLst>
      <p:ext uri="{BB962C8B-B14F-4D97-AF65-F5344CB8AC3E}">
        <p14:creationId xmlns:p14="http://schemas.microsoft.com/office/powerpoint/2010/main" val="40869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4137" y="2319130"/>
            <a:ext cx="11123725" cy="453887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VALIDAÇÃO DE INVENTÁRIOS</a:t>
            </a:r>
          </a:p>
          <a:p>
            <a:pPr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Métodos: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None/>
            </a:pPr>
            <a:r>
              <a:rPr lang="pt-B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ACURACIDADE: </a:t>
            </a:r>
          </a:p>
          <a:p>
            <a:pPr algn="just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É importante esclarecer que a medição da acuracidade interessa ao processo de planejamento dos estoques e atendimento aos clientes internos é a comparação entre as quantidades físicas dos materiais existentes nos depósitos e as registradas no sistema ERP-RM.</a:t>
            </a:r>
          </a:p>
          <a:p>
            <a:pPr marL="361950" algn="just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Não estamos dando importância aos aspectos financeiros envolvidos na contabilização dos ativos. Do ponto de vista operacional, o que interessa é a existência ou não de itens com erro. Se o erro é positivo ou negativo, não importa; existem erros que poderão causar problemas do ponto de vista de planejamento dos estoques para atendimento das necessidades da empresa.</a:t>
            </a:r>
          </a:p>
          <a:p>
            <a:pPr marL="361950" algn="just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Também não estamos considerando se as quantidades apontadas estão condizentes com suas respectivas demandas existentes uma vez que a curva de demanda atual é jovem e esta sendo ajustada de comum acordo com as gerências de manutenção automotiva e agrícola.</a:t>
            </a:r>
          </a:p>
          <a:p>
            <a:pPr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         Fórmula:</a:t>
            </a:r>
          </a:p>
          <a:p>
            <a:pPr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</a:rPr>
              <a:t>Quantidade Informações Corretas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x   100</a:t>
            </a:r>
          </a:p>
          <a:p>
            <a:pPr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   Quantidade Informações Verificadas</a:t>
            </a:r>
          </a:p>
          <a:p>
            <a:pPr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FD58669-1664-6623-CEEB-FD5DA41E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39" y="552508"/>
            <a:ext cx="6791261" cy="673318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INVENTÁRIO DE ESTOQUES</a:t>
            </a:r>
          </a:p>
        </p:txBody>
      </p:sp>
    </p:spTree>
    <p:extLst>
      <p:ext uri="{BB962C8B-B14F-4D97-AF65-F5344CB8AC3E}">
        <p14:creationId xmlns:p14="http://schemas.microsoft.com/office/powerpoint/2010/main" val="33740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3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8"/>
            <a:ext cx="12192002" cy="6859382"/>
          </a:xfrm>
          <a:prstGeom prst="rect">
            <a:avLst/>
          </a:prstGeom>
        </p:spPr>
      </p:pic>
      <p:pic>
        <p:nvPicPr>
          <p:cNvPr id="7" name="FORMA AZUL CLARO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99" r="23615"/>
          <a:stretch/>
        </p:blipFill>
        <p:spPr>
          <a:xfrm>
            <a:off x="805" y="4471180"/>
            <a:ext cx="9311023" cy="2386149"/>
          </a:xfrm>
          <a:prstGeom prst="rect">
            <a:avLst/>
          </a:prstGeom>
        </p:spPr>
      </p:pic>
      <p:pic>
        <p:nvPicPr>
          <p:cNvPr id="13" name="TRI DIREITA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05" t="43206" b="39435"/>
          <a:stretch/>
        </p:blipFill>
        <p:spPr>
          <a:xfrm>
            <a:off x="11794442" y="431287"/>
            <a:ext cx="397558" cy="947819"/>
          </a:xfrm>
          <a:prstGeom prst="rect">
            <a:avLst/>
          </a:prstGeom>
        </p:spPr>
      </p:pic>
      <p:sp>
        <p:nvSpPr>
          <p:cNvPr id="14" name="CaixaDeTexto 46"/>
          <p:cNvSpPr txBox="1"/>
          <p:nvPr/>
        </p:nvSpPr>
        <p:spPr>
          <a:xfrm>
            <a:off x="92931" y="5556181"/>
            <a:ext cx="7399318" cy="618047"/>
          </a:xfrm>
          <a:prstGeom prst="rect">
            <a:avLst/>
          </a:prstGeom>
          <a:noFill/>
        </p:spPr>
        <p:txBody>
          <a:bodyPr wrap="none" lIns="63429" tIns="31715" rIns="63429" bIns="31715" rtlCol="0">
            <a:spAutoFit/>
          </a:bodyPr>
          <a:lstStyle/>
          <a:p>
            <a:pPr algn="r"/>
            <a:r>
              <a:rPr lang="pt-BR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QUALIFICAÇÃO - VALORIZAÇÃO</a:t>
            </a:r>
          </a:p>
        </p:txBody>
      </p:sp>
      <p:sp>
        <p:nvSpPr>
          <p:cNvPr id="15" name="CaixaDeTexto 47"/>
          <p:cNvSpPr txBox="1"/>
          <p:nvPr/>
        </p:nvSpPr>
        <p:spPr>
          <a:xfrm>
            <a:off x="92931" y="6174228"/>
            <a:ext cx="8394783" cy="630358"/>
          </a:xfrm>
          <a:prstGeom prst="rect">
            <a:avLst/>
          </a:prstGeom>
          <a:noFill/>
        </p:spPr>
        <p:txBody>
          <a:bodyPr wrap="none" lIns="63429" tIns="31715" rIns="63429" bIns="31715" rtlCol="0">
            <a:spAutoFit/>
          </a:bodyPr>
          <a:lstStyle/>
          <a:p>
            <a:pPr algn="r"/>
            <a:r>
              <a:rPr lang="pt-BR" sz="3680" i="1" dirty="0">
                <a:solidFill>
                  <a:schemeClr val="bg1"/>
                </a:solidFill>
                <a:latin typeface="Century Gothic" panose="020B0502020202020204" pitchFamily="34" charset="0"/>
              </a:rPr>
              <a:t>PROFISSIONAIS CADEIA SUPRIMENTO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6265" y="2129070"/>
            <a:ext cx="128161" cy="256410"/>
          </a:xfrm>
          <a:prstGeom prst="rect">
            <a:avLst/>
          </a:prstGeom>
          <a:noFill/>
        </p:spPr>
        <p:txBody>
          <a:bodyPr wrap="none" lIns="63429" tIns="31715" rIns="63429" bIns="31715" rtlCol="0">
            <a:spAutoFit/>
          </a:bodyPr>
          <a:lstStyle/>
          <a:p>
            <a:endParaRPr lang="pt-BR" sz="1250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478467"/>
              </p:ext>
            </p:extLst>
          </p:nvPr>
        </p:nvGraphicFramePr>
        <p:xfrm>
          <a:off x="92931" y="127516"/>
          <a:ext cx="3073076" cy="500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6" imgW="6425184" imgH="762000" progId="">
                  <p:embed/>
                </p:oleObj>
              </mc:Choice>
              <mc:Fallback>
                <p:oleObj r:id="rId6" imgW="6425184" imgH="762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31" y="127516"/>
                        <a:ext cx="3073076" cy="5004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19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3.80074E-6 -0.26426 L 3.80074E-6 -1.41135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1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3.24473E-6 7.68365E-7 L 0.01962 7.68365E-7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00739" y="552508"/>
            <a:ext cx="6791261" cy="673318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INVENTÁRIO DE ESTOQUES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2912" y="2557670"/>
            <a:ext cx="11306175" cy="3074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VALIDAÇÃO DE INVENTÁRIOS</a:t>
            </a:r>
          </a:p>
          <a:p>
            <a:pPr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Métodos:</a:t>
            </a:r>
          </a:p>
          <a:p>
            <a:pPr algn="just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DIVERGÊNCIAS: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A importância do calculo das divergências é para identificar se os erros de estoque têm grande relevância em relação aos saldos controlados pelo sistema ERP-RM ou se as diferenças são residuais, tipicamente resultantes de pequenos erros de contagem.</a:t>
            </a:r>
          </a:p>
          <a:p>
            <a:pPr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Fórmula:</a:t>
            </a:r>
          </a:p>
          <a:p>
            <a:pPr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Quantidade Medida – Quantidade Sistema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x    100</a:t>
            </a:r>
          </a:p>
          <a:p>
            <a:pPr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Quantidade Sistema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80382" y="640357"/>
            <a:ext cx="6811617" cy="55245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Empresas tributadas pelo Lucro Real deverão informar seus estoques à Receita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6502" y="2120349"/>
            <a:ext cx="11114087" cy="314952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Todas as empresas optantes pelo Lucro Real passaram a informar à Receita Federal seus estoques, tanto de materiais e suprimentos adquiridos, quanto de cada matéria-prima ou composto utilizado na fabricação de produtos.</a:t>
            </a:r>
          </a:p>
          <a:p>
            <a:pPr marL="0"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Os valores dos inventários serão checados com as informações enviadas pelo Sped Contábil, as empresas devem detalhar o máximo possível os dados, para evitar problemas futuros.</a:t>
            </a:r>
          </a:p>
          <a:p>
            <a:pPr marL="0"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multa para quem não cumprir o prazo estipulado pela Receita Federal pode chegar a R$ 5 mil ao mês.</a:t>
            </a:r>
          </a:p>
          <a:p>
            <a:pPr marL="0"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63C6CDE-2827-63CD-1D86-C86C88255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96" y="2216426"/>
            <a:ext cx="6170634" cy="464157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E7BD2C6-0F01-8278-3ADC-8549F9AE1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1716">
            <a:off x="1002816" y="3928836"/>
            <a:ext cx="3239450" cy="6803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DD027B2-EFDC-C652-80CE-FE9B6C0D97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339" y="747326"/>
            <a:ext cx="3914400" cy="44290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D80C85D-7F30-F571-DDB6-0F89BFD09EC0}"/>
              </a:ext>
            </a:extLst>
          </p:cNvPr>
          <p:cNvSpPr/>
          <p:nvPr/>
        </p:nvSpPr>
        <p:spPr>
          <a:xfrm>
            <a:off x="6761339" y="1142899"/>
            <a:ext cx="3914400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TRANSFORMANDO PESSOAS E NEGÓCIOS</a:t>
            </a:r>
          </a:p>
        </p:txBody>
      </p:sp>
    </p:spTree>
    <p:extLst>
      <p:ext uri="{BB962C8B-B14F-4D97-AF65-F5344CB8AC3E}">
        <p14:creationId xmlns:p14="http://schemas.microsoft.com/office/powerpoint/2010/main" val="1138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C253F8C-5A16-F97A-71A6-4328A44A8732}"/>
              </a:ext>
            </a:extLst>
          </p:cNvPr>
          <p:cNvSpPr/>
          <p:nvPr/>
        </p:nvSpPr>
        <p:spPr>
          <a:xfrm>
            <a:off x="5881687" y="3155528"/>
            <a:ext cx="5447925" cy="2505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8BB70FB-0DD6-3FFE-2245-8F23A60430E8}"/>
              </a:ext>
            </a:extLst>
          </p:cNvPr>
          <p:cNvSpPr/>
          <p:nvPr/>
        </p:nvSpPr>
        <p:spPr>
          <a:xfrm>
            <a:off x="5643759" y="746460"/>
            <a:ext cx="6400800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TRANSFORMANDO PESSOAS E NEGÓCIOS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8C78F8-8725-1334-6CC5-28C413D05D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4469"/>
            <a:ext cx="4350854" cy="5283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47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BDCE71E-120F-004D-8A18-64EC828AAE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43" y="2726226"/>
            <a:ext cx="4902557" cy="36769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4216DD2-9D1E-10E5-4D5E-4092D7CBA6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18" y="2726226"/>
            <a:ext cx="4902558" cy="367691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31E0185-B72C-2A6A-40EA-DE873D68965B}"/>
              </a:ext>
            </a:extLst>
          </p:cNvPr>
          <p:cNvSpPr txBox="1">
            <a:spLocks noChangeArrowheads="1"/>
          </p:cNvSpPr>
          <p:nvPr/>
        </p:nvSpPr>
        <p:spPr>
          <a:xfrm>
            <a:off x="5373858" y="271975"/>
            <a:ext cx="6818142" cy="1371600"/>
          </a:xfrm>
          <a:prstGeom prst="rect">
            <a:avLst/>
          </a:prstGeom>
        </p:spPr>
        <p:txBody>
          <a:bodyPr lIns="92075" tIns="46038" rIns="92075" bIns="46038"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 Importância estratégica dos estoques</a:t>
            </a:r>
          </a:p>
        </p:txBody>
      </p:sp>
    </p:spTree>
    <p:extLst>
      <p:ext uri="{BB962C8B-B14F-4D97-AF65-F5344CB8AC3E}">
        <p14:creationId xmlns:p14="http://schemas.microsoft.com/office/powerpoint/2010/main" val="34650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139A051-5562-A5A2-8A69-4D3F2F8A3596}"/>
              </a:ext>
            </a:extLst>
          </p:cNvPr>
          <p:cNvSpPr txBox="1"/>
          <p:nvPr/>
        </p:nvSpPr>
        <p:spPr>
          <a:xfrm>
            <a:off x="5380383" y="1367035"/>
            <a:ext cx="681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OPERADOR LOGÍSTICO DE ARMAZENAGEM</a:t>
            </a:r>
          </a:p>
        </p:txBody>
      </p:sp>
      <p:pic>
        <p:nvPicPr>
          <p:cNvPr id="5" name="Picture 6" descr="C:\Users\Felipe\Desktop\almox2.png">
            <a:extLst>
              <a:ext uri="{FF2B5EF4-FFF2-40B4-BE49-F238E27FC236}">
                <a16:creationId xmlns:a16="http://schemas.microsoft.com/office/drawing/2014/main" id="{46B420C0-D643-EC91-7260-538C0CA34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846" y="1767145"/>
            <a:ext cx="5257775" cy="5257775"/>
          </a:xfrm>
          <a:prstGeom prst="rect">
            <a:avLst/>
          </a:prstGeom>
          <a:noFill/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830FA472-2FF8-46D0-3078-B8290A2655D1}"/>
              </a:ext>
            </a:extLst>
          </p:cNvPr>
          <p:cNvSpPr txBox="1"/>
          <p:nvPr/>
        </p:nvSpPr>
        <p:spPr>
          <a:xfrm>
            <a:off x="7188638" y="561750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Century Gothic" pitchFamily="34" charset="0"/>
              </a:rPr>
              <a:t>PERSONAGEM 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1574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748A4A-1276-C1AA-BA23-D79604F37BE9}"/>
              </a:ext>
            </a:extLst>
          </p:cNvPr>
          <p:cNvSpPr txBox="1"/>
          <p:nvPr/>
        </p:nvSpPr>
        <p:spPr>
          <a:xfrm>
            <a:off x="6096000" y="668701"/>
            <a:ext cx="4646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PRERROGATIVA FUNÇÃO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8723C728-C791-5B4D-CBB2-D73782ECE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4" y="3060938"/>
            <a:ext cx="2386739" cy="2386739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8CCF1C60-E9E9-1F8C-0583-D909F5652D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134" y="3017574"/>
            <a:ext cx="2699197" cy="2497684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E570C0E-0B5E-E202-5942-3868784C0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961" y="3017575"/>
            <a:ext cx="2049894" cy="2362229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36117C49-F166-24D5-69FB-B3759AF86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814" y="3010940"/>
            <a:ext cx="2175306" cy="2380041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8A980324-AB5C-D8D0-61DD-4C3C54645BDA}"/>
              </a:ext>
            </a:extLst>
          </p:cNvPr>
          <p:cNvSpPr txBox="1"/>
          <p:nvPr/>
        </p:nvSpPr>
        <p:spPr>
          <a:xfrm>
            <a:off x="988941" y="5440653"/>
            <a:ext cx="1595309" cy="49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38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RECEBER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B1D109F2-4410-F80E-7CD4-0A9549E0D869}"/>
              </a:ext>
            </a:extLst>
          </p:cNvPr>
          <p:cNvSpPr txBox="1"/>
          <p:nvPr/>
        </p:nvSpPr>
        <p:spPr>
          <a:xfrm>
            <a:off x="3987230" y="5440653"/>
            <a:ext cx="1754006" cy="49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38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GUARDAR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97F1AA1B-A07C-D9E8-7529-BA1C81F44F0D}"/>
              </a:ext>
            </a:extLst>
          </p:cNvPr>
          <p:cNvSpPr txBox="1"/>
          <p:nvPr/>
        </p:nvSpPr>
        <p:spPr>
          <a:xfrm>
            <a:off x="6995953" y="5440653"/>
            <a:ext cx="1859548" cy="49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38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PROTEGER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65CC92BF-D0D3-955B-F780-EA1C6EDFDD8B}"/>
              </a:ext>
            </a:extLst>
          </p:cNvPr>
          <p:cNvSpPr txBox="1"/>
          <p:nvPr/>
        </p:nvSpPr>
        <p:spPr>
          <a:xfrm>
            <a:off x="9645817" y="5440653"/>
            <a:ext cx="2148345" cy="49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38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CONTROLAR</a:t>
            </a:r>
          </a:p>
        </p:txBody>
      </p:sp>
    </p:spTree>
    <p:extLst>
      <p:ext uri="{BB962C8B-B14F-4D97-AF65-F5344CB8AC3E}">
        <p14:creationId xmlns:p14="http://schemas.microsoft.com/office/powerpoint/2010/main" val="396036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6752"/>
            <a:ext cx="8208962" cy="447674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670560" y="2682225"/>
            <a:ext cx="11277600" cy="2189516"/>
          </a:xfrm>
        </p:spPr>
        <p:txBody>
          <a:bodyPr rtlCol="0">
            <a:normAutofit/>
          </a:bodyPr>
          <a:lstStyle/>
          <a:p>
            <a:pPr marL="0" indent="0" fontAlgn="auto">
              <a:buNone/>
              <a:defRPr/>
            </a:pPr>
            <a:r>
              <a:rPr lang="en-GB" alt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Princípio básico:</a:t>
            </a:r>
          </a:p>
          <a:p>
            <a:pPr marL="0" indent="0" fontAlgn="auto">
              <a:buNone/>
              <a:defRPr/>
            </a:pPr>
            <a:r>
              <a:rPr lang="en-GB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► nada entra para estoque sem document “fiscal”</a:t>
            </a:r>
          </a:p>
          <a:p>
            <a:pPr marL="0" indent="0" fontAlgn="auto">
              <a:buNone/>
              <a:defRPr/>
            </a:pPr>
            <a:r>
              <a:rPr lang="en-GB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► nada sai da área de armazenagem sem documento “requisição”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772424B-A290-27D4-DE57-61534F483926}"/>
              </a:ext>
            </a:extLst>
          </p:cNvPr>
          <p:cNvSpPr/>
          <p:nvPr/>
        </p:nvSpPr>
        <p:spPr>
          <a:xfrm>
            <a:off x="5372454" y="666752"/>
            <a:ext cx="68195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 Importância estratégica dos estoques</a:t>
            </a:r>
          </a:p>
        </p:txBody>
      </p:sp>
    </p:spTree>
    <p:extLst>
      <p:ext uri="{BB962C8B-B14F-4D97-AF65-F5344CB8AC3E}">
        <p14:creationId xmlns:p14="http://schemas.microsoft.com/office/powerpoint/2010/main" val="4422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08DD942-2EA0-BA5E-DCCF-09360158C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21" y="2358171"/>
            <a:ext cx="6596558" cy="439990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5B87A32-2CB8-99E6-2A3F-6294EFC6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39" y="552508"/>
            <a:ext cx="6791261" cy="673318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INVENTÁRIO DE ESTOQUES</a:t>
            </a:r>
          </a:p>
        </p:txBody>
      </p:sp>
    </p:spTree>
    <p:extLst>
      <p:ext uri="{BB962C8B-B14F-4D97-AF65-F5344CB8AC3E}">
        <p14:creationId xmlns:p14="http://schemas.microsoft.com/office/powerpoint/2010/main" val="8029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6104" y="2252869"/>
            <a:ext cx="11145079" cy="3565883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</a:t>
            </a:r>
          </a:p>
          <a:p>
            <a:pPr algn="just"/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Inventário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 basicamente é uma lista de bens e materiais disponíveis em estoque que estão armazenados na empresa ou então armazenados externamente mas pertencentes a empresa. Os materiais disponíveis listados em um inventário podem ser utilizados na fabricação de bens mais complexos ou então eles mesmos podem ser comercializados, dependendo do negócio da empresa.</a:t>
            </a:r>
          </a:p>
          <a:p>
            <a:pPr algn="just"/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A origem da palavra inventário, vem da palavra </a:t>
            </a: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inventarium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, que era um termo Romano (latim) para designar um grande documento/lista onde se encontravam registrarados os produtos dos armazéns.</a:t>
            </a:r>
          </a:p>
          <a:p>
            <a:pPr algn="just"/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A principal característica de um bom inventário são os detalhes. Quanto mais minucioso e mais preciso for um inventário, melhor ele cumpre o seu papel. </a:t>
            </a:r>
          </a:p>
          <a:p>
            <a:pPr algn="just">
              <a:lnSpc>
                <a:spcPct val="80000"/>
              </a:lnSpc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0C98A-3481-4EEE-77F0-A71A8930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39" y="552508"/>
            <a:ext cx="6791261" cy="67331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CONCEITO DE INVENTÁRIO</a:t>
            </a:r>
          </a:p>
        </p:txBody>
      </p:sp>
    </p:spTree>
    <p:extLst>
      <p:ext uri="{BB962C8B-B14F-4D97-AF65-F5344CB8AC3E}">
        <p14:creationId xmlns:p14="http://schemas.microsoft.com/office/powerpoint/2010/main" val="16907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A71068-F583-88D4-8213-0121EFD161CB}"/>
              </a:ext>
            </a:extLst>
          </p:cNvPr>
          <p:cNvSpPr txBox="1">
            <a:spLocks noChangeArrowheads="1"/>
          </p:cNvSpPr>
          <p:nvPr/>
        </p:nvSpPr>
        <p:spPr>
          <a:xfrm>
            <a:off x="796144" y="2619087"/>
            <a:ext cx="11106150" cy="4020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Cada país tem suas próprias leis, práticas e regras no que diz respeito a produção de um inventário. No Brasil, este conceito é regulamentado pelo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Conselho Federal de Contabilidade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que determina os padrões para produção de inventários através das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Normas Brasileiras de Contabilidade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Segundo estas normas, no Brasil, as empresas tributadas com base no lucro real, devem produzir trimestralmente ou anualmente o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Livro de Registro de Inventário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O Livro de Registro de Inventário é obrigatório para estas empresas e tem como objetivo principal registrar todas as mercadorias presentes no estoque para se poder realizar o balanço da empresa.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atualização do Livro de Registro do Inventário também é obrigatória, toda vez que for iniciado um processo de incorporação, cisão ( a empresa vai se dividir em 2 ou mais empresas ), fusão ( a empresa vai ser unir a outra empresa ) ou falência.</a:t>
            </a:r>
          </a:p>
          <a:p>
            <a:pPr algn="just">
              <a:buFont typeface="Arial" panose="020B0604020202020204" pitchFamily="34" charset="0"/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A97A96-447F-979F-938A-1D7274537558}"/>
              </a:ext>
            </a:extLst>
          </p:cNvPr>
          <p:cNvSpPr txBox="1"/>
          <p:nvPr/>
        </p:nvSpPr>
        <p:spPr>
          <a:xfrm>
            <a:off x="5416063" y="701598"/>
            <a:ext cx="67759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 Conceito de Inventário nos Negócios e Contabilidade</a:t>
            </a:r>
          </a:p>
        </p:txBody>
      </p:sp>
    </p:spTree>
    <p:extLst>
      <p:ext uri="{BB962C8B-B14F-4D97-AF65-F5344CB8AC3E}">
        <p14:creationId xmlns:p14="http://schemas.microsoft.com/office/powerpoint/2010/main" val="14014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N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NECT" id="{D192E04B-8D82-4343-BB66-7C24D02241FD}" vid="{1E0EAC80-9F17-42A3-AE7B-15F629B2FB0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CONNECT</Template>
  <TotalTime>3798</TotalTime>
  <Words>1494</Words>
  <Application>Microsoft Office PowerPoint</Application>
  <PresentationFormat>Widescreen</PresentationFormat>
  <Paragraphs>134</Paragraphs>
  <Slides>23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Wingdings</vt:lpstr>
      <vt:lpstr>CONNECT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  </vt:lpstr>
      <vt:lpstr>INVENTÁRIO DE ESTOQUES</vt:lpstr>
      <vt:lpstr>CONCEITO DE INVENTÁRIO</vt:lpstr>
      <vt:lpstr>Apresentação do PowerPoint</vt:lpstr>
      <vt:lpstr>INVENTÁRIO DE ESTOQUES</vt:lpstr>
      <vt:lpstr>INVENTÁRIO DE ESTOQUES</vt:lpstr>
      <vt:lpstr>Apresentação do PowerPoint</vt:lpstr>
      <vt:lpstr>INVENTÁRIO DE ESTOQUES</vt:lpstr>
      <vt:lpstr>INVENTÁRIO DE ESTOQUES</vt:lpstr>
      <vt:lpstr>INVENTÁRIO DE ESTOQUES</vt:lpstr>
      <vt:lpstr>INVENTÁRIO DE ESTOQUES</vt:lpstr>
      <vt:lpstr>INVENTÁRIO DE ESTOQUES</vt:lpstr>
      <vt:lpstr>INVENTÁRIO DE ESTOQUES</vt:lpstr>
      <vt:lpstr>INVENTÁRIO DE ESTOQUES</vt:lpstr>
      <vt:lpstr>INVENTÁRIO DE ESTOQUES</vt:lpstr>
      <vt:lpstr>Empresas tributadas pelo Lucro Real deverão informar seus estoques à Receita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Amadeu Rocha de Souza Filho</dc:creator>
  <cp:lastModifiedBy>User</cp:lastModifiedBy>
  <cp:revision>187</cp:revision>
  <cp:lastPrinted>2017-10-31T15:16:08Z</cp:lastPrinted>
  <dcterms:created xsi:type="dcterms:W3CDTF">2017-10-30T16:19:06Z</dcterms:created>
  <dcterms:modified xsi:type="dcterms:W3CDTF">2023-09-02T18:49:32Z</dcterms:modified>
</cp:coreProperties>
</file>