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0"/>
  </p:notesMasterIdLst>
  <p:sldIdLst>
    <p:sldId id="488" r:id="rId2"/>
    <p:sldId id="508" r:id="rId3"/>
    <p:sldId id="510" r:id="rId4"/>
    <p:sldId id="420" r:id="rId5"/>
    <p:sldId id="422" r:id="rId6"/>
    <p:sldId id="423" r:id="rId7"/>
    <p:sldId id="509" r:id="rId8"/>
    <p:sldId id="474" r:id="rId9"/>
  </p:sldIdLst>
  <p:sldSz cx="12192000" cy="6858000"/>
  <p:notesSz cx="6858000" cy="99472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4291" autoAdjust="0"/>
  </p:normalViewPr>
  <p:slideViewPr>
    <p:cSldViewPr snapToGrid="0">
      <p:cViewPr varScale="1">
        <p:scale>
          <a:sx n="77" d="100"/>
          <a:sy n="77" d="100"/>
        </p:scale>
        <p:origin x="64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48EB3-B083-4606-A907-B7255FC6FACC}" type="datetimeFigureOut">
              <a:rPr lang="pt-BR" smtClean="0"/>
              <a:t>09/09/2023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994E0-A6B5-43C4-8620-9335BE7F32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69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*</a:t>
            </a:r>
            <a:endParaRPr lang="en-US" altLang="pt-BR" i="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07/16/96</a:t>
            </a:r>
            <a:endParaRPr lang="en-US" altLang="pt-BR" i="0" dirty="0"/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*</a:t>
            </a:r>
            <a:endParaRPr lang="en-US" altLang="pt-BR" i="0" dirty="0"/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##</a:t>
            </a:r>
            <a:endParaRPr lang="en-US" altLang="pt-BR" i="0" dirty="0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7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*</a:t>
            </a:r>
            <a:endParaRPr lang="en-US" altLang="pt-BR" i="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07/16/96</a:t>
            </a:r>
            <a:endParaRPr lang="en-US" altLang="pt-BR" i="0" dirty="0"/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*</a:t>
            </a:r>
            <a:endParaRPr lang="en-US" altLang="pt-BR" i="0" dirty="0"/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##</a:t>
            </a:r>
            <a:endParaRPr lang="en-US" altLang="pt-BR" i="0" dirty="0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6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*</a:t>
            </a:r>
            <a:endParaRPr lang="en-US" altLang="pt-BR" i="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07/16/96</a:t>
            </a:r>
            <a:endParaRPr lang="en-US" altLang="pt-BR" i="0" dirty="0"/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*</a:t>
            </a:r>
            <a:endParaRPr lang="en-US" altLang="pt-BR" i="0" dirty="0"/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##</a:t>
            </a:r>
            <a:endParaRPr lang="en-US" altLang="pt-BR" i="0" dirty="0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6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67DB7-5D8C-4B30-9BA9-4BFB0A27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FE9DD-3149-4909-9980-0CE6DB48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B128-CE5E-4B90-8AF7-B0F42537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D0BAF-9665-4A73-B860-BE63503E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F4A5D-0337-432A-9131-19A6A6E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76AE3-FCBB-49E2-A1B0-4D5660A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5D5AEC-51C5-407D-BDF0-2497B002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95A280-083B-469C-AE5E-077CE0CB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AEBCE-BE76-4662-BAB7-F60EE38F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5124B2-D654-44B4-A365-AFB9E7DF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9D81FB-8CF1-49E5-BAEC-B082D17F9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A3E90F-BE39-48EC-BFA7-7A8E80A9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C3DDA0-F1A6-4F9A-83DA-59058194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AB6BE-4CE1-40C6-9185-BCDA5A98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C34DD-60C7-4722-82C2-BE8CA834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14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7B212-02BF-4321-BB57-6AB4577F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721A0C-EE1E-48EA-BD7A-51139C51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4C611-9515-4BE8-9F82-9D1243E7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FE72DD-807A-4550-948B-652639A7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98193-1D68-4D57-A9C8-610436BC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0254B03-A909-6787-C4D9-DA8997EA4009}"/>
              </a:ext>
            </a:extLst>
          </p:cNvPr>
          <p:cNvSpPr/>
          <p:nvPr/>
        </p:nvSpPr>
        <p:spPr>
          <a:xfrm>
            <a:off x="-21355" y="2194561"/>
            <a:ext cx="12213354" cy="466344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90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CCCADC-2BC3-F36B-79ED-4B7A1BA869AE}"/>
              </a:ext>
            </a:extLst>
          </p:cNvPr>
          <p:cNvSpPr/>
          <p:nvPr/>
        </p:nvSpPr>
        <p:spPr>
          <a:xfrm>
            <a:off x="4255222" y="1"/>
            <a:ext cx="7936777" cy="2194560"/>
          </a:xfrm>
          <a:prstGeom prst="rect">
            <a:avLst/>
          </a:prstGeom>
          <a:solidFill>
            <a:srgbClr val="F07D14"/>
          </a:solidFill>
          <a:ln>
            <a:solidFill>
              <a:srgbClr val="F07D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Único Canto Arredondado 9">
            <a:extLst>
              <a:ext uri="{FF2B5EF4-FFF2-40B4-BE49-F238E27FC236}">
                <a16:creationId xmlns:a16="http://schemas.microsoft.com/office/drawing/2014/main" id="{0CA479DA-0C98-779B-D908-5D70197287FB}"/>
              </a:ext>
            </a:extLst>
          </p:cNvPr>
          <p:cNvSpPr/>
          <p:nvPr/>
        </p:nvSpPr>
        <p:spPr>
          <a:xfrm flipV="1">
            <a:off x="-21355" y="0"/>
            <a:ext cx="5403134" cy="2194560"/>
          </a:xfrm>
          <a:prstGeom prst="round1Rect">
            <a:avLst>
              <a:gd name="adj" fmla="val 50000"/>
            </a:avLst>
          </a:prstGeom>
          <a:solidFill>
            <a:srgbClr val="0A0B1A"/>
          </a:solidFill>
          <a:ln>
            <a:solidFill>
              <a:srgbClr val="0A0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10299DD-C787-E12E-D050-C79A0F25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94" y="607329"/>
            <a:ext cx="3951981" cy="979903"/>
          </a:xfrm>
          <a:prstGeom prst="rect">
            <a:avLst/>
          </a:prstGeom>
        </p:spPr>
      </p:pic>
      <p:sp>
        <p:nvSpPr>
          <p:cNvPr id="12" name="Retângulo 9">
            <a:extLst>
              <a:ext uri="{FF2B5EF4-FFF2-40B4-BE49-F238E27FC236}">
                <a16:creationId xmlns:a16="http://schemas.microsoft.com/office/drawing/2014/main" id="{C34D6003-34D5-366F-58B2-46886B856189}"/>
              </a:ext>
            </a:extLst>
          </p:cNvPr>
          <p:cNvSpPr/>
          <p:nvPr/>
        </p:nvSpPr>
        <p:spPr>
          <a:xfrm>
            <a:off x="-21353" y="2194561"/>
            <a:ext cx="252076" cy="4663440"/>
          </a:xfrm>
          <a:custGeom>
            <a:avLst/>
            <a:gdLst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253217 w 253217"/>
              <a:gd name="connsiteY2" fmla="*/ 4663440 h 4663440"/>
              <a:gd name="connsiteX3" fmla="*/ 0 w 253217"/>
              <a:gd name="connsiteY3" fmla="*/ 4663440 h 4663440"/>
              <a:gd name="connsiteX4" fmla="*/ 0 w 253217"/>
              <a:gd name="connsiteY4" fmla="*/ 0 h 4663440"/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154743 w 253217"/>
              <a:gd name="connsiteY2" fmla="*/ 3003452 h 4663440"/>
              <a:gd name="connsiteX3" fmla="*/ 0 w 253217"/>
              <a:gd name="connsiteY3" fmla="*/ 4663440 h 4663440"/>
              <a:gd name="connsiteX4" fmla="*/ 0 w 253217"/>
              <a:gd name="connsiteY4" fmla="*/ 0 h 4663440"/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126607 w 253217"/>
              <a:gd name="connsiteY2" fmla="*/ 2356339 h 4663440"/>
              <a:gd name="connsiteX3" fmla="*/ 0 w 253217"/>
              <a:gd name="connsiteY3" fmla="*/ 4663440 h 4663440"/>
              <a:gd name="connsiteX4" fmla="*/ 0 w 253217"/>
              <a:gd name="connsiteY4" fmla="*/ 0 h 466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217" h="4663440">
                <a:moveTo>
                  <a:pt x="0" y="0"/>
                </a:moveTo>
                <a:lnTo>
                  <a:pt x="253217" y="0"/>
                </a:lnTo>
                <a:lnTo>
                  <a:pt x="126607" y="2356339"/>
                </a:lnTo>
                <a:lnTo>
                  <a:pt x="0" y="466344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7000"/>
                </a:schemeClr>
              </a:gs>
              <a:gs pos="0">
                <a:srgbClr val="0A0B1A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 cap="rnd">
            <a:solidFill>
              <a:srgbClr val="0A0B1A"/>
            </a:solidFill>
            <a:round/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2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4594-F886-4B9B-A2DA-4A579D29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49F59-8C54-431F-A4EC-6D44BD21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E7866-CDF4-4091-A729-933184BB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09/09/2023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73D63-2A87-4F02-AF71-2BA22A4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A54C2-A691-43C9-AF7C-9EC2336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4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47247-DE32-4866-8AB4-66E8471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849B6D-1A39-4517-AB4E-26B32C79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A713B1-3F99-41BC-AD95-8482BD5C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46AF0D-CCED-4B82-8BE5-EE8924BA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09/09/2023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47E2C1-F5A8-48FE-8604-E5897BDB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7B7A20-ECAB-4304-9108-DC623A2F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01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8DD9-7E93-463C-9C5B-E0CF3D97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15CFA2-C5EE-424F-ADA9-4814A38B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EC3361-A235-450E-B7F7-3F74DEA60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6B9B2F-F6CA-49C4-8A44-64FB7C3B9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6B54D6-06EE-4850-9A0D-9144DC68A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D2A1EC-DFBE-49AE-A569-6BC98A32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09/09/2023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7A3CD7-0485-4154-8777-3FF0798D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961C5D-F0D0-4735-BF28-58670AF3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DE269-61FB-4A61-B11F-C7EA735F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7F2ED7-0EA5-417E-A6F2-3C9FFE81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85FAF4-714E-4F3F-A4E8-6F644E54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6A1A52-F733-4663-800C-93420EF5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96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9A64A3-C9E1-43F1-9BE5-E6147EC5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6F56C2-0481-4561-9FDB-65CA314E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0961BF-0668-4E21-9D19-2C5DC16E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7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F8FB2-7029-43B7-9652-782F84A5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2EA24-C528-4D4C-9CB7-E73D12E8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A74987-3DF6-46F4-B3C8-F389DF98C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B24E83-D7FD-433B-9580-3CCC9884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09/09/2023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C2F5C-6C72-4BAB-BCF9-5949CB9E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DF3D86-B1E7-4015-8907-8DE7C872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51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0F4DD-1F05-4B7A-84B7-8B0C2276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A6348A-5ED9-40C7-BD0A-844C53108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7693CA-A364-4415-A868-02640A3A1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647D03-3123-4E84-99E0-2FF24BF7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09/09/2023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15E57-122D-44F1-A11D-CFB9B2FB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D7C4AF-4AA2-49B1-82E7-BFDBB245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05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7D5F6D-35E2-4F53-A148-131D24D1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8EFAF-6703-4603-B677-2E70CA7D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825C80-D2F0-42CD-B857-C6462F2AA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8D63-C435-477C-B18A-5DAE1E6A7252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3C0C1-D93A-4B58-86BF-0B1700B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5AACCD-D7F1-481E-8DAB-0A7A4F417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24D53D-B29D-E901-0B3B-095016E7D63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8" y="207567"/>
            <a:ext cx="2014783" cy="22796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0A55DC5-ACAA-B9A5-61A1-CB2843F71BF4}"/>
              </a:ext>
            </a:extLst>
          </p:cNvPr>
          <p:cNvSpPr/>
          <p:nvPr userDrawn="1"/>
        </p:nvSpPr>
        <p:spPr>
          <a:xfrm>
            <a:off x="226243" y="6438508"/>
            <a:ext cx="2130458" cy="28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100" b="1" dirty="0">
                <a:solidFill>
                  <a:schemeClr val="tx1"/>
                </a:solidFill>
              </a:rPr>
              <a:t>Gestão Inteligente dos Estoques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138A60-F0FA-DACA-49EB-3BBFF7207BA2}"/>
              </a:ext>
            </a:extLst>
          </p:cNvPr>
          <p:cNvSpPr/>
          <p:nvPr userDrawn="1"/>
        </p:nvSpPr>
        <p:spPr>
          <a:xfrm>
            <a:off x="5486401" y="207567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FD1FDD4-B3E8-8D86-F740-80A69123C841}"/>
              </a:ext>
            </a:extLst>
          </p:cNvPr>
          <p:cNvSpPr/>
          <p:nvPr userDrawn="1"/>
        </p:nvSpPr>
        <p:spPr>
          <a:xfrm>
            <a:off x="9634193" y="6438508"/>
            <a:ext cx="2130458" cy="28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b="1" dirty="0">
                <a:solidFill>
                  <a:schemeClr val="tx1"/>
                </a:solidFill>
              </a:rPr>
              <a:t>Instrutor: Amadeu Rocha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C25A454-DA5C-AEE4-28D5-246C014D1C25}"/>
              </a:ext>
            </a:extLst>
          </p:cNvPr>
          <p:cNvCxnSpPr/>
          <p:nvPr userDrawn="1"/>
        </p:nvCxnSpPr>
        <p:spPr>
          <a:xfrm>
            <a:off x="226243" y="6287678"/>
            <a:ext cx="118872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D44A569-C587-FBB1-12BE-19A30B1216DB}"/>
              </a:ext>
            </a:extLst>
          </p:cNvPr>
          <p:cNvCxnSpPr/>
          <p:nvPr userDrawn="1"/>
        </p:nvCxnSpPr>
        <p:spPr>
          <a:xfrm>
            <a:off x="11887201" y="207567"/>
            <a:ext cx="0" cy="6513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2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9FCCFD8-E269-7DF8-5517-FD8260EE12FA}"/>
              </a:ext>
            </a:extLst>
          </p:cNvPr>
          <p:cNvSpPr/>
          <p:nvPr/>
        </p:nvSpPr>
        <p:spPr>
          <a:xfrm>
            <a:off x="4248442" y="2958025"/>
            <a:ext cx="7851699" cy="250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GESTÃO INTELIGENTE DOS </a:t>
            </a:r>
            <a:r>
              <a:rPr lang="pt-BR" sz="4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ESTOQUES -TRATANDO MRP “REPOSIÇÃO ESTOQUES”</a:t>
            </a:r>
            <a:endParaRPr lang="pt-BR" sz="4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AC3FCB6-93C3-F3A8-5FB8-B21DA5151C6B}"/>
              </a:ext>
            </a:extLst>
          </p:cNvPr>
          <p:cNvSpPr/>
          <p:nvPr/>
        </p:nvSpPr>
        <p:spPr>
          <a:xfrm>
            <a:off x="5543549" y="764100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3B2375-5DD7-63C8-8585-3CC98680B2BB}"/>
              </a:ext>
            </a:extLst>
          </p:cNvPr>
          <p:cNvSpPr/>
          <p:nvPr/>
        </p:nvSpPr>
        <p:spPr>
          <a:xfrm>
            <a:off x="7286624" y="6356133"/>
            <a:ext cx="4657725" cy="43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Instrutor: Amadeu Rocha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08EF6C-70D1-CDD5-A9C5-DD8240F212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34549"/>
            <a:ext cx="4248443" cy="5223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5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77D3AB3-918F-B126-7FFC-1235FB868B61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13" y="2635507"/>
            <a:ext cx="7019774" cy="3949418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75ED73D-9390-9AB5-DC83-1D7002BDA3FA}"/>
              </a:ext>
            </a:extLst>
          </p:cNvPr>
          <p:cNvSpPr txBox="1">
            <a:spLocks noChangeArrowheads="1"/>
          </p:cNvSpPr>
          <p:nvPr/>
        </p:nvSpPr>
        <p:spPr>
          <a:xfrm>
            <a:off x="5319139" y="19857"/>
            <a:ext cx="6872861" cy="6082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alt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Como controlar seus níveis de estoque?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6421EA2-04A7-A637-CE66-24B0BE87E950}"/>
              </a:ext>
            </a:extLst>
          </p:cNvPr>
          <p:cNvSpPr txBox="1">
            <a:spLocks noChangeArrowheads="1"/>
          </p:cNvSpPr>
          <p:nvPr/>
        </p:nvSpPr>
        <p:spPr>
          <a:xfrm>
            <a:off x="5319138" y="1155561"/>
            <a:ext cx="6872861" cy="47625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pt-BR" alt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Estoque </a:t>
            </a:r>
            <a:r>
              <a:rPr lang="pt-BR" alt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MÍNIMO</a:t>
            </a:r>
            <a:r>
              <a:rPr lang="pt-BR" alt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x MÁXIMO x PONTO PEDIDO</a:t>
            </a:r>
          </a:p>
        </p:txBody>
      </p:sp>
    </p:spTree>
    <p:extLst>
      <p:ext uri="{BB962C8B-B14F-4D97-AF65-F5344CB8AC3E}">
        <p14:creationId xmlns:p14="http://schemas.microsoft.com/office/powerpoint/2010/main" val="154197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54098" y="645513"/>
            <a:ext cx="6624172" cy="132905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PLANEJAMENTO ESTRATÉGICO ESTOQUES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4632" y="2673246"/>
            <a:ext cx="11345334" cy="41847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ATRAVÉS DO SOFTWARE MRP, NO QUAL A EMPRESA FORNECE ALGUNS DADOS QUE GERAM NO SISTEMA A PROJEÇÃO DE QUANTIDADE E ALOCAÇÃO DOS MATERIAIS.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APESAR DE HAVER ALGUMAS VARIAÇÕES, DEPENDENDO DO RAMO E DA ESTRUTURA DE CADA EMPRESA, ALGUNS </a:t>
            </a:r>
            <a:r>
              <a:rPr lang="pt-BR" sz="1800" b="1" dirty="0"/>
              <a:t>DADOS SÃO GLOBAIS</a:t>
            </a:r>
            <a:r>
              <a:rPr lang="pt-BR" sz="1800" dirty="0"/>
              <a:t>. TAIS COMO: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b="1" dirty="0"/>
              <a:t>ESTRUTURA DO PRODUTO</a:t>
            </a:r>
            <a:r>
              <a:rPr lang="pt-BR" sz="1800" dirty="0"/>
              <a:t>: QUANTIDADE DE CADA COMPONENTE DO PRODUTO;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b="1" dirty="0"/>
              <a:t>TEMPO DE REPOSIÇÃO</a:t>
            </a:r>
            <a:r>
              <a:rPr lang="pt-BR" sz="1800" dirty="0"/>
              <a:t>: INTERVALO DE TEMPO ENTRE O PEDIDO E O RECEBIMENTO DO MATERIAL;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b="1" dirty="0"/>
              <a:t>TAMANHO DO LOTE DE REPOSIÇÃO</a:t>
            </a:r>
            <a:r>
              <a:rPr lang="pt-BR" sz="1800" dirty="0"/>
              <a:t>: QUANTOS DE CADA ITEM É NECESSÁRIO, POR PEDIDO, PARA QUE A PROCESSO PRODUTIVO OPERACIONAL NÃO SEJA COMPROMETIDO;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b="1" dirty="0"/>
              <a:t>ESTOQUE MÍNIMO</a:t>
            </a:r>
            <a:r>
              <a:rPr lang="pt-BR" sz="1800" dirty="0"/>
              <a:t>: QUANTO DO PRODUTO E MATERIAL É NECESSÁRIO TER, NO MÍNIMO, EM ESTOQUE;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b="1" dirty="0"/>
              <a:t>ESTOQUE MÁXIMO</a:t>
            </a:r>
            <a:r>
              <a:rPr lang="pt-BR" sz="1800" dirty="0"/>
              <a:t>: QUAL É O MÁXIMO DE ESTOQUE PARA QUE A CURVA DE OFERTA NÃO FIQUE ACIMA DA CURVA DE DEMANDA.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5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40535" y="2506987"/>
            <a:ext cx="5687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/>
              <a:t>É a menor quantidade de um artigo ou item que deverá existir em estoque para prevenir qualquer eventualidade ou emergência provocada por consumo anormal ou atraso de entrega. O Estoque Mínimo pode ser obtido da seguinte forma: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1" dirty="0"/>
              <a:t>Estoque Mínimo = CMM x K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0" y="1632223"/>
            <a:ext cx="2279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b="1" dirty="0"/>
              <a:t>Estoque Mínimo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7000254" y="3646103"/>
            <a:ext cx="47946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/>
              <a:t>Onde: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1" dirty="0"/>
              <a:t>CMM</a:t>
            </a:r>
            <a:r>
              <a:rPr lang="pt-BR" altLang="pt-BR" dirty="0"/>
              <a:t> = Consumo Médio Mensal</a:t>
            </a:r>
            <a:br>
              <a:rPr lang="pt-BR" altLang="pt-BR" dirty="0"/>
            </a:br>
            <a:r>
              <a:rPr lang="pt-BR" altLang="pt-BR" b="1" dirty="0"/>
              <a:t>K =</a:t>
            </a:r>
            <a:r>
              <a:rPr lang="pt-BR" altLang="pt-BR" dirty="0"/>
              <a:t> Fator de segurança (em percentual)</a:t>
            </a:r>
            <a:endParaRPr lang="pt-BR" altLang="pt-BR" b="1" i="1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b="1" i="1" dirty="0"/>
              <a:t>Fator de Segurança:</a:t>
            </a:r>
            <a:r>
              <a:rPr lang="pt-BR" altLang="pt-BR" i="1" dirty="0"/>
              <a:t> é um valor arbitrário que determina o grau de atendimento desejado para o produto.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40535" y="4523266"/>
            <a:ext cx="5698901" cy="1697362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pt-BR" sz="1800" b="1" dirty="0"/>
              <a:t>Exemplo:</a:t>
            </a:r>
            <a:endParaRPr lang="pt-BR" altLang="pt-BR" sz="1800" dirty="0"/>
          </a:p>
          <a:p>
            <a:pPr marL="0" indent="0">
              <a:buNone/>
            </a:pPr>
            <a:r>
              <a:rPr lang="pt-BR" altLang="pt-BR" sz="1800" dirty="0"/>
              <a:t>Consumo Médio Mensal = 100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1800" dirty="0"/>
              <a:t>Fator de Segurança = 60%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1800" dirty="0"/>
              <a:t>Estoque Mínimo = 100 x 0,60 = 60 unidades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3E61681-EC83-01FB-E227-276260A6BA3A}"/>
              </a:ext>
            </a:extLst>
          </p:cNvPr>
          <p:cNvSpPr/>
          <p:nvPr/>
        </p:nvSpPr>
        <p:spPr>
          <a:xfrm>
            <a:off x="5373857" y="637372"/>
            <a:ext cx="6818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 Importância estratégica dos estoques</a:t>
            </a:r>
          </a:p>
        </p:txBody>
      </p:sp>
    </p:spTree>
    <p:extLst>
      <p:ext uri="{BB962C8B-B14F-4D97-AF65-F5344CB8AC3E}">
        <p14:creationId xmlns:p14="http://schemas.microsoft.com/office/powerpoint/2010/main" val="22613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096000" y="1575506"/>
            <a:ext cx="2329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b="1" dirty="0"/>
              <a:t>Estoque Máximo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1009006" y="2617150"/>
            <a:ext cx="8487178" cy="2142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2000" dirty="0"/>
              <a:t>É a quantidade máxima ou ideal que deverá ser mantida em estoque para atender as necessidades de vendas e/ou consumo de um determinado período. O estoque máximo ou ideal depende, diretamente, da política da empresa em termos de giro de estoque e da negociação dos prazos de pagamento com cada fornecedor. O Estoque Máximo de um produto pode ser obtido da seguinte forma: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 b="1" dirty="0"/>
              <a:t>Estoque Máximo = Estoque Mínimo + Lote de Compra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EA66F3E-F23D-DDCC-8336-A2368FFEA806}"/>
              </a:ext>
            </a:extLst>
          </p:cNvPr>
          <p:cNvSpPr/>
          <p:nvPr/>
        </p:nvSpPr>
        <p:spPr>
          <a:xfrm>
            <a:off x="5373857" y="637372"/>
            <a:ext cx="6818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 Importância estratégica dos estoques</a:t>
            </a:r>
          </a:p>
        </p:txBody>
      </p:sp>
    </p:spTree>
    <p:extLst>
      <p:ext uri="{BB962C8B-B14F-4D97-AF65-F5344CB8AC3E}">
        <p14:creationId xmlns:p14="http://schemas.microsoft.com/office/powerpoint/2010/main" val="421341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6752"/>
            <a:ext cx="8208962" cy="447674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6218"/>
            <a:ext cx="11277600" cy="4685641"/>
          </a:xfrm>
        </p:spPr>
        <p:txBody>
          <a:bodyPr rtlCol="0">
            <a:normAutofit/>
          </a:bodyPr>
          <a:lstStyle/>
          <a:p>
            <a:endParaRPr lang="pt-BR" u="sng" dirty="0"/>
          </a:p>
          <a:p>
            <a:pPr marL="0" indent="0" fontAlgn="auto">
              <a:buNone/>
              <a:defRPr/>
            </a:pPr>
            <a:endParaRPr lang="en-GB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0" y="1620859"/>
            <a:ext cx="2283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Ponto de Pedido</a:t>
            </a:r>
            <a:endParaRPr lang="pt-BR" sz="2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9072" y="2434211"/>
            <a:ext cx="5376928" cy="2115465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altLang="pt-BR" sz="1800" dirty="0"/>
          </a:p>
          <a:p>
            <a:pPr marL="0" indent="0">
              <a:buNone/>
            </a:pPr>
            <a:r>
              <a:rPr lang="pt-BR" altLang="pt-BR" sz="1800" dirty="0"/>
              <a:t>É o nível de estoque que, ao ser atingido, determina imediata emissão de um pedido de compra, visando repor o Estoque Máximo. O Ponto de Pedido pode ser obtido a partir da seguinte forma: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1800" b="1" dirty="0"/>
              <a:t>Ponto de Pedido = (CMM x TR) + Estoque Mínimo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b="1" dirty="0"/>
              <a:t>                                               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177297" y="2701233"/>
            <a:ext cx="4602051" cy="3347142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pt-BR" sz="2000" dirty="0"/>
              <a:t>Onde: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1" u="sng" dirty="0"/>
              <a:t>CMM</a:t>
            </a:r>
            <a:r>
              <a:rPr lang="pt-BR" altLang="pt-BR" sz="2000" dirty="0"/>
              <a:t> = Consumo Médio Mensal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1" u="sng" dirty="0"/>
              <a:t>TR</a:t>
            </a:r>
            <a:r>
              <a:rPr lang="pt-BR" altLang="pt-BR" sz="2000" dirty="0"/>
              <a:t> = Tempo de reposição (em meses)</a:t>
            </a:r>
            <a:endParaRPr lang="pt-BR" altLang="pt-BR" sz="2000" b="1" i="1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1" i="1" dirty="0"/>
              <a:t>	</a:t>
            </a:r>
            <a:r>
              <a:rPr lang="pt-BR" altLang="pt-BR" sz="2000" b="1" i="1" u="sng" dirty="0"/>
              <a:t>Tempo de Reposição</a:t>
            </a:r>
            <a:r>
              <a:rPr lang="pt-BR" altLang="pt-BR" sz="2000" i="1" dirty="0"/>
              <a:t>: é o tempo gasto desde a verificação de que o estoque precisa ser reposto até a chegada efetiva do material na empresa. Pode variar de acordo com o tempo de faturamento, envio e entrega dos produtos por parte do fornecedor.</a:t>
            </a:r>
          </a:p>
        </p:txBody>
      </p:sp>
      <p:sp>
        <p:nvSpPr>
          <p:cNvPr id="3" name="Retângulo 2"/>
          <p:cNvSpPr/>
          <p:nvPr/>
        </p:nvSpPr>
        <p:spPr>
          <a:xfrm>
            <a:off x="719072" y="450605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pt-BR" sz="1600" b="1" dirty="0"/>
              <a:t>Exemplo:</a:t>
            </a:r>
            <a:endParaRPr lang="pt-BR" altLang="pt-BR" sz="16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1600" dirty="0"/>
              <a:t>Consumo Médio Mensal = 100 unidades</a:t>
            </a:r>
            <a:br>
              <a:rPr lang="pt-BR" altLang="pt-BR" sz="1600" dirty="0"/>
            </a:br>
            <a:r>
              <a:rPr lang="pt-BR" altLang="pt-BR" sz="1600" dirty="0"/>
              <a:t>Tempo de Reposição = 15 dias (0,5 meses)</a:t>
            </a:r>
            <a:br>
              <a:rPr lang="pt-BR" altLang="pt-BR" sz="1600" dirty="0"/>
            </a:br>
            <a:r>
              <a:rPr lang="pt-BR" altLang="pt-BR" sz="1600" dirty="0"/>
              <a:t>Estoque mínimo = 60 unidades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1600" dirty="0"/>
              <a:t>Ponto de Pedido = (100 x 0,5) + 60 = 110 unidades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6DF6D9-DD14-5119-A427-70B74C98B487}"/>
              </a:ext>
            </a:extLst>
          </p:cNvPr>
          <p:cNvSpPr/>
          <p:nvPr/>
        </p:nvSpPr>
        <p:spPr>
          <a:xfrm>
            <a:off x="5373857" y="637372"/>
            <a:ext cx="6818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 Importância estratégica dos estoques</a:t>
            </a:r>
          </a:p>
        </p:txBody>
      </p:sp>
    </p:spTree>
    <p:extLst>
      <p:ext uri="{BB962C8B-B14F-4D97-AF65-F5344CB8AC3E}">
        <p14:creationId xmlns:p14="http://schemas.microsoft.com/office/powerpoint/2010/main" val="323670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72BC383-2C06-8ED1-7046-B58BC4ECA14D}"/>
              </a:ext>
            </a:extLst>
          </p:cNvPr>
          <p:cNvSpPr txBox="1"/>
          <p:nvPr/>
        </p:nvSpPr>
        <p:spPr>
          <a:xfrm>
            <a:off x="5870573" y="260568"/>
            <a:ext cx="5850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PLANEJAMENTO ESTRATÉGICO ESTOQUES</a:t>
            </a:r>
            <a:r>
              <a:rPr lang="pt-BR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32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360870" y="2338210"/>
          <a:ext cx="11656956" cy="43119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524">
                  <a:extLst>
                    <a:ext uri="{9D8B030D-6E8A-4147-A177-3AD203B41FA5}">
                      <a16:colId xmlns:a16="http://schemas.microsoft.com/office/drawing/2014/main" val="1647157307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4157220735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381794008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3609333551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4026237900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216233241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3887742710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3966896699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65975962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2602172434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2753437149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1145385790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559685421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3444117290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3043740949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942643481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2720147998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3460134923"/>
                    </a:ext>
                  </a:extLst>
                </a:gridCol>
                <a:gridCol w="613524">
                  <a:extLst>
                    <a:ext uri="{9D8B030D-6E8A-4147-A177-3AD203B41FA5}">
                      <a16:colId xmlns:a16="http://schemas.microsoft.com/office/drawing/2014/main" val="3382824059"/>
                    </a:ext>
                  </a:extLst>
                </a:gridCol>
              </a:tblGrid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2806609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786399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15305453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100 UNIDADES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200 UNIDADES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300 UNIDADES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59758190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6313699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PONTO RUPTURA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ESTOQUE MÍNIMO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PONTO PEDIDO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ESTOQUE MÁXIMO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40653491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85168730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3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3" gridSpan="4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gridSpan="8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6867040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41579743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91063024"/>
                  </a:ext>
                </a:extLst>
              </a:tr>
              <a:tr h="359331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30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60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90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19758365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3" gridSpan="3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8" gridSpan="5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8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4" gridSpan="4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4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9221918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4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1651694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4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05956167"/>
                  </a:ext>
                </a:extLst>
              </a:tr>
              <a:tr h="256664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</a:rPr>
                        <a:t>QUANDO CONSIDERO ?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4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5508916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6091315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7533558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45877153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4526936"/>
                  </a:ext>
                </a:extLst>
              </a:tr>
              <a:tr h="20533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5589336"/>
                  </a:ext>
                </a:extLst>
              </a:tr>
            </a:tbl>
          </a:graphicData>
        </a:graphic>
      </p:graphicFrame>
      <p:sp>
        <p:nvSpPr>
          <p:cNvPr id="7" name="Seta Entalhada para a Direita 6"/>
          <p:cNvSpPr/>
          <p:nvPr/>
        </p:nvSpPr>
        <p:spPr>
          <a:xfrm>
            <a:off x="1725603" y="4420138"/>
            <a:ext cx="390525" cy="2952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8" name="Seta Entalhada para a Direita 7"/>
          <p:cNvSpPr/>
          <p:nvPr/>
        </p:nvSpPr>
        <p:spPr>
          <a:xfrm>
            <a:off x="4154478" y="4429663"/>
            <a:ext cx="390525" cy="2952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9" name="Seta Entalhada para a Direita 8"/>
          <p:cNvSpPr/>
          <p:nvPr/>
        </p:nvSpPr>
        <p:spPr>
          <a:xfrm>
            <a:off x="6607012" y="4420616"/>
            <a:ext cx="390525" cy="2952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10" name="Seta Entalhada para a Direita 9"/>
          <p:cNvSpPr/>
          <p:nvPr/>
        </p:nvSpPr>
        <p:spPr>
          <a:xfrm>
            <a:off x="9072133" y="4423703"/>
            <a:ext cx="390525" cy="2952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11" name="Retângulo Arredondado 10"/>
          <p:cNvSpPr/>
          <p:nvPr/>
        </p:nvSpPr>
        <p:spPr>
          <a:xfrm>
            <a:off x="1836131" y="4996401"/>
            <a:ext cx="138112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 dirty="0">
                <a:solidFill>
                  <a:sysClr val="windowText" lastClr="000000"/>
                </a:solidFill>
              </a:rPr>
              <a:t>FATOR SEGURANÇA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5870573" y="4805901"/>
            <a:ext cx="1777136" cy="3524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>
                <a:solidFill>
                  <a:sysClr val="windowText" lastClr="000000"/>
                </a:solidFill>
              </a:rPr>
              <a:t>LEAD</a:t>
            </a:r>
            <a:r>
              <a:rPr lang="pt-BR" sz="1100" b="1" baseline="0">
                <a:solidFill>
                  <a:sysClr val="windowText" lastClr="000000"/>
                </a:solidFill>
              </a:rPr>
              <a:t> TIME PROCESSOS</a:t>
            </a:r>
            <a:endParaRPr lang="pt-BR" sz="1100" b="1">
              <a:solidFill>
                <a:sysClr val="windowText" lastClr="000000"/>
              </a:solidFill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9186495" y="4805901"/>
            <a:ext cx="198120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>
                <a:solidFill>
                  <a:sysClr val="windowText" lastClr="000000"/>
                </a:solidFill>
              </a:rPr>
              <a:t>LOTE</a:t>
            </a:r>
            <a:r>
              <a:rPr lang="pt-BR" sz="1100" b="1" baseline="0">
                <a:solidFill>
                  <a:sysClr val="windowText" lastClr="000000"/>
                </a:solidFill>
              </a:rPr>
              <a:t> COMPRA / POLÍTICA ESTOQUE MÁXIMO EMPRESA</a:t>
            </a:r>
            <a:endParaRPr lang="pt-BR" sz="1100" b="1">
              <a:solidFill>
                <a:sysClr val="windowText" lastClr="000000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2216141" y="4572539"/>
            <a:ext cx="15049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4616441" y="4563014"/>
            <a:ext cx="15049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7150341" y="4577300"/>
            <a:ext cx="15049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 Explicativo em Seta para Baixo 16"/>
          <p:cNvSpPr/>
          <p:nvPr/>
        </p:nvSpPr>
        <p:spPr>
          <a:xfrm>
            <a:off x="6226416" y="2429055"/>
            <a:ext cx="1676400" cy="685800"/>
          </a:xfrm>
          <a:prstGeom prst="down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>
                <a:solidFill>
                  <a:sysClr val="windowText" lastClr="000000"/>
                </a:solidFill>
              </a:rPr>
              <a:t>GERADO:</a:t>
            </a:r>
          </a:p>
          <a:p>
            <a:pPr algn="l"/>
            <a:r>
              <a:rPr lang="pt-BR" sz="1100" b="1">
                <a:solidFill>
                  <a:sysClr val="windowText" lastClr="000000"/>
                </a:solidFill>
              </a:rPr>
              <a:t>Pelo</a:t>
            </a:r>
            <a:r>
              <a:rPr lang="pt-BR" sz="1100" b="1" baseline="0">
                <a:solidFill>
                  <a:sysClr val="windowText" lastClr="000000"/>
                </a:solidFill>
              </a:rPr>
              <a:t> MRP ? Manual ? BI?</a:t>
            </a:r>
            <a:endParaRPr lang="pt-BR" sz="1100" b="1">
              <a:solidFill>
                <a:sysClr val="windowText" lastClr="000000"/>
              </a:solidFill>
            </a:endParaRPr>
          </a:p>
        </p:txBody>
      </p:sp>
      <p:sp>
        <p:nvSpPr>
          <p:cNvPr id="18" name="Texto Explicativo em Seta para Cima 17"/>
          <p:cNvSpPr/>
          <p:nvPr/>
        </p:nvSpPr>
        <p:spPr>
          <a:xfrm>
            <a:off x="5676844" y="5244051"/>
            <a:ext cx="2743200" cy="990600"/>
          </a:xfrm>
          <a:prstGeom prst="upArrowCallout">
            <a:avLst>
              <a:gd name="adj1" fmla="val 20833"/>
              <a:gd name="adj2" fmla="val 25000"/>
              <a:gd name="adj3" fmla="val 25000"/>
              <a:gd name="adj4" fmla="val 6497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b="1">
                <a:solidFill>
                  <a:sysClr val="windowText" lastClr="000000"/>
                </a:solidFill>
              </a:rPr>
              <a:t>PONTO</a:t>
            </a:r>
            <a:r>
              <a:rPr lang="pt-BR" sz="1100" b="1" baseline="0">
                <a:solidFill>
                  <a:sysClr val="windowText" lastClr="000000"/>
                </a:solidFill>
              </a:rPr>
              <a:t> A PONTO, LOGISTICA, GESTÃO CONTRATOS EM COMPRAS, PLAEYER GRUPO FORNECEDORES, IQF, ...</a:t>
            </a:r>
            <a:endParaRPr lang="pt-BR" sz="1100" b="1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2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C253F8C-5A16-F97A-71A6-4328A44A8732}"/>
              </a:ext>
            </a:extLst>
          </p:cNvPr>
          <p:cNvSpPr/>
          <p:nvPr/>
        </p:nvSpPr>
        <p:spPr>
          <a:xfrm>
            <a:off x="5881687" y="3155528"/>
            <a:ext cx="5447925" cy="250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8BB70FB-0DD6-3FFE-2245-8F23A60430E8}"/>
              </a:ext>
            </a:extLst>
          </p:cNvPr>
          <p:cNvSpPr/>
          <p:nvPr/>
        </p:nvSpPr>
        <p:spPr>
          <a:xfrm>
            <a:off x="5568602" y="633725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8C78F8-8725-1334-6CC5-28C413D05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4469"/>
            <a:ext cx="4350854" cy="5283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743777"/>
      </p:ext>
    </p:extLst>
  </p:cSld>
  <p:clrMapOvr>
    <a:masterClrMapping/>
  </p:clrMapOvr>
</p:sld>
</file>

<file path=ppt/theme/theme1.xml><?xml version="1.0" encoding="utf-8"?>
<a:theme xmlns:a="http://schemas.openxmlformats.org/drawingml/2006/main" name="CONN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NECT" id="{D192E04B-8D82-4343-BB66-7C24D02241FD}" vid="{1E0EAC80-9F17-42A3-AE7B-15F629B2FB0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CONNECT</Template>
  <TotalTime>3649</TotalTime>
  <Words>410</Words>
  <Application>Microsoft Office PowerPoint</Application>
  <PresentationFormat>Widescreen</PresentationFormat>
  <Paragraphs>75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CONNECT</vt:lpstr>
      <vt:lpstr>Apresentação do PowerPoint</vt:lpstr>
      <vt:lpstr>Apresentação do PowerPoint</vt:lpstr>
      <vt:lpstr>PLANEJAMENTO ESTRATÉGICO ESTOQUES </vt:lpstr>
      <vt:lpstr>Apresentação do PowerPoint</vt:lpstr>
      <vt:lpstr>Apresentação do PowerPoint</vt:lpstr>
      <vt:lpstr>   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Amadeu Rocha Souza Filho</dc:creator>
  <cp:lastModifiedBy>User</cp:lastModifiedBy>
  <cp:revision>181</cp:revision>
  <cp:lastPrinted>2017-10-31T15:16:08Z</cp:lastPrinted>
  <dcterms:created xsi:type="dcterms:W3CDTF">2017-10-30T16:19:06Z</dcterms:created>
  <dcterms:modified xsi:type="dcterms:W3CDTF">2023-09-09T16:24:32Z</dcterms:modified>
</cp:coreProperties>
</file>