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488" r:id="rId2"/>
    <p:sldId id="519" r:id="rId3"/>
    <p:sldId id="520" r:id="rId4"/>
    <p:sldId id="521" r:id="rId5"/>
    <p:sldId id="526" r:id="rId6"/>
    <p:sldId id="525" r:id="rId7"/>
    <p:sldId id="523" r:id="rId8"/>
    <p:sldId id="474" r:id="rId9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QLIK%20CONNECT%20ANALITICS\INTELIGENCIAS%20CONNECT%20X%20QLIK\INTELIGENCIA%20GEST&#195;O%20CONTRATOS%20EM%20COMPR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Tendência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C8-4E7E-9786-3FA850B075DC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8-4E7E-9786-3FA850B075D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C8-4E7E-9786-3FA850B075DC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C8-4E7E-9786-3FA850B075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Análise!$B$4:$B$7</c:f>
              <c:strCache>
                <c:ptCount val="4"/>
                <c:pt idx="0">
                  <c:v>Crescente</c:v>
                </c:pt>
                <c:pt idx="1">
                  <c:v>Descrescente</c:v>
                </c:pt>
                <c:pt idx="2">
                  <c:v>Constante</c:v>
                </c:pt>
                <c:pt idx="3">
                  <c:v>Total</c:v>
                </c:pt>
              </c:strCache>
            </c:strRef>
          </c:cat>
          <c:val>
            <c:numRef>
              <c:f>Análise!$C$4:$C$7</c:f>
              <c:numCache>
                <c:formatCode>General</c:formatCode>
                <c:ptCount val="4"/>
                <c:pt idx="0">
                  <c:v>142</c:v>
                </c:pt>
                <c:pt idx="1">
                  <c:v>451</c:v>
                </c:pt>
                <c:pt idx="2">
                  <c:v>2428</c:v>
                </c:pt>
                <c:pt idx="3">
                  <c:v>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C8-4E7E-9786-3FA850B075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3308368"/>
        <c:axId val="-463295856"/>
      </c:barChart>
      <c:catAx>
        <c:axId val="-46330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463295856"/>
        <c:crosses val="autoZero"/>
        <c:auto val="1"/>
        <c:lblAlgn val="ctr"/>
        <c:lblOffset val="100"/>
        <c:noMultiLvlLbl val="0"/>
      </c:catAx>
      <c:valAx>
        <c:axId val="-46329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463308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BA018-3B9F-4889-AEA2-CAB92DCD052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030DA39-7324-48E5-A205-EBB6CE502D6F}">
      <dgm:prSet phldrT="[Texto]" custT="1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pt-BR" sz="2800" dirty="0"/>
            <a:t>COMPRAS</a:t>
          </a:r>
        </a:p>
      </dgm:t>
    </dgm:pt>
    <dgm:pt modelId="{D802142C-A0B0-4228-AEF0-7BE224A32858}" type="parTrans" cxnId="{97D6A5CD-1BE6-4F2B-B5C8-B7978F0958E7}">
      <dgm:prSet/>
      <dgm:spPr/>
      <dgm:t>
        <a:bodyPr/>
        <a:lstStyle/>
        <a:p>
          <a:endParaRPr lang="pt-BR"/>
        </a:p>
      </dgm:t>
    </dgm:pt>
    <dgm:pt modelId="{406E4B62-4E74-4F09-A4FA-818614533C9F}" type="sibTrans" cxnId="{97D6A5CD-1BE6-4F2B-B5C8-B7978F0958E7}">
      <dgm:prSet/>
      <dgm:spPr/>
      <dgm:t>
        <a:bodyPr/>
        <a:lstStyle/>
        <a:p>
          <a:endParaRPr lang="pt-BR"/>
        </a:p>
      </dgm:t>
    </dgm:pt>
    <dgm:pt modelId="{8329B63F-9DE8-4921-9BDA-E80A1983E697}">
      <dgm:prSet phldrT="[Texto]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pt-BR" dirty="0"/>
            <a:t>ESTOQUE</a:t>
          </a:r>
        </a:p>
      </dgm:t>
    </dgm:pt>
    <dgm:pt modelId="{8BF995E5-83DE-4E37-BDB9-717FED5DAE11}" type="parTrans" cxnId="{265E32E8-F274-4EC1-B9A5-216720911248}">
      <dgm:prSet/>
      <dgm:spPr/>
      <dgm:t>
        <a:bodyPr/>
        <a:lstStyle/>
        <a:p>
          <a:endParaRPr lang="pt-BR"/>
        </a:p>
      </dgm:t>
    </dgm:pt>
    <dgm:pt modelId="{2CDBFB43-B44A-4B63-9A16-02FAFFE92C70}" type="sibTrans" cxnId="{265E32E8-F274-4EC1-B9A5-216720911248}">
      <dgm:prSet/>
      <dgm:spPr/>
      <dgm:t>
        <a:bodyPr/>
        <a:lstStyle/>
        <a:p>
          <a:endParaRPr lang="pt-BR"/>
        </a:p>
      </dgm:t>
    </dgm:pt>
    <dgm:pt modelId="{B743E2D4-95AB-4707-995C-D1F94878A24F}" type="pres">
      <dgm:prSet presAssocID="{38ABA018-3B9F-4889-AEA2-CAB92DCD05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0C7B9C7-24FC-4C11-BCB1-D5F39F9AE481}" type="pres">
      <dgm:prSet presAssocID="{6030DA39-7324-48E5-A205-EBB6CE502D6F}" presName="gear1" presStyleLbl="node1" presStyleIdx="0" presStyleCnt="2" custScaleX="11409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920382-8D57-40E6-A23F-87980829D033}" type="pres">
      <dgm:prSet presAssocID="{6030DA39-7324-48E5-A205-EBB6CE502D6F}" presName="gear1srcNode" presStyleLbl="node1" presStyleIdx="0" presStyleCnt="2"/>
      <dgm:spPr/>
      <dgm:t>
        <a:bodyPr/>
        <a:lstStyle/>
        <a:p>
          <a:endParaRPr lang="pt-BR"/>
        </a:p>
      </dgm:t>
    </dgm:pt>
    <dgm:pt modelId="{1B0FB031-8D33-41AA-AF5B-5EDF34C6E165}" type="pres">
      <dgm:prSet presAssocID="{6030DA39-7324-48E5-A205-EBB6CE502D6F}" presName="gear1dstNode" presStyleLbl="node1" presStyleIdx="0" presStyleCnt="2"/>
      <dgm:spPr/>
      <dgm:t>
        <a:bodyPr/>
        <a:lstStyle/>
        <a:p>
          <a:endParaRPr lang="pt-BR"/>
        </a:p>
      </dgm:t>
    </dgm:pt>
    <dgm:pt modelId="{6D8CFD46-DA8C-44F5-81D3-9BCDC64767B0}" type="pres">
      <dgm:prSet presAssocID="{8329B63F-9DE8-4921-9BDA-E80A1983E697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6A6E58-2226-432E-8CB4-493B47CF44B4}" type="pres">
      <dgm:prSet presAssocID="{8329B63F-9DE8-4921-9BDA-E80A1983E697}" presName="gear2srcNode" presStyleLbl="node1" presStyleIdx="1" presStyleCnt="2"/>
      <dgm:spPr/>
      <dgm:t>
        <a:bodyPr/>
        <a:lstStyle/>
        <a:p>
          <a:endParaRPr lang="pt-BR"/>
        </a:p>
      </dgm:t>
    </dgm:pt>
    <dgm:pt modelId="{9FF3BF20-2CD4-4E28-AF60-CFAABD883564}" type="pres">
      <dgm:prSet presAssocID="{8329B63F-9DE8-4921-9BDA-E80A1983E697}" presName="gear2dstNode" presStyleLbl="node1" presStyleIdx="1" presStyleCnt="2"/>
      <dgm:spPr/>
      <dgm:t>
        <a:bodyPr/>
        <a:lstStyle/>
        <a:p>
          <a:endParaRPr lang="pt-BR"/>
        </a:p>
      </dgm:t>
    </dgm:pt>
    <dgm:pt modelId="{97CCC77B-9C52-4CAD-BC78-23C10DDDD930}" type="pres">
      <dgm:prSet presAssocID="{406E4B62-4E74-4F09-A4FA-818614533C9F}" presName="connector1" presStyleLbl="sibTrans2D1" presStyleIdx="0" presStyleCnt="2"/>
      <dgm:spPr/>
      <dgm:t>
        <a:bodyPr/>
        <a:lstStyle/>
        <a:p>
          <a:endParaRPr lang="pt-BR"/>
        </a:p>
      </dgm:t>
    </dgm:pt>
    <dgm:pt modelId="{86D31333-37A5-44E5-B21A-FCBC8BACFF8A}" type="pres">
      <dgm:prSet presAssocID="{2CDBFB43-B44A-4B63-9A16-02FAFFE92C70}" presName="connector2" presStyleLbl="sibTrans2D1" presStyleIdx="1" presStyleCnt="2"/>
      <dgm:spPr/>
      <dgm:t>
        <a:bodyPr/>
        <a:lstStyle/>
        <a:p>
          <a:endParaRPr lang="pt-BR"/>
        </a:p>
      </dgm:t>
    </dgm:pt>
  </dgm:ptLst>
  <dgm:cxnLst>
    <dgm:cxn modelId="{97D6A5CD-1BE6-4F2B-B5C8-B7978F0958E7}" srcId="{38ABA018-3B9F-4889-AEA2-CAB92DCD0523}" destId="{6030DA39-7324-48E5-A205-EBB6CE502D6F}" srcOrd="0" destOrd="0" parTransId="{D802142C-A0B0-4228-AEF0-7BE224A32858}" sibTransId="{406E4B62-4E74-4F09-A4FA-818614533C9F}"/>
    <dgm:cxn modelId="{514AFDB5-9DFD-4613-BF0D-794D696A96D5}" type="presOf" srcId="{8329B63F-9DE8-4921-9BDA-E80A1983E697}" destId="{6D8CFD46-DA8C-44F5-81D3-9BCDC64767B0}" srcOrd="0" destOrd="0" presId="urn:microsoft.com/office/officeart/2005/8/layout/gear1"/>
    <dgm:cxn modelId="{E9EB54F8-99C2-471B-A33B-5EE05CB21756}" type="presOf" srcId="{6030DA39-7324-48E5-A205-EBB6CE502D6F}" destId="{80C7B9C7-24FC-4C11-BCB1-D5F39F9AE481}" srcOrd="0" destOrd="0" presId="urn:microsoft.com/office/officeart/2005/8/layout/gear1"/>
    <dgm:cxn modelId="{90936227-53B6-4BF2-A29C-41FD5D4555EC}" type="presOf" srcId="{8329B63F-9DE8-4921-9BDA-E80A1983E697}" destId="{9FF3BF20-2CD4-4E28-AF60-CFAABD883564}" srcOrd="2" destOrd="0" presId="urn:microsoft.com/office/officeart/2005/8/layout/gear1"/>
    <dgm:cxn modelId="{6BBB46BE-F981-4DEE-AF1B-2F2C34EC49C0}" type="presOf" srcId="{8329B63F-9DE8-4921-9BDA-E80A1983E697}" destId="{EE6A6E58-2226-432E-8CB4-493B47CF44B4}" srcOrd="1" destOrd="0" presId="urn:microsoft.com/office/officeart/2005/8/layout/gear1"/>
    <dgm:cxn modelId="{BDC130EB-5217-4C2E-8B52-2B38CC541776}" type="presOf" srcId="{406E4B62-4E74-4F09-A4FA-818614533C9F}" destId="{97CCC77B-9C52-4CAD-BC78-23C10DDDD930}" srcOrd="0" destOrd="0" presId="urn:microsoft.com/office/officeart/2005/8/layout/gear1"/>
    <dgm:cxn modelId="{609A00DD-2AAA-4197-A302-078DC5F5ED6D}" type="presOf" srcId="{6030DA39-7324-48E5-A205-EBB6CE502D6F}" destId="{45920382-8D57-40E6-A23F-87980829D033}" srcOrd="1" destOrd="0" presId="urn:microsoft.com/office/officeart/2005/8/layout/gear1"/>
    <dgm:cxn modelId="{265E32E8-F274-4EC1-B9A5-216720911248}" srcId="{38ABA018-3B9F-4889-AEA2-CAB92DCD0523}" destId="{8329B63F-9DE8-4921-9BDA-E80A1983E697}" srcOrd="1" destOrd="0" parTransId="{8BF995E5-83DE-4E37-BDB9-717FED5DAE11}" sibTransId="{2CDBFB43-B44A-4B63-9A16-02FAFFE92C70}"/>
    <dgm:cxn modelId="{8D1E4582-E71C-4647-9771-EDAE4D6F4315}" type="presOf" srcId="{6030DA39-7324-48E5-A205-EBB6CE502D6F}" destId="{1B0FB031-8D33-41AA-AF5B-5EDF34C6E165}" srcOrd="2" destOrd="0" presId="urn:microsoft.com/office/officeart/2005/8/layout/gear1"/>
    <dgm:cxn modelId="{DEF4E3BC-4FC1-446D-860E-C0761C1AB05D}" type="presOf" srcId="{2CDBFB43-B44A-4B63-9A16-02FAFFE92C70}" destId="{86D31333-37A5-44E5-B21A-FCBC8BACFF8A}" srcOrd="0" destOrd="0" presId="urn:microsoft.com/office/officeart/2005/8/layout/gear1"/>
    <dgm:cxn modelId="{E5BB89F3-F188-41B1-A363-C53C82A14CF0}" type="presOf" srcId="{38ABA018-3B9F-4889-AEA2-CAB92DCD0523}" destId="{B743E2D4-95AB-4707-995C-D1F94878A24F}" srcOrd="0" destOrd="0" presId="urn:microsoft.com/office/officeart/2005/8/layout/gear1"/>
    <dgm:cxn modelId="{90F1868E-B0D5-42B6-BEB6-FAD906E0C735}" type="presParOf" srcId="{B743E2D4-95AB-4707-995C-D1F94878A24F}" destId="{80C7B9C7-24FC-4C11-BCB1-D5F39F9AE481}" srcOrd="0" destOrd="0" presId="urn:microsoft.com/office/officeart/2005/8/layout/gear1"/>
    <dgm:cxn modelId="{6606AB62-6D96-4713-AF33-0ED7548D2EA1}" type="presParOf" srcId="{B743E2D4-95AB-4707-995C-D1F94878A24F}" destId="{45920382-8D57-40E6-A23F-87980829D033}" srcOrd="1" destOrd="0" presId="urn:microsoft.com/office/officeart/2005/8/layout/gear1"/>
    <dgm:cxn modelId="{69849B2D-450A-4AA0-904A-3E131954C3B3}" type="presParOf" srcId="{B743E2D4-95AB-4707-995C-D1F94878A24F}" destId="{1B0FB031-8D33-41AA-AF5B-5EDF34C6E165}" srcOrd="2" destOrd="0" presId="urn:microsoft.com/office/officeart/2005/8/layout/gear1"/>
    <dgm:cxn modelId="{DFEE1CE9-E510-45D5-AE7F-108F4FA86168}" type="presParOf" srcId="{B743E2D4-95AB-4707-995C-D1F94878A24F}" destId="{6D8CFD46-DA8C-44F5-81D3-9BCDC64767B0}" srcOrd="3" destOrd="0" presId="urn:microsoft.com/office/officeart/2005/8/layout/gear1"/>
    <dgm:cxn modelId="{123821AA-309F-4E80-A6C5-DCF1EB6242FE}" type="presParOf" srcId="{B743E2D4-95AB-4707-995C-D1F94878A24F}" destId="{EE6A6E58-2226-432E-8CB4-493B47CF44B4}" srcOrd="4" destOrd="0" presId="urn:microsoft.com/office/officeart/2005/8/layout/gear1"/>
    <dgm:cxn modelId="{E8C36337-2ECC-4E4A-881D-A2A18BBB52E8}" type="presParOf" srcId="{B743E2D4-95AB-4707-995C-D1F94878A24F}" destId="{9FF3BF20-2CD4-4E28-AF60-CFAABD883564}" srcOrd="5" destOrd="0" presId="urn:microsoft.com/office/officeart/2005/8/layout/gear1"/>
    <dgm:cxn modelId="{205A0DBB-72C5-4703-9285-435E263779FB}" type="presParOf" srcId="{B743E2D4-95AB-4707-995C-D1F94878A24F}" destId="{97CCC77B-9C52-4CAD-BC78-23C10DDDD930}" srcOrd="6" destOrd="0" presId="urn:microsoft.com/office/officeart/2005/8/layout/gear1"/>
    <dgm:cxn modelId="{B24A9DE9-6360-4A31-836D-3E39E4D03D57}" type="presParOf" srcId="{B743E2D4-95AB-4707-995C-D1F94878A24F}" destId="{86D31333-37A5-44E5-B21A-FCBC8BACFF8A}" srcOrd="7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7B9C7-24FC-4C11-BCB1-D5F39F9AE481}">
      <dsp:nvSpPr>
        <dsp:cNvPr id="0" name=""/>
        <dsp:cNvSpPr/>
      </dsp:nvSpPr>
      <dsp:spPr>
        <a:xfrm>
          <a:off x="3065055" y="1563705"/>
          <a:ext cx="2803503" cy="2457252"/>
        </a:xfrm>
        <a:prstGeom prst="gear9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/>
            <a:t>COMPRAS</a:t>
          </a:r>
        </a:p>
      </dsp:txBody>
      <dsp:txXfrm>
        <a:off x="3602805" y="2139305"/>
        <a:ext cx="1728003" cy="1263078"/>
      </dsp:txXfrm>
    </dsp:sp>
    <dsp:sp modelId="{6D8CFD46-DA8C-44F5-81D3-9BCDC64767B0}">
      <dsp:nvSpPr>
        <dsp:cNvPr id="0" name=""/>
        <dsp:cNvSpPr/>
      </dsp:nvSpPr>
      <dsp:spPr>
        <a:xfrm>
          <a:off x="1808507" y="982900"/>
          <a:ext cx="1787092" cy="1787092"/>
        </a:xfrm>
        <a:prstGeom prst="gear6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ESTOQUE</a:t>
          </a:r>
        </a:p>
      </dsp:txBody>
      <dsp:txXfrm>
        <a:off x="2258413" y="1435525"/>
        <a:ext cx="887280" cy="881842"/>
      </dsp:txXfrm>
    </dsp:sp>
    <dsp:sp modelId="{97CCC77B-9C52-4CAD-BC78-23C10DDDD930}">
      <dsp:nvSpPr>
        <dsp:cNvPr id="0" name=""/>
        <dsp:cNvSpPr/>
      </dsp:nvSpPr>
      <dsp:spPr>
        <a:xfrm>
          <a:off x="3359336" y="1141080"/>
          <a:ext cx="3022420" cy="3022420"/>
        </a:xfrm>
        <a:prstGeom prst="circularArrow">
          <a:avLst>
            <a:gd name="adj1" fmla="val 4878"/>
            <a:gd name="adj2" fmla="val 312630"/>
            <a:gd name="adj3" fmla="val 3163311"/>
            <a:gd name="adj4" fmla="val 1519345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31333-37A5-44E5-B21A-FCBC8BACFF8A}">
      <dsp:nvSpPr>
        <dsp:cNvPr id="0" name=""/>
        <dsp:cNvSpPr/>
      </dsp:nvSpPr>
      <dsp:spPr>
        <a:xfrm>
          <a:off x="1492017" y="586311"/>
          <a:ext cx="2285244" cy="22852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8EB3-B083-4606-A907-B7255FC6FACC}" type="datetimeFigureOut">
              <a:rPr lang="pt-BR" smtClean="0"/>
              <a:t>30/09/2023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94E0-A6B5-43C4-8620-9335BE7F32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DB7-5D8C-4B30-9BA9-4BFB0A27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FE9DD-3149-4909-9980-0CE6DB48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B128-CE5E-4B90-8AF7-B0F4253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D0BAF-9665-4A73-B860-BE63503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4A5D-0337-432A-9131-19A6A6E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6AE3-FCBB-49E2-A1B0-4D5660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D5AEC-51C5-407D-BDF0-2497B00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280-083B-469C-AE5E-077CE0C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AEBCE-BE76-4662-BAB7-F60EE38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124B2-D654-44B4-A365-AFB9E7DF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D81FB-8CF1-49E5-BAEC-B082D17F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3E90F-BE39-48EC-BFA7-7A8E80A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3DDA0-F1A6-4F9A-83DA-5905819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AB6BE-4CE1-40C6-9185-BCDA5A9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34DD-60C7-4722-82C2-BE8CA83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B212-02BF-4321-BB57-6AB4577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1A0C-EE1E-48EA-BD7A-51139C5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C611-9515-4BE8-9F82-9D1243E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E72DD-807A-4550-948B-65263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98193-1D68-4D57-A9C8-610436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254B03-A909-6787-C4D9-DA8997EA4009}"/>
              </a:ext>
            </a:extLst>
          </p:cNvPr>
          <p:cNvSpPr/>
          <p:nvPr/>
        </p:nvSpPr>
        <p:spPr>
          <a:xfrm>
            <a:off x="-21355" y="2194561"/>
            <a:ext cx="12213354" cy="46634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CCCADC-2BC3-F36B-79ED-4B7A1BA869AE}"/>
              </a:ext>
            </a:extLst>
          </p:cNvPr>
          <p:cNvSpPr/>
          <p:nvPr/>
        </p:nvSpPr>
        <p:spPr>
          <a:xfrm>
            <a:off x="4255222" y="1"/>
            <a:ext cx="7936777" cy="2194560"/>
          </a:xfrm>
          <a:prstGeom prst="rect">
            <a:avLst/>
          </a:prstGeom>
          <a:solidFill>
            <a:srgbClr val="F07D14"/>
          </a:solidFill>
          <a:ln>
            <a:solidFill>
              <a:srgbClr val="F07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0CA479DA-0C98-779B-D908-5D70197287FB}"/>
              </a:ext>
            </a:extLst>
          </p:cNvPr>
          <p:cNvSpPr/>
          <p:nvPr/>
        </p:nvSpPr>
        <p:spPr>
          <a:xfrm flipV="1">
            <a:off x="-21355" y="0"/>
            <a:ext cx="5403134" cy="2194560"/>
          </a:xfrm>
          <a:prstGeom prst="round1Rect">
            <a:avLst>
              <a:gd name="adj" fmla="val 50000"/>
            </a:avLst>
          </a:prstGeom>
          <a:solidFill>
            <a:srgbClr val="0A0B1A"/>
          </a:solidFill>
          <a:ln>
            <a:solidFill>
              <a:srgbClr val="0A0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0299DD-C787-E12E-D050-C79A0F2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607329"/>
            <a:ext cx="3951981" cy="979903"/>
          </a:xfrm>
          <a:prstGeom prst="rect">
            <a:avLst/>
          </a:prstGeom>
        </p:spPr>
      </p:pic>
      <p:sp>
        <p:nvSpPr>
          <p:cNvPr id="12" name="Retângulo 9">
            <a:extLst>
              <a:ext uri="{FF2B5EF4-FFF2-40B4-BE49-F238E27FC236}">
                <a16:creationId xmlns:a16="http://schemas.microsoft.com/office/drawing/2014/main" id="{C34D6003-34D5-366F-58B2-46886B856189}"/>
              </a:ext>
            </a:extLst>
          </p:cNvPr>
          <p:cNvSpPr/>
          <p:nvPr/>
        </p:nvSpPr>
        <p:spPr>
          <a:xfrm>
            <a:off x="-21353" y="2194561"/>
            <a:ext cx="252076" cy="4663440"/>
          </a:xfrm>
          <a:custGeom>
            <a:avLst/>
            <a:gdLst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253217 w 253217"/>
              <a:gd name="connsiteY2" fmla="*/ 4663440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54743 w 253217"/>
              <a:gd name="connsiteY2" fmla="*/ 3003452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26607 w 253217"/>
              <a:gd name="connsiteY2" fmla="*/ 2356339 h 4663440"/>
              <a:gd name="connsiteX3" fmla="*/ 0 w 253217"/>
              <a:gd name="connsiteY3" fmla="*/ 4663440 h 4663440"/>
              <a:gd name="connsiteX4" fmla="*/ 0 w 253217"/>
              <a:gd name="connsiteY4" fmla="*/ 0 h 466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7" h="4663440">
                <a:moveTo>
                  <a:pt x="0" y="0"/>
                </a:moveTo>
                <a:lnTo>
                  <a:pt x="253217" y="0"/>
                </a:lnTo>
                <a:lnTo>
                  <a:pt x="126607" y="2356339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0">
                <a:srgbClr val="0A0B1A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cap="rnd">
            <a:solidFill>
              <a:srgbClr val="0A0B1A"/>
            </a:solidFill>
            <a:round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594-F886-4B9B-A2DA-4A579D29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9F59-8C54-431F-A4EC-6D44BD2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E7866-CDF4-4091-A729-933184BB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30/09/2023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73D63-2A87-4F02-AF71-2BA22A4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A54C2-A691-43C9-AF7C-9EC233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247-DE32-4866-8AB4-66E8471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49B6D-1A39-4517-AB4E-26B32C79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713B1-3F99-41BC-AD95-8482BD5C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6AF0D-CCED-4B82-8BE5-EE8924B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30/09/2023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7E2C1-F5A8-48FE-8604-E5897BD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B7A20-ECAB-4304-9108-DC623A2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8DD9-7E93-463C-9C5B-E0CF3D9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CFA2-C5EE-424F-ADA9-4814A38B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C3361-A235-450E-B7F7-3F74DEA6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6B9B2F-F6CA-49C4-8A44-64FB7C3B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B54D6-06EE-4850-9A0D-9144DC68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2A1EC-DFBE-49AE-A569-6BC98A3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30/09/2023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A3CD7-0485-4154-8777-3FF079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61C5D-F0D0-4735-BF28-58670AF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E269-61FB-4A61-B11F-C7EA735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7F2ED7-0EA5-417E-A6F2-3C9FFE8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FAF4-714E-4F3F-A4E8-6F644E54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A1A52-F733-4663-800C-93420EF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9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A64A3-C9E1-43F1-9BE5-E6147EC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F56C2-0481-4561-9FDB-65CA314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961BF-0668-4E21-9D19-2C5DC1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FB2-7029-43B7-9652-782F84A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EA24-C528-4D4C-9CB7-E73D12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4987-3DF6-46F4-B3C8-F389DF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24E83-D7FD-433B-9580-3CCC9884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30/09/2023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F5C-6C72-4BAB-BCF9-5949CB9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D86-B1E7-4015-8907-8DE7C87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51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4DD-1F05-4B7A-84B7-8B0C2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348A-5ED9-40C7-BD0A-844C531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93CA-A364-4415-A868-02640A3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47D03-3123-4E84-99E0-2FF24BF7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30/09/2023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15E57-122D-44F1-A11D-CFB9B2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C4AF-4AA2-49B1-82E7-BFDBB24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D5F6D-35E2-4F53-A148-131D24D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8EFAF-6703-4603-B677-2E70CA7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5C80-D2F0-42CD-B857-C6462F2A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63-C435-477C-B18A-5DAE1E6A7252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C0C1-D93A-4B58-86BF-0B1700B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ACCD-D7F1-481E-8DAB-0A7A4F41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D53D-B29D-E901-0B3B-095016E7D6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A55DC5-ACAA-B9A5-61A1-CB2843F71BF4}"/>
              </a:ext>
            </a:extLst>
          </p:cNvPr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8A60-F0FA-DACA-49EB-3BBFF7207BA2}"/>
              </a:ext>
            </a:extLst>
          </p:cNvPr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D1FDD4-B3E8-8D86-F740-80A69123C841}"/>
              </a:ext>
            </a:extLst>
          </p:cNvPr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25A454-DA5C-AEE4-28D5-246C014D1C25}"/>
              </a:ext>
            </a:extLst>
          </p:cNvPr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D44A569-C587-FBB1-12BE-19A30B1216DB}"/>
              </a:ext>
            </a:extLst>
          </p:cNvPr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FCCFD8-E269-7DF8-5517-FD8260EE12FA}"/>
              </a:ext>
            </a:extLst>
          </p:cNvPr>
          <p:cNvSpPr/>
          <p:nvPr/>
        </p:nvSpPr>
        <p:spPr>
          <a:xfrm>
            <a:off x="4409163" y="2958025"/>
            <a:ext cx="7535186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GESTÃO </a:t>
            </a:r>
            <a:r>
              <a:rPr lang="pt-B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CONTRATO EM COMPRAS</a:t>
            </a:r>
            <a:endParaRPr lang="pt-BR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C3FCB6-93C3-F3A8-5FB8-B21DA5151C6B}"/>
              </a:ext>
            </a:extLst>
          </p:cNvPr>
          <p:cNvSpPr/>
          <p:nvPr/>
        </p:nvSpPr>
        <p:spPr>
          <a:xfrm>
            <a:off x="5543549" y="76410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289818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08EF6C-70D1-CDD5-A9C5-DD8240F2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4549"/>
            <a:ext cx="4248443" cy="522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5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B109AC-FB98-D566-2A31-9C4AF152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575" y="3429000"/>
            <a:ext cx="4166826" cy="222098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SINCRONISMO QUE GARANTE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SAVINGs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65A87E3-7D3A-D5E1-FE2A-DD454EED6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190088"/>
              </p:ext>
            </p:extLst>
          </p:nvPr>
        </p:nvGraphicFramePr>
        <p:xfrm>
          <a:off x="132522" y="2040835"/>
          <a:ext cx="7096262" cy="4467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02024705-056A-5807-6B02-63D41CC24C28}"/>
              </a:ext>
            </a:extLst>
          </p:cNvPr>
          <p:cNvSpPr/>
          <p:nvPr/>
        </p:nvSpPr>
        <p:spPr>
          <a:xfrm>
            <a:off x="5611660" y="792171"/>
            <a:ext cx="6438377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</p:spTree>
    <p:extLst>
      <p:ext uri="{BB962C8B-B14F-4D97-AF65-F5344CB8AC3E}">
        <p14:creationId xmlns:p14="http://schemas.microsoft.com/office/powerpoint/2010/main" val="15686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5120" y="86137"/>
            <a:ext cx="4703775" cy="43985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GESTÃO DE CONTRATOS DE COMPRAS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73874" y="663774"/>
            <a:ext cx="6626268" cy="1403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Fluxo Processo – Definição Famílias – Processo Análise – Definição Itens – Processo Negociação – Definição Parceiro Fornecedor – Gestão Contrato (Acompanhamento  Mercado, Monitoramento Previsto x Realizado, Medição Índice Atraso Entregas, Reuniões Trimestrais Avaliação Performance...)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1362" r="697" b="10301"/>
          <a:stretch/>
        </p:blipFill>
        <p:spPr bwMode="auto">
          <a:xfrm>
            <a:off x="1" y="2204581"/>
            <a:ext cx="12192000" cy="4653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17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94635" y="617101"/>
            <a:ext cx="6797365" cy="6858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E PROJEÇÃO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 DEMANDA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4953DEC-368F-4020-89A9-9750EB769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175297"/>
              </p:ext>
            </p:extLst>
          </p:nvPr>
        </p:nvGraphicFramePr>
        <p:xfrm>
          <a:off x="1515649" y="2337529"/>
          <a:ext cx="9795353" cy="43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5423770" y="308049"/>
            <a:ext cx="6768230" cy="96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ANÁLISE TRIBUTÁRIA PROCESSO AQUISIÇÃO ...</a:t>
            </a:r>
            <a:endParaRPr lang="pt-BR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28750" y="2762250"/>
          <a:ext cx="93344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64">
                  <a:extLst>
                    <a:ext uri="{9D8B030D-6E8A-4147-A177-3AD203B41FA5}">
                      <a16:colId xmlns:a16="http://schemas.microsoft.com/office/drawing/2014/main" val="2462549643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399924111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3858607648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2433817072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1135623783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3425375420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1993611625"/>
                    </a:ext>
                  </a:extLst>
                </a:gridCol>
                <a:gridCol w="3402443">
                  <a:extLst>
                    <a:ext uri="{9D8B030D-6E8A-4147-A177-3AD203B41FA5}">
                      <a16:colId xmlns:a16="http://schemas.microsoft.com/office/drawing/2014/main" val="26653462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IMPOSTOS CALCULADOS - DESTACADO NA NF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7202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UTILIZAÇÃO DO MATERIAL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ICMS PRÓPRIO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DIFAL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IPI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ICMS ST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PIS / COFINS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IVA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DESCRIÇÃO IVA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4905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Consumo: Sem impostos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4162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Consumo: ICMS + Dif. Alíquota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3482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Consumo: ICMS+ Dif. Alíquota +IPI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3236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Consumo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Consumo: IPI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3824289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27124"/>
              </p:ext>
            </p:extLst>
          </p:nvPr>
        </p:nvGraphicFramePr>
        <p:xfrm>
          <a:off x="1428749" y="4363232"/>
          <a:ext cx="93344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64">
                  <a:extLst>
                    <a:ext uri="{9D8B030D-6E8A-4147-A177-3AD203B41FA5}">
                      <a16:colId xmlns:a16="http://schemas.microsoft.com/office/drawing/2014/main" val="2294731152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26379478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4262346273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832401484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934982465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2456234745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2851327425"/>
                    </a:ext>
                  </a:extLst>
                </a:gridCol>
                <a:gridCol w="3402443">
                  <a:extLst>
                    <a:ext uri="{9D8B030D-6E8A-4147-A177-3AD203B41FA5}">
                      <a16:colId xmlns:a16="http://schemas.microsoft.com/office/drawing/2014/main" val="745606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Industrialização: Sem impostos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121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Industrialização: ICMS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741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Industrialização: ICMS + IPI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258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Industrialização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Industrialização: ICMS + IPI +PIS/COFINS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7137625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13135"/>
              </p:ext>
            </p:extLst>
          </p:nvPr>
        </p:nvGraphicFramePr>
        <p:xfrm>
          <a:off x="1428748" y="5392714"/>
          <a:ext cx="9334499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64">
                  <a:extLst>
                    <a:ext uri="{9D8B030D-6E8A-4147-A177-3AD203B41FA5}">
                      <a16:colId xmlns:a16="http://schemas.microsoft.com/office/drawing/2014/main" val="1535850781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2631632635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8872404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3007200874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1196681350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955782481"/>
                    </a:ext>
                  </a:extLst>
                </a:gridCol>
                <a:gridCol w="787132">
                  <a:extLst>
                    <a:ext uri="{9D8B030D-6E8A-4147-A177-3AD203B41FA5}">
                      <a16:colId xmlns:a16="http://schemas.microsoft.com/office/drawing/2014/main" val="100618635"/>
                    </a:ext>
                  </a:extLst>
                </a:gridCol>
                <a:gridCol w="3402443">
                  <a:extLst>
                    <a:ext uri="{9D8B030D-6E8A-4147-A177-3AD203B41FA5}">
                      <a16:colId xmlns:a16="http://schemas.microsoft.com/office/drawing/2014/main" val="7338732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T*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Intermediários:  IPI EST + PIS/COFINS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88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Intermediários:  Sem Impostos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9482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Intermediários:  ICMS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4055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Intermediários:  ICMS + IPI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8869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Intermediário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SIM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Intermediários:  ICMS + IPI +PIS/COFINS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4194900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11002028" y="3693266"/>
            <a:ext cx="486427" cy="4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...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11002027" y="4844442"/>
            <a:ext cx="486427" cy="287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...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11002026" y="6057812"/>
            <a:ext cx="486427" cy="287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...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406887" y="225468"/>
            <a:ext cx="6785113" cy="15156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INDÍCE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ATENDIMENTO DAS ENTREGAS PLANEJADAS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13" y="2835946"/>
            <a:ext cx="6392573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407887" y="664196"/>
            <a:ext cx="6784113" cy="685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SAVING – REDUÇÃO CUSTO AQUISIÇÃO!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F9B1FC-B349-4579-8C2D-578B67E7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0" y="2428520"/>
            <a:ext cx="1017853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253F8C-5A16-F97A-71A6-4328A44A8732}"/>
              </a:ext>
            </a:extLst>
          </p:cNvPr>
          <p:cNvSpPr/>
          <p:nvPr/>
        </p:nvSpPr>
        <p:spPr>
          <a:xfrm>
            <a:off x="5881687" y="3155528"/>
            <a:ext cx="5447925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5631233" y="821616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8C78F8-8725-1334-6CC5-28C413D05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69"/>
            <a:ext cx="4350854" cy="5283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" id="{D192E04B-8D82-4343-BB66-7C24D02241FD}" vid="{1E0EAC80-9F17-42A3-AE7B-15F629B2FB0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</Template>
  <TotalTime>3695</TotalTime>
  <Words>278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CONNECT</vt:lpstr>
      <vt:lpstr>Apresentação do PowerPoint</vt:lpstr>
      <vt:lpstr>SINCRONISMO QUE GARANTE SAVINGs</vt:lpstr>
      <vt:lpstr>GESTÃO DE CONTRATOS DE COMPRAS</vt:lpstr>
      <vt:lpstr>ANÁLISE E PROJEÇÃO DE DEMANDA</vt:lpstr>
      <vt:lpstr>Apresentação do PowerPoint</vt:lpstr>
      <vt:lpstr>INDÍCE ATENDIMENTO DAS ENTREGAS PLANEJADAS</vt:lpstr>
      <vt:lpstr>SAVING – REDUÇÃO CUSTO AQUISIÇÃO!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Amadeu Rocha de Souza Filho</dc:creator>
  <cp:lastModifiedBy>User</cp:lastModifiedBy>
  <cp:revision>185</cp:revision>
  <cp:lastPrinted>2017-10-31T15:16:08Z</cp:lastPrinted>
  <dcterms:created xsi:type="dcterms:W3CDTF">2017-10-30T16:19:06Z</dcterms:created>
  <dcterms:modified xsi:type="dcterms:W3CDTF">2023-09-30T16:48:19Z</dcterms:modified>
</cp:coreProperties>
</file>