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8.jpg" ContentType="image/jpg"/>
  <Override PartName="/ppt/media/image20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3.jpg" ContentType="image/jpg"/>
  <Override PartName="/ppt/media/image35.jpg" ContentType="image/jpg"/>
  <Override PartName="/ppt/media/image39.jpg" ContentType="image/jpg"/>
  <Override PartName="/ppt/media/image4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sldIdLst>
    <p:sldId id="488" r:id="rId2"/>
    <p:sldId id="340" r:id="rId3"/>
    <p:sldId id="364" r:id="rId4"/>
    <p:sldId id="517" r:id="rId5"/>
    <p:sldId id="518" r:id="rId6"/>
    <p:sldId id="519" r:id="rId7"/>
    <p:sldId id="486" r:id="rId8"/>
    <p:sldId id="516" r:id="rId9"/>
    <p:sldId id="339" r:id="rId10"/>
    <p:sldId id="520" r:id="rId11"/>
    <p:sldId id="474" r:id="rId12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5126" autoAdjust="0"/>
  </p:normalViewPr>
  <p:slideViewPr>
    <p:cSldViewPr snapToGrid="0">
      <p:cViewPr varScale="1">
        <p:scale>
          <a:sx n="77" d="100"/>
          <a:sy n="77" d="100"/>
        </p:scale>
        <p:origin x="64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8EB3-B083-4606-A907-B7255FC6FACC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94E0-A6B5-43C4-8620-9335BE7F32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69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9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07/16/96</a:t>
            </a:r>
            <a:endParaRPr lang="en-US" altLang="pt-BR" i="0" dirty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*</a:t>
            </a:r>
            <a:endParaRPr lang="en-US" altLang="pt-BR" i="0" dirty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pt-BR" sz="1000" dirty="0"/>
              <a:t>##</a:t>
            </a:r>
            <a:endParaRPr lang="en-US" altLang="pt-BR" i="0" dirty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0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65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67DB7-5D8C-4B30-9BA9-4BFB0A27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9FE9DD-3149-4909-9980-0CE6DB48C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B128-CE5E-4B90-8AF7-B0F42537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D0BAF-9665-4A73-B860-BE63503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F4A5D-0337-432A-9131-19A6A6EB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8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76AE3-FCBB-49E2-A1B0-4D5660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D5AEC-51C5-407D-BDF0-2497B00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280-083B-469C-AE5E-077CE0CB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2AEBCE-BE76-4662-BAB7-F60EE38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124B2-D654-44B4-A365-AFB9E7DF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D81FB-8CF1-49E5-BAEC-B082D17F9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A3E90F-BE39-48EC-BFA7-7A8E80A9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3DDA0-F1A6-4F9A-83DA-59058194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EAB6BE-4CE1-40C6-9185-BCDA5A9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C34DD-60C7-4722-82C2-BE8CA834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1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7B212-02BF-4321-BB57-6AB4577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21A0C-EE1E-48EA-BD7A-51139C5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4C611-9515-4BE8-9F82-9D1243E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E72DD-807A-4550-948B-65263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98193-1D68-4D57-A9C8-610436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0254B03-A909-6787-C4D9-DA8997EA4009}"/>
              </a:ext>
            </a:extLst>
          </p:cNvPr>
          <p:cNvSpPr/>
          <p:nvPr/>
        </p:nvSpPr>
        <p:spPr>
          <a:xfrm>
            <a:off x="-21355" y="2194561"/>
            <a:ext cx="12213354" cy="466344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90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CCCADC-2BC3-F36B-79ED-4B7A1BA869AE}"/>
              </a:ext>
            </a:extLst>
          </p:cNvPr>
          <p:cNvSpPr/>
          <p:nvPr/>
        </p:nvSpPr>
        <p:spPr>
          <a:xfrm>
            <a:off x="4255222" y="1"/>
            <a:ext cx="7936777" cy="2194560"/>
          </a:xfrm>
          <a:prstGeom prst="rect">
            <a:avLst/>
          </a:prstGeom>
          <a:solidFill>
            <a:srgbClr val="F07D14"/>
          </a:solidFill>
          <a:ln>
            <a:solidFill>
              <a:srgbClr val="F07D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Único Canto Arredondado 9">
            <a:extLst>
              <a:ext uri="{FF2B5EF4-FFF2-40B4-BE49-F238E27FC236}">
                <a16:creationId xmlns:a16="http://schemas.microsoft.com/office/drawing/2014/main" id="{0CA479DA-0C98-779B-D908-5D70197287FB}"/>
              </a:ext>
            </a:extLst>
          </p:cNvPr>
          <p:cNvSpPr/>
          <p:nvPr/>
        </p:nvSpPr>
        <p:spPr>
          <a:xfrm flipV="1">
            <a:off x="-21355" y="0"/>
            <a:ext cx="5403134" cy="2194560"/>
          </a:xfrm>
          <a:prstGeom prst="round1Rect">
            <a:avLst>
              <a:gd name="adj" fmla="val 50000"/>
            </a:avLst>
          </a:prstGeom>
          <a:solidFill>
            <a:srgbClr val="0A0B1A"/>
          </a:solidFill>
          <a:ln>
            <a:solidFill>
              <a:srgbClr val="0A0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0299DD-C787-E12E-D050-C79A0F25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94" y="607329"/>
            <a:ext cx="3951981" cy="979903"/>
          </a:xfrm>
          <a:prstGeom prst="rect">
            <a:avLst/>
          </a:prstGeom>
        </p:spPr>
      </p:pic>
      <p:sp>
        <p:nvSpPr>
          <p:cNvPr id="12" name="Retângulo 9">
            <a:extLst>
              <a:ext uri="{FF2B5EF4-FFF2-40B4-BE49-F238E27FC236}">
                <a16:creationId xmlns:a16="http://schemas.microsoft.com/office/drawing/2014/main" id="{C34D6003-34D5-366F-58B2-46886B856189}"/>
              </a:ext>
            </a:extLst>
          </p:cNvPr>
          <p:cNvSpPr/>
          <p:nvPr/>
        </p:nvSpPr>
        <p:spPr>
          <a:xfrm>
            <a:off x="-21353" y="2194561"/>
            <a:ext cx="252076" cy="4663440"/>
          </a:xfrm>
          <a:custGeom>
            <a:avLst/>
            <a:gdLst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253217 w 253217"/>
              <a:gd name="connsiteY2" fmla="*/ 4663440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54743 w 253217"/>
              <a:gd name="connsiteY2" fmla="*/ 3003452 h 4663440"/>
              <a:gd name="connsiteX3" fmla="*/ 0 w 253217"/>
              <a:gd name="connsiteY3" fmla="*/ 4663440 h 4663440"/>
              <a:gd name="connsiteX4" fmla="*/ 0 w 253217"/>
              <a:gd name="connsiteY4" fmla="*/ 0 h 4663440"/>
              <a:gd name="connsiteX0" fmla="*/ 0 w 253217"/>
              <a:gd name="connsiteY0" fmla="*/ 0 h 4663440"/>
              <a:gd name="connsiteX1" fmla="*/ 253217 w 253217"/>
              <a:gd name="connsiteY1" fmla="*/ 0 h 4663440"/>
              <a:gd name="connsiteX2" fmla="*/ 126607 w 253217"/>
              <a:gd name="connsiteY2" fmla="*/ 2356339 h 4663440"/>
              <a:gd name="connsiteX3" fmla="*/ 0 w 253217"/>
              <a:gd name="connsiteY3" fmla="*/ 4663440 h 4663440"/>
              <a:gd name="connsiteX4" fmla="*/ 0 w 253217"/>
              <a:gd name="connsiteY4" fmla="*/ 0 h 466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217" h="4663440">
                <a:moveTo>
                  <a:pt x="0" y="0"/>
                </a:moveTo>
                <a:lnTo>
                  <a:pt x="253217" y="0"/>
                </a:lnTo>
                <a:lnTo>
                  <a:pt x="126607" y="2356339"/>
                </a:lnTo>
                <a:lnTo>
                  <a:pt x="0" y="46634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0">
                <a:srgbClr val="0A0B1A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  <a:tileRect/>
          </a:gradFill>
          <a:ln cap="rnd">
            <a:solidFill>
              <a:srgbClr val="0A0B1A"/>
            </a:solidFill>
            <a:round/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2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594-F886-4B9B-A2DA-4A579D29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9F59-8C54-431F-A4EC-6D44BD21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E7866-CDF4-4091-A729-933184BB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73D63-2A87-4F02-AF71-2BA22A48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A54C2-A691-43C9-AF7C-9EC233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4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47247-DE32-4866-8AB4-66E8471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49B6D-1A39-4517-AB4E-26B32C79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713B1-3F99-41BC-AD95-8482BD5C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6AF0D-CCED-4B82-8BE5-EE8924BA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7E2C1-F5A8-48FE-8604-E5897BDB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B7A20-ECAB-4304-9108-DC623A2F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0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8DD9-7E93-463C-9C5B-E0CF3D97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15CFA2-C5EE-424F-ADA9-4814A38B4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EC3361-A235-450E-B7F7-3F74DEA60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6B9B2F-F6CA-49C4-8A44-64FB7C3B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B54D6-06EE-4850-9A0D-9144DC68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D2A1EC-DFBE-49AE-A569-6BC98A32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7A3CD7-0485-4154-8777-3FF0798D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961C5D-F0D0-4735-BF28-58670AF3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DE269-61FB-4A61-B11F-C7EA735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7F2ED7-0EA5-417E-A6F2-3C9FFE81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FAF4-714E-4F3F-A4E8-6F644E54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A1A52-F733-4663-800C-93420EF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96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A64A3-C9E1-43F1-9BE5-E6147EC5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6F56C2-0481-4561-9FDB-65CA314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961BF-0668-4E21-9D19-2C5DC1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7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F8FB2-7029-43B7-9652-782F84A5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2EA24-C528-4D4C-9CB7-E73D12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A74987-3DF6-46F4-B3C8-F389DF98C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24E83-D7FD-433B-9580-3CCC9884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C2F5C-6C72-4BAB-BCF9-5949CB9E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F3D86-B1E7-4015-8907-8DE7C872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51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4DD-1F05-4B7A-84B7-8B0C2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6348A-5ED9-40C7-BD0A-844C5310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7693CA-A364-4415-A868-02640A3A1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47D03-3123-4E84-99E0-2FF24BF7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6048-AA3A-4BC4-BE04-58B821B00500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15E57-122D-44F1-A11D-CFB9B2F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7C4AF-4AA2-49B1-82E7-BFDBB245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D728-8A86-4FD6-9F0B-9851F8E1B09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05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D5F6D-35E2-4F53-A148-131D24D1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8EFAF-6703-4603-B677-2E70CA7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25C80-D2F0-42CD-B857-C6462F2AA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8D63-C435-477C-B18A-5DAE1E6A7252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3C0C1-D93A-4B58-86BF-0B1700B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AACCD-D7F1-481E-8DAB-0A7A4F41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9BFD-75EF-4D7A-B3B8-ECAF6C1F2794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4D53D-B29D-E901-0B3B-095016E7D6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8" y="207567"/>
            <a:ext cx="2014783" cy="22796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A55DC5-ACAA-B9A5-61A1-CB2843F71BF4}"/>
              </a:ext>
            </a:extLst>
          </p:cNvPr>
          <p:cNvSpPr/>
          <p:nvPr userDrawn="1"/>
        </p:nvSpPr>
        <p:spPr>
          <a:xfrm>
            <a:off x="22624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1100" b="1" dirty="0">
                <a:solidFill>
                  <a:schemeClr val="tx1"/>
                </a:solidFill>
              </a:rPr>
              <a:t>Gestão Inteligente dos Estoques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138A60-F0FA-DACA-49EB-3BBFF7207BA2}"/>
              </a:ext>
            </a:extLst>
          </p:cNvPr>
          <p:cNvSpPr/>
          <p:nvPr userDrawn="1"/>
        </p:nvSpPr>
        <p:spPr>
          <a:xfrm>
            <a:off x="5486401" y="207567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D1FDD4-B3E8-8D86-F740-80A69123C841}"/>
              </a:ext>
            </a:extLst>
          </p:cNvPr>
          <p:cNvSpPr/>
          <p:nvPr userDrawn="1"/>
        </p:nvSpPr>
        <p:spPr>
          <a:xfrm>
            <a:off x="9634193" y="6438508"/>
            <a:ext cx="2130458" cy="28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100" b="1" dirty="0">
                <a:solidFill>
                  <a:schemeClr val="tx1"/>
                </a:solidFill>
              </a:rPr>
              <a:t>Instrutor: Amadeu Rocha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C25A454-DA5C-AEE4-28D5-246C014D1C25}"/>
              </a:ext>
            </a:extLst>
          </p:cNvPr>
          <p:cNvCxnSpPr/>
          <p:nvPr userDrawn="1"/>
        </p:nvCxnSpPr>
        <p:spPr>
          <a:xfrm>
            <a:off x="226243" y="6287678"/>
            <a:ext cx="118872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D44A569-C587-FBB1-12BE-19A30B1216DB}"/>
              </a:ext>
            </a:extLst>
          </p:cNvPr>
          <p:cNvCxnSpPr/>
          <p:nvPr userDrawn="1"/>
        </p:nvCxnSpPr>
        <p:spPr>
          <a:xfrm>
            <a:off x="11887201" y="207567"/>
            <a:ext cx="0" cy="6513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jp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jpg"/><Relationship Id="rId34" Type="http://schemas.openxmlformats.org/officeDocument/2006/relationships/image" Target="../media/image48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17" Type="http://schemas.openxmlformats.org/officeDocument/2006/relationships/image" Target="../media/image31.jpeg"/><Relationship Id="rId25" Type="http://schemas.openxmlformats.org/officeDocument/2006/relationships/image" Target="../media/image39.jpg"/><Relationship Id="rId33" Type="http://schemas.openxmlformats.org/officeDocument/2006/relationships/image" Target="../media/image47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jp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29.jp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jpg"/><Relationship Id="rId19" Type="http://schemas.openxmlformats.org/officeDocument/2006/relationships/image" Target="../media/image33.jpg"/><Relationship Id="rId31" Type="http://schemas.openxmlformats.org/officeDocument/2006/relationships/image" Target="../media/image45.png"/><Relationship Id="rId4" Type="http://schemas.openxmlformats.org/officeDocument/2006/relationships/image" Target="../media/image18.jpg"/><Relationship Id="rId9" Type="http://schemas.openxmlformats.org/officeDocument/2006/relationships/image" Target="../media/image23.png"/><Relationship Id="rId14" Type="http://schemas.openxmlformats.org/officeDocument/2006/relationships/image" Target="../media/image28.jpg"/><Relationship Id="rId22" Type="http://schemas.openxmlformats.org/officeDocument/2006/relationships/image" Target="../media/image36.png"/><Relationship Id="rId27" Type="http://schemas.openxmlformats.org/officeDocument/2006/relationships/image" Target="../media/image41.jpg"/><Relationship Id="rId30" Type="http://schemas.openxmlformats.org/officeDocument/2006/relationships/image" Target="../media/image44.jpg"/><Relationship Id="rId35" Type="http://schemas.openxmlformats.org/officeDocument/2006/relationships/image" Target="../media/image49.png"/><Relationship Id="rId8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9FCCFD8-E269-7DF8-5517-FD8260EE12FA}"/>
              </a:ext>
            </a:extLst>
          </p:cNvPr>
          <p:cNvSpPr/>
          <p:nvPr/>
        </p:nvSpPr>
        <p:spPr>
          <a:xfrm>
            <a:off x="4616623" y="2356153"/>
            <a:ext cx="7327726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ACURACIDADE 100% OBRIGAÇÃO DA GESTÃO MATERIAIS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C3FCB6-93C3-F3A8-5FB8-B21DA5151C6B}"/>
              </a:ext>
            </a:extLst>
          </p:cNvPr>
          <p:cNvSpPr/>
          <p:nvPr/>
        </p:nvSpPr>
        <p:spPr>
          <a:xfrm>
            <a:off x="5543549" y="76410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427557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08EF6C-70D1-CDD5-A9C5-DD8240F212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4549"/>
            <a:ext cx="4248443" cy="522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3C728-C791-5B4D-CBB2-D73782ECE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43" y="4861228"/>
            <a:ext cx="944655" cy="944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F1C60-E9E9-1F8C-0583-D909F5652D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62" y="4968123"/>
            <a:ext cx="889762" cy="823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70C0E-0B5E-E202-5942-3868784C0F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020" y="4876603"/>
            <a:ext cx="793893" cy="914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117C49-F166-24D5-69FB-B3759AF86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331" y="4861228"/>
            <a:ext cx="838575" cy="91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80324-AB5C-D8D0-61DD-4C3C54645BDA}"/>
              </a:ext>
            </a:extLst>
          </p:cNvPr>
          <p:cNvSpPr txBox="1"/>
          <p:nvPr/>
        </p:nvSpPr>
        <p:spPr>
          <a:xfrm>
            <a:off x="4439743" y="5810112"/>
            <a:ext cx="905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RECEBER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109F2-4410-F80E-7CD4-0A9549E0D869}"/>
              </a:ext>
            </a:extLst>
          </p:cNvPr>
          <p:cNvSpPr txBox="1"/>
          <p:nvPr/>
        </p:nvSpPr>
        <p:spPr>
          <a:xfrm>
            <a:off x="6396862" y="5810112"/>
            <a:ext cx="1005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GUARDAR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1AA1B-A07C-D9E8-7529-BA1C81F44F0D}"/>
              </a:ext>
            </a:extLst>
          </p:cNvPr>
          <p:cNvSpPr txBox="1"/>
          <p:nvPr/>
        </p:nvSpPr>
        <p:spPr>
          <a:xfrm>
            <a:off x="8454346" y="5780281"/>
            <a:ext cx="103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CC92BF-D0D3-955B-F780-EA1C6EDFDD8B}"/>
              </a:ext>
            </a:extLst>
          </p:cNvPr>
          <p:cNvSpPr txBox="1"/>
          <p:nvPr/>
        </p:nvSpPr>
        <p:spPr>
          <a:xfrm flipH="1">
            <a:off x="10566991" y="5811372"/>
            <a:ext cx="1183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CONTROLAR</a:t>
            </a:r>
          </a:p>
        </p:txBody>
      </p:sp>
    </p:spTree>
    <p:extLst>
      <p:ext uri="{BB962C8B-B14F-4D97-AF65-F5344CB8AC3E}">
        <p14:creationId xmlns:p14="http://schemas.microsoft.com/office/powerpoint/2010/main" val="25625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DCE86-4D5A-4802-81E9-5D9A88C2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836" y="442933"/>
            <a:ext cx="4475239" cy="826392"/>
          </a:xfrm>
        </p:spPr>
        <p:txBody>
          <a:bodyPr>
            <a:normAutofit/>
          </a:bodyPr>
          <a:lstStyle/>
          <a:p>
            <a:r>
              <a:rPr lang="pt-BR" b="1" dirty="0" smtClean="0"/>
              <a:t>NOSSOS CLIENTES</a:t>
            </a:r>
            <a:endParaRPr lang="pt-BR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3FE63E-0C11-4BE1-8762-C16E5446CB85}"/>
              </a:ext>
            </a:extLst>
          </p:cNvPr>
          <p:cNvSpPr/>
          <p:nvPr/>
        </p:nvSpPr>
        <p:spPr>
          <a:xfrm>
            <a:off x="304641" y="2390215"/>
            <a:ext cx="11734959" cy="436618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" y="2548248"/>
            <a:ext cx="972900" cy="403650"/>
          </a:xfrm>
          <a:prstGeom prst="rect">
            <a:avLst/>
          </a:prstGeom>
        </p:spPr>
      </p:pic>
      <p:pic>
        <p:nvPicPr>
          <p:cNvPr id="12" name="object 12">
            <a:extLst>
              <a:ext uri="{FF2B5EF4-FFF2-40B4-BE49-F238E27FC236}">
                <a16:creationId xmlns:a16="http://schemas.microsoft.com/office/drawing/2014/main" id="{32BF7ACC-ADBD-4DBC-B397-CB4056A6F9C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4297" y="2577014"/>
            <a:ext cx="1284459" cy="109140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1" y="5116762"/>
            <a:ext cx="1046122" cy="740107"/>
          </a:xfrm>
          <a:prstGeom prst="rect">
            <a:avLst/>
          </a:prstGeom>
        </p:spPr>
      </p:pic>
      <p:pic>
        <p:nvPicPr>
          <p:cNvPr id="14" name="object 16">
            <a:extLst>
              <a:ext uri="{FF2B5EF4-FFF2-40B4-BE49-F238E27FC236}">
                <a16:creationId xmlns:a16="http://schemas.microsoft.com/office/drawing/2014/main" id="{0B253B74-77B4-4AC1-8703-8C0D955D5567}"/>
              </a:ext>
            </a:extLst>
          </p:cNvPr>
          <p:cNvPicPr/>
          <p:nvPr/>
        </p:nvPicPr>
        <p:blipFill rotWithShape="1">
          <a:blip r:embed="rId6" cstate="print"/>
          <a:srcRect t="28044"/>
          <a:stretch/>
        </p:blipFill>
        <p:spPr>
          <a:xfrm>
            <a:off x="10293946" y="5644076"/>
            <a:ext cx="1569181" cy="88106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8" y="3777828"/>
            <a:ext cx="1689859" cy="2662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65" y="3109931"/>
            <a:ext cx="1510710" cy="50986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C1B9A61-3DE8-4666-85F2-3CC717A8D5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6" y="4127500"/>
            <a:ext cx="1382600" cy="97755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55" y="5161888"/>
            <a:ext cx="1167582" cy="923781"/>
          </a:xfrm>
          <a:prstGeom prst="rect">
            <a:avLst/>
          </a:prstGeom>
        </p:spPr>
      </p:pic>
      <p:pic>
        <p:nvPicPr>
          <p:cNvPr id="19" name="object 20">
            <a:extLst>
              <a:ext uri="{FF2B5EF4-FFF2-40B4-BE49-F238E27FC236}">
                <a16:creationId xmlns:a16="http://schemas.microsoft.com/office/drawing/2014/main" id="{EC23F80B-4B32-483F-9D66-BC875377C7C7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57484" y="5945874"/>
            <a:ext cx="1030428" cy="691392"/>
          </a:xfrm>
          <a:prstGeom prst="rect">
            <a:avLst/>
          </a:prstGeom>
        </p:spPr>
      </p:pic>
      <p:pic>
        <p:nvPicPr>
          <p:cNvPr id="20" name="object 22">
            <a:extLst>
              <a:ext uri="{FF2B5EF4-FFF2-40B4-BE49-F238E27FC236}">
                <a16:creationId xmlns:a16="http://schemas.microsoft.com/office/drawing/2014/main" id="{ECA30DA3-BA28-41F0-B6B2-094A5A7F7E7F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64934" y="2659539"/>
            <a:ext cx="1267686" cy="968538"/>
          </a:xfrm>
          <a:prstGeom prst="rect">
            <a:avLst/>
          </a:prstGeom>
        </p:spPr>
      </p:pic>
      <p:pic>
        <p:nvPicPr>
          <p:cNvPr id="21" name="object 11">
            <a:extLst>
              <a:ext uri="{FF2B5EF4-FFF2-40B4-BE49-F238E27FC236}">
                <a16:creationId xmlns:a16="http://schemas.microsoft.com/office/drawing/2014/main" id="{C9CFCACF-104B-4575-B78F-42484FAFD86E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218840" y="3818951"/>
            <a:ext cx="1460082" cy="934327"/>
          </a:xfrm>
          <a:prstGeom prst="rect">
            <a:avLst/>
          </a:prstGeom>
        </p:spPr>
      </p:pic>
      <p:pic>
        <p:nvPicPr>
          <p:cNvPr id="22" name="object 18">
            <a:extLst>
              <a:ext uri="{FF2B5EF4-FFF2-40B4-BE49-F238E27FC236}">
                <a16:creationId xmlns:a16="http://schemas.microsoft.com/office/drawing/2014/main" id="{492AF807-6F27-4676-B75C-D82333467E4C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95116" y="2600277"/>
            <a:ext cx="1149792" cy="982279"/>
          </a:xfrm>
          <a:prstGeom prst="rect">
            <a:avLst/>
          </a:prstGeom>
        </p:spPr>
      </p:pic>
      <p:pic>
        <p:nvPicPr>
          <p:cNvPr id="23" name="object 27">
            <a:extLst>
              <a:ext uri="{FF2B5EF4-FFF2-40B4-BE49-F238E27FC236}">
                <a16:creationId xmlns:a16="http://schemas.microsoft.com/office/drawing/2014/main" id="{93C21BFC-4605-4719-885A-27F31E3930D8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53470" y="2935071"/>
            <a:ext cx="1482688" cy="684724"/>
          </a:xfrm>
          <a:prstGeom prst="rect">
            <a:avLst/>
          </a:prstGeom>
        </p:spPr>
      </p:pic>
      <p:pic>
        <p:nvPicPr>
          <p:cNvPr id="24" name="object 26">
            <a:extLst>
              <a:ext uri="{FF2B5EF4-FFF2-40B4-BE49-F238E27FC236}">
                <a16:creationId xmlns:a16="http://schemas.microsoft.com/office/drawing/2014/main" id="{CF37BE6B-0CC7-49FA-87C0-5C58068AC5AA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23102" y="3674483"/>
            <a:ext cx="1180571" cy="849573"/>
          </a:xfrm>
          <a:prstGeom prst="rect">
            <a:avLst/>
          </a:prstGeom>
        </p:spPr>
      </p:pic>
      <p:pic>
        <p:nvPicPr>
          <p:cNvPr id="25" name="Picture 4" descr="brasinter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50" y="3107677"/>
            <a:ext cx="1903412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1" descr="C:\Users\User\AppData\Local\Microsoft\Windows\INetCache\Content.Word\kenlog log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653" y="2591520"/>
            <a:ext cx="14954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object 19">
            <a:extLst>
              <a:ext uri="{FF2B5EF4-FFF2-40B4-BE49-F238E27FC236}">
                <a16:creationId xmlns:a16="http://schemas.microsoft.com/office/drawing/2014/main" id="{B80552CB-8DAB-4451-B262-84E3F23D14A1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85367" y="3642374"/>
            <a:ext cx="1408579" cy="821591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81" y="3829599"/>
            <a:ext cx="1122615" cy="1059233"/>
          </a:xfrm>
          <a:prstGeom prst="rect">
            <a:avLst/>
          </a:prstGeom>
        </p:spPr>
      </p:pic>
      <p:pic>
        <p:nvPicPr>
          <p:cNvPr id="29" name="object 17">
            <a:extLst>
              <a:ext uri="{FF2B5EF4-FFF2-40B4-BE49-F238E27FC236}">
                <a16:creationId xmlns:a16="http://schemas.microsoft.com/office/drawing/2014/main" id="{56ADA25E-36B3-47E1-A9B0-FF744B91BB8F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271397" y="5955663"/>
            <a:ext cx="1442143" cy="67590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DEF910B-7C05-4A2A-9FF1-4563348245B9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478" t="14976" r="76571" b="78838"/>
          <a:stretch/>
        </p:blipFill>
        <p:spPr>
          <a:xfrm>
            <a:off x="9383662" y="5051908"/>
            <a:ext cx="2551498" cy="44475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93" y="3658040"/>
            <a:ext cx="1130953" cy="771985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0" y="5115015"/>
            <a:ext cx="1500879" cy="545909"/>
          </a:xfrm>
          <a:prstGeom prst="rect">
            <a:avLst/>
          </a:prstGeom>
        </p:spPr>
      </p:pic>
      <p:pic>
        <p:nvPicPr>
          <p:cNvPr id="33" name="object 21">
            <a:extLst>
              <a:ext uri="{FF2B5EF4-FFF2-40B4-BE49-F238E27FC236}">
                <a16:creationId xmlns:a16="http://schemas.microsoft.com/office/drawing/2014/main" id="{981C75BA-6532-4BAA-9D7F-C1C757E693CB}"/>
              </a:ext>
            </a:extLst>
          </p:cNvPr>
          <p:cNvPicPr/>
          <p:nvPr/>
        </p:nvPicPr>
        <p:blipFill rotWithShape="1">
          <a:blip r:embed="rId25" cstate="print"/>
          <a:srcRect t="14979"/>
          <a:stretch/>
        </p:blipFill>
        <p:spPr>
          <a:xfrm>
            <a:off x="4021481" y="5105052"/>
            <a:ext cx="1668108" cy="128746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4" y="6065495"/>
            <a:ext cx="1550871" cy="507782"/>
          </a:xfrm>
          <a:prstGeom prst="rect">
            <a:avLst/>
          </a:prstGeom>
        </p:spPr>
      </p:pic>
      <p:pic>
        <p:nvPicPr>
          <p:cNvPr id="36" name="object 25">
            <a:extLst>
              <a:ext uri="{FF2B5EF4-FFF2-40B4-BE49-F238E27FC236}">
                <a16:creationId xmlns:a16="http://schemas.microsoft.com/office/drawing/2014/main" id="{C56E66FE-B784-497B-A70F-F85BFF71A2D8}"/>
              </a:ext>
            </a:extLst>
          </p:cNvPr>
          <p:cNvPicPr/>
          <p:nvPr/>
        </p:nvPicPr>
        <p:blipFill rotWithShape="1">
          <a:blip r:embed="rId27" cstate="print"/>
          <a:srcRect t="15956"/>
          <a:stretch/>
        </p:blipFill>
        <p:spPr>
          <a:xfrm>
            <a:off x="5959836" y="5343363"/>
            <a:ext cx="1452449" cy="845017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0" y="4686118"/>
            <a:ext cx="1017583" cy="72882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55" y="6188381"/>
            <a:ext cx="1563753" cy="4610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35" y="6188381"/>
            <a:ext cx="1437449" cy="44808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14" y="5748233"/>
            <a:ext cx="1444103" cy="80869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240" y="4132240"/>
            <a:ext cx="756592" cy="756592"/>
          </a:xfrm>
          <a:prstGeom prst="rect">
            <a:avLst/>
          </a:prstGeom>
        </p:spPr>
      </p:pic>
      <p:pic>
        <p:nvPicPr>
          <p:cNvPr id="42" name="Imagem 41" descr="cid:image001.jpg@01CAF440.D23BD020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/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12" y="4780155"/>
            <a:ext cx="200977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4C362066-2981-77E9-6B93-D7ABBD5CB0D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571440" y="2613768"/>
            <a:ext cx="1840845" cy="435557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73" y="2635826"/>
            <a:ext cx="1273751" cy="12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C253F8C-5A16-F97A-71A6-4328A44A8732}"/>
              </a:ext>
            </a:extLst>
          </p:cNvPr>
          <p:cNvSpPr/>
          <p:nvPr/>
        </p:nvSpPr>
        <p:spPr>
          <a:xfrm>
            <a:off x="5881687" y="3155528"/>
            <a:ext cx="5447925" cy="250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BB70FB-0DD6-3FFE-2245-8F23A60430E8}"/>
              </a:ext>
            </a:extLst>
          </p:cNvPr>
          <p:cNvSpPr/>
          <p:nvPr/>
        </p:nvSpPr>
        <p:spPr>
          <a:xfrm>
            <a:off x="5643759" y="746460"/>
            <a:ext cx="6400800" cy="377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TRANSFORMANDO PESSOAS E NEGÓCIOS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8C78F8-8725-1334-6CC5-28C413D05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469"/>
            <a:ext cx="4350854" cy="52835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23B2375-5DD7-63C8-8585-3CC98680B2BB}"/>
              </a:ext>
            </a:extLst>
          </p:cNvPr>
          <p:cNvSpPr/>
          <p:nvPr/>
        </p:nvSpPr>
        <p:spPr>
          <a:xfrm>
            <a:off x="7286624" y="6427557"/>
            <a:ext cx="4657725" cy="430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 Amadeu Rocha</a:t>
            </a:r>
          </a:p>
        </p:txBody>
      </p:sp>
    </p:spTree>
    <p:extLst>
      <p:ext uri="{BB962C8B-B14F-4D97-AF65-F5344CB8AC3E}">
        <p14:creationId xmlns:p14="http://schemas.microsoft.com/office/powerpoint/2010/main" val="534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677" y="2580362"/>
            <a:ext cx="11661731" cy="39206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Método: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pt-BR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ACURACIDADE: </a:t>
            </a:r>
          </a:p>
          <a:p>
            <a:pPr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É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importante esclarecer que a medição da acuracidade interessa ao processo de planejamento dos estoques 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atendimento aos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clientes internos é a comparação entre as quantidades físicas dos materiais existentes nos depósitos e as registradas no sistema ERP-RM.</a:t>
            </a:r>
          </a:p>
          <a:p>
            <a:pPr marL="36195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Não estamos dando importância aos aspectos financeiros envolvidos na contabilização dos ativos. Do ponto 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vista operacional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o que interessa é a existência ou não de itens com erro. Se o erro é positivo ou negativo, não importa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Também não estamos considerando se as quantidades apontadas estão condizentes com suas respectivas demandas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existentes; </a:t>
            </a:r>
          </a:p>
          <a:p>
            <a:pPr marL="36195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       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Fórmula:</a:t>
            </a:r>
          </a:p>
          <a:p>
            <a:pPr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Quantidade Informações Corretas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x   100</a:t>
            </a:r>
          </a:p>
          <a:p>
            <a:pPr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Quantidade Informações Verificadas</a:t>
            </a:r>
          </a:p>
          <a:p>
            <a:pPr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72424B-A290-27D4-DE57-61534F483926}"/>
              </a:ext>
            </a:extLst>
          </p:cNvPr>
          <p:cNvSpPr/>
          <p:nvPr/>
        </p:nvSpPr>
        <p:spPr>
          <a:xfrm>
            <a:off x="5585395" y="666752"/>
            <a:ext cx="6214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ACURACIDADE ESTOQUES – MRO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2"/>
            <a:ext cx="8208962" cy="44767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526093" y="2769906"/>
            <a:ext cx="11285951" cy="3355321"/>
          </a:xfrm>
        </p:spPr>
        <p:txBody>
          <a:bodyPr rtlCol="0">
            <a:noAutofit/>
          </a:bodyPr>
          <a:lstStyle/>
          <a:p>
            <a:pPr marL="0" indent="0" algn="ctr" fontAlgn="auto">
              <a:buNone/>
              <a:defRPr/>
            </a:pPr>
            <a:r>
              <a:rPr lang="en-GB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Princípio básico:</a:t>
            </a:r>
          </a:p>
          <a:p>
            <a:pPr marL="0" indent="0" fontAlgn="auto">
              <a:buNone/>
              <a:defRPr/>
            </a:pPr>
            <a:r>
              <a:rPr lang="en-GB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►Nada </a:t>
            </a:r>
            <a:r>
              <a:rPr lang="en-GB" alt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entra para </a:t>
            </a:r>
            <a:r>
              <a:rPr lang="en-GB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estoque, </a:t>
            </a:r>
            <a:r>
              <a:rPr lang="en-GB" alt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sem </a:t>
            </a:r>
            <a:r>
              <a:rPr lang="en-GB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documento “fiscal”;</a:t>
            </a:r>
            <a:endParaRPr lang="en-GB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buNone/>
              <a:defRPr/>
            </a:pPr>
            <a:r>
              <a:rPr lang="en-GB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►Nada </a:t>
            </a:r>
            <a:r>
              <a:rPr lang="en-GB" alt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sai da área de armazenagem sem documento “requisição</a:t>
            </a:r>
            <a:r>
              <a:rPr lang="en-GB" alt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endParaRPr lang="en-GB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772424B-A290-27D4-DE57-61534F483926}"/>
              </a:ext>
            </a:extLst>
          </p:cNvPr>
          <p:cNvSpPr/>
          <p:nvPr/>
        </p:nvSpPr>
        <p:spPr>
          <a:xfrm>
            <a:off x="5585395" y="666752"/>
            <a:ext cx="6214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ACURACIDADE ESTOQUES – MRO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2"/>
            <a:ext cx="8208962" cy="44767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1716065" y="3603812"/>
            <a:ext cx="8993688" cy="2595282"/>
          </a:xfrm>
        </p:spPr>
        <p:txBody>
          <a:bodyPr rtlCol="0">
            <a:noAutofit/>
          </a:bodyPr>
          <a:lstStyle/>
          <a:p>
            <a:pPr marL="0" indent="0" fontAlgn="auto">
              <a:buNone/>
              <a:defRPr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►Time, </a:t>
            </a:r>
            <a:r>
              <a:rPr lang="pt-BR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comprometido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qualificado e valorizado;</a:t>
            </a:r>
            <a:endParaRPr lang="en-GB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buNone/>
              <a:defRPr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►Limpo e organizado;</a:t>
            </a:r>
            <a:endParaRPr lang="en-GB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buNone/>
              <a:defRPr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►Sistema localização simples “eficiente”;</a:t>
            </a:r>
          </a:p>
          <a:p>
            <a:pPr marL="0" indent="0" fontAlgn="auto">
              <a:buNone/>
              <a:defRPr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►100% dos itens identificados em suas localizações;</a:t>
            </a:r>
          </a:p>
          <a:p>
            <a:pPr marL="0" indent="0" fontAlgn="auto">
              <a:buNone/>
              <a:defRPr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►Tecnologias;</a:t>
            </a:r>
            <a:endParaRPr lang="en-GB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72424B-A290-27D4-DE57-61534F483926}"/>
              </a:ext>
            </a:extLst>
          </p:cNvPr>
          <p:cNvSpPr/>
          <p:nvPr/>
        </p:nvSpPr>
        <p:spPr>
          <a:xfrm>
            <a:off x="5585395" y="666752"/>
            <a:ext cx="6214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ACURACIDADE ESTOQUES – MRO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371971" y="2563089"/>
            <a:ext cx="5681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altLang="pt-BR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Ambiente Armazém MRO</a:t>
            </a:r>
          </a:p>
        </p:txBody>
      </p:sp>
    </p:spTree>
    <p:extLst>
      <p:ext uri="{BB962C8B-B14F-4D97-AF65-F5344CB8AC3E}">
        <p14:creationId xmlns:p14="http://schemas.microsoft.com/office/powerpoint/2010/main" val="24897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72E0C1B5-47C8-6442-15B1-35267CDF2B64}"/>
              </a:ext>
            </a:extLst>
          </p:cNvPr>
          <p:cNvSpPr txBox="1"/>
          <p:nvPr/>
        </p:nvSpPr>
        <p:spPr>
          <a:xfrm>
            <a:off x="465116" y="3233009"/>
            <a:ext cx="4800801" cy="523220"/>
          </a:xfrm>
          <a:prstGeom prst="rect">
            <a:avLst/>
          </a:prstGeom>
          <a:noFill/>
          <a:effectLst>
            <a:outerShdw blurRad="177800" dist="342900" dir="5400000" sx="125000" sy="125000" algn="ctr" rotWithShape="0">
              <a:schemeClr val="tx1">
                <a:alpha val="54000"/>
              </a:scheme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PROJEÇÃO DA CARREIRA</a:t>
            </a:r>
          </a:p>
        </p:txBody>
      </p:sp>
      <p:sp>
        <p:nvSpPr>
          <p:cNvPr id="5" name="Retângulo de cantos arredondados 28">
            <a:extLst>
              <a:ext uri="{FF2B5EF4-FFF2-40B4-BE49-F238E27FC236}">
                <a16:creationId xmlns:a16="http://schemas.microsoft.com/office/drawing/2014/main" id="{08FF8144-FBC8-A17E-442A-0B1AE962DF58}"/>
              </a:ext>
            </a:extLst>
          </p:cNvPr>
          <p:cNvSpPr/>
          <p:nvPr/>
        </p:nvSpPr>
        <p:spPr>
          <a:xfrm>
            <a:off x="150861" y="6227737"/>
            <a:ext cx="1383843" cy="3930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6" name="Retângulo de cantos arredondados 29">
            <a:extLst>
              <a:ext uri="{FF2B5EF4-FFF2-40B4-BE49-F238E27FC236}">
                <a16:creationId xmlns:a16="http://schemas.microsoft.com/office/drawing/2014/main" id="{24507121-B37F-920B-1B58-7B2535B9E4A7}"/>
              </a:ext>
            </a:extLst>
          </p:cNvPr>
          <p:cNvSpPr/>
          <p:nvPr/>
        </p:nvSpPr>
        <p:spPr>
          <a:xfrm>
            <a:off x="1896826" y="6045575"/>
            <a:ext cx="1332478" cy="5751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7" name="Retângulo de cantos arredondados 30">
            <a:extLst>
              <a:ext uri="{FF2B5EF4-FFF2-40B4-BE49-F238E27FC236}">
                <a16:creationId xmlns:a16="http://schemas.microsoft.com/office/drawing/2014/main" id="{ED370357-0EF6-095F-6394-0696925178A2}"/>
              </a:ext>
            </a:extLst>
          </p:cNvPr>
          <p:cNvSpPr/>
          <p:nvPr/>
        </p:nvSpPr>
        <p:spPr>
          <a:xfrm>
            <a:off x="3611975" y="5953581"/>
            <a:ext cx="1372600" cy="6728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8" name="Retângulo de cantos arredondados 31">
            <a:extLst>
              <a:ext uri="{FF2B5EF4-FFF2-40B4-BE49-F238E27FC236}">
                <a16:creationId xmlns:a16="http://schemas.microsoft.com/office/drawing/2014/main" id="{77C9244D-D0C4-4DFF-E7BA-AF9577AFCB9B}"/>
              </a:ext>
            </a:extLst>
          </p:cNvPr>
          <p:cNvSpPr/>
          <p:nvPr/>
        </p:nvSpPr>
        <p:spPr>
          <a:xfrm>
            <a:off x="5367246" y="5624186"/>
            <a:ext cx="1488049" cy="99846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9" name="Retângulo de cantos arredondados 32">
            <a:extLst>
              <a:ext uri="{FF2B5EF4-FFF2-40B4-BE49-F238E27FC236}">
                <a16:creationId xmlns:a16="http://schemas.microsoft.com/office/drawing/2014/main" id="{1EAD4D41-06F4-FD0A-0787-77EA9BBD5F0E}"/>
              </a:ext>
            </a:extLst>
          </p:cNvPr>
          <p:cNvSpPr/>
          <p:nvPr/>
        </p:nvSpPr>
        <p:spPr>
          <a:xfrm>
            <a:off x="7183183" y="5070525"/>
            <a:ext cx="1577246" cy="154408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10" name="Retângulo de cantos arredondados 33">
            <a:extLst>
              <a:ext uri="{FF2B5EF4-FFF2-40B4-BE49-F238E27FC236}">
                <a16:creationId xmlns:a16="http://schemas.microsoft.com/office/drawing/2014/main" id="{0BB2D2A4-1F2C-DB53-2C6C-063CC24C581E}"/>
              </a:ext>
            </a:extLst>
          </p:cNvPr>
          <p:cNvSpPr/>
          <p:nvPr/>
        </p:nvSpPr>
        <p:spPr>
          <a:xfrm>
            <a:off x="9052897" y="4624110"/>
            <a:ext cx="1426808" cy="199049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11" name="Retângulo de cantos arredondados 34">
            <a:extLst>
              <a:ext uri="{FF2B5EF4-FFF2-40B4-BE49-F238E27FC236}">
                <a16:creationId xmlns:a16="http://schemas.microsoft.com/office/drawing/2014/main" id="{F95D165A-DB42-A9E7-B8AC-414A45E32B82}"/>
              </a:ext>
            </a:extLst>
          </p:cNvPr>
          <p:cNvSpPr/>
          <p:nvPr/>
        </p:nvSpPr>
        <p:spPr>
          <a:xfrm>
            <a:off x="10845049" y="4251377"/>
            <a:ext cx="1262014" cy="237127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5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5E5C96A-A1C4-52E3-7042-530468B19F79}"/>
              </a:ext>
            </a:extLst>
          </p:cNvPr>
          <p:cNvSpPr txBox="1"/>
          <p:nvPr/>
        </p:nvSpPr>
        <p:spPr>
          <a:xfrm>
            <a:off x="433778" y="5143271"/>
            <a:ext cx="75533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JÚNIOR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B813E72F-0A80-44D5-9EBB-3FF3CDF9687C}"/>
              </a:ext>
            </a:extLst>
          </p:cNvPr>
          <p:cNvSpPr txBox="1"/>
          <p:nvPr/>
        </p:nvSpPr>
        <p:spPr>
          <a:xfrm>
            <a:off x="2258084" y="5143271"/>
            <a:ext cx="681597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PLENO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BD252199-CAA0-90B8-3CAF-02C35ECA1CDD}"/>
              </a:ext>
            </a:extLst>
          </p:cNvPr>
          <p:cNvSpPr txBox="1"/>
          <p:nvPr/>
        </p:nvSpPr>
        <p:spPr>
          <a:xfrm>
            <a:off x="3984381" y="4928179"/>
            <a:ext cx="742511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SÊNIOR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F627FF31-0C00-29CA-6C42-BE058160098B}"/>
              </a:ext>
            </a:extLst>
          </p:cNvPr>
          <p:cNvSpPr txBox="1"/>
          <p:nvPr/>
        </p:nvSpPr>
        <p:spPr>
          <a:xfrm>
            <a:off x="5659842" y="4665510"/>
            <a:ext cx="970137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ANALISTA 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6D5A60E2-25ED-7B21-9EDB-5D0AF9394BDD}"/>
              </a:ext>
            </a:extLst>
          </p:cNvPr>
          <p:cNvSpPr txBox="1"/>
          <p:nvPr/>
        </p:nvSpPr>
        <p:spPr>
          <a:xfrm>
            <a:off x="7528573" y="4074244"/>
            <a:ext cx="88357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TÉCNICO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B2073C35-2BB8-E178-344E-869165600766}"/>
              </a:ext>
            </a:extLst>
          </p:cNvPr>
          <p:cNvSpPr txBox="1"/>
          <p:nvPr/>
        </p:nvSpPr>
        <p:spPr>
          <a:xfrm>
            <a:off x="10861500" y="2971284"/>
            <a:ext cx="12747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 GERÊNCIA </a:t>
            </a:r>
          </a:p>
          <a:p>
            <a:pPr algn="ctr"/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SUPRIMENTOS 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EC3947F5-00D3-D78F-D0BD-60D2E0450C79}"/>
              </a:ext>
            </a:extLst>
          </p:cNvPr>
          <p:cNvSpPr txBox="1"/>
          <p:nvPr/>
        </p:nvSpPr>
        <p:spPr>
          <a:xfrm>
            <a:off x="9035079" y="3613883"/>
            <a:ext cx="1444626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5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COORDENADOR</a:t>
            </a:r>
          </a:p>
        </p:txBody>
      </p:sp>
      <p:pic>
        <p:nvPicPr>
          <p:cNvPr id="19" name="Picture 2" descr="C:\Users\Felipe\Desktop\boneco111.png">
            <a:extLst>
              <a:ext uri="{FF2B5EF4-FFF2-40B4-BE49-F238E27FC236}">
                <a16:creationId xmlns:a16="http://schemas.microsoft.com/office/drawing/2014/main" id="{86E3B077-523F-F9C5-BF02-F0A7F7A6F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16" y="5518702"/>
            <a:ext cx="692660" cy="657535"/>
          </a:xfrm>
          <a:prstGeom prst="rect">
            <a:avLst/>
          </a:prstGeom>
          <a:noFill/>
        </p:spPr>
      </p:pic>
      <p:pic>
        <p:nvPicPr>
          <p:cNvPr id="20" name="Picture 2" descr="C:\Users\Felipe\Desktop\boneco111.png">
            <a:extLst>
              <a:ext uri="{FF2B5EF4-FFF2-40B4-BE49-F238E27FC236}">
                <a16:creationId xmlns:a16="http://schemas.microsoft.com/office/drawing/2014/main" id="{6ED4B0B5-2E93-D28C-49E6-EE28EC4A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8084" y="5399603"/>
            <a:ext cx="609961" cy="579030"/>
          </a:xfrm>
          <a:prstGeom prst="rect">
            <a:avLst/>
          </a:prstGeom>
          <a:noFill/>
        </p:spPr>
      </p:pic>
      <p:pic>
        <p:nvPicPr>
          <p:cNvPr id="21" name="Picture 2" descr="C:\Users\Felipe\Desktop\boneco111.png">
            <a:extLst>
              <a:ext uri="{FF2B5EF4-FFF2-40B4-BE49-F238E27FC236}">
                <a16:creationId xmlns:a16="http://schemas.microsoft.com/office/drawing/2014/main" id="{C47BA6D1-9C3D-B2E3-2047-4851C0BEF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968353" y="5285617"/>
            <a:ext cx="627015" cy="595219"/>
          </a:xfrm>
          <a:prstGeom prst="rect">
            <a:avLst/>
          </a:prstGeom>
          <a:noFill/>
        </p:spPr>
      </p:pic>
      <p:pic>
        <p:nvPicPr>
          <p:cNvPr id="22" name="Picture 2" descr="C:\Users\Felipe\Desktop\boneco111.png">
            <a:extLst>
              <a:ext uri="{FF2B5EF4-FFF2-40B4-BE49-F238E27FC236}">
                <a16:creationId xmlns:a16="http://schemas.microsoft.com/office/drawing/2014/main" id="{52EB9D84-F258-9475-DE0C-08C8CA10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7850" y="4950203"/>
            <a:ext cx="666839" cy="633023"/>
          </a:xfrm>
          <a:prstGeom prst="rect">
            <a:avLst/>
          </a:prstGeom>
          <a:noFill/>
        </p:spPr>
      </p:pic>
      <p:pic>
        <p:nvPicPr>
          <p:cNvPr id="23" name="Picture 2" descr="C:\Users\Felipe\Desktop\boneco111.png">
            <a:extLst>
              <a:ext uri="{FF2B5EF4-FFF2-40B4-BE49-F238E27FC236}">
                <a16:creationId xmlns:a16="http://schemas.microsoft.com/office/drawing/2014/main" id="{DDF7D22E-E510-6CFD-2C2C-CA749E5A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7171" y="4361554"/>
            <a:ext cx="686380" cy="651574"/>
          </a:xfrm>
          <a:prstGeom prst="rect">
            <a:avLst/>
          </a:prstGeom>
          <a:noFill/>
        </p:spPr>
      </p:pic>
      <p:pic>
        <p:nvPicPr>
          <p:cNvPr id="24" name="Picture 2" descr="C:\Users\Felipe\Desktop\boneco111.png">
            <a:extLst>
              <a:ext uri="{FF2B5EF4-FFF2-40B4-BE49-F238E27FC236}">
                <a16:creationId xmlns:a16="http://schemas.microsoft.com/office/drawing/2014/main" id="{01C7F300-84EF-9424-EF55-0AC4ABA6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1299" y="3898576"/>
            <a:ext cx="670003" cy="636027"/>
          </a:xfrm>
          <a:prstGeom prst="rect">
            <a:avLst/>
          </a:prstGeom>
          <a:noFill/>
        </p:spPr>
      </p:pic>
      <p:pic>
        <p:nvPicPr>
          <p:cNvPr id="25" name="Picture 2" descr="C:\Users\Felipe\Desktop\boneco111.png">
            <a:extLst>
              <a:ext uri="{FF2B5EF4-FFF2-40B4-BE49-F238E27FC236}">
                <a16:creationId xmlns:a16="http://schemas.microsoft.com/office/drawing/2014/main" id="{02E567B9-A6E4-30D9-DDD8-ABA9474B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1849" y="3554234"/>
            <a:ext cx="654013" cy="620848"/>
          </a:xfrm>
          <a:prstGeom prst="rect">
            <a:avLst/>
          </a:prstGeom>
          <a:noFill/>
        </p:spPr>
      </p:pic>
      <p:pic>
        <p:nvPicPr>
          <p:cNvPr id="26" name="Picture 6" descr="C:\Users\Felipe\Desktop\almox2.png">
            <a:extLst>
              <a:ext uri="{FF2B5EF4-FFF2-40B4-BE49-F238E27FC236}">
                <a16:creationId xmlns:a16="http://schemas.microsoft.com/office/drawing/2014/main" id="{46B420C0-D643-EC91-7260-538C0CA3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4962" y="117439"/>
            <a:ext cx="1376887" cy="1376887"/>
          </a:xfrm>
          <a:prstGeom prst="rect">
            <a:avLst/>
          </a:prstGeom>
          <a:noFill/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39A051-5562-A5A2-8A69-4D3F2F8A3596}"/>
              </a:ext>
            </a:extLst>
          </p:cNvPr>
          <p:cNvSpPr txBox="1"/>
          <p:nvPr/>
        </p:nvSpPr>
        <p:spPr>
          <a:xfrm>
            <a:off x="6111269" y="1636673"/>
            <a:ext cx="513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OPERADOR LOGÍSTICO DE ARMAZENAGEM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830FA472-2FF8-46D0-3078-B8290A2655D1}"/>
              </a:ext>
            </a:extLst>
          </p:cNvPr>
          <p:cNvSpPr txBox="1"/>
          <p:nvPr/>
        </p:nvSpPr>
        <p:spPr>
          <a:xfrm>
            <a:off x="7627171" y="125672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Century Gothic" pitchFamily="34" charset="0"/>
              </a:rPr>
              <a:t>PERSONAGEM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9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051893" y="2613548"/>
            <a:ext cx="7870825" cy="1666875"/>
            <a:chOff x="1773" y="1754"/>
            <a:chExt cx="4958" cy="105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73" y="1754"/>
              <a:ext cx="4958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" y="1754"/>
              <a:ext cx="4963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784871" y="4648944"/>
            <a:ext cx="3424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pt-BR" sz="2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determinação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união</a:t>
            </a:r>
            <a:endParaRPr lang="pt-BR" altLang="en-US" sz="2000" b="1" cap="all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85020" y="5341221"/>
            <a:ext cx="3863975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pt-BR" altLang="en-US" sz="2000" b="1" dirty="0" smtClean="0">
                <a:latin typeface="Arial" panose="020B0604020202020204" pitchFamily="34" charset="0"/>
              </a:rPr>
              <a:t>TREINAMENTO E EDUCAÇÃO</a:t>
            </a:r>
            <a:endParaRPr lang="pt-BR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784871" y="6103442"/>
            <a:ext cx="578293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pt-BR" altLang="en-US" sz="2000" b="1" dirty="0">
                <a:latin typeface="Arial" panose="020B0604020202020204" pitchFamily="34" charset="0"/>
              </a:rPr>
              <a:t>ECONOMIA E</a:t>
            </a:r>
            <a:r>
              <a:rPr lang="pt-BR" sz="2000" b="1" dirty="0">
                <a:latin typeface="Arial" panose="020B0604020202020204" pitchFamily="34" charset="0"/>
              </a:rPr>
              <a:t> COMBATE AOS DESPERDÍCIOS </a:t>
            </a:r>
            <a:endParaRPr lang="pt-BR" altLang="en-US" sz="2000" b="1" dirty="0">
              <a:latin typeface="Arial" panose="020B0604020202020204" pitchFamily="34" charset="0"/>
            </a:endParaRPr>
          </a:p>
        </p:txBody>
      </p:sp>
      <p:pic>
        <p:nvPicPr>
          <p:cNvPr id="22" name="Picture 12" descr="8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6" t="11327" r="42292" b="75779"/>
          <a:stretch/>
        </p:blipFill>
        <p:spPr bwMode="auto">
          <a:xfrm>
            <a:off x="2051893" y="4575379"/>
            <a:ext cx="553512" cy="5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8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5" t="20635" r="20867" b="65609"/>
          <a:stretch/>
        </p:blipFill>
        <p:spPr bwMode="auto">
          <a:xfrm>
            <a:off x="2051893" y="5230963"/>
            <a:ext cx="553512" cy="5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8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0" t="20515" r="63608" b="64153"/>
          <a:stretch/>
        </p:blipFill>
        <p:spPr bwMode="auto">
          <a:xfrm>
            <a:off x="2085142" y="5909968"/>
            <a:ext cx="520263" cy="5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394987" y="574533"/>
            <a:ext cx="4746107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defRPr/>
            </a:pPr>
            <a:r>
              <a:rPr lang="pt-BR" altLang="en-US" sz="48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Programa 8s</a:t>
            </a:r>
            <a:endParaRPr lang="pt-BR" altLang="en-US" sz="4800" b="1" cap="all" dirty="0" smtClean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DCE71E-120F-004D-8A18-64EC828AA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9" y="3072767"/>
            <a:ext cx="4373051" cy="327978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216DD2-9D1E-10E5-4D5E-4092D7CBA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5" y="3072767"/>
            <a:ext cx="4373050" cy="327978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31E0185-B72C-2A6A-40EA-DE873D68965B}"/>
              </a:ext>
            </a:extLst>
          </p:cNvPr>
          <p:cNvSpPr txBox="1">
            <a:spLocks noChangeArrowheads="1"/>
          </p:cNvSpPr>
          <p:nvPr/>
        </p:nvSpPr>
        <p:spPr>
          <a:xfrm>
            <a:off x="5774498" y="785543"/>
            <a:ext cx="6288066" cy="529691"/>
          </a:xfrm>
          <a:prstGeom prst="rect">
            <a:avLst/>
          </a:prstGeom>
        </p:spPr>
        <p:txBody>
          <a:bodyPr lIns="92075" tIns="46038" rIns="92075" bIns="46038"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ÁREA ARMAZENAGEM ESTOQUES MRO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26" y="2550599"/>
            <a:ext cx="2732438" cy="20493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126" y="4786826"/>
            <a:ext cx="2732438" cy="19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3C6CDE-2827-63CD-1D86-C86C8825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66" y="2216426"/>
            <a:ext cx="6170634" cy="464157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D80C85D-7F30-F571-DDB6-0F89BFD09EC0}"/>
              </a:ext>
            </a:extLst>
          </p:cNvPr>
          <p:cNvSpPr/>
          <p:nvPr/>
        </p:nvSpPr>
        <p:spPr>
          <a:xfrm>
            <a:off x="6636079" y="400833"/>
            <a:ext cx="3914400" cy="968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tx1"/>
                </a:solidFill>
              </a:rPr>
              <a:t>TECNOLOGIAS</a:t>
            </a:r>
            <a:endParaRPr lang="pt-BR" sz="4800" b="1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80C85D-7F30-F571-DDB6-0F89BFD09EC0}"/>
              </a:ext>
            </a:extLst>
          </p:cNvPr>
          <p:cNvSpPr/>
          <p:nvPr/>
        </p:nvSpPr>
        <p:spPr>
          <a:xfrm>
            <a:off x="838616" y="3482236"/>
            <a:ext cx="4610206" cy="159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</a:rPr>
              <a:t>APP CONNECT MOBILE ANDROID - INVENTÁRIOS</a:t>
            </a:r>
            <a:endParaRPr lang="pt-B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8473" y="2754570"/>
            <a:ext cx="6877144" cy="382159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PREPARAÇÃO DO INVENTÁRIO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· Definição do tipo de inventário a ser adotado;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Planejamento da composição das equipes;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Detalhamento e emissão de relatórios de apoio;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Identificação de dados, caso haja,de inventários anteriores;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</a:t>
            </a:r>
            <a:r>
              <a:rPr lang="pt-B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Re-análise da arrumação física</a:t>
            </a:r>
            <a:r>
              <a:rPr lang="pt-BR" sz="1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Responsabilidades de acertos físico e contábil;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Responsável pelo andamento do inventário;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Identificação de áreas em processo de inventário;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Cortes no sistema para itens em inventário;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Estabelecimento de recontagem, para itens com variação física entre físico e contábil;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Previsibilidade de reuniões diárias para conhecimento de variações detectadas;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       · Responsável pela emissão de relatório conclusivo.</a:t>
            </a:r>
          </a:p>
          <a:p>
            <a:pPr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E263488-9CA6-0062-0BCC-A5CB0F0452E2}"/>
              </a:ext>
            </a:extLst>
          </p:cNvPr>
          <p:cNvSpPr txBox="1">
            <a:spLocks/>
          </p:cNvSpPr>
          <p:nvPr/>
        </p:nvSpPr>
        <p:spPr>
          <a:xfrm>
            <a:off x="5400739" y="552508"/>
            <a:ext cx="6791261" cy="673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INVENTÁRIO DE ESTOQUES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979080" y="3449764"/>
            <a:ext cx="4058433" cy="2431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FORMAS DE INVENTÁRIOS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Rotativos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 amostragem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 itens movimentados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42900">
              <a:buFont typeface="Wingdings" panose="05000000000000000000" pitchFamily="2" charset="2"/>
              <a:buChar char="ü"/>
              <a:tabLst>
                <a:tab pos="714375" algn="l"/>
              </a:tabLst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 qualidade 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N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NECT" id="{D192E04B-8D82-4343-BB66-7C24D02241FD}" vid="{1E0EAC80-9F17-42A3-AE7B-15F629B2FB0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</Template>
  <TotalTime>4265</TotalTime>
  <Words>404</Words>
  <Application>Microsoft Office PowerPoint</Application>
  <PresentationFormat>Widescreen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CONNECT</vt:lpstr>
      <vt:lpstr>Apresentação do PowerPoint</vt:lpstr>
      <vt:lpstr>Apresentação do PowerPoint</vt:lpstr>
      <vt:lpstr>    </vt:lpstr>
      <vt:lpstr>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NOSSOS CLIENTES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 Rinaldi</dc:creator>
  <cp:lastModifiedBy>User</cp:lastModifiedBy>
  <cp:revision>202</cp:revision>
  <cp:lastPrinted>2017-10-31T15:16:08Z</cp:lastPrinted>
  <dcterms:created xsi:type="dcterms:W3CDTF">2017-10-30T16:19:06Z</dcterms:created>
  <dcterms:modified xsi:type="dcterms:W3CDTF">2023-11-22T12:09:51Z</dcterms:modified>
</cp:coreProperties>
</file>