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2"/>
  </p:notesMasterIdLst>
  <p:sldIdLst>
    <p:sldId id="488" r:id="rId2"/>
    <p:sldId id="498" r:id="rId3"/>
    <p:sldId id="499" r:id="rId4"/>
    <p:sldId id="500" r:id="rId5"/>
    <p:sldId id="501" r:id="rId6"/>
    <p:sldId id="502" r:id="rId7"/>
    <p:sldId id="503" r:id="rId8"/>
    <p:sldId id="504" r:id="rId9"/>
    <p:sldId id="505" r:id="rId10"/>
    <p:sldId id="474" r:id="rId11"/>
  </p:sldIdLst>
  <p:sldSz cx="12192000" cy="6858000"/>
  <p:notesSz cx="6858000" cy="994727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291" autoAdjust="0"/>
  </p:normalViewPr>
  <p:slideViewPr>
    <p:cSldViewPr snapToGrid="0">
      <p:cViewPr varScale="1">
        <p:scale>
          <a:sx n="77" d="100"/>
          <a:sy n="77" d="100"/>
        </p:scale>
        <p:origin x="64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48EB3-B083-4606-A907-B7255FC6FACC}" type="datetimeFigureOut">
              <a:rPr lang="pt-BR" smtClean="0"/>
              <a:t>02/09/2023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994E0-A6B5-43C4-8620-9335BE7F32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69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67DB7-5D8C-4B30-9BA9-4BFB0A27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9FE9DD-3149-4909-9980-0CE6DB48C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1B128-CE5E-4B90-8AF7-B0F42537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6D0BAF-9665-4A73-B860-BE63503E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F4A5D-0337-432A-9131-19A6A6EB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76AE3-FCBB-49E2-A1B0-4D5660A0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5D5AEC-51C5-407D-BDF0-2497B0025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95A280-083B-469C-AE5E-077CE0CB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AEBCE-BE76-4662-BAB7-F60EE38F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5124B2-D654-44B4-A365-AFB9E7DF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9D81FB-8CF1-49E5-BAEC-B082D17F9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A3E90F-BE39-48EC-BFA7-7A8E80A99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C3DDA0-F1A6-4F9A-83DA-59058194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EAB6BE-4CE1-40C6-9185-BCDA5A98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8C34DD-60C7-4722-82C2-BE8CA834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14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7B212-02BF-4321-BB57-6AB4577F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721A0C-EE1E-48EA-BD7A-51139C51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64C611-9515-4BE8-9F82-9D1243E7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FE72DD-807A-4550-948B-652639A7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F98193-1D68-4D57-A9C8-610436BC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0254B03-A909-6787-C4D9-DA8997EA4009}"/>
              </a:ext>
            </a:extLst>
          </p:cNvPr>
          <p:cNvSpPr/>
          <p:nvPr/>
        </p:nvSpPr>
        <p:spPr>
          <a:xfrm>
            <a:off x="-21355" y="2194561"/>
            <a:ext cx="12213354" cy="466344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90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CCCADC-2BC3-F36B-79ED-4B7A1BA869AE}"/>
              </a:ext>
            </a:extLst>
          </p:cNvPr>
          <p:cNvSpPr/>
          <p:nvPr/>
        </p:nvSpPr>
        <p:spPr>
          <a:xfrm>
            <a:off x="4255222" y="1"/>
            <a:ext cx="7936777" cy="2194560"/>
          </a:xfrm>
          <a:prstGeom prst="rect">
            <a:avLst/>
          </a:prstGeom>
          <a:solidFill>
            <a:srgbClr val="F07D14"/>
          </a:solidFill>
          <a:ln>
            <a:solidFill>
              <a:srgbClr val="F07D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Único Canto Arredondado 9">
            <a:extLst>
              <a:ext uri="{FF2B5EF4-FFF2-40B4-BE49-F238E27FC236}">
                <a16:creationId xmlns:a16="http://schemas.microsoft.com/office/drawing/2014/main" id="{0CA479DA-0C98-779B-D908-5D70197287FB}"/>
              </a:ext>
            </a:extLst>
          </p:cNvPr>
          <p:cNvSpPr/>
          <p:nvPr/>
        </p:nvSpPr>
        <p:spPr>
          <a:xfrm flipV="1">
            <a:off x="-21355" y="0"/>
            <a:ext cx="5403134" cy="2194560"/>
          </a:xfrm>
          <a:prstGeom prst="round1Rect">
            <a:avLst>
              <a:gd name="adj" fmla="val 50000"/>
            </a:avLst>
          </a:prstGeom>
          <a:solidFill>
            <a:srgbClr val="0A0B1A"/>
          </a:solidFill>
          <a:ln>
            <a:solidFill>
              <a:srgbClr val="0A0B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10299DD-C787-E12E-D050-C79A0F25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94" y="607329"/>
            <a:ext cx="3951981" cy="979903"/>
          </a:xfrm>
          <a:prstGeom prst="rect">
            <a:avLst/>
          </a:prstGeom>
        </p:spPr>
      </p:pic>
      <p:sp>
        <p:nvSpPr>
          <p:cNvPr id="12" name="Retângulo 9">
            <a:extLst>
              <a:ext uri="{FF2B5EF4-FFF2-40B4-BE49-F238E27FC236}">
                <a16:creationId xmlns:a16="http://schemas.microsoft.com/office/drawing/2014/main" id="{C34D6003-34D5-366F-58B2-46886B856189}"/>
              </a:ext>
            </a:extLst>
          </p:cNvPr>
          <p:cNvSpPr/>
          <p:nvPr/>
        </p:nvSpPr>
        <p:spPr>
          <a:xfrm>
            <a:off x="-21353" y="2194561"/>
            <a:ext cx="252076" cy="4663440"/>
          </a:xfrm>
          <a:custGeom>
            <a:avLst/>
            <a:gdLst>
              <a:gd name="connsiteX0" fmla="*/ 0 w 253217"/>
              <a:gd name="connsiteY0" fmla="*/ 0 h 4663440"/>
              <a:gd name="connsiteX1" fmla="*/ 253217 w 253217"/>
              <a:gd name="connsiteY1" fmla="*/ 0 h 4663440"/>
              <a:gd name="connsiteX2" fmla="*/ 253217 w 253217"/>
              <a:gd name="connsiteY2" fmla="*/ 4663440 h 4663440"/>
              <a:gd name="connsiteX3" fmla="*/ 0 w 253217"/>
              <a:gd name="connsiteY3" fmla="*/ 4663440 h 4663440"/>
              <a:gd name="connsiteX4" fmla="*/ 0 w 253217"/>
              <a:gd name="connsiteY4" fmla="*/ 0 h 4663440"/>
              <a:gd name="connsiteX0" fmla="*/ 0 w 253217"/>
              <a:gd name="connsiteY0" fmla="*/ 0 h 4663440"/>
              <a:gd name="connsiteX1" fmla="*/ 253217 w 253217"/>
              <a:gd name="connsiteY1" fmla="*/ 0 h 4663440"/>
              <a:gd name="connsiteX2" fmla="*/ 154743 w 253217"/>
              <a:gd name="connsiteY2" fmla="*/ 3003452 h 4663440"/>
              <a:gd name="connsiteX3" fmla="*/ 0 w 253217"/>
              <a:gd name="connsiteY3" fmla="*/ 4663440 h 4663440"/>
              <a:gd name="connsiteX4" fmla="*/ 0 w 253217"/>
              <a:gd name="connsiteY4" fmla="*/ 0 h 4663440"/>
              <a:gd name="connsiteX0" fmla="*/ 0 w 253217"/>
              <a:gd name="connsiteY0" fmla="*/ 0 h 4663440"/>
              <a:gd name="connsiteX1" fmla="*/ 253217 w 253217"/>
              <a:gd name="connsiteY1" fmla="*/ 0 h 4663440"/>
              <a:gd name="connsiteX2" fmla="*/ 126607 w 253217"/>
              <a:gd name="connsiteY2" fmla="*/ 2356339 h 4663440"/>
              <a:gd name="connsiteX3" fmla="*/ 0 w 253217"/>
              <a:gd name="connsiteY3" fmla="*/ 4663440 h 4663440"/>
              <a:gd name="connsiteX4" fmla="*/ 0 w 253217"/>
              <a:gd name="connsiteY4" fmla="*/ 0 h 466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217" h="4663440">
                <a:moveTo>
                  <a:pt x="0" y="0"/>
                </a:moveTo>
                <a:lnTo>
                  <a:pt x="253217" y="0"/>
                </a:lnTo>
                <a:lnTo>
                  <a:pt x="126607" y="2356339"/>
                </a:lnTo>
                <a:lnTo>
                  <a:pt x="0" y="466344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67000"/>
                </a:schemeClr>
              </a:gs>
              <a:gs pos="0">
                <a:srgbClr val="0A0B1A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  <a:tileRect/>
          </a:gradFill>
          <a:ln cap="rnd">
            <a:solidFill>
              <a:srgbClr val="0A0B1A"/>
            </a:solidFill>
            <a:round/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2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E4594-F886-4B9B-A2DA-4A579D29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849F59-8C54-431F-A4EC-6D44BD212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E7866-CDF4-4091-A729-933184BB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02/09/2023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273D63-2A87-4F02-AF71-2BA22A48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A54C2-A691-43C9-AF7C-9EC2336A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4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47247-DE32-4866-8AB4-66E84719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849B6D-1A39-4517-AB4E-26B32C79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A713B1-3F99-41BC-AD95-8482BD5C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46AF0D-CCED-4B82-8BE5-EE8924BA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02/09/2023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47E2C1-F5A8-48FE-8604-E5897BDB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7B7A20-ECAB-4304-9108-DC623A2F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01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8DD9-7E93-463C-9C5B-E0CF3D97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15CFA2-C5EE-424F-ADA9-4814A38B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EC3361-A235-450E-B7F7-3F74DEA60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6B9B2F-F6CA-49C4-8A44-64FB7C3B9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6B54D6-06EE-4850-9A0D-9144DC68A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D2A1EC-DFBE-49AE-A569-6BC98A32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02/09/2023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7A3CD7-0485-4154-8777-3FF0798D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961C5D-F0D0-4735-BF28-58670AF3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563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DE269-61FB-4A61-B11F-C7EA735F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7F2ED7-0EA5-417E-A6F2-3C9FFE81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85FAF4-714E-4F3F-A4E8-6F644E54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6A1A52-F733-4663-800C-93420EF5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96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9A64A3-C9E1-43F1-9BE5-E6147EC5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6F56C2-0481-4561-9FDB-65CA314E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0961BF-0668-4E21-9D19-2C5DC16E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7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F8FB2-7029-43B7-9652-782F84A5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22EA24-C528-4D4C-9CB7-E73D12E8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A74987-3DF6-46F4-B3C8-F389DF98C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B24E83-D7FD-433B-9580-3CCC9884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02/09/2023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C2F5C-6C72-4BAB-BCF9-5949CB9E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DF3D86-B1E7-4015-8907-8DE7C872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51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0F4DD-1F05-4B7A-84B7-8B0C2276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A6348A-5ED9-40C7-BD0A-844C53108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7693CA-A364-4415-A868-02640A3A1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647D03-3123-4E84-99E0-2FF24BF7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02/09/2023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15E57-122D-44F1-A11D-CFB9B2FB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D7C4AF-4AA2-49B1-82E7-BFDBB245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05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7D5F6D-35E2-4F53-A148-131D24D1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68EFAF-6703-4603-B677-2E70CA7D0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825C80-D2F0-42CD-B857-C6462F2AA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8D63-C435-477C-B18A-5DAE1E6A7252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3C0C1-D93A-4B58-86BF-0B1700B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5AACCD-D7F1-481E-8DAB-0A7A4F417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D9BFD-75EF-4D7A-B3B8-ECAF6C1F279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24D53D-B29D-E901-0B3B-095016E7D63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8" y="207567"/>
            <a:ext cx="2014783" cy="22796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0A55DC5-ACAA-B9A5-61A1-CB2843F71BF4}"/>
              </a:ext>
            </a:extLst>
          </p:cNvPr>
          <p:cNvSpPr/>
          <p:nvPr userDrawn="1"/>
        </p:nvSpPr>
        <p:spPr>
          <a:xfrm>
            <a:off x="226243" y="6438508"/>
            <a:ext cx="2130458" cy="282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100" b="1" dirty="0">
                <a:solidFill>
                  <a:schemeClr val="tx1"/>
                </a:solidFill>
              </a:rPr>
              <a:t>Gestão Inteligente dos Estoques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8138A60-F0FA-DACA-49EB-3BBFF7207BA2}"/>
              </a:ext>
            </a:extLst>
          </p:cNvPr>
          <p:cNvSpPr/>
          <p:nvPr userDrawn="1"/>
        </p:nvSpPr>
        <p:spPr>
          <a:xfrm>
            <a:off x="5486401" y="207567"/>
            <a:ext cx="6400800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tx1"/>
                </a:solidFill>
              </a:rPr>
              <a:t>TRANSFORMANDO PESSOAS E NEGÓCIOS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FD1FDD4-B3E8-8D86-F740-80A69123C841}"/>
              </a:ext>
            </a:extLst>
          </p:cNvPr>
          <p:cNvSpPr/>
          <p:nvPr userDrawn="1"/>
        </p:nvSpPr>
        <p:spPr>
          <a:xfrm>
            <a:off x="9634193" y="6438508"/>
            <a:ext cx="2130458" cy="282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b="1" dirty="0">
                <a:solidFill>
                  <a:schemeClr val="tx1"/>
                </a:solidFill>
              </a:rPr>
              <a:t>Instrutor: Amadeu Rocha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C25A454-DA5C-AEE4-28D5-246C014D1C25}"/>
              </a:ext>
            </a:extLst>
          </p:cNvPr>
          <p:cNvCxnSpPr/>
          <p:nvPr userDrawn="1"/>
        </p:nvCxnSpPr>
        <p:spPr>
          <a:xfrm>
            <a:off x="226243" y="6287678"/>
            <a:ext cx="118872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D44A569-C587-FBB1-12BE-19A30B1216DB}"/>
              </a:ext>
            </a:extLst>
          </p:cNvPr>
          <p:cNvCxnSpPr/>
          <p:nvPr userDrawn="1"/>
        </p:nvCxnSpPr>
        <p:spPr>
          <a:xfrm>
            <a:off x="11887201" y="207567"/>
            <a:ext cx="0" cy="6513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2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9FCCFD8-E269-7DF8-5517-FD8260EE12FA}"/>
              </a:ext>
            </a:extLst>
          </p:cNvPr>
          <p:cNvSpPr/>
          <p:nvPr/>
        </p:nvSpPr>
        <p:spPr>
          <a:xfrm>
            <a:off x="4642124" y="2646626"/>
            <a:ext cx="6606249" cy="281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GESTÃO INTELIGENTE DOS </a:t>
            </a:r>
            <a:r>
              <a:rPr lang="pt-BR" sz="4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ESTOQUES</a:t>
            </a:r>
          </a:p>
          <a:p>
            <a:pPr algn="ctr"/>
            <a:r>
              <a:rPr lang="pt-BR" sz="4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TRATANDO OBSOLESCÊNCIA</a:t>
            </a:r>
            <a:endParaRPr lang="pt-BR" sz="44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AC3FCB6-93C3-F3A8-5FB8-B21DA5151C6B}"/>
              </a:ext>
            </a:extLst>
          </p:cNvPr>
          <p:cNvSpPr/>
          <p:nvPr/>
        </p:nvSpPr>
        <p:spPr>
          <a:xfrm>
            <a:off x="5543549" y="764100"/>
            <a:ext cx="6400800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TRANSFORMANDO PESSOAS E NEGÓCIOS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23B2375-5DD7-63C8-8585-3CC98680B2BB}"/>
              </a:ext>
            </a:extLst>
          </p:cNvPr>
          <p:cNvSpPr/>
          <p:nvPr/>
        </p:nvSpPr>
        <p:spPr>
          <a:xfrm>
            <a:off x="7286624" y="6427557"/>
            <a:ext cx="4657725" cy="430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Instrutor: Amadeu Rocha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08EF6C-70D1-CDD5-A9C5-DD8240F212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34549"/>
            <a:ext cx="4248443" cy="5223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253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5C57C3B-5F25-13C6-165D-AF050B18D5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565784"/>
            <a:ext cx="3914400" cy="44290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C253F8C-5A16-F97A-71A6-4328A44A8732}"/>
              </a:ext>
            </a:extLst>
          </p:cNvPr>
          <p:cNvSpPr/>
          <p:nvPr/>
        </p:nvSpPr>
        <p:spPr>
          <a:xfrm>
            <a:off x="5881687" y="3155528"/>
            <a:ext cx="5447925" cy="2505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8BB70FB-0DD6-3FFE-2245-8F23A60430E8}"/>
              </a:ext>
            </a:extLst>
          </p:cNvPr>
          <p:cNvSpPr/>
          <p:nvPr/>
        </p:nvSpPr>
        <p:spPr>
          <a:xfrm>
            <a:off x="5543550" y="1197397"/>
            <a:ext cx="6400800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TRANSFORMANDO PESSOAS E NEGÓCIOS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8C78F8-8725-1334-6CC5-28C413D05D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4469"/>
            <a:ext cx="4350854" cy="5283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474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87AAB75-83BF-8058-2F9A-F74A79C1C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02" y="2778125"/>
            <a:ext cx="11078689" cy="384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9255DCD-16C9-6DE7-1190-77559EDCE4D8}"/>
              </a:ext>
            </a:extLst>
          </p:cNvPr>
          <p:cNvSpPr/>
          <p:nvPr/>
        </p:nvSpPr>
        <p:spPr>
          <a:xfrm>
            <a:off x="5401994" y="480213"/>
            <a:ext cx="6790006" cy="891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ESTOQUES OBSOLETOS</a:t>
            </a:r>
            <a:endParaRPr lang="pt-BR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9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AB2D91C-6CD4-CE57-D67A-7AA1101372DA}"/>
              </a:ext>
            </a:extLst>
          </p:cNvPr>
          <p:cNvSpPr/>
          <p:nvPr/>
        </p:nvSpPr>
        <p:spPr>
          <a:xfrm>
            <a:off x="492057" y="2572307"/>
            <a:ext cx="63769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sz="2000" spc="-4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 a condição que ocorre 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um produto que deixa de ser útil, mesmo estando em perfeito estado de funcionamento, devido à aquisições em quantidades erradas ou queda da demanda ou ainda ao surgimento de um produto tecnologicamente mais avançado.</a:t>
            </a:r>
            <a:endParaRPr lang="pt-BR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ntendo hidrante&#10;&#10;Descrição gerada com muito alta confiança">
            <a:extLst>
              <a:ext uri="{FF2B5EF4-FFF2-40B4-BE49-F238E27FC236}">
                <a16:creationId xmlns:a16="http://schemas.microsoft.com/office/drawing/2014/main" id="{E7E8B4FF-1B34-600A-0277-8F42C1B5F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045" y="2608927"/>
            <a:ext cx="4833514" cy="380474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1AD9862-009C-F884-1892-1B73B65C35A4}"/>
              </a:ext>
            </a:extLst>
          </p:cNvPr>
          <p:cNvSpPr/>
          <p:nvPr/>
        </p:nvSpPr>
        <p:spPr>
          <a:xfrm>
            <a:off x="5401994" y="620441"/>
            <a:ext cx="67900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spc="-4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OBSOLECÊNCIA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381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1CBAF1C-1073-5E93-684D-4C0984C5C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5" y="2623380"/>
            <a:ext cx="11078689" cy="391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1939549-DA71-9E89-E5EC-8477D44D9D74}"/>
              </a:ext>
            </a:extLst>
          </p:cNvPr>
          <p:cNvSpPr/>
          <p:nvPr/>
        </p:nvSpPr>
        <p:spPr>
          <a:xfrm>
            <a:off x="5401994" y="564620"/>
            <a:ext cx="6790006" cy="891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CAUSAS DA OBSOLESCÊNCIA DO ESTOQUE</a:t>
            </a:r>
            <a:endParaRPr lang="pt-BR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CDB4C2-DC39-C4A7-2C62-C6D3DBBB2D2B}"/>
              </a:ext>
            </a:extLst>
          </p:cNvPr>
          <p:cNvSpPr txBox="1"/>
          <p:nvPr/>
        </p:nvSpPr>
        <p:spPr>
          <a:xfrm>
            <a:off x="3015055" y="2315061"/>
            <a:ext cx="917694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Ausência de procedimento;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Evolução tecnológica;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Estoques pulverizados na planta;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Falta comunicação áreas técnicas e conhecimento planos investimentos empresa;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Falta de análise posição suficiência em dias estoques;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Politica giro estoques;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Falta de revisão dos pontos de mínimo e máximo;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Inexistência dos inventários de qualidade;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Falta de critérios de homologação de fornecedores/marcas;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Falta de qualificação dos profissionais da área de Materiais;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1C7B09-72DB-E71D-22B3-441763CD50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4" y="2311544"/>
            <a:ext cx="2204164" cy="4140450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FB634B3F-90CC-D06F-F4E7-F85EE2288531}"/>
              </a:ext>
            </a:extLst>
          </p:cNvPr>
          <p:cNvSpPr txBox="1"/>
          <p:nvPr/>
        </p:nvSpPr>
        <p:spPr>
          <a:xfrm>
            <a:off x="5401994" y="684873"/>
            <a:ext cx="6790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CAUSAS DA OBSOLESCÊNCIA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8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689CABF-E42C-64D2-1C0B-043BA7384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88" y="2653775"/>
            <a:ext cx="11078689" cy="384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C7B5508-4D87-874A-90AD-4A95434BC1AC}"/>
              </a:ext>
            </a:extLst>
          </p:cNvPr>
          <p:cNvSpPr/>
          <p:nvPr/>
        </p:nvSpPr>
        <p:spPr>
          <a:xfrm>
            <a:off x="5401994" y="500125"/>
            <a:ext cx="6790006" cy="1047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REDUZIR OBSOLESCÊNCIA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ESTOQUE</a:t>
            </a:r>
            <a:endParaRPr lang="pt-BR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267CB-68C8-96CF-E3F1-B2E1E8825A92}"/>
              </a:ext>
            </a:extLst>
          </p:cNvPr>
          <p:cNvSpPr txBox="1"/>
          <p:nvPr/>
        </p:nvSpPr>
        <p:spPr>
          <a:xfrm>
            <a:off x="5401994" y="769279"/>
            <a:ext cx="6790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REDUZINDO A OBSOLESCÊNCIA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C6FC551D-E3C8-A6C1-CB24-7C8969F12C44}"/>
              </a:ext>
            </a:extLst>
          </p:cNvPr>
          <p:cNvSpPr txBox="1"/>
          <p:nvPr/>
        </p:nvSpPr>
        <p:spPr>
          <a:xfrm>
            <a:off x="2940148" y="2696882"/>
            <a:ext cx="92518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Acompanhamento da movimentação da curva demanda;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Acompanhamento da suficiência em dias dos estoques;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Acompanhamento rigoroso dos itens cuja a garantia do fabricante esteja condicionada a validade do produto;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Comunicação com as áreas técnicas e conhecimento planos investimentos empresa;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Politica giro estoques,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Revisão periódica dos pontos de mínimo e máximo;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Critérios de homologação de fornecedores/marcas;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4090040-DC44-406C-369A-219248E8B2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9" y="3320397"/>
            <a:ext cx="2212853" cy="22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7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3A581BA-2C2B-AA12-1F24-6031F84E111C}"/>
              </a:ext>
            </a:extLst>
          </p:cNvPr>
          <p:cNvSpPr/>
          <p:nvPr/>
        </p:nvSpPr>
        <p:spPr>
          <a:xfrm>
            <a:off x="5387925" y="528261"/>
            <a:ext cx="6804075" cy="1075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FAZER COM O ESTOQUE OBSOLETO</a:t>
            </a:r>
            <a:endParaRPr lang="pt-BR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A2B91E-6DD2-3606-77A9-607D9FFEC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6" y="2625640"/>
            <a:ext cx="11078689" cy="384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58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82DF1F-E343-9900-A496-732D3603D2AE}"/>
              </a:ext>
            </a:extLst>
          </p:cNvPr>
          <p:cNvSpPr txBox="1"/>
          <p:nvPr/>
        </p:nvSpPr>
        <p:spPr>
          <a:xfrm>
            <a:off x="952792" y="2608232"/>
            <a:ext cx="5370637" cy="3728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Segregá-los (separar fisicamente);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Grupo/Família;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Quantificá-los;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Valorização custo médio estoque;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Disponibilizá-los para venda;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Parceiros fornecedores;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Venda/troca junto mercado em que atuam;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Leilão;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1E91F2-633F-4DA6-82D4-B0CA8A9799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229" y="2458509"/>
            <a:ext cx="1394713" cy="16842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A30CBD0-58F9-AB56-1D29-1290D6843B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407" y="3799173"/>
            <a:ext cx="1389400" cy="17506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1FED5A4-3F64-6F45-FDC7-83A226B7CF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059" y="4881879"/>
            <a:ext cx="1336267" cy="16231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81F3304-3B2B-2A79-78E7-83675B53F5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68331">
            <a:off x="9508783" y="5513415"/>
            <a:ext cx="456933" cy="56585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E002E11-0B79-EBF1-A428-93617C2A82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68331">
            <a:off x="7528953" y="4209601"/>
            <a:ext cx="456933" cy="565853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F16CF2A1-DE5F-7914-969E-399677939A99}"/>
              </a:ext>
            </a:extLst>
          </p:cNvPr>
          <p:cNvSpPr txBox="1"/>
          <p:nvPr/>
        </p:nvSpPr>
        <p:spPr>
          <a:xfrm>
            <a:off x="5416062" y="710296"/>
            <a:ext cx="677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RESOLVENDO A OBSOLESCÊNCIA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839776"/>
      </p:ext>
    </p:extLst>
  </p:cSld>
  <p:clrMapOvr>
    <a:masterClrMapping/>
  </p:clrMapOvr>
</p:sld>
</file>

<file path=ppt/theme/theme1.xml><?xml version="1.0" encoding="utf-8"?>
<a:theme xmlns:a="http://schemas.openxmlformats.org/drawingml/2006/main" name="CONN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NECT" id="{D192E04B-8D82-4343-BB66-7C24D02241FD}" vid="{1E0EAC80-9F17-42A3-AE7B-15F629B2FB0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CONNECT</Template>
  <TotalTime>3648</TotalTime>
  <Words>214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CONNECT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Amadeu Rocha Souza Filho</dc:creator>
  <cp:lastModifiedBy>User</cp:lastModifiedBy>
  <cp:revision>179</cp:revision>
  <cp:lastPrinted>2017-10-31T15:16:08Z</cp:lastPrinted>
  <dcterms:created xsi:type="dcterms:W3CDTF">2017-10-30T16:19:06Z</dcterms:created>
  <dcterms:modified xsi:type="dcterms:W3CDTF">2023-09-02T15:16:16Z</dcterms:modified>
</cp:coreProperties>
</file>