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488" r:id="rId2"/>
    <p:sldId id="419" r:id="rId3"/>
    <p:sldId id="491" r:id="rId4"/>
    <p:sldId id="492" r:id="rId5"/>
    <p:sldId id="493" r:id="rId6"/>
    <p:sldId id="494" r:id="rId7"/>
    <p:sldId id="490" r:id="rId8"/>
    <p:sldId id="417" r:id="rId9"/>
    <p:sldId id="489" r:id="rId10"/>
    <p:sldId id="474" r:id="rId11"/>
  </p:sldIdLst>
  <p:sldSz cx="12192000" cy="6858000"/>
  <p:notesSz cx="6858000" cy="9947275"/>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4291" autoAdjust="0"/>
  </p:normalViewPr>
  <p:slideViewPr>
    <p:cSldViewPr snapToGrid="0">
      <p:cViewPr varScale="1">
        <p:scale>
          <a:sx n="77" d="100"/>
          <a:sy n="77" d="100"/>
        </p:scale>
        <p:origin x="64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94148EB3-B083-4606-A907-B7255FC6FACC}" type="datetimeFigureOut">
              <a:rPr lang="pt-BR" smtClean="0"/>
              <a:t>16/09/2023</a:t>
            </a:fld>
            <a:endParaRPr lang="pt-BR" dirty="0"/>
          </a:p>
        </p:txBody>
      </p:sp>
      <p:sp>
        <p:nvSpPr>
          <p:cNvPr id="4" name="Espaço Reservado para Imagem de Slide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D74994E0-A6B5-43C4-8620-9335BE7F3294}" type="slidenum">
              <a:rPr lang="pt-BR" smtClean="0"/>
              <a:t>‹nº›</a:t>
            </a:fld>
            <a:endParaRPr lang="pt-BR" dirty="0"/>
          </a:p>
        </p:txBody>
      </p:sp>
    </p:spTree>
    <p:extLst>
      <p:ext uri="{BB962C8B-B14F-4D97-AF65-F5344CB8AC3E}">
        <p14:creationId xmlns:p14="http://schemas.microsoft.com/office/powerpoint/2010/main" val="231569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07/16/96</a:t>
            </a:r>
            <a:endParaRPr lang="en-US" altLang="pt-BR" i="0" dirty="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85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07/16/96</a:t>
            </a:r>
            <a:endParaRPr lang="en-US" altLang="pt-BR" i="0" dirty="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425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07/16/96</a:t>
            </a:r>
            <a:endParaRPr lang="en-US" altLang="pt-BR" i="0" dirty="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80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07/16/96</a:t>
            </a:r>
            <a:endParaRPr lang="en-US" altLang="pt-BR" i="0" dirty="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348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07/16/96</a:t>
            </a:r>
            <a:endParaRPr lang="en-US" altLang="pt-BR" i="0" dirty="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80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07/16/96</a:t>
            </a:r>
            <a:endParaRPr lang="en-US" altLang="pt-BR" i="0" dirty="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394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07/16/96</a:t>
            </a:r>
            <a:endParaRPr lang="en-US" altLang="pt-BR" i="0" dirty="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pt-BR" sz="1000" dirty="0"/>
              <a:t>##</a:t>
            </a:r>
            <a:endParaRPr lang="en-US" altLang="pt-BR" i="0" dirty="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24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67DB7-5D8C-4B30-9BA9-4BFB0A27736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59FE9DD-3149-4909-9980-0CE6DB48C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DD1B128-CE5E-4B90-8AF7-B0F42537AAB4}"/>
              </a:ext>
            </a:extLst>
          </p:cNvPr>
          <p:cNvSpPr>
            <a:spLocks noGrp="1"/>
          </p:cNvSpPr>
          <p:nvPr>
            <p:ph type="dt" sz="half" idx="10"/>
          </p:nvPr>
        </p:nvSpPr>
        <p:spPr/>
        <p:txBody>
          <a:bodyPr/>
          <a:lstStyle/>
          <a:p>
            <a:fld id="{1A7A8D63-C435-477C-B18A-5DAE1E6A7252}" type="datetimeFigureOut">
              <a:rPr lang="pt-BR" smtClean="0"/>
              <a:t>16/09/2023</a:t>
            </a:fld>
            <a:endParaRPr lang="pt-BR"/>
          </a:p>
        </p:txBody>
      </p:sp>
      <p:sp>
        <p:nvSpPr>
          <p:cNvPr id="5" name="Espaço Reservado para Rodapé 4">
            <a:extLst>
              <a:ext uri="{FF2B5EF4-FFF2-40B4-BE49-F238E27FC236}">
                <a16:creationId xmlns:a16="http://schemas.microsoft.com/office/drawing/2014/main" id="{696D0BAF-9665-4A73-B860-BE63503E0BA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2DF4A5D-0337-432A-9131-19A6A6EBAE3D}"/>
              </a:ext>
            </a:extLst>
          </p:cNvPr>
          <p:cNvSpPr>
            <a:spLocks noGrp="1"/>
          </p:cNvSpPr>
          <p:nvPr>
            <p:ph type="sldNum" sz="quarter" idx="12"/>
          </p:nvPr>
        </p:nvSpPr>
        <p:spPr/>
        <p:txBody>
          <a:bodyPr/>
          <a:lstStyle/>
          <a:p>
            <a:fld id="{FFAD9BFD-75EF-4D7A-B3B8-ECAF6C1F2794}" type="slidenum">
              <a:rPr lang="pt-BR" smtClean="0"/>
              <a:t>‹nº›</a:t>
            </a:fld>
            <a:endParaRPr lang="pt-BR"/>
          </a:p>
        </p:txBody>
      </p:sp>
    </p:spTree>
    <p:extLst>
      <p:ext uri="{BB962C8B-B14F-4D97-AF65-F5344CB8AC3E}">
        <p14:creationId xmlns:p14="http://schemas.microsoft.com/office/powerpoint/2010/main" val="77180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76AE3-FCBB-49E2-A1B0-4D5660A055B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25D5AEC-51C5-407D-BDF0-2497B00259A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595A280-083B-469C-AE5E-077CE0CB6005}"/>
              </a:ext>
            </a:extLst>
          </p:cNvPr>
          <p:cNvSpPr>
            <a:spLocks noGrp="1"/>
          </p:cNvSpPr>
          <p:nvPr>
            <p:ph type="dt" sz="half" idx="10"/>
          </p:nvPr>
        </p:nvSpPr>
        <p:spPr/>
        <p:txBody>
          <a:bodyPr/>
          <a:lstStyle/>
          <a:p>
            <a:fld id="{1A7A8D63-C435-477C-B18A-5DAE1E6A7252}" type="datetimeFigureOut">
              <a:rPr lang="pt-BR" smtClean="0"/>
              <a:t>16/09/2023</a:t>
            </a:fld>
            <a:endParaRPr lang="pt-BR"/>
          </a:p>
        </p:txBody>
      </p:sp>
      <p:sp>
        <p:nvSpPr>
          <p:cNvPr id="5" name="Espaço Reservado para Rodapé 4">
            <a:extLst>
              <a:ext uri="{FF2B5EF4-FFF2-40B4-BE49-F238E27FC236}">
                <a16:creationId xmlns:a16="http://schemas.microsoft.com/office/drawing/2014/main" id="{A92AEBCE-BE76-4662-BAB7-F60EE38F7BF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5124B2-D654-44B4-A365-AFB9E7DF3D21}"/>
              </a:ext>
            </a:extLst>
          </p:cNvPr>
          <p:cNvSpPr>
            <a:spLocks noGrp="1"/>
          </p:cNvSpPr>
          <p:nvPr>
            <p:ph type="sldNum" sz="quarter" idx="12"/>
          </p:nvPr>
        </p:nvSpPr>
        <p:spPr/>
        <p:txBody>
          <a:bodyPr/>
          <a:lstStyle/>
          <a:p>
            <a:fld id="{FFAD9BFD-75EF-4D7A-B3B8-ECAF6C1F2794}" type="slidenum">
              <a:rPr lang="pt-BR" smtClean="0"/>
              <a:t>‹nº›</a:t>
            </a:fld>
            <a:endParaRPr lang="pt-BR"/>
          </a:p>
        </p:txBody>
      </p:sp>
    </p:spTree>
    <p:extLst>
      <p:ext uri="{BB962C8B-B14F-4D97-AF65-F5344CB8AC3E}">
        <p14:creationId xmlns:p14="http://schemas.microsoft.com/office/powerpoint/2010/main" val="864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9D81FB-8CF1-49E5-BAEC-B082D17F930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6A3E90F-BE39-48EC-BFA7-7A8E80A999B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C3DDA0-F1A6-4F9A-83DA-59058194C55E}"/>
              </a:ext>
            </a:extLst>
          </p:cNvPr>
          <p:cNvSpPr>
            <a:spLocks noGrp="1"/>
          </p:cNvSpPr>
          <p:nvPr>
            <p:ph type="dt" sz="half" idx="10"/>
          </p:nvPr>
        </p:nvSpPr>
        <p:spPr/>
        <p:txBody>
          <a:bodyPr/>
          <a:lstStyle/>
          <a:p>
            <a:fld id="{1A7A8D63-C435-477C-B18A-5DAE1E6A7252}" type="datetimeFigureOut">
              <a:rPr lang="pt-BR" smtClean="0"/>
              <a:t>16/09/2023</a:t>
            </a:fld>
            <a:endParaRPr lang="pt-BR"/>
          </a:p>
        </p:txBody>
      </p:sp>
      <p:sp>
        <p:nvSpPr>
          <p:cNvPr id="5" name="Espaço Reservado para Rodapé 4">
            <a:extLst>
              <a:ext uri="{FF2B5EF4-FFF2-40B4-BE49-F238E27FC236}">
                <a16:creationId xmlns:a16="http://schemas.microsoft.com/office/drawing/2014/main" id="{A2EAB6BE-4CE1-40C6-9185-BCDA5A989CD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8C34DD-60C7-4722-82C2-BE8CA8342CE5}"/>
              </a:ext>
            </a:extLst>
          </p:cNvPr>
          <p:cNvSpPr>
            <a:spLocks noGrp="1"/>
          </p:cNvSpPr>
          <p:nvPr>
            <p:ph type="sldNum" sz="quarter" idx="12"/>
          </p:nvPr>
        </p:nvSpPr>
        <p:spPr/>
        <p:txBody>
          <a:bodyPr/>
          <a:lstStyle/>
          <a:p>
            <a:fld id="{FFAD9BFD-75EF-4D7A-B3B8-ECAF6C1F2794}" type="slidenum">
              <a:rPr lang="pt-BR" smtClean="0"/>
              <a:t>‹nº›</a:t>
            </a:fld>
            <a:endParaRPr lang="pt-BR"/>
          </a:p>
        </p:txBody>
      </p:sp>
    </p:spTree>
    <p:extLst>
      <p:ext uri="{BB962C8B-B14F-4D97-AF65-F5344CB8AC3E}">
        <p14:creationId xmlns:p14="http://schemas.microsoft.com/office/powerpoint/2010/main" val="413214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07B212-02BF-4321-BB57-6AB4577FE39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E721A0C-EE1E-48EA-BD7A-51139C516B3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F64C611-9515-4BE8-9F82-9D1243E726A9}"/>
              </a:ext>
            </a:extLst>
          </p:cNvPr>
          <p:cNvSpPr>
            <a:spLocks noGrp="1"/>
          </p:cNvSpPr>
          <p:nvPr>
            <p:ph type="dt" sz="half" idx="10"/>
          </p:nvPr>
        </p:nvSpPr>
        <p:spPr/>
        <p:txBody>
          <a:bodyPr/>
          <a:lstStyle/>
          <a:p>
            <a:fld id="{1A7A8D63-C435-477C-B18A-5DAE1E6A7252}" type="datetimeFigureOut">
              <a:rPr lang="pt-BR" smtClean="0"/>
              <a:t>16/09/2023</a:t>
            </a:fld>
            <a:endParaRPr lang="pt-BR"/>
          </a:p>
        </p:txBody>
      </p:sp>
      <p:sp>
        <p:nvSpPr>
          <p:cNvPr id="5" name="Espaço Reservado para Rodapé 4">
            <a:extLst>
              <a:ext uri="{FF2B5EF4-FFF2-40B4-BE49-F238E27FC236}">
                <a16:creationId xmlns:a16="http://schemas.microsoft.com/office/drawing/2014/main" id="{39FE72DD-807A-4550-948B-652639A785B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8F98193-1D68-4D57-A9C8-610436BCC8D8}"/>
              </a:ext>
            </a:extLst>
          </p:cNvPr>
          <p:cNvSpPr>
            <a:spLocks noGrp="1"/>
          </p:cNvSpPr>
          <p:nvPr>
            <p:ph type="sldNum" sz="quarter" idx="12"/>
          </p:nvPr>
        </p:nvSpPr>
        <p:spPr/>
        <p:txBody>
          <a:bodyPr/>
          <a:lstStyle/>
          <a:p>
            <a:fld id="{FFAD9BFD-75EF-4D7A-B3B8-ECAF6C1F2794}" type="slidenum">
              <a:rPr lang="pt-BR" smtClean="0"/>
              <a:t>‹nº›</a:t>
            </a:fld>
            <a:endParaRPr lang="pt-BR"/>
          </a:p>
        </p:txBody>
      </p:sp>
      <p:sp>
        <p:nvSpPr>
          <p:cNvPr id="8" name="Retângulo 7">
            <a:extLst>
              <a:ext uri="{FF2B5EF4-FFF2-40B4-BE49-F238E27FC236}">
                <a16:creationId xmlns:a16="http://schemas.microsoft.com/office/drawing/2014/main" id="{60254B03-A909-6787-C4D9-DA8997EA4009}"/>
              </a:ext>
            </a:extLst>
          </p:cNvPr>
          <p:cNvSpPr/>
          <p:nvPr/>
        </p:nvSpPr>
        <p:spPr>
          <a:xfrm>
            <a:off x="-21355" y="2194561"/>
            <a:ext cx="12213354" cy="4663440"/>
          </a:xfrm>
          <a:prstGeom prst="rect">
            <a:avLst/>
          </a:prstGeom>
          <a:gradFill flip="none" rotWithShape="1">
            <a:gsLst>
              <a:gs pos="0">
                <a:schemeClr val="accent4">
                  <a:lumMod val="0"/>
                  <a:lumOff val="100000"/>
                </a:schemeClr>
              </a:gs>
              <a:gs pos="90000">
                <a:schemeClr val="accent4">
                  <a:lumMod val="0"/>
                  <a:lumOff val="100000"/>
                </a:schemeClr>
              </a:gs>
              <a:gs pos="100000">
                <a:schemeClr val="accent4">
                  <a:lumMod val="100000"/>
                </a:schemeClr>
              </a:gs>
            </a:gsLst>
            <a:path path="rect">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23CCCADC-2BC3-F36B-79ED-4B7A1BA869AE}"/>
              </a:ext>
            </a:extLst>
          </p:cNvPr>
          <p:cNvSpPr/>
          <p:nvPr/>
        </p:nvSpPr>
        <p:spPr>
          <a:xfrm>
            <a:off x="4255222" y="1"/>
            <a:ext cx="7936777" cy="2194560"/>
          </a:xfrm>
          <a:prstGeom prst="rect">
            <a:avLst/>
          </a:prstGeom>
          <a:solidFill>
            <a:srgbClr val="F07D14"/>
          </a:solidFill>
          <a:ln>
            <a:solidFill>
              <a:srgbClr val="F07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Único Canto Arredondado 9">
            <a:extLst>
              <a:ext uri="{FF2B5EF4-FFF2-40B4-BE49-F238E27FC236}">
                <a16:creationId xmlns:a16="http://schemas.microsoft.com/office/drawing/2014/main" id="{0CA479DA-0C98-779B-D908-5D70197287FB}"/>
              </a:ext>
            </a:extLst>
          </p:cNvPr>
          <p:cNvSpPr/>
          <p:nvPr/>
        </p:nvSpPr>
        <p:spPr>
          <a:xfrm flipV="1">
            <a:off x="-21355" y="0"/>
            <a:ext cx="5403134" cy="2194560"/>
          </a:xfrm>
          <a:prstGeom prst="round1Rect">
            <a:avLst>
              <a:gd name="adj" fmla="val 50000"/>
            </a:avLst>
          </a:prstGeom>
          <a:solidFill>
            <a:srgbClr val="0A0B1A"/>
          </a:solidFill>
          <a:ln>
            <a:solidFill>
              <a:srgbClr val="0A0B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a:extLst>
              <a:ext uri="{FF2B5EF4-FFF2-40B4-BE49-F238E27FC236}">
                <a16:creationId xmlns:a16="http://schemas.microsoft.com/office/drawing/2014/main" id="{310299DD-C787-E12E-D050-C79A0F257BAB}"/>
              </a:ext>
            </a:extLst>
          </p:cNvPr>
          <p:cNvPicPr>
            <a:picLocks noChangeAspect="1"/>
          </p:cNvPicPr>
          <p:nvPr/>
        </p:nvPicPr>
        <p:blipFill>
          <a:blip r:embed="rId2"/>
          <a:stretch>
            <a:fillRect/>
          </a:stretch>
        </p:blipFill>
        <p:spPr>
          <a:xfrm>
            <a:off x="414694" y="607329"/>
            <a:ext cx="3951981" cy="979903"/>
          </a:xfrm>
          <a:prstGeom prst="rect">
            <a:avLst/>
          </a:prstGeom>
        </p:spPr>
      </p:pic>
      <p:sp>
        <p:nvSpPr>
          <p:cNvPr id="12" name="Retângulo 9">
            <a:extLst>
              <a:ext uri="{FF2B5EF4-FFF2-40B4-BE49-F238E27FC236}">
                <a16:creationId xmlns:a16="http://schemas.microsoft.com/office/drawing/2014/main" id="{C34D6003-34D5-366F-58B2-46886B856189}"/>
              </a:ext>
            </a:extLst>
          </p:cNvPr>
          <p:cNvSpPr/>
          <p:nvPr/>
        </p:nvSpPr>
        <p:spPr>
          <a:xfrm>
            <a:off x="-21353" y="2194561"/>
            <a:ext cx="252076" cy="4663440"/>
          </a:xfrm>
          <a:custGeom>
            <a:avLst/>
            <a:gdLst>
              <a:gd name="connsiteX0" fmla="*/ 0 w 253217"/>
              <a:gd name="connsiteY0" fmla="*/ 0 h 4663440"/>
              <a:gd name="connsiteX1" fmla="*/ 253217 w 253217"/>
              <a:gd name="connsiteY1" fmla="*/ 0 h 4663440"/>
              <a:gd name="connsiteX2" fmla="*/ 253217 w 253217"/>
              <a:gd name="connsiteY2" fmla="*/ 4663440 h 4663440"/>
              <a:gd name="connsiteX3" fmla="*/ 0 w 253217"/>
              <a:gd name="connsiteY3" fmla="*/ 4663440 h 4663440"/>
              <a:gd name="connsiteX4" fmla="*/ 0 w 253217"/>
              <a:gd name="connsiteY4" fmla="*/ 0 h 4663440"/>
              <a:gd name="connsiteX0" fmla="*/ 0 w 253217"/>
              <a:gd name="connsiteY0" fmla="*/ 0 h 4663440"/>
              <a:gd name="connsiteX1" fmla="*/ 253217 w 253217"/>
              <a:gd name="connsiteY1" fmla="*/ 0 h 4663440"/>
              <a:gd name="connsiteX2" fmla="*/ 154743 w 253217"/>
              <a:gd name="connsiteY2" fmla="*/ 3003452 h 4663440"/>
              <a:gd name="connsiteX3" fmla="*/ 0 w 253217"/>
              <a:gd name="connsiteY3" fmla="*/ 4663440 h 4663440"/>
              <a:gd name="connsiteX4" fmla="*/ 0 w 253217"/>
              <a:gd name="connsiteY4" fmla="*/ 0 h 4663440"/>
              <a:gd name="connsiteX0" fmla="*/ 0 w 253217"/>
              <a:gd name="connsiteY0" fmla="*/ 0 h 4663440"/>
              <a:gd name="connsiteX1" fmla="*/ 253217 w 253217"/>
              <a:gd name="connsiteY1" fmla="*/ 0 h 4663440"/>
              <a:gd name="connsiteX2" fmla="*/ 126607 w 253217"/>
              <a:gd name="connsiteY2" fmla="*/ 2356339 h 4663440"/>
              <a:gd name="connsiteX3" fmla="*/ 0 w 253217"/>
              <a:gd name="connsiteY3" fmla="*/ 4663440 h 4663440"/>
              <a:gd name="connsiteX4" fmla="*/ 0 w 253217"/>
              <a:gd name="connsiteY4" fmla="*/ 0 h 4663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17" h="4663440">
                <a:moveTo>
                  <a:pt x="0" y="0"/>
                </a:moveTo>
                <a:lnTo>
                  <a:pt x="253217" y="0"/>
                </a:lnTo>
                <a:lnTo>
                  <a:pt x="126607" y="2356339"/>
                </a:lnTo>
                <a:lnTo>
                  <a:pt x="0" y="4663440"/>
                </a:lnTo>
                <a:lnTo>
                  <a:pt x="0" y="0"/>
                </a:lnTo>
                <a:close/>
              </a:path>
            </a:pathLst>
          </a:custGeom>
          <a:gradFill flip="none" rotWithShape="1">
            <a:gsLst>
              <a:gs pos="0">
                <a:schemeClr val="accent5">
                  <a:lumMod val="67000"/>
                </a:schemeClr>
              </a:gs>
              <a:gs pos="0">
                <a:srgbClr val="0A0B1A"/>
              </a:gs>
              <a:gs pos="100000">
                <a:schemeClr val="accent5">
                  <a:lumMod val="60000"/>
                  <a:lumOff val="40000"/>
                </a:schemeClr>
              </a:gs>
            </a:gsLst>
            <a:lin ang="5400000" scaled="1"/>
            <a:tileRect/>
          </a:gradFill>
          <a:ln cap="rnd">
            <a:solidFill>
              <a:srgbClr val="0A0B1A"/>
            </a:solidFill>
            <a:round/>
          </a:ln>
          <a:effectLst>
            <a:outerShdw blurRad="50800" dist="508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682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E4594-F886-4B9B-A2DA-4A579D29CA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9849F59-8C54-431F-A4EC-6D44BD212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18E7866-CDF4-4091-A729-933184BBB1E2}"/>
              </a:ext>
            </a:extLst>
          </p:cNvPr>
          <p:cNvSpPr>
            <a:spLocks noGrp="1"/>
          </p:cNvSpPr>
          <p:nvPr>
            <p:ph type="dt" sz="half" idx="10"/>
          </p:nvPr>
        </p:nvSpPr>
        <p:spPr/>
        <p:txBody>
          <a:bodyPr/>
          <a:lstStyle/>
          <a:p>
            <a:fld id="{47E26048-AA3A-4BC4-BE04-58B821B00500}" type="datetimeFigureOut">
              <a:rPr lang="pt-BR" smtClean="0"/>
              <a:t>16/09/2023</a:t>
            </a:fld>
            <a:endParaRPr lang="pt-BR" dirty="0"/>
          </a:p>
        </p:txBody>
      </p:sp>
      <p:sp>
        <p:nvSpPr>
          <p:cNvPr id="5" name="Espaço Reservado para Rodapé 4">
            <a:extLst>
              <a:ext uri="{FF2B5EF4-FFF2-40B4-BE49-F238E27FC236}">
                <a16:creationId xmlns:a16="http://schemas.microsoft.com/office/drawing/2014/main" id="{D4273D63-2A87-4F02-AF71-2BA22A48318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714A54C2-A691-43C9-AF7C-9EC2336A19D5}"/>
              </a:ext>
            </a:extLst>
          </p:cNvPr>
          <p:cNvSpPr>
            <a:spLocks noGrp="1"/>
          </p:cNvSpPr>
          <p:nvPr>
            <p:ph type="sldNum" sz="quarter" idx="12"/>
          </p:nvPr>
        </p:nvSpPr>
        <p:spPr/>
        <p:txBody>
          <a:bodyPr/>
          <a:lstStyle/>
          <a:p>
            <a:fld id="{B433D728-8A86-4FD6-9F0B-9851F8E1B090}" type="slidenum">
              <a:rPr lang="pt-BR" smtClean="0"/>
              <a:t>‹nº›</a:t>
            </a:fld>
            <a:endParaRPr lang="pt-BR" dirty="0"/>
          </a:p>
        </p:txBody>
      </p:sp>
    </p:spTree>
    <p:extLst>
      <p:ext uri="{BB962C8B-B14F-4D97-AF65-F5344CB8AC3E}">
        <p14:creationId xmlns:p14="http://schemas.microsoft.com/office/powerpoint/2010/main" val="11864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47247-DE32-4866-8AB4-66E84719FFC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D849B6D-1A39-4517-AB4E-26B32C7984D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CA713B1-3F99-41BC-AD95-8482BD5CBFD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646AF0D-CCED-4B82-8BE5-EE8924BA437E}"/>
              </a:ext>
            </a:extLst>
          </p:cNvPr>
          <p:cNvSpPr>
            <a:spLocks noGrp="1"/>
          </p:cNvSpPr>
          <p:nvPr>
            <p:ph type="dt" sz="half" idx="10"/>
          </p:nvPr>
        </p:nvSpPr>
        <p:spPr/>
        <p:txBody>
          <a:bodyPr/>
          <a:lstStyle/>
          <a:p>
            <a:fld id="{47E26048-AA3A-4BC4-BE04-58B821B00500}" type="datetimeFigureOut">
              <a:rPr lang="pt-BR" smtClean="0"/>
              <a:t>16/09/2023</a:t>
            </a:fld>
            <a:endParaRPr lang="pt-BR" dirty="0"/>
          </a:p>
        </p:txBody>
      </p:sp>
      <p:sp>
        <p:nvSpPr>
          <p:cNvPr id="6" name="Espaço Reservado para Rodapé 5">
            <a:extLst>
              <a:ext uri="{FF2B5EF4-FFF2-40B4-BE49-F238E27FC236}">
                <a16:creationId xmlns:a16="http://schemas.microsoft.com/office/drawing/2014/main" id="{2347E2C1-F5A8-48FE-8604-E5897BDBFC11}"/>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3E7B7A20-ECAB-4304-9108-DC623A2FC251}"/>
              </a:ext>
            </a:extLst>
          </p:cNvPr>
          <p:cNvSpPr>
            <a:spLocks noGrp="1"/>
          </p:cNvSpPr>
          <p:nvPr>
            <p:ph type="sldNum" sz="quarter" idx="12"/>
          </p:nvPr>
        </p:nvSpPr>
        <p:spPr/>
        <p:txBody>
          <a:bodyPr/>
          <a:lstStyle/>
          <a:p>
            <a:fld id="{B433D728-8A86-4FD6-9F0B-9851F8E1B090}" type="slidenum">
              <a:rPr lang="pt-BR" smtClean="0"/>
              <a:t>‹nº›</a:t>
            </a:fld>
            <a:endParaRPr lang="pt-BR" dirty="0"/>
          </a:p>
        </p:txBody>
      </p:sp>
    </p:spTree>
    <p:extLst>
      <p:ext uri="{BB962C8B-B14F-4D97-AF65-F5344CB8AC3E}">
        <p14:creationId xmlns:p14="http://schemas.microsoft.com/office/powerpoint/2010/main" val="81801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28DD9-7E93-463C-9C5B-E0CF3D97C75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015CFA2-C5EE-424F-ADA9-4814A38B4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CEC3361-A235-450E-B7F7-3F74DEA6033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A6B9B2F-F6CA-49C4-8A44-64FB7C3B9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26B54D6-06EE-4850-9A0D-9144DC68AFD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5D2A1EC-DFBE-49AE-A569-6BC98A3223EF}"/>
              </a:ext>
            </a:extLst>
          </p:cNvPr>
          <p:cNvSpPr>
            <a:spLocks noGrp="1"/>
          </p:cNvSpPr>
          <p:nvPr>
            <p:ph type="dt" sz="half" idx="10"/>
          </p:nvPr>
        </p:nvSpPr>
        <p:spPr/>
        <p:txBody>
          <a:bodyPr/>
          <a:lstStyle/>
          <a:p>
            <a:fld id="{47E26048-AA3A-4BC4-BE04-58B821B00500}" type="datetimeFigureOut">
              <a:rPr lang="pt-BR" smtClean="0"/>
              <a:t>16/09/2023</a:t>
            </a:fld>
            <a:endParaRPr lang="pt-BR" dirty="0"/>
          </a:p>
        </p:txBody>
      </p:sp>
      <p:sp>
        <p:nvSpPr>
          <p:cNvPr id="8" name="Espaço Reservado para Rodapé 7">
            <a:extLst>
              <a:ext uri="{FF2B5EF4-FFF2-40B4-BE49-F238E27FC236}">
                <a16:creationId xmlns:a16="http://schemas.microsoft.com/office/drawing/2014/main" id="{817A3CD7-0485-4154-8777-3FF0798D8CD2}"/>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0A961C5D-F0D0-4735-BF28-58670AF3EA09}"/>
              </a:ext>
            </a:extLst>
          </p:cNvPr>
          <p:cNvSpPr>
            <a:spLocks noGrp="1"/>
          </p:cNvSpPr>
          <p:nvPr>
            <p:ph type="sldNum" sz="quarter" idx="12"/>
          </p:nvPr>
        </p:nvSpPr>
        <p:spPr/>
        <p:txBody>
          <a:bodyPr/>
          <a:lstStyle/>
          <a:p>
            <a:fld id="{B433D728-8A86-4FD6-9F0B-9851F8E1B090}" type="slidenum">
              <a:rPr lang="pt-BR" smtClean="0"/>
              <a:t>‹nº›</a:t>
            </a:fld>
            <a:endParaRPr lang="pt-BR" dirty="0"/>
          </a:p>
        </p:txBody>
      </p:sp>
    </p:spTree>
    <p:extLst>
      <p:ext uri="{BB962C8B-B14F-4D97-AF65-F5344CB8AC3E}">
        <p14:creationId xmlns:p14="http://schemas.microsoft.com/office/powerpoint/2010/main" val="73563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DE269-61FB-4A61-B11F-C7EA735FE94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37F2ED7-0EA5-417E-A6F2-3C9FFE816CB6}"/>
              </a:ext>
            </a:extLst>
          </p:cNvPr>
          <p:cNvSpPr>
            <a:spLocks noGrp="1"/>
          </p:cNvSpPr>
          <p:nvPr>
            <p:ph type="dt" sz="half" idx="10"/>
          </p:nvPr>
        </p:nvSpPr>
        <p:spPr/>
        <p:txBody>
          <a:bodyPr/>
          <a:lstStyle/>
          <a:p>
            <a:fld id="{1A7A8D63-C435-477C-B18A-5DAE1E6A7252}" type="datetimeFigureOut">
              <a:rPr lang="pt-BR" smtClean="0"/>
              <a:t>16/09/2023</a:t>
            </a:fld>
            <a:endParaRPr lang="pt-BR"/>
          </a:p>
        </p:txBody>
      </p:sp>
      <p:sp>
        <p:nvSpPr>
          <p:cNvPr id="4" name="Espaço Reservado para Rodapé 3">
            <a:extLst>
              <a:ext uri="{FF2B5EF4-FFF2-40B4-BE49-F238E27FC236}">
                <a16:creationId xmlns:a16="http://schemas.microsoft.com/office/drawing/2014/main" id="{1385FAF4-714E-4F3F-A4E8-6F644E542E1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C6A1A52-F733-4663-800C-93420EF52D66}"/>
              </a:ext>
            </a:extLst>
          </p:cNvPr>
          <p:cNvSpPr>
            <a:spLocks noGrp="1"/>
          </p:cNvSpPr>
          <p:nvPr>
            <p:ph type="sldNum" sz="quarter" idx="12"/>
          </p:nvPr>
        </p:nvSpPr>
        <p:spPr/>
        <p:txBody>
          <a:bodyPr/>
          <a:lstStyle/>
          <a:p>
            <a:fld id="{FFAD9BFD-75EF-4D7A-B3B8-ECAF6C1F2794}" type="slidenum">
              <a:rPr lang="pt-BR" smtClean="0"/>
              <a:t>‹nº›</a:t>
            </a:fld>
            <a:endParaRPr lang="pt-BR"/>
          </a:p>
        </p:txBody>
      </p:sp>
    </p:spTree>
    <p:extLst>
      <p:ext uri="{BB962C8B-B14F-4D97-AF65-F5344CB8AC3E}">
        <p14:creationId xmlns:p14="http://schemas.microsoft.com/office/powerpoint/2010/main" val="4072968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B9A64A3-C9E1-43F1-9BE5-E6147EC5572D}"/>
              </a:ext>
            </a:extLst>
          </p:cNvPr>
          <p:cNvSpPr>
            <a:spLocks noGrp="1"/>
          </p:cNvSpPr>
          <p:nvPr>
            <p:ph type="dt" sz="half" idx="10"/>
          </p:nvPr>
        </p:nvSpPr>
        <p:spPr/>
        <p:txBody>
          <a:bodyPr/>
          <a:lstStyle/>
          <a:p>
            <a:fld id="{1A7A8D63-C435-477C-B18A-5DAE1E6A7252}" type="datetimeFigureOut">
              <a:rPr lang="pt-BR" smtClean="0"/>
              <a:t>16/09/2023</a:t>
            </a:fld>
            <a:endParaRPr lang="pt-BR"/>
          </a:p>
        </p:txBody>
      </p:sp>
      <p:sp>
        <p:nvSpPr>
          <p:cNvPr id="3" name="Espaço Reservado para Rodapé 2">
            <a:extLst>
              <a:ext uri="{FF2B5EF4-FFF2-40B4-BE49-F238E27FC236}">
                <a16:creationId xmlns:a16="http://schemas.microsoft.com/office/drawing/2014/main" id="{FC6F56C2-0481-4561-9FDB-65CA314EAA7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70961BF-0668-4E21-9D19-2C5DC16E2926}"/>
              </a:ext>
            </a:extLst>
          </p:cNvPr>
          <p:cNvSpPr>
            <a:spLocks noGrp="1"/>
          </p:cNvSpPr>
          <p:nvPr>
            <p:ph type="sldNum" sz="quarter" idx="12"/>
          </p:nvPr>
        </p:nvSpPr>
        <p:spPr/>
        <p:txBody>
          <a:bodyPr/>
          <a:lstStyle/>
          <a:p>
            <a:fld id="{FFAD9BFD-75EF-4D7A-B3B8-ECAF6C1F2794}" type="slidenum">
              <a:rPr lang="pt-BR" smtClean="0"/>
              <a:t>‹nº›</a:t>
            </a:fld>
            <a:endParaRPr lang="pt-BR"/>
          </a:p>
        </p:txBody>
      </p:sp>
    </p:spTree>
    <p:extLst>
      <p:ext uri="{BB962C8B-B14F-4D97-AF65-F5344CB8AC3E}">
        <p14:creationId xmlns:p14="http://schemas.microsoft.com/office/powerpoint/2010/main" val="35537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F8FB2-7029-43B7-9652-782F84A55D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822EA24-C528-4D4C-9CB7-E73D12E86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DA74987-3DF6-46F4-B3C8-F389DF98C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3B24E83-D7FD-433B-9580-3CCC9884BCCE}"/>
              </a:ext>
            </a:extLst>
          </p:cNvPr>
          <p:cNvSpPr>
            <a:spLocks noGrp="1"/>
          </p:cNvSpPr>
          <p:nvPr>
            <p:ph type="dt" sz="half" idx="10"/>
          </p:nvPr>
        </p:nvSpPr>
        <p:spPr/>
        <p:txBody>
          <a:bodyPr/>
          <a:lstStyle/>
          <a:p>
            <a:fld id="{47E26048-AA3A-4BC4-BE04-58B821B00500}" type="datetimeFigureOut">
              <a:rPr lang="pt-BR" smtClean="0"/>
              <a:t>16/09/2023</a:t>
            </a:fld>
            <a:endParaRPr lang="pt-BR" dirty="0"/>
          </a:p>
        </p:txBody>
      </p:sp>
      <p:sp>
        <p:nvSpPr>
          <p:cNvPr id="6" name="Espaço Reservado para Rodapé 5">
            <a:extLst>
              <a:ext uri="{FF2B5EF4-FFF2-40B4-BE49-F238E27FC236}">
                <a16:creationId xmlns:a16="http://schemas.microsoft.com/office/drawing/2014/main" id="{932C2F5C-6C72-4BAB-BCF9-5949CB9E39DC}"/>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BADF3D86-B1E7-4015-8907-8DE7C8720CB9}"/>
              </a:ext>
            </a:extLst>
          </p:cNvPr>
          <p:cNvSpPr>
            <a:spLocks noGrp="1"/>
          </p:cNvSpPr>
          <p:nvPr>
            <p:ph type="sldNum" sz="quarter" idx="12"/>
          </p:nvPr>
        </p:nvSpPr>
        <p:spPr/>
        <p:txBody>
          <a:bodyPr/>
          <a:lstStyle/>
          <a:p>
            <a:fld id="{B433D728-8A86-4FD6-9F0B-9851F8E1B090}" type="slidenum">
              <a:rPr lang="pt-BR" smtClean="0"/>
              <a:t>‹nº›</a:t>
            </a:fld>
            <a:endParaRPr lang="pt-BR" dirty="0"/>
          </a:p>
        </p:txBody>
      </p:sp>
    </p:spTree>
    <p:extLst>
      <p:ext uri="{BB962C8B-B14F-4D97-AF65-F5344CB8AC3E}">
        <p14:creationId xmlns:p14="http://schemas.microsoft.com/office/powerpoint/2010/main" val="118451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0F4DD-1F05-4B7A-84B7-8B0C2276F81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9A6348A-5ED9-40C7-BD0A-844C53108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a:extLst>
              <a:ext uri="{FF2B5EF4-FFF2-40B4-BE49-F238E27FC236}">
                <a16:creationId xmlns:a16="http://schemas.microsoft.com/office/drawing/2014/main" id="{137693CA-A364-4415-A868-02640A3A1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647D03-3123-4E84-99E0-2FF24BF75C37}"/>
              </a:ext>
            </a:extLst>
          </p:cNvPr>
          <p:cNvSpPr>
            <a:spLocks noGrp="1"/>
          </p:cNvSpPr>
          <p:nvPr>
            <p:ph type="dt" sz="half" idx="10"/>
          </p:nvPr>
        </p:nvSpPr>
        <p:spPr/>
        <p:txBody>
          <a:bodyPr/>
          <a:lstStyle/>
          <a:p>
            <a:fld id="{47E26048-AA3A-4BC4-BE04-58B821B00500}" type="datetimeFigureOut">
              <a:rPr lang="pt-BR" smtClean="0"/>
              <a:t>16/09/2023</a:t>
            </a:fld>
            <a:endParaRPr lang="pt-BR" dirty="0"/>
          </a:p>
        </p:txBody>
      </p:sp>
      <p:sp>
        <p:nvSpPr>
          <p:cNvPr id="6" name="Espaço Reservado para Rodapé 5">
            <a:extLst>
              <a:ext uri="{FF2B5EF4-FFF2-40B4-BE49-F238E27FC236}">
                <a16:creationId xmlns:a16="http://schemas.microsoft.com/office/drawing/2014/main" id="{C1315E57-122D-44F1-A11D-CFB9B2FBD879}"/>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C2D7C4AF-4AA2-49B1-82E7-BFDBB24591E4}"/>
              </a:ext>
            </a:extLst>
          </p:cNvPr>
          <p:cNvSpPr>
            <a:spLocks noGrp="1"/>
          </p:cNvSpPr>
          <p:nvPr>
            <p:ph type="sldNum" sz="quarter" idx="12"/>
          </p:nvPr>
        </p:nvSpPr>
        <p:spPr/>
        <p:txBody>
          <a:bodyPr/>
          <a:lstStyle/>
          <a:p>
            <a:fld id="{B433D728-8A86-4FD6-9F0B-9851F8E1B090}" type="slidenum">
              <a:rPr lang="pt-BR" smtClean="0"/>
              <a:t>‹nº›</a:t>
            </a:fld>
            <a:endParaRPr lang="pt-BR" dirty="0"/>
          </a:p>
        </p:txBody>
      </p:sp>
    </p:spTree>
    <p:extLst>
      <p:ext uri="{BB962C8B-B14F-4D97-AF65-F5344CB8AC3E}">
        <p14:creationId xmlns:p14="http://schemas.microsoft.com/office/powerpoint/2010/main" val="218805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C7D5F6D-35E2-4F53-A148-131D24D16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368EFAF-6703-4603-B677-2E70CA7D0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825C80-D2F0-42CD-B857-C6462F2AA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A8D63-C435-477C-B18A-5DAE1E6A7252}" type="datetimeFigureOut">
              <a:rPr lang="pt-BR" smtClean="0"/>
              <a:t>16/09/2023</a:t>
            </a:fld>
            <a:endParaRPr lang="pt-BR"/>
          </a:p>
        </p:txBody>
      </p:sp>
      <p:sp>
        <p:nvSpPr>
          <p:cNvPr id="5" name="Espaço Reservado para Rodapé 4">
            <a:extLst>
              <a:ext uri="{FF2B5EF4-FFF2-40B4-BE49-F238E27FC236}">
                <a16:creationId xmlns:a16="http://schemas.microsoft.com/office/drawing/2014/main" id="{6D63C0C1-D93A-4B58-86BF-0B1700B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C5AACCD-D7F1-481E-8DAB-0A7A4F417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AD9BFD-75EF-4D7A-B3B8-ECAF6C1F2794}" type="slidenum">
              <a:rPr lang="pt-BR" smtClean="0"/>
              <a:t>‹nº›</a:t>
            </a:fld>
            <a:endParaRPr lang="pt-BR"/>
          </a:p>
        </p:txBody>
      </p:sp>
      <p:pic>
        <p:nvPicPr>
          <p:cNvPr id="7" name="Imagem 6">
            <a:extLst>
              <a:ext uri="{FF2B5EF4-FFF2-40B4-BE49-F238E27FC236}">
                <a16:creationId xmlns:a16="http://schemas.microsoft.com/office/drawing/2014/main" id="{3F24D53D-B29D-E901-0B3B-095016E7D63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41918" y="207567"/>
            <a:ext cx="2014783" cy="227966"/>
          </a:xfrm>
          <a:prstGeom prst="rect">
            <a:avLst/>
          </a:prstGeom>
        </p:spPr>
      </p:pic>
      <p:sp>
        <p:nvSpPr>
          <p:cNvPr id="8" name="Retângulo 7">
            <a:extLst>
              <a:ext uri="{FF2B5EF4-FFF2-40B4-BE49-F238E27FC236}">
                <a16:creationId xmlns:a16="http://schemas.microsoft.com/office/drawing/2014/main" id="{70A55DC5-ACAA-B9A5-61A1-CB2843F71BF4}"/>
              </a:ext>
            </a:extLst>
          </p:cNvPr>
          <p:cNvSpPr/>
          <p:nvPr userDrawn="1"/>
        </p:nvSpPr>
        <p:spPr>
          <a:xfrm>
            <a:off x="226243" y="6438508"/>
            <a:ext cx="2130458" cy="2828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sz="1100" b="1" dirty="0">
                <a:solidFill>
                  <a:schemeClr val="tx1"/>
                </a:solidFill>
              </a:rPr>
              <a:t>Gestão Inteligente dos Estoques</a:t>
            </a:r>
          </a:p>
        </p:txBody>
      </p:sp>
      <p:sp>
        <p:nvSpPr>
          <p:cNvPr id="9" name="Retângulo 8">
            <a:extLst>
              <a:ext uri="{FF2B5EF4-FFF2-40B4-BE49-F238E27FC236}">
                <a16:creationId xmlns:a16="http://schemas.microsoft.com/office/drawing/2014/main" id="{38138A60-F0FA-DACA-49EB-3BBFF7207BA2}"/>
              </a:ext>
            </a:extLst>
          </p:cNvPr>
          <p:cNvSpPr/>
          <p:nvPr userDrawn="1"/>
        </p:nvSpPr>
        <p:spPr>
          <a:xfrm>
            <a:off x="5486401" y="207567"/>
            <a:ext cx="6400800" cy="37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sz="1400" b="1" dirty="0">
                <a:solidFill>
                  <a:schemeClr val="tx1"/>
                </a:solidFill>
              </a:rPr>
              <a:t>TRANSFORMANDO PESSOAS E NEGÓCIOS</a:t>
            </a:r>
          </a:p>
        </p:txBody>
      </p:sp>
      <p:sp>
        <p:nvSpPr>
          <p:cNvPr id="10" name="Retângulo 9">
            <a:extLst>
              <a:ext uri="{FF2B5EF4-FFF2-40B4-BE49-F238E27FC236}">
                <a16:creationId xmlns:a16="http://schemas.microsoft.com/office/drawing/2014/main" id="{6FD1FDD4-B3E8-8D86-F740-80A69123C841}"/>
              </a:ext>
            </a:extLst>
          </p:cNvPr>
          <p:cNvSpPr/>
          <p:nvPr userDrawn="1"/>
        </p:nvSpPr>
        <p:spPr>
          <a:xfrm>
            <a:off x="9634193" y="6438508"/>
            <a:ext cx="2130458" cy="2828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sz="1100" b="1" dirty="0">
                <a:solidFill>
                  <a:schemeClr val="tx1"/>
                </a:solidFill>
              </a:rPr>
              <a:t>Instrutor: Amadeu Rocha</a:t>
            </a:r>
          </a:p>
        </p:txBody>
      </p:sp>
      <p:cxnSp>
        <p:nvCxnSpPr>
          <p:cNvPr id="11" name="Conector reto 10">
            <a:extLst>
              <a:ext uri="{FF2B5EF4-FFF2-40B4-BE49-F238E27FC236}">
                <a16:creationId xmlns:a16="http://schemas.microsoft.com/office/drawing/2014/main" id="{DC25A454-DA5C-AEE4-28D5-246C014D1C25}"/>
              </a:ext>
            </a:extLst>
          </p:cNvPr>
          <p:cNvCxnSpPr/>
          <p:nvPr userDrawn="1"/>
        </p:nvCxnSpPr>
        <p:spPr>
          <a:xfrm>
            <a:off x="226243" y="6287678"/>
            <a:ext cx="118872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CD44A569-C587-FBB1-12BE-19A30B1216DB}"/>
              </a:ext>
            </a:extLst>
          </p:cNvPr>
          <p:cNvCxnSpPr/>
          <p:nvPr userDrawn="1"/>
        </p:nvCxnSpPr>
        <p:spPr>
          <a:xfrm>
            <a:off x="11887201" y="207567"/>
            <a:ext cx="0" cy="65137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222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fif"/><Relationship Id="rId4" Type="http://schemas.openxmlformats.org/officeDocument/2006/relationships/image" Target="../media/image10.jf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59FCCFD8-E269-7DF8-5517-FD8260EE12FA}"/>
              </a:ext>
            </a:extLst>
          </p:cNvPr>
          <p:cNvSpPr/>
          <p:nvPr/>
        </p:nvSpPr>
        <p:spPr>
          <a:xfrm>
            <a:off x="4248442" y="2770135"/>
            <a:ext cx="7576127" cy="2505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GESTÃO INTELIGENTE DOS </a:t>
            </a:r>
            <a:r>
              <a:rPr lang="pt-BR" sz="44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ESTOQUES TRATANDO RECEBIMENTO FÍSICO DE MERCADORIAS</a:t>
            </a:r>
            <a:endParaRPr lang="pt-BR" sz="4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Retângulo 5">
            <a:extLst>
              <a:ext uri="{FF2B5EF4-FFF2-40B4-BE49-F238E27FC236}">
                <a16:creationId xmlns:a16="http://schemas.microsoft.com/office/drawing/2014/main" id="{BAC3FCB6-93C3-F3A8-5FB8-B21DA5151C6B}"/>
              </a:ext>
            </a:extLst>
          </p:cNvPr>
          <p:cNvSpPr/>
          <p:nvPr/>
        </p:nvSpPr>
        <p:spPr>
          <a:xfrm>
            <a:off x="5543549" y="764100"/>
            <a:ext cx="6400800" cy="37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TRANSFORMANDO PESSOAS E NEGÓCIOS</a:t>
            </a:r>
          </a:p>
        </p:txBody>
      </p:sp>
      <p:sp>
        <p:nvSpPr>
          <p:cNvPr id="7" name="Retângulo 6">
            <a:extLst>
              <a:ext uri="{FF2B5EF4-FFF2-40B4-BE49-F238E27FC236}">
                <a16:creationId xmlns:a16="http://schemas.microsoft.com/office/drawing/2014/main" id="{E23B2375-5DD7-63C8-8585-3CC98680B2BB}"/>
              </a:ext>
            </a:extLst>
          </p:cNvPr>
          <p:cNvSpPr/>
          <p:nvPr/>
        </p:nvSpPr>
        <p:spPr>
          <a:xfrm>
            <a:off x="7286624" y="6356133"/>
            <a:ext cx="4657725" cy="430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sz="2400" b="1" dirty="0">
                <a:solidFill>
                  <a:schemeClr val="tx1"/>
                </a:solidFill>
                <a:latin typeface="Arial" panose="020B0604020202020204" pitchFamily="34" charset="0"/>
                <a:cs typeface="Arial" panose="020B0604020202020204" pitchFamily="34" charset="0"/>
              </a:rPr>
              <a:t>Instrutor: Amadeu Rocha</a:t>
            </a:r>
          </a:p>
        </p:txBody>
      </p:sp>
      <p:pic>
        <p:nvPicPr>
          <p:cNvPr id="8" name="Imagem 7">
            <a:extLst>
              <a:ext uri="{FF2B5EF4-FFF2-40B4-BE49-F238E27FC236}">
                <a16:creationId xmlns:a16="http://schemas.microsoft.com/office/drawing/2014/main" id="{C708EF6C-70D1-CDD5-A9C5-DD8240F212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634549"/>
            <a:ext cx="4248443" cy="5223451"/>
          </a:xfrm>
          <a:prstGeom prst="rect">
            <a:avLst/>
          </a:prstGeom>
          <a:noFill/>
          <a:ln>
            <a:noFill/>
          </a:ln>
        </p:spPr>
      </p:pic>
    </p:spTree>
    <p:extLst>
      <p:ext uri="{BB962C8B-B14F-4D97-AF65-F5344CB8AC3E}">
        <p14:creationId xmlns:p14="http://schemas.microsoft.com/office/powerpoint/2010/main" val="2562534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5C57C3B-5F25-13C6-165D-AF050B18D5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8450" y="565784"/>
            <a:ext cx="3914400" cy="442901"/>
          </a:xfrm>
          <a:prstGeom prst="rect">
            <a:avLst/>
          </a:prstGeom>
        </p:spPr>
      </p:pic>
      <p:sp>
        <p:nvSpPr>
          <p:cNvPr id="5" name="Retângulo 4">
            <a:extLst>
              <a:ext uri="{FF2B5EF4-FFF2-40B4-BE49-F238E27FC236}">
                <a16:creationId xmlns:a16="http://schemas.microsoft.com/office/drawing/2014/main" id="{FC253F8C-5A16-F97A-71A6-4328A44A8732}"/>
              </a:ext>
            </a:extLst>
          </p:cNvPr>
          <p:cNvSpPr/>
          <p:nvPr/>
        </p:nvSpPr>
        <p:spPr>
          <a:xfrm>
            <a:off x="5881687" y="3155528"/>
            <a:ext cx="5447925" cy="2505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OBRIGADO!</a:t>
            </a:r>
          </a:p>
        </p:txBody>
      </p:sp>
      <p:sp>
        <p:nvSpPr>
          <p:cNvPr id="6" name="Retângulo 5">
            <a:extLst>
              <a:ext uri="{FF2B5EF4-FFF2-40B4-BE49-F238E27FC236}">
                <a16:creationId xmlns:a16="http://schemas.microsoft.com/office/drawing/2014/main" id="{D8BB70FB-0DD6-3FFE-2245-8F23A60430E8}"/>
              </a:ext>
            </a:extLst>
          </p:cNvPr>
          <p:cNvSpPr/>
          <p:nvPr/>
        </p:nvSpPr>
        <p:spPr>
          <a:xfrm>
            <a:off x="5543550" y="1197397"/>
            <a:ext cx="6400800" cy="37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TRANSFORMANDO PESSOAS E NEGÓCIOS</a:t>
            </a:r>
          </a:p>
        </p:txBody>
      </p:sp>
      <p:pic>
        <p:nvPicPr>
          <p:cNvPr id="7" name="Imagem 6">
            <a:extLst>
              <a:ext uri="{FF2B5EF4-FFF2-40B4-BE49-F238E27FC236}">
                <a16:creationId xmlns:a16="http://schemas.microsoft.com/office/drawing/2014/main" id="{728C78F8-8725-1334-6CC5-28C413D05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574469"/>
            <a:ext cx="4350854" cy="5283531"/>
          </a:xfrm>
          <a:prstGeom prst="rect">
            <a:avLst/>
          </a:prstGeom>
          <a:noFill/>
          <a:ln>
            <a:noFill/>
          </a:ln>
        </p:spPr>
      </p:pic>
    </p:spTree>
    <p:extLst>
      <p:ext uri="{BB962C8B-B14F-4D97-AF65-F5344CB8AC3E}">
        <p14:creationId xmlns:p14="http://schemas.microsoft.com/office/powerpoint/2010/main" val="534743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04800" y="1496218"/>
            <a:ext cx="11277600" cy="4552157"/>
          </a:xfrm>
        </p:spPr>
        <p:txBody>
          <a:bodyPr rtlCol="0">
            <a:normAutofit/>
          </a:bodyPr>
          <a:lstStyle/>
          <a:p>
            <a:pPr marL="0" indent="0">
              <a:buNone/>
            </a:pPr>
            <a:endParaRPr lang="pt-BR" dirty="0"/>
          </a:p>
          <a:p>
            <a:pPr marL="0" indent="0">
              <a:buNone/>
            </a:pPr>
            <a:endParaRPr lang="pt-BR" dirty="0"/>
          </a:p>
          <a:p>
            <a:pPr marL="0" indent="0" fontAlgn="auto">
              <a:buNone/>
              <a:defRPr/>
            </a:pPr>
            <a:endParaRPr lang="en-GB" altLang="pt-BR" dirty="0">
              <a:latin typeface="Arial" panose="020B0604020202020204" pitchFamily="34" charset="0"/>
              <a:cs typeface="Arial" panose="020B0604020202020204" pitchFamily="34" charset="0"/>
            </a:endParaRPr>
          </a:p>
        </p:txBody>
      </p:sp>
      <p:sp>
        <p:nvSpPr>
          <p:cNvPr id="2" name="Retângulo 1"/>
          <p:cNvSpPr/>
          <p:nvPr/>
        </p:nvSpPr>
        <p:spPr>
          <a:xfrm>
            <a:off x="5599325" y="111279"/>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
        <p:nvSpPr>
          <p:cNvPr id="3" name="Retângulo 2"/>
          <p:cNvSpPr/>
          <p:nvPr/>
        </p:nvSpPr>
        <p:spPr>
          <a:xfrm>
            <a:off x="5524073" y="588276"/>
            <a:ext cx="6526060" cy="1384995"/>
          </a:xfrm>
          <a:prstGeom prst="rect">
            <a:avLst/>
          </a:prstGeom>
        </p:spPr>
        <p:txBody>
          <a:bodyPr wrap="square">
            <a:spAutoFit/>
          </a:bodyPr>
          <a:lstStyle/>
          <a:p>
            <a:r>
              <a:rPr lang="pt-BR" sz="2800" b="1" u="sng" dirty="0"/>
              <a:t>Recebimento Físico </a:t>
            </a:r>
            <a:r>
              <a:rPr lang="pt-BR" sz="2800" b="1" u="sng" dirty="0" smtClean="0"/>
              <a:t>Mercadorias Manual</a:t>
            </a:r>
            <a:r>
              <a:rPr lang="pt-BR" sz="2800" b="1" dirty="0" smtClean="0"/>
              <a:t>: </a:t>
            </a:r>
            <a:r>
              <a:rPr lang="pt-BR" sz="2800" b="1" dirty="0"/>
              <a:t> </a:t>
            </a:r>
          </a:p>
          <a:p>
            <a:r>
              <a:rPr lang="pt-BR" sz="2800" b="1" dirty="0"/>
              <a:t>Quantitativo;</a:t>
            </a:r>
          </a:p>
          <a:p>
            <a:r>
              <a:rPr lang="pt-BR" sz="2800" b="1" dirty="0"/>
              <a:t>Qualitativo;</a:t>
            </a:r>
          </a:p>
        </p:txBody>
      </p:sp>
      <p:pic>
        <p:nvPicPr>
          <p:cNvPr id="6" name="Imagem 5"/>
          <p:cNvPicPr/>
          <p:nvPr/>
        </p:nvPicPr>
        <p:blipFill>
          <a:blip r:embed="rId3">
            <a:extLst>
              <a:ext uri="{28A0092B-C50C-407E-A947-70E740481C1C}">
                <a14:useLocalDpi xmlns:a14="http://schemas.microsoft.com/office/drawing/2010/main" val="0"/>
              </a:ext>
            </a:extLst>
          </a:blip>
          <a:stretch>
            <a:fillRect/>
          </a:stretch>
        </p:blipFill>
        <p:spPr>
          <a:xfrm>
            <a:off x="601249" y="2450324"/>
            <a:ext cx="11373633" cy="4150891"/>
          </a:xfrm>
          <a:prstGeom prst="rect">
            <a:avLst/>
          </a:prstGeom>
        </p:spPr>
      </p:pic>
    </p:spTree>
    <p:extLst>
      <p:ext uri="{BB962C8B-B14F-4D97-AF65-F5344CB8AC3E}">
        <p14:creationId xmlns:p14="http://schemas.microsoft.com/office/powerpoint/2010/main" val="1083021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52CAA07-1A71-ED8D-86DE-F4812F0F3328}"/>
              </a:ext>
            </a:extLst>
          </p:cNvPr>
          <p:cNvSpPr/>
          <p:nvPr/>
        </p:nvSpPr>
        <p:spPr>
          <a:xfrm>
            <a:off x="5656284" y="720065"/>
            <a:ext cx="6400803" cy="764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APP </a:t>
            </a:r>
            <a:r>
              <a:rPr lang="pt-BR" sz="2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CONNECT MOBILE </a:t>
            </a:r>
            <a:r>
              <a:rPr lang="pt-BR" sz="28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ANDROID</a:t>
            </a:r>
            <a:endParaRPr lang="pt-BR" sz="2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pt-BR" sz="2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RECEBIMENTO FÍSICO </a:t>
            </a:r>
            <a:r>
              <a:rPr lang="pt-BR" sz="20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MERCADORIAS</a:t>
            </a:r>
            <a:endParaRPr lang="pt-BR" sz="2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 name="Imagem 9">
            <a:extLst>
              <a:ext uri="{FF2B5EF4-FFF2-40B4-BE49-F238E27FC236}">
                <a16:creationId xmlns:a16="http://schemas.microsoft.com/office/drawing/2014/main" id="{07FEF46E-2505-A35F-A45F-0AB8E6610C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5518" y="2304106"/>
            <a:ext cx="7390357" cy="4450461"/>
          </a:xfrm>
          <a:prstGeom prst="rect">
            <a:avLst/>
          </a:prstGeom>
        </p:spPr>
      </p:pic>
      <p:sp>
        <p:nvSpPr>
          <p:cNvPr id="7" name="Retângulo 6"/>
          <p:cNvSpPr/>
          <p:nvPr/>
        </p:nvSpPr>
        <p:spPr>
          <a:xfrm>
            <a:off x="5656284" y="264091"/>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23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04800" y="1496218"/>
            <a:ext cx="11277600" cy="4552157"/>
          </a:xfrm>
        </p:spPr>
        <p:txBody>
          <a:bodyPr rtlCol="0">
            <a:normAutofit/>
          </a:bodyPr>
          <a:lstStyle/>
          <a:p>
            <a:pPr marL="0" indent="0">
              <a:buNone/>
            </a:pPr>
            <a:endParaRPr lang="pt-BR" dirty="0"/>
          </a:p>
          <a:p>
            <a:pPr marL="0" indent="0">
              <a:buNone/>
            </a:pPr>
            <a:endParaRPr lang="pt-BR" dirty="0"/>
          </a:p>
          <a:p>
            <a:pPr marL="0" indent="0" fontAlgn="auto">
              <a:buNone/>
              <a:defRPr/>
            </a:pPr>
            <a:endParaRPr lang="en-GB" altLang="pt-BR" dirty="0">
              <a:latin typeface="Arial" panose="020B0604020202020204" pitchFamily="34" charset="0"/>
              <a:cs typeface="Arial" panose="020B0604020202020204" pitchFamily="34" charset="0"/>
            </a:endParaRPr>
          </a:p>
        </p:txBody>
      </p:sp>
      <p:sp>
        <p:nvSpPr>
          <p:cNvPr id="2" name="Retângulo 1"/>
          <p:cNvSpPr/>
          <p:nvPr/>
        </p:nvSpPr>
        <p:spPr>
          <a:xfrm>
            <a:off x="5599325" y="111279"/>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
        <p:nvSpPr>
          <p:cNvPr id="3" name="Retângulo 2"/>
          <p:cNvSpPr/>
          <p:nvPr/>
        </p:nvSpPr>
        <p:spPr>
          <a:xfrm>
            <a:off x="5599326" y="588276"/>
            <a:ext cx="6375556" cy="1384995"/>
          </a:xfrm>
          <a:prstGeom prst="rect">
            <a:avLst/>
          </a:prstGeom>
        </p:spPr>
        <p:txBody>
          <a:bodyPr wrap="square">
            <a:spAutoFit/>
          </a:bodyPr>
          <a:lstStyle/>
          <a:p>
            <a:r>
              <a:rPr lang="pt-BR" sz="2800" b="1" u="sng" dirty="0"/>
              <a:t>Recebimento Físico </a:t>
            </a:r>
            <a:r>
              <a:rPr lang="pt-BR" sz="2800" b="1" u="sng" dirty="0" smtClean="0"/>
              <a:t>Mercadorias-APP</a:t>
            </a:r>
            <a:r>
              <a:rPr lang="pt-BR" sz="2800" b="1" dirty="0" smtClean="0"/>
              <a:t>: </a:t>
            </a:r>
            <a:r>
              <a:rPr lang="pt-BR" sz="2800" b="1" dirty="0"/>
              <a:t> </a:t>
            </a:r>
          </a:p>
          <a:p>
            <a:r>
              <a:rPr lang="pt-BR" sz="2800" b="1" dirty="0"/>
              <a:t>Quantitativo;</a:t>
            </a:r>
          </a:p>
          <a:p>
            <a:r>
              <a:rPr lang="pt-BR" sz="2800" b="1" dirty="0"/>
              <a:t>Qualitativo;</a:t>
            </a:r>
          </a:p>
        </p:txBody>
      </p:sp>
      <p:pic>
        <p:nvPicPr>
          <p:cNvPr id="7" name="Imagem 6"/>
          <p:cNvPicPr/>
          <p:nvPr/>
        </p:nvPicPr>
        <p:blipFill>
          <a:blip r:embed="rId3">
            <a:extLst>
              <a:ext uri="{28A0092B-C50C-407E-A947-70E740481C1C}">
                <a14:useLocalDpi xmlns:a14="http://schemas.microsoft.com/office/drawing/2010/main" val="0"/>
              </a:ext>
            </a:extLst>
          </a:blip>
          <a:stretch>
            <a:fillRect/>
          </a:stretch>
        </p:blipFill>
        <p:spPr>
          <a:xfrm>
            <a:off x="663880" y="2748876"/>
            <a:ext cx="11114761" cy="3914971"/>
          </a:xfrm>
          <a:prstGeom prst="rect">
            <a:avLst/>
          </a:prstGeom>
        </p:spPr>
      </p:pic>
    </p:spTree>
    <p:extLst>
      <p:ext uri="{BB962C8B-B14F-4D97-AF65-F5344CB8AC3E}">
        <p14:creationId xmlns:p14="http://schemas.microsoft.com/office/powerpoint/2010/main" val="2365943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04800" y="1496218"/>
            <a:ext cx="11277600" cy="4552157"/>
          </a:xfrm>
        </p:spPr>
        <p:txBody>
          <a:bodyPr rtlCol="0">
            <a:normAutofit/>
          </a:bodyPr>
          <a:lstStyle/>
          <a:p>
            <a:pPr marL="0" indent="0">
              <a:buNone/>
            </a:pPr>
            <a:endParaRPr lang="pt-BR" dirty="0"/>
          </a:p>
          <a:p>
            <a:pPr marL="0" indent="0">
              <a:buNone/>
            </a:pPr>
            <a:endParaRPr lang="pt-BR" dirty="0"/>
          </a:p>
          <a:p>
            <a:pPr marL="0" indent="0" fontAlgn="auto">
              <a:buNone/>
              <a:defRPr/>
            </a:pPr>
            <a:endParaRPr lang="en-GB" altLang="pt-BR" dirty="0">
              <a:latin typeface="Arial" panose="020B0604020202020204" pitchFamily="34" charset="0"/>
              <a:cs typeface="Arial" panose="020B0604020202020204" pitchFamily="34" charset="0"/>
            </a:endParaRPr>
          </a:p>
        </p:txBody>
      </p:sp>
      <p:sp>
        <p:nvSpPr>
          <p:cNvPr id="2" name="Retângulo 1"/>
          <p:cNvSpPr/>
          <p:nvPr/>
        </p:nvSpPr>
        <p:spPr>
          <a:xfrm>
            <a:off x="5599325" y="111279"/>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
        <p:nvSpPr>
          <p:cNvPr id="3" name="Retângulo 2"/>
          <p:cNvSpPr/>
          <p:nvPr/>
        </p:nvSpPr>
        <p:spPr>
          <a:xfrm>
            <a:off x="5524073" y="588276"/>
            <a:ext cx="6526060" cy="1384995"/>
          </a:xfrm>
          <a:prstGeom prst="rect">
            <a:avLst/>
          </a:prstGeom>
        </p:spPr>
        <p:txBody>
          <a:bodyPr wrap="square">
            <a:spAutoFit/>
          </a:bodyPr>
          <a:lstStyle/>
          <a:p>
            <a:r>
              <a:rPr lang="pt-BR" sz="2800" b="1" u="sng" dirty="0"/>
              <a:t>Recebimento Físico </a:t>
            </a:r>
            <a:r>
              <a:rPr lang="pt-BR" sz="2800" b="1" u="sng" dirty="0" smtClean="0"/>
              <a:t>Mercadorias Manual</a:t>
            </a:r>
            <a:r>
              <a:rPr lang="pt-BR" sz="2800" b="1" dirty="0" smtClean="0"/>
              <a:t>: </a:t>
            </a:r>
            <a:r>
              <a:rPr lang="pt-BR" sz="2800" b="1" dirty="0"/>
              <a:t> </a:t>
            </a:r>
          </a:p>
          <a:p>
            <a:r>
              <a:rPr lang="pt-BR" sz="2800" b="1" dirty="0"/>
              <a:t>Quantitativo;</a:t>
            </a:r>
          </a:p>
          <a:p>
            <a:r>
              <a:rPr lang="pt-BR" sz="2800" b="1" dirty="0"/>
              <a:t>Qualitativo;</a:t>
            </a:r>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0073" y="2541531"/>
            <a:ext cx="3215612" cy="4055354"/>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469" y="2541531"/>
            <a:ext cx="3087990" cy="4055354"/>
          </a:xfrm>
          <a:prstGeom prst="rect">
            <a:avLst/>
          </a:prstGeom>
        </p:spPr>
      </p:pic>
    </p:spTree>
    <p:extLst>
      <p:ext uri="{BB962C8B-B14F-4D97-AF65-F5344CB8AC3E}">
        <p14:creationId xmlns:p14="http://schemas.microsoft.com/office/powerpoint/2010/main" val="573953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04800" y="1496218"/>
            <a:ext cx="11277600" cy="4552157"/>
          </a:xfrm>
        </p:spPr>
        <p:txBody>
          <a:bodyPr rtlCol="0">
            <a:normAutofit/>
          </a:bodyPr>
          <a:lstStyle/>
          <a:p>
            <a:pPr marL="0" indent="0">
              <a:buNone/>
            </a:pPr>
            <a:endParaRPr lang="pt-BR" dirty="0"/>
          </a:p>
          <a:p>
            <a:pPr marL="0" indent="0">
              <a:buNone/>
            </a:pPr>
            <a:endParaRPr lang="pt-BR" dirty="0"/>
          </a:p>
          <a:p>
            <a:pPr marL="0" indent="0" fontAlgn="auto">
              <a:buNone/>
              <a:defRPr/>
            </a:pPr>
            <a:endParaRPr lang="en-GB" altLang="pt-BR" dirty="0">
              <a:latin typeface="Arial" panose="020B0604020202020204" pitchFamily="34" charset="0"/>
              <a:cs typeface="Arial" panose="020B0604020202020204" pitchFamily="34" charset="0"/>
            </a:endParaRPr>
          </a:p>
        </p:txBody>
      </p:sp>
      <p:sp>
        <p:nvSpPr>
          <p:cNvPr id="2" name="Retângulo 1"/>
          <p:cNvSpPr/>
          <p:nvPr/>
        </p:nvSpPr>
        <p:spPr>
          <a:xfrm>
            <a:off x="5599325" y="111279"/>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
        <p:nvSpPr>
          <p:cNvPr id="3" name="Retângulo 2"/>
          <p:cNvSpPr/>
          <p:nvPr/>
        </p:nvSpPr>
        <p:spPr>
          <a:xfrm>
            <a:off x="5524073" y="588276"/>
            <a:ext cx="6526060" cy="1384995"/>
          </a:xfrm>
          <a:prstGeom prst="rect">
            <a:avLst/>
          </a:prstGeom>
        </p:spPr>
        <p:txBody>
          <a:bodyPr wrap="square">
            <a:spAutoFit/>
          </a:bodyPr>
          <a:lstStyle/>
          <a:p>
            <a:r>
              <a:rPr lang="pt-BR" sz="2800" b="1" u="sng" dirty="0"/>
              <a:t>Recebimento Físico </a:t>
            </a:r>
            <a:r>
              <a:rPr lang="pt-BR" sz="2800" b="1" u="sng" dirty="0" smtClean="0"/>
              <a:t>Mercadorias Manual</a:t>
            </a:r>
            <a:r>
              <a:rPr lang="pt-BR" sz="2800" b="1" dirty="0" smtClean="0"/>
              <a:t>: </a:t>
            </a:r>
            <a:r>
              <a:rPr lang="pt-BR" sz="2800" b="1" dirty="0"/>
              <a:t> </a:t>
            </a:r>
          </a:p>
          <a:p>
            <a:r>
              <a:rPr lang="pt-BR" sz="2800" b="1" dirty="0"/>
              <a:t>Quantitativo;</a:t>
            </a:r>
          </a:p>
          <a:p>
            <a:r>
              <a:rPr lang="pt-BR" sz="2800" b="1" dirty="0"/>
              <a:t>Qualitativo;</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852" y="2366963"/>
            <a:ext cx="2381428" cy="1288314"/>
          </a:xfrm>
          <a:prstGeom prst="rect">
            <a:avLst/>
          </a:prstGeom>
        </p:spPr>
      </p:pic>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0852" y="5239837"/>
            <a:ext cx="2381428" cy="1438700"/>
          </a:xfrm>
          <a:prstGeom prst="rect">
            <a:avLst/>
          </a:prstGeom>
        </p:spPr>
      </p:pic>
      <p:pic>
        <p:nvPicPr>
          <p:cNvPr id="9" name="Imagem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0852" y="3816431"/>
            <a:ext cx="2381428" cy="1262251"/>
          </a:xfrm>
          <a:prstGeom prst="rect">
            <a:avLst/>
          </a:prstGeom>
        </p:spPr>
      </p:pic>
      <p:pic>
        <p:nvPicPr>
          <p:cNvPr id="11" name="Imagem 10"/>
          <p:cNvPicPr>
            <a:picLocks noChangeAspect="1"/>
          </p:cNvPicPr>
          <p:nvPr/>
        </p:nvPicPr>
        <p:blipFill>
          <a:blip r:embed="rId6"/>
          <a:stretch>
            <a:fillRect/>
          </a:stretch>
        </p:blipFill>
        <p:spPr>
          <a:xfrm>
            <a:off x="819791" y="2366962"/>
            <a:ext cx="6056998" cy="4311574"/>
          </a:xfrm>
          <a:prstGeom prst="rect">
            <a:avLst/>
          </a:prstGeom>
        </p:spPr>
      </p:pic>
    </p:spTree>
    <p:extLst>
      <p:ext uri="{BB962C8B-B14F-4D97-AF65-F5344CB8AC3E}">
        <p14:creationId xmlns:p14="http://schemas.microsoft.com/office/powerpoint/2010/main" val="271192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666752"/>
            <a:ext cx="8208962" cy="447674"/>
          </a:xfrm>
        </p:spPr>
        <p:txBody>
          <a:bodyPr>
            <a:noAutofit/>
          </a:bodyPr>
          <a:lstStyle/>
          <a:p>
            <a:pPr algn="l">
              <a:defRPr/>
            </a:pP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endParaRPr lang="en-GB" sz="2400" b="1" dirty="0">
              <a:latin typeface="Arial" panose="020B0604020202020204" pitchFamily="34" charset="0"/>
              <a:cs typeface="Arial" panose="020B0604020202020204" pitchFamily="34" charset="0"/>
            </a:endParaRPr>
          </a:p>
        </p:txBody>
      </p:sp>
      <p:sp>
        <p:nvSpPr>
          <p:cNvPr id="2" name="Espaço Reservado para Conteúdo 1"/>
          <p:cNvSpPr>
            <a:spLocks noGrp="1"/>
          </p:cNvSpPr>
          <p:nvPr>
            <p:ph idx="1"/>
          </p:nvPr>
        </p:nvSpPr>
        <p:spPr>
          <a:xfrm>
            <a:off x="975986" y="2602238"/>
            <a:ext cx="10515600" cy="3986452"/>
          </a:xfrm>
        </p:spPr>
        <p:txBody>
          <a:bodyPr>
            <a:normAutofit fontScale="92500" lnSpcReduction="20000"/>
          </a:bodyPr>
          <a:lstStyle/>
          <a:p>
            <a:r>
              <a:rPr lang="pt-BR" b="1" dirty="0"/>
              <a:t>Checagem para Entrada de Produtos</a:t>
            </a:r>
            <a:r>
              <a:rPr lang="pt-BR" dirty="0"/>
              <a:t> Todo produto a ser recebido deverá ter obrigatoriamente descrito em sua nota fiscal o número do nosso documento interno de ordem de compra, após este item conferido o nosso departamento de recebimento fiscal deverá emitir o documento “espelho cego” para a posterior conferência do almoxarifado.</a:t>
            </a:r>
          </a:p>
          <a:p>
            <a:r>
              <a:rPr lang="pt-BR" b="1" dirty="0"/>
              <a:t>Conferência de Produtos</a:t>
            </a:r>
            <a:r>
              <a:rPr lang="pt-BR" dirty="0"/>
              <a:t> O produto seja ele de estoque ou de aplicação direta que seja resultante de uma solicitação de compra deverá ser analisado pelo almoxarifado obedecendo sempre os critérios qualitativos e quantitativos de conferência.</a:t>
            </a:r>
          </a:p>
          <a:p>
            <a:r>
              <a:rPr lang="pt-BR" b="1" dirty="0"/>
              <a:t>Armazenagem de Produtos</a:t>
            </a:r>
            <a:r>
              <a:rPr lang="pt-BR" dirty="0"/>
              <a:t> O produto com destino a estoque após conferido será deverá ser devidamente armazenado em sua localização cadastrada ou almoxarifado de destino. Os matérias de aplicação direta após conferidos deverão ser retirados no prazo máximo de 24 horas</a:t>
            </a:r>
            <a:r>
              <a:rPr lang="pt-BR" dirty="0" smtClean="0"/>
              <a:t>.</a:t>
            </a:r>
            <a:endParaRPr lang="pt-BR" dirty="0"/>
          </a:p>
        </p:txBody>
      </p:sp>
      <p:sp>
        <p:nvSpPr>
          <p:cNvPr id="6" name="Retângulo 5"/>
          <p:cNvSpPr/>
          <p:nvPr/>
        </p:nvSpPr>
        <p:spPr>
          <a:xfrm>
            <a:off x="5586798" y="414575"/>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
        <p:nvSpPr>
          <p:cNvPr id="3" name="Retângulo 2"/>
          <p:cNvSpPr/>
          <p:nvPr/>
        </p:nvSpPr>
        <p:spPr>
          <a:xfrm>
            <a:off x="6339743" y="996881"/>
            <a:ext cx="4869666" cy="369332"/>
          </a:xfrm>
          <a:prstGeom prst="rect">
            <a:avLst/>
          </a:prstGeom>
        </p:spPr>
        <p:txBody>
          <a:bodyPr wrap="none">
            <a:spAutoFit/>
          </a:bodyPr>
          <a:lstStyle/>
          <a:p>
            <a:r>
              <a:rPr lang="pt-BR"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DESCRIÇÃO DAS ETAPAS DO PROCESSO</a:t>
            </a:r>
            <a:endParaRPr lang="pt-BR" dirty="0"/>
          </a:p>
        </p:txBody>
      </p:sp>
    </p:spTree>
    <p:extLst>
      <p:ext uri="{BB962C8B-B14F-4D97-AF65-F5344CB8AC3E}">
        <p14:creationId xmlns:p14="http://schemas.microsoft.com/office/powerpoint/2010/main" val="3844662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666752"/>
            <a:ext cx="8208962" cy="447674"/>
          </a:xfrm>
        </p:spPr>
        <p:txBody>
          <a:bodyPr>
            <a:noAutofit/>
          </a:bodyPr>
          <a:lstStyle/>
          <a:p>
            <a:pPr algn="l">
              <a:defRPr/>
            </a:pP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endParaRPr lang="en-GB" sz="2400" b="1" dirty="0">
              <a:latin typeface="Arial" panose="020B0604020202020204" pitchFamily="34" charset="0"/>
              <a:cs typeface="Arial" panose="020B0604020202020204" pitchFamily="34" charset="0"/>
            </a:endParaRPr>
          </a:p>
        </p:txBody>
      </p:sp>
      <p:sp>
        <p:nvSpPr>
          <p:cNvPr id="18434" name="Rectangle 3"/>
          <p:cNvSpPr>
            <a:spLocks noGrp="1" noChangeArrowheads="1"/>
          </p:cNvSpPr>
          <p:nvPr>
            <p:ph idx="1"/>
          </p:nvPr>
        </p:nvSpPr>
        <p:spPr>
          <a:xfrm>
            <a:off x="670560" y="2565362"/>
            <a:ext cx="11277600" cy="4130859"/>
          </a:xfrm>
        </p:spPr>
        <p:txBody>
          <a:bodyPr rtlCol="0">
            <a:normAutofit fontScale="55000" lnSpcReduction="20000"/>
          </a:bodyPr>
          <a:lstStyle/>
          <a:p>
            <a:pPr marL="0" indent="0">
              <a:buNone/>
            </a:pPr>
            <a:r>
              <a:rPr lang="pt-BR" sz="4500" u="sng" dirty="0"/>
              <a:t>Sistema FiFo Armazenagem:</a:t>
            </a:r>
            <a:endParaRPr lang="pt-BR" sz="4500" dirty="0"/>
          </a:p>
          <a:p>
            <a:pPr marL="0" indent="0">
              <a:buNone/>
            </a:pPr>
            <a:r>
              <a:rPr lang="pt-BR" dirty="0"/>
              <a:t> O método FIFO, (first in first out) – (primeiro que entra, primeiro que sai), consiste em estipular uma sequência de movimentação dos estoques onde o lote de produtos, sejam insumos, matérias-primas ou demais mercadorias, da forma que o lote que chega primeiro no almoxarifado, ou seja, entra no estoque em uma data antecipada aos demais, esse é o que deve ser enviado para a produção ou consumo primeiro. </a:t>
            </a:r>
          </a:p>
          <a:p>
            <a:pPr marL="0" indent="0">
              <a:buNone/>
            </a:pPr>
            <a:r>
              <a:rPr lang="pt-BR" dirty="0"/>
              <a:t>Sendo assim, desta forma mantem-se sempre os estoques atualizados em relação aos produtos, evitando-se manter no almoxarifado os produtos que estão em processo de envelhecimento, obsolescência ou em tempos de vencimento da data de validade, pois sempre o que chega ao almoxarifado antes também deve, necessariamente, sair do estoque antes.</a:t>
            </a:r>
          </a:p>
          <a:p>
            <a:pPr marL="0" indent="0">
              <a:buNone/>
            </a:pPr>
            <a:endParaRPr lang="pt-BR" dirty="0"/>
          </a:p>
          <a:p>
            <a:pPr marL="0" indent="0">
              <a:buNone/>
            </a:pPr>
            <a:r>
              <a:rPr lang="pt-BR" sz="4500" u="sng" dirty="0"/>
              <a:t>Sistema LIFO de armazenagem:</a:t>
            </a:r>
            <a:endParaRPr lang="pt-BR" sz="4500" dirty="0"/>
          </a:p>
          <a:p>
            <a:pPr marL="0" indent="0">
              <a:buNone/>
            </a:pPr>
            <a:r>
              <a:rPr lang="pt-BR" dirty="0"/>
              <a:t>LIFO (last in first out – último que entra, primeiro que sai), que difere do método FIFO, pois considera que não existe a regra de sempre ser a lógica de entrada no estoque para a saída, mas o inverso. </a:t>
            </a:r>
            <a:br>
              <a:rPr lang="pt-BR" dirty="0"/>
            </a:br>
            <a:r>
              <a:rPr lang="pt-BR" dirty="0"/>
              <a:t>Assim, os produtos e mercadorias que entram por último são aqueles que saem dos estoques primeiro. Isso não é vantajoso em estoques que possuem giro muito longo, pois os produtos que entraram primeiro terão a tendência de se deteriorar-se, ou no mínimo, perderem a data de validade, não podendo ser comercializados e gerando perdas para a empresa. </a:t>
            </a:r>
            <a:br>
              <a:rPr lang="pt-BR" dirty="0"/>
            </a:br>
            <a:r>
              <a:rPr lang="pt-BR" dirty="0"/>
              <a:t>Essa metodologia LIFO se justifica em estoques que giram muito rapidamente, em períodos de no máximo um mês, ou alguns meses, pois não oferecem o risco de perda. Assim sendo, quando os produtos chegam ao estoque já são direcionados para os seus locais de armazenagem, que podem ser prateleiras, por exemplo, e ficam expostos “na frente” dos produtos que já estavam na prateleira. E são esses produtos que serão consumidos primeiro, ficando os anteriores para depois até que se acaba todo o estoque.</a:t>
            </a:r>
            <a:endParaRPr lang="pt-BR" u="sng" dirty="0"/>
          </a:p>
        </p:txBody>
      </p:sp>
      <p:sp>
        <p:nvSpPr>
          <p:cNvPr id="5" name="Retângulo 4"/>
          <p:cNvSpPr/>
          <p:nvPr/>
        </p:nvSpPr>
        <p:spPr>
          <a:xfrm>
            <a:off x="5707883" y="690534"/>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45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666752"/>
            <a:ext cx="8208962" cy="447674"/>
          </a:xfrm>
        </p:spPr>
        <p:txBody>
          <a:bodyPr>
            <a:noAutofit/>
          </a:bodyPr>
          <a:lstStyle/>
          <a:p>
            <a:pPr algn="l">
              <a:defRPr/>
            </a:pP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r>
              <a:rPr lang="pt-BR" sz="2400" b="1" dirty="0">
                <a:latin typeface="Arial" panose="020B0604020202020204" pitchFamily="34" charset="0"/>
                <a:cs typeface="Arial" panose="020B0604020202020204" pitchFamily="34" charset="0"/>
              </a:rPr>
              <a:t/>
            </a:r>
            <a:br>
              <a:rPr lang="pt-BR" sz="2400" b="1" dirty="0">
                <a:latin typeface="Arial" panose="020B0604020202020204" pitchFamily="34" charset="0"/>
                <a:cs typeface="Arial" panose="020B0604020202020204" pitchFamily="34" charset="0"/>
              </a:rPr>
            </a:br>
            <a:endParaRPr lang="en-GB" sz="2400" b="1" dirty="0">
              <a:latin typeface="Arial" panose="020B0604020202020204" pitchFamily="34" charset="0"/>
              <a:cs typeface="Arial" panose="020B0604020202020204" pitchFamily="34" charset="0"/>
            </a:endParaRPr>
          </a:p>
        </p:txBody>
      </p:sp>
      <p:sp>
        <p:nvSpPr>
          <p:cNvPr id="2" name="Espaço Reservado para Conteúdo 1"/>
          <p:cNvSpPr>
            <a:spLocks noGrp="1"/>
          </p:cNvSpPr>
          <p:nvPr>
            <p:ph idx="1"/>
          </p:nvPr>
        </p:nvSpPr>
        <p:spPr>
          <a:xfrm>
            <a:off x="963460" y="2326666"/>
            <a:ext cx="10515600" cy="4351338"/>
          </a:xfrm>
        </p:spPr>
        <p:txBody>
          <a:bodyPr>
            <a:normAutofit fontScale="92500" lnSpcReduction="10000"/>
          </a:bodyPr>
          <a:lstStyle/>
          <a:p>
            <a:r>
              <a:rPr lang="pt-BR" b="1" dirty="0"/>
              <a:t>LIBERAÇÃO DO TRANSPORTADOR:</a:t>
            </a:r>
            <a:endParaRPr lang="pt-BR" dirty="0"/>
          </a:p>
          <a:p>
            <a:r>
              <a:rPr lang="pt-BR" dirty="0"/>
              <a:t>O Transportador será liberado após comunicação de efetuada a conferencia física (volumes) pelo almoxarifado, contemplando ainda recusa do recebimento se houver, como também para os materiais referentes às Notas Fiscais devidamente checadas e liberados, assinando-se o canhoto da Nota Fiscal e o Conhecimento do Transporte.</a:t>
            </a:r>
          </a:p>
          <a:p>
            <a:r>
              <a:rPr lang="pt-BR" dirty="0"/>
              <a:t>Todo recebimento que ocorrer por “volume” terá que ser observado tanto na via conhecimento frete da “transportadora” quanto no canhoto NF (Nota Fiscal) a seguinte observação:</a:t>
            </a:r>
          </a:p>
          <a:p>
            <a:r>
              <a:rPr lang="pt-BR" b="1" dirty="0"/>
              <a:t>Material “recebido/conferido” por volume estando este, sujeito a divergências, a serem eventualmente apontadas quando da conferência quantitativa e qualitativa.</a:t>
            </a:r>
            <a:endParaRPr lang="pt-BR" dirty="0"/>
          </a:p>
        </p:txBody>
      </p:sp>
      <p:sp>
        <p:nvSpPr>
          <p:cNvPr id="6" name="Retângulo 5"/>
          <p:cNvSpPr/>
          <p:nvPr/>
        </p:nvSpPr>
        <p:spPr>
          <a:xfrm>
            <a:off x="5586799" y="714316"/>
            <a:ext cx="6375557" cy="400110"/>
          </a:xfrm>
          <a:prstGeom prst="rect">
            <a:avLst/>
          </a:prstGeom>
        </p:spPr>
        <p:txBody>
          <a:bodyPr wrap="square">
            <a:spAutoFit/>
          </a:bodyPr>
          <a:lstStyle/>
          <a:p>
            <a:pPr algn="ctr">
              <a:defRPr/>
            </a:pPr>
            <a:r>
              <a:rPr lang="pt-BR" sz="2000" b="1" dirty="0" smtClean="0">
                <a:latin typeface="Arial" panose="020B0604020202020204" pitchFamily="34" charset="0"/>
                <a:cs typeface="Arial" panose="020B0604020202020204" pitchFamily="34" charset="0"/>
              </a:rPr>
              <a:t>A IMPORTÂNCIA ESTRATÉGICA DOS ESTOQUES</a:t>
            </a:r>
            <a:endParaRPr lang="pt-B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3024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N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NECT" id="{D192E04B-8D82-4343-BB66-7C24D02241FD}" vid="{1E0EAC80-9F17-42A3-AE7B-15F629B2FB07}"/>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CONNECT</Template>
  <TotalTime>3777</TotalTime>
  <Words>371</Words>
  <Application>Microsoft Office PowerPoint</Application>
  <PresentationFormat>Widescreen</PresentationFormat>
  <Paragraphs>76</Paragraphs>
  <Slides>10</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Times New Roman</vt:lpstr>
      <vt:lpstr>CONNECT</vt:lpstr>
      <vt:lpstr>Apresentação do PowerPoint</vt:lpstr>
      <vt:lpstr>Apresentação do PowerPoint</vt:lpstr>
      <vt:lpstr>Apresentação do PowerPoint</vt:lpstr>
      <vt:lpstr>Apresentação do PowerPoint</vt:lpstr>
      <vt:lpstr>Apresentação do PowerPoint</vt:lpstr>
      <vt:lpstr>Apresentação do PowerPoint</vt:lpstr>
      <vt:lpstr>    </vt:lpstr>
      <vt:lpstr>    </vt:lpstr>
      <vt:lpstr>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Amadeu Rocha Souza Filho</dc:creator>
  <cp:lastModifiedBy>User</cp:lastModifiedBy>
  <cp:revision>188</cp:revision>
  <cp:lastPrinted>2017-10-31T15:16:08Z</cp:lastPrinted>
  <dcterms:created xsi:type="dcterms:W3CDTF">2017-10-30T16:19:06Z</dcterms:created>
  <dcterms:modified xsi:type="dcterms:W3CDTF">2023-09-16T16:05:07Z</dcterms:modified>
</cp:coreProperties>
</file>