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6"/>
  </p:notesMasterIdLst>
  <p:sldIdLst>
    <p:sldId id="488" r:id="rId2"/>
    <p:sldId id="487" r:id="rId3"/>
    <p:sldId id="473" r:id="rId4"/>
    <p:sldId id="489" r:id="rId5"/>
  </p:sldIdLst>
  <p:sldSz cx="12192000" cy="6858000"/>
  <p:notesSz cx="6858000" cy="994727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94291" autoAdjust="0"/>
  </p:normalViewPr>
  <p:slideViewPr>
    <p:cSldViewPr snapToGrid="0">
      <p:cViewPr varScale="1">
        <p:scale>
          <a:sx n="77" d="100"/>
          <a:sy n="77" d="100"/>
        </p:scale>
        <p:origin x="64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48EB3-B083-4606-A907-B7255FC6FACC}" type="datetimeFigureOut">
              <a:rPr lang="pt-BR" smtClean="0"/>
              <a:t>17/09/2023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994E0-A6B5-43C4-8620-9335BE7F32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69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994E0-A6B5-43C4-8620-9335BE7F3294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14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994E0-A6B5-43C4-8620-9335BE7F3294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2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67DB7-5D8C-4B30-9BA9-4BFB0A27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9FE9DD-3149-4909-9980-0CE6DB48C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1B128-CE5E-4B90-8AF7-B0F42537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6D0BAF-9665-4A73-B860-BE63503E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F4A5D-0337-432A-9131-19A6A6EB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76AE3-FCBB-49E2-A1B0-4D5660A0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5D5AEC-51C5-407D-BDF0-2497B0025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95A280-083B-469C-AE5E-077CE0CB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AEBCE-BE76-4662-BAB7-F60EE38F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5124B2-D654-44B4-A365-AFB9E7DF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9D81FB-8CF1-49E5-BAEC-B082D17F9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A3E90F-BE39-48EC-BFA7-7A8E80A99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C3DDA0-F1A6-4F9A-83DA-59058194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EAB6BE-4CE1-40C6-9185-BCDA5A98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8C34DD-60C7-4722-82C2-BE8CA834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14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7B212-02BF-4321-BB57-6AB4577F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721A0C-EE1E-48EA-BD7A-51139C51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64C611-9515-4BE8-9F82-9D1243E7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FE72DD-807A-4550-948B-652639A7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F98193-1D68-4D57-A9C8-610436BC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0254B03-A909-6787-C4D9-DA8997EA4009}"/>
              </a:ext>
            </a:extLst>
          </p:cNvPr>
          <p:cNvSpPr/>
          <p:nvPr/>
        </p:nvSpPr>
        <p:spPr>
          <a:xfrm>
            <a:off x="-21355" y="2194561"/>
            <a:ext cx="12213354" cy="466344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90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CCCADC-2BC3-F36B-79ED-4B7A1BA869AE}"/>
              </a:ext>
            </a:extLst>
          </p:cNvPr>
          <p:cNvSpPr/>
          <p:nvPr/>
        </p:nvSpPr>
        <p:spPr>
          <a:xfrm>
            <a:off x="4255222" y="1"/>
            <a:ext cx="7936777" cy="2194560"/>
          </a:xfrm>
          <a:prstGeom prst="rect">
            <a:avLst/>
          </a:prstGeom>
          <a:solidFill>
            <a:srgbClr val="F07D14"/>
          </a:solidFill>
          <a:ln>
            <a:solidFill>
              <a:srgbClr val="F07D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Único Canto Arredondado 9">
            <a:extLst>
              <a:ext uri="{FF2B5EF4-FFF2-40B4-BE49-F238E27FC236}">
                <a16:creationId xmlns:a16="http://schemas.microsoft.com/office/drawing/2014/main" id="{0CA479DA-0C98-779B-D908-5D70197287FB}"/>
              </a:ext>
            </a:extLst>
          </p:cNvPr>
          <p:cNvSpPr/>
          <p:nvPr/>
        </p:nvSpPr>
        <p:spPr>
          <a:xfrm flipV="1">
            <a:off x="-21355" y="0"/>
            <a:ext cx="5403134" cy="2194560"/>
          </a:xfrm>
          <a:prstGeom prst="round1Rect">
            <a:avLst>
              <a:gd name="adj" fmla="val 50000"/>
            </a:avLst>
          </a:prstGeom>
          <a:solidFill>
            <a:srgbClr val="0A0B1A"/>
          </a:solidFill>
          <a:ln>
            <a:solidFill>
              <a:srgbClr val="0A0B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10299DD-C787-E12E-D050-C79A0F25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94" y="607329"/>
            <a:ext cx="3951981" cy="979903"/>
          </a:xfrm>
          <a:prstGeom prst="rect">
            <a:avLst/>
          </a:prstGeom>
        </p:spPr>
      </p:pic>
      <p:sp>
        <p:nvSpPr>
          <p:cNvPr id="12" name="Retângulo 9">
            <a:extLst>
              <a:ext uri="{FF2B5EF4-FFF2-40B4-BE49-F238E27FC236}">
                <a16:creationId xmlns:a16="http://schemas.microsoft.com/office/drawing/2014/main" id="{C34D6003-34D5-366F-58B2-46886B856189}"/>
              </a:ext>
            </a:extLst>
          </p:cNvPr>
          <p:cNvSpPr/>
          <p:nvPr/>
        </p:nvSpPr>
        <p:spPr>
          <a:xfrm>
            <a:off x="-21353" y="2194561"/>
            <a:ext cx="252076" cy="4663440"/>
          </a:xfrm>
          <a:custGeom>
            <a:avLst/>
            <a:gdLst>
              <a:gd name="connsiteX0" fmla="*/ 0 w 253217"/>
              <a:gd name="connsiteY0" fmla="*/ 0 h 4663440"/>
              <a:gd name="connsiteX1" fmla="*/ 253217 w 253217"/>
              <a:gd name="connsiteY1" fmla="*/ 0 h 4663440"/>
              <a:gd name="connsiteX2" fmla="*/ 253217 w 253217"/>
              <a:gd name="connsiteY2" fmla="*/ 4663440 h 4663440"/>
              <a:gd name="connsiteX3" fmla="*/ 0 w 253217"/>
              <a:gd name="connsiteY3" fmla="*/ 4663440 h 4663440"/>
              <a:gd name="connsiteX4" fmla="*/ 0 w 253217"/>
              <a:gd name="connsiteY4" fmla="*/ 0 h 4663440"/>
              <a:gd name="connsiteX0" fmla="*/ 0 w 253217"/>
              <a:gd name="connsiteY0" fmla="*/ 0 h 4663440"/>
              <a:gd name="connsiteX1" fmla="*/ 253217 w 253217"/>
              <a:gd name="connsiteY1" fmla="*/ 0 h 4663440"/>
              <a:gd name="connsiteX2" fmla="*/ 154743 w 253217"/>
              <a:gd name="connsiteY2" fmla="*/ 3003452 h 4663440"/>
              <a:gd name="connsiteX3" fmla="*/ 0 w 253217"/>
              <a:gd name="connsiteY3" fmla="*/ 4663440 h 4663440"/>
              <a:gd name="connsiteX4" fmla="*/ 0 w 253217"/>
              <a:gd name="connsiteY4" fmla="*/ 0 h 4663440"/>
              <a:gd name="connsiteX0" fmla="*/ 0 w 253217"/>
              <a:gd name="connsiteY0" fmla="*/ 0 h 4663440"/>
              <a:gd name="connsiteX1" fmla="*/ 253217 w 253217"/>
              <a:gd name="connsiteY1" fmla="*/ 0 h 4663440"/>
              <a:gd name="connsiteX2" fmla="*/ 126607 w 253217"/>
              <a:gd name="connsiteY2" fmla="*/ 2356339 h 4663440"/>
              <a:gd name="connsiteX3" fmla="*/ 0 w 253217"/>
              <a:gd name="connsiteY3" fmla="*/ 4663440 h 4663440"/>
              <a:gd name="connsiteX4" fmla="*/ 0 w 253217"/>
              <a:gd name="connsiteY4" fmla="*/ 0 h 466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217" h="4663440">
                <a:moveTo>
                  <a:pt x="0" y="0"/>
                </a:moveTo>
                <a:lnTo>
                  <a:pt x="253217" y="0"/>
                </a:lnTo>
                <a:lnTo>
                  <a:pt x="126607" y="2356339"/>
                </a:lnTo>
                <a:lnTo>
                  <a:pt x="0" y="466344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67000"/>
                </a:schemeClr>
              </a:gs>
              <a:gs pos="0">
                <a:srgbClr val="0A0B1A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  <a:tileRect/>
          </a:gradFill>
          <a:ln cap="rnd">
            <a:solidFill>
              <a:srgbClr val="0A0B1A"/>
            </a:solidFill>
            <a:round/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2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E4594-F886-4B9B-A2DA-4A579D29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849F59-8C54-431F-A4EC-6D44BD212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E7866-CDF4-4091-A729-933184BB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17/09/2023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273D63-2A87-4F02-AF71-2BA22A48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A54C2-A691-43C9-AF7C-9EC2336A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4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47247-DE32-4866-8AB4-66E84719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849B6D-1A39-4517-AB4E-26B32C79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A713B1-3F99-41BC-AD95-8482BD5C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46AF0D-CCED-4B82-8BE5-EE8924BA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17/09/2023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47E2C1-F5A8-48FE-8604-E5897BDB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7B7A20-ECAB-4304-9108-DC623A2F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01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8DD9-7E93-463C-9C5B-E0CF3D97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15CFA2-C5EE-424F-ADA9-4814A38B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EC3361-A235-450E-B7F7-3F74DEA60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6B9B2F-F6CA-49C4-8A44-64FB7C3B9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6B54D6-06EE-4850-9A0D-9144DC68A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D2A1EC-DFBE-49AE-A569-6BC98A32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17/09/2023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7A3CD7-0485-4154-8777-3FF0798D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961C5D-F0D0-4735-BF28-58670AF3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563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DE269-61FB-4A61-B11F-C7EA735F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7F2ED7-0EA5-417E-A6F2-3C9FFE81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85FAF4-714E-4F3F-A4E8-6F644E54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6A1A52-F733-4663-800C-93420EF5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96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9A64A3-C9E1-43F1-9BE5-E6147EC5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6F56C2-0481-4561-9FDB-65CA314E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0961BF-0668-4E21-9D19-2C5DC16E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7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F8FB2-7029-43B7-9652-782F84A5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22EA24-C528-4D4C-9CB7-E73D12E8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A74987-3DF6-46F4-B3C8-F389DF98C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B24E83-D7FD-433B-9580-3CCC9884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17/09/2023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C2F5C-6C72-4BAB-BCF9-5949CB9E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DF3D86-B1E7-4015-8907-8DE7C872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51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0F4DD-1F05-4B7A-84B7-8B0C2276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A6348A-5ED9-40C7-BD0A-844C53108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7693CA-A364-4415-A868-02640A3A1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647D03-3123-4E84-99E0-2FF24BF7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17/09/2023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15E57-122D-44F1-A11D-CFB9B2FB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D7C4AF-4AA2-49B1-82E7-BFDBB245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05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7D5F6D-35E2-4F53-A148-131D24D1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68EFAF-6703-4603-B677-2E70CA7D0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825C80-D2F0-42CD-B857-C6462F2AA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8D63-C435-477C-B18A-5DAE1E6A7252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3C0C1-D93A-4B58-86BF-0B1700B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5AACCD-D7F1-481E-8DAB-0A7A4F417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24D53D-B29D-E901-0B3B-095016E7D63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8" y="207567"/>
            <a:ext cx="2014783" cy="22796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0A55DC5-ACAA-B9A5-61A1-CB2843F71BF4}"/>
              </a:ext>
            </a:extLst>
          </p:cNvPr>
          <p:cNvSpPr/>
          <p:nvPr userDrawn="1"/>
        </p:nvSpPr>
        <p:spPr>
          <a:xfrm>
            <a:off x="226243" y="6438508"/>
            <a:ext cx="2130458" cy="282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100" b="1" dirty="0">
                <a:solidFill>
                  <a:schemeClr val="tx1"/>
                </a:solidFill>
              </a:rPr>
              <a:t>Gestão Inteligente dos Estoques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8138A60-F0FA-DACA-49EB-3BBFF7207BA2}"/>
              </a:ext>
            </a:extLst>
          </p:cNvPr>
          <p:cNvSpPr/>
          <p:nvPr userDrawn="1"/>
        </p:nvSpPr>
        <p:spPr>
          <a:xfrm>
            <a:off x="5486401" y="207567"/>
            <a:ext cx="6400800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tx1"/>
                </a:solidFill>
              </a:rPr>
              <a:t>TRANSFORMANDO PESSOAS E NEGÓCIOS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FD1FDD4-B3E8-8D86-F740-80A69123C841}"/>
              </a:ext>
            </a:extLst>
          </p:cNvPr>
          <p:cNvSpPr/>
          <p:nvPr userDrawn="1"/>
        </p:nvSpPr>
        <p:spPr>
          <a:xfrm>
            <a:off x="9634193" y="6438508"/>
            <a:ext cx="2130458" cy="282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b="1" dirty="0">
                <a:solidFill>
                  <a:schemeClr val="tx1"/>
                </a:solidFill>
              </a:rPr>
              <a:t>Instrutor: Amadeu Rocha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C25A454-DA5C-AEE4-28D5-246C014D1C25}"/>
              </a:ext>
            </a:extLst>
          </p:cNvPr>
          <p:cNvCxnSpPr/>
          <p:nvPr userDrawn="1"/>
        </p:nvCxnSpPr>
        <p:spPr>
          <a:xfrm>
            <a:off x="226243" y="6287678"/>
            <a:ext cx="118872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D44A569-C587-FBB1-12BE-19A30B1216DB}"/>
              </a:ext>
            </a:extLst>
          </p:cNvPr>
          <p:cNvCxnSpPr/>
          <p:nvPr userDrawn="1"/>
        </p:nvCxnSpPr>
        <p:spPr>
          <a:xfrm>
            <a:off x="11887201" y="207567"/>
            <a:ext cx="0" cy="6513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2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9FCCFD8-E269-7DF8-5517-FD8260EE12FA}"/>
              </a:ext>
            </a:extLst>
          </p:cNvPr>
          <p:cNvSpPr/>
          <p:nvPr/>
        </p:nvSpPr>
        <p:spPr>
          <a:xfrm>
            <a:off x="4248443" y="2958025"/>
            <a:ext cx="7695906" cy="2505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GESTÃO INTELIGENTE DOS </a:t>
            </a:r>
            <a:r>
              <a:rPr lang="pt-B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ESTOQUES TRATANDO ESTOQUES EM TRÂNSITO</a:t>
            </a:r>
            <a:endParaRPr lang="pt-BR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23B2375-5DD7-63C8-8585-3CC98680B2BB}"/>
              </a:ext>
            </a:extLst>
          </p:cNvPr>
          <p:cNvSpPr/>
          <p:nvPr/>
        </p:nvSpPr>
        <p:spPr>
          <a:xfrm>
            <a:off x="7286624" y="6356133"/>
            <a:ext cx="4657725" cy="430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Instrutor: Amadeu Rocha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08EF6C-70D1-CDD5-A9C5-DD8240F212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34549"/>
            <a:ext cx="4248443" cy="52234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627869" y="379341"/>
            <a:ext cx="6354758" cy="547586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GESTÃO ESTOQUE EM TRÂNSITO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6641130" y="975941"/>
            <a:ext cx="4328236" cy="547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CAMINHÃO OFICINA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3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27869" y="379341"/>
            <a:ext cx="6354758" cy="547586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GESTÃO ESTOQUE EM TRÂNSITO</a:t>
            </a:r>
          </a:p>
        </p:txBody>
      </p:sp>
      <p:pic>
        <p:nvPicPr>
          <p:cNvPr id="4" name="Picture 2" descr="C:\Users\Amadeu\Desktop\PROJETO US BEVAP\FOTOS ALMOX AGRICOLA-AUTOMOTIVO FAZENDA 3 RIOS\DSC00208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022" y="2703037"/>
            <a:ext cx="3029400" cy="17963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madeu\Desktop\PROJETO US BEVAP\FOTOS ALMOX AGRICOLA-AUTOMOTIVO FAZENDA 3 RIOS\DSC0020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979" y="2793623"/>
            <a:ext cx="2720449" cy="170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madeu\Desktop\PROJETO US BEVAP\FOTOS ALMOX AGRICOLA-AUTOMOTIVO FAZENDA 3 RIOS\DSC0020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70813" y="4734839"/>
            <a:ext cx="2714037" cy="180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madeu\Desktop\PROJETO US BEVAP\FOTOS ALMOX AGRICOLA-AUTOMOTIVO FAZENDA 3 RIOS\DSC0020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022" y="4734839"/>
            <a:ext cx="3029400" cy="180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madeu\Desktop\PROJETO US BEVAP\FOTOS ALMOX AGRICOLA-AUTOMOTIVO FAZENDA 3 RIOS\DSC0020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67593" y="4734839"/>
            <a:ext cx="2808813" cy="175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madeu\Desktop\PROJETO US BEVAP\FOTOS ALMOX AGRICOLA-AUTOMOTIVO FAZENDA 3 RIOS\DSC0020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66587" y="2738361"/>
            <a:ext cx="2716040" cy="176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madeu\Desktop\PROJETO US BEVAP\FOTOS ALMOX AGRICOLA-AUTOMOTIVO FAZENDA 3 RIOS\DSC0020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76044" y="2819102"/>
            <a:ext cx="2808813" cy="16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Amadeu\Desktop\PROJETO US BEVAP\FOTOS ALMOX AGRICOLA-AUTOMOTIVO FAZENDA 3 RIOS\DSC00195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979" y="4734839"/>
            <a:ext cx="2720449" cy="160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6641130" y="975941"/>
            <a:ext cx="4328236" cy="547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CAMINHÃO OFICINA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6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2" y="2238608"/>
            <a:ext cx="3906981" cy="29302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510" y="2252676"/>
            <a:ext cx="2197677" cy="29302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44" y="2252676"/>
            <a:ext cx="2201773" cy="293569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080" y="2252676"/>
            <a:ext cx="2201773" cy="293569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53" y="5295848"/>
            <a:ext cx="2590728" cy="156204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80" y="5299547"/>
            <a:ext cx="2500856" cy="1558346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E4264BDC-59D5-D513-ACE9-575A1BF8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821" y="266605"/>
            <a:ext cx="6464487" cy="522535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GESTÃO ESTOQUE EM TRÂNSITO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6478843" y="789140"/>
            <a:ext cx="4328236" cy="547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CAMINHÃO OFICINA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4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656283" y="284119"/>
            <a:ext cx="6118183" cy="555125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GESTÃO ESTOQUE EM TRÂNSITO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102290" y="2079321"/>
            <a:ext cx="10296395" cy="4672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b="0" i="0" u="none" strike="noStrike" baseline="0" dirty="0" smtClean="0">
              <a:solidFill>
                <a:schemeClr val="accent5">
                  <a:lumMod val="50000"/>
                </a:schemeClr>
              </a:solidFill>
              <a:latin typeface="Wingdings" panose="05000000000000000000" pitchFamily="2" charset="2"/>
            </a:endParaRPr>
          </a:p>
          <a:p>
            <a:r>
              <a:rPr lang="pt-BR" sz="2000" b="0" i="0" u="none" strike="noStrike" baseline="0" dirty="0" smtClean="0">
                <a:solidFill>
                  <a:schemeClr val="accent5">
                    <a:lumMod val="50000"/>
                  </a:schemeClr>
                </a:solidFill>
                <a:latin typeface="Wingdings" panose="05000000000000000000" pitchFamily="2" charset="2"/>
              </a:rPr>
              <a:t> </a:t>
            </a:r>
            <a:r>
              <a:rPr lang="pt-BR" sz="2000" b="1" i="0" u="none" strike="noStrike" baseline="0" dirty="0" smtClean="0">
                <a:latin typeface="Calibri" panose="020F0502020204030204" pitchFamily="34" charset="0"/>
              </a:rPr>
              <a:t>REPOSIÇÃO DIÁRIA</a:t>
            </a:r>
            <a:r>
              <a:rPr lang="pt-BR" sz="2000" b="1" i="0" u="none" strike="noStrike" dirty="0" smtClean="0">
                <a:latin typeface="Calibri" panose="020F0502020204030204" pitchFamily="34" charset="0"/>
              </a:rPr>
              <a:t> DE </a:t>
            </a:r>
            <a:r>
              <a:rPr lang="pt-BR" sz="2000" b="1" i="0" u="none" strike="noStrike" baseline="0" dirty="0" smtClean="0">
                <a:latin typeface="Calibri" panose="020F0502020204030204" pitchFamily="34" charset="0"/>
              </a:rPr>
              <a:t>PEÇAS DO ESTOQUE EM TRANSITO EFETUADA NO LOCAL PELO ALMOXARIFADO </a:t>
            </a:r>
            <a:endParaRPr lang="pt-BR" sz="2000" b="0" i="0" u="none" strike="noStrike" baseline="0" dirty="0" smtClean="0">
              <a:latin typeface="Calibri" panose="020F0502020204030204" pitchFamily="34" charset="0"/>
            </a:endParaRPr>
          </a:p>
          <a:p>
            <a:endParaRPr lang="pt-BR" sz="2000" b="0" i="0" u="none" strike="noStrike" baseline="0" dirty="0" smtClean="0">
              <a:latin typeface="Calibri" panose="020F0502020204030204" pitchFamily="34" charset="0"/>
            </a:endParaRPr>
          </a:p>
          <a:p>
            <a:r>
              <a:rPr lang="pt-BR" sz="2000" b="0" i="0" u="none" strike="noStrike" baseline="0" dirty="0" smtClean="0">
                <a:latin typeface="Wingdings" panose="05000000000000000000" pitchFamily="2" charset="2"/>
              </a:rPr>
              <a:t> </a:t>
            </a:r>
            <a:r>
              <a:rPr lang="pt-BR" sz="2000" b="1" i="0" u="none" strike="noStrike" baseline="0" dirty="0" smtClean="0">
                <a:latin typeface="Calibri" panose="020F0502020204030204" pitchFamily="34" charset="0"/>
              </a:rPr>
              <a:t>MELHOR CONTROLE COM DISPOSIÇÃO DA MOBILIDADE COM TABLETS NAS REQUISIÇÕES DE PEÇAS CONSUMIDAS DO CAMINHÃO E SERVIÇOS EXECUTADOS(O.S) </a:t>
            </a:r>
            <a:endParaRPr lang="pt-BR" sz="2000" b="0" i="0" u="none" strike="noStrike" baseline="0" dirty="0" smtClean="0">
              <a:latin typeface="Calibri" panose="020F0502020204030204" pitchFamily="34" charset="0"/>
            </a:endParaRPr>
          </a:p>
          <a:p>
            <a:endParaRPr lang="pt-BR" sz="2000" b="0" i="0" u="none" strike="noStrike" baseline="0" dirty="0" smtClean="0">
              <a:latin typeface="Calibri" panose="020F0502020204030204" pitchFamily="34" charset="0"/>
            </a:endParaRPr>
          </a:p>
          <a:p>
            <a:r>
              <a:rPr lang="pt-BR" sz="2000" b="0" i="0" u="none" strike="noStrike" baseline="0" dirty="0" smtClean="0">
                <a:latin typeface="Wingdings" panose="05000000000000000000" pitchFamily="2" charset="2"/>
              </a:rPr>
              <a:t> </a:t>
            </a:r>
            <a:r>
              <a:rPr lang="pt-BR" sz="2000" b="1" i="0" u="none" strike="noStrike" baseline="0" dirty="0" smtClean="0">
                <a:latin typeface="Calibri" panose="020F0502020204030204" pitchFamily="34" charset="0"/>
              </a:rPr>
              <a:t>GESTÃO DE USADOS: ENTREGA DA PEÇA NOVA CONDICIONADA A DEVOLUÇÃO DA USADA PARA SER ENVIADA A REMANUFATURA </a:t>
            </a:r>
            <a:endParaRPr lang="pt-BR" sz="2000" b="0" i="0" u="none" strike="noStrike" baseline="0" dirty="0" smtClean="0">
              <a:latin typeface="Calibri" panose="020F0502020204030204" pitchFamily="34" charset="0"/>
            </a:endParaRPr>
          </a:p>
          <a:p>
            <a:endParaRPr lang="pt-BR" sz="2000" b="0" i="0" u="none" strike="noStrike" baseline="0" dirty="0" smtClean="0">
              <a:latin typeface="Calibri" panose="020F0502020204030204" pitchFamily="34" charset="0"/>
            </a:endParaRPr>
          </a:p>
          <a:p>
            <a:r>
              <a:rPr lang="pt-BR" sz="2000" b="0" i="0" u="none" strike="noStrike" baseline="0" dirty="0" smtClean="0">
                <a:latin typeface="Wingdings" panose="05000000000000000000" pitchFamily="2" charset="2"/>
              </a:rPr>
              <a:t> </a:t>
            </a:r>
            <a:r>
              <a:rPr lang="pt-BR" sz="2000" b="1" i="0" u="none" strike="noStrike" baseline="0" dirty="0" smtClean="0">
                <a:latin typeface="Calibri" panose="020F0502020204030204" pitchFamily="34" charset="0"/>
              </a:rPr>
              <a:t>AUMENTAR A SEGURANÇA TANTO NA PREVENÇÃO DE ACIDENTES COMO NO COMBATE A PRINCÍPIOS DE INCÊNDIO </a:t>
            </a:r>
            <a:endParaRPr lang="pt-BR" sz="2000" b="0" i="0" u="none" strike="noStrike" baseline="0" dirty="0" smtClean="0">
              <a:latin typeface="Calibri" panose="020F0502020204030204" pitchFamily="34" charset="0"/>
            </a:endParaRPr>
          </a:p>
          <a:p>
            <a:endParaRPr lang="pt-BR" sz="2000" b="0" i="0" u="none" strike="noStrike" baseline="0" dirty="0" smtClean="0">
              <a:latin typeface="Calibri" panose="020F0502020204030204" pitchFamily="34" charset="0"/>
            </a:endParaRPr>
          </a:p>
          <a:p>
            <a:r>
              <a:rPr lang="pt-BR" sz="2000" b="0" i="0" u="none" strike="noStrike" baseline="0" dirty="0" smtClean="0">
                <a:latin typeface="Wingdings" panose="05000000000000000000" pitchFamily="2" charset="2"/>
              </a:rPr>
              <a:t> </a:t>
            </a:r>
            <a:r>
              <a:rPr lang="pt-BR" sz="2000" b="1" i="0" u="none" strike="noStrike" baseline="0" dirty="0" smtClean="0">
                <a:latin typeface="Calibri" panose="020F0502020204030204" pitchFamily="34" charset="0"/>
              </a:rPr>
              <a:t>AUMENTAR A DIPONIBILIDADE DE PEÇAS E DOS EQUIPAMENTOS EM CAMPO, COM FOCO TOTAL NA MELHORIA CONTINUA DE NOSSO PROCESSO DE COLHEITA</a:t>
            </a:r>
            <a:endParaRPr lang="pt-BR" sz="2000" b="0" i="0" u="none" strike="noStrike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551256" y="737947"/>
            <a:ext cx="4328236" cy="547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CAMINHÃO OFICINA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5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N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NECT" id="{D192E04B-8D82-4343-BB66-7C24D02241FD}" vid="{1E0EAC80-9F17-42A3-AE7B-15F629B2FB0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CONNECT</Template>
  <TotalTime>3716</TotalTime>
  <Words>130</Words>
  <Application>Microsoft Office PowerPoint</Application>
  <PresentationFormat>Widescreen</PresentationFormat>
  <Paragraphs>22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CONNECT</vt:lpstr>
      <vt:lpstr>GESTÃO ESTOQUE EM TRÂNSITO</vt:lpstr>
      <vt:lpstr>GESTÃO ESTOQUE EM TRÂNSITO</vt:lpstr>
      <vt:lpstr>GESTÃO ESTOQUE EM TRÂNSITO</vt:lpstr>
      <vt:lpstr>GESTÃO ESTOQUE EM TRÂNSITO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Amadeu Rocha Souza Filho</dc:creator>
  <cp:lastModifiedBy>User</cp:lastModifiedBy>
  <cp:revision>181</cp:revision>
  <cp:lastPrinted>2017-10-31T15:16:08Z</cp:lastPrinted>
  <dcterms:created xsi:type="dcterms:W3CDTF">2017-10-30T16:19:06Z</dcterms:created>
  <dcterms:modified xsi:type="dcterms:W3CDTF">2023-09-18T01:19:48Z</dcterms:modified>
</cp:coreProperties>
</file>