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364" r:id="rId2"/>
    <p:sldId id="350" r:id="rId3"/>
    <p:sldId id="319" r:id="rId4"/>
    <p:sldId id="351" r:id="rId5"/>
    <p:sldId id="366" r:id="rId6"/>
    <p:sldId id="261" r:id="rId7"/>
    <p:sldId id="367" r:id="rId8"/>
    <p:sldId id="326" r:id="rId9"/>
    <p:sldId id="327" r:id="rId10"/>
    <p:sldId id="328" r:id="rId11"/>
    <p:sldId id="320" r:id="rId12"/>
    <p:sldId id="321" r:id="rId13"/>
    <p:sldId id="352" r:id="rId14"/>
    <p:sldId id="353" r:id="rId15"/>
    <p:sldId id="354" r:id="rId16"/>
    <p:sldId id="355" r:id="rId17"/>
    <p:sldId id="356" r:id="rId18"/>
    <p:sldId id="357" r:id="rId19"/>
    <p:sldId id="358" r:id="rId20"/>
    <p:sldId id="359" r:id="rId21"/>
    <p:sldId id="360" r:id="rId22"/>
    <p:sldId id="361" r:id="rId23"/>
    <p:sldId id="362" r:id="rId24"/>
    <p:sldId id="330" r:id="rId25"/>
    <p:sldId id="331" r:id="rId26"/>
    <p:sldId id="332" r:id="rId27"/>
    <p:sldId id="333" r:id="rId28"/>
    <p:sldId id="334" r:id="rId29"/>
    <p:sldId id="335" r:id="rId30"/>
    <p:sldId id="336" r:id="rId31"/>
    <p:sldId id="337" r:id="rId32"/>
    <p:sldId id="338" r:id="rId33"/>
    <p:sldId id="344" r:id="rId34"/>
    <p:sldId id="339" r:id="rId35"/>
    <p:sldId id="341" r:id="rId3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C7E7"/>
    <a:srgbClr val="B9CBEB"/>
    <a:srgbClr val="CCD8EF"/>
    <a:srgbClr val="9DB7E4"/>
    <a:srgbClr val="C6D4EE"/>
    <a:srgbClr val="D26B2A"/>
    <a:srgbClr val="FF6600"/>
    <a:srgbClr val="FF9900"/>
    <a:srgbClr val="B3C6E7"/>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39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B6087-266D-47DC-8C09-F727A1EDDF75}" type="datetimeFigureOut">
              <a:rPr lang="pt-BR" smtClean="0"/>
              <a:t>30/09/2023</a:t>
            </a:fld>
            <a:endParaRPr lang="pt-BR"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FF1FE-0545-42DE-A79D-948C4617B697}" type="slidenum">
              <a:rPr lang="pt-BR" smtClean="0"/>
              <a:t>‹nº›</a:t>
            </a:fld>
            <a:endParaRPr lang="pt-BR" dirty="0"/>
          </a:p>
        </p:txBody>
      </p:sp>
    </p:spTree>
    <p:extLst>
      <p:ext uri="{BB962C8B-B14F-4D97-AF65-F5344CB8AC3E}">
        <p14:creationId xmlns:p14="http://schemas.microsoft.com/office/powerpoint/2010/main" val="3223161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06AFF1FE-0545-42DE-A79D-948C4617B697}" type="slidenum">
              <a:rPr lang="pt-BR" smtClean="0"/>
              <a:t>4</a:t>
            </a:fld>
            <a:endParaRPr lang="pt-BR" dirty="0"/>
          </a:p>
        </p:txBody>
      </p:sp>
    </p:spTree>
    <p:extLst>
      <p:ext uri="{BB962C8B-B14F-4D97-AF65-F5344CB8AC3E}">
        <p14:creationId xmlns:p14="http://schemas.microsoft.com/office/powerpoint/2010/main" val="2525282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767DB7-5D8C-4B30-9BA9-4BFB0A27736F}"/>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659FE9DD-3149-4909-9980-0CE6DB48C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6DD1B128-CE5E-4B90-8AF7-B0F42537AAB4}"/>
              </a:ext>
            </a:extLst>
          </p:cNvPr>
          <p:cNvSpPr>
            <a:spLocks noGrp="1"/>
          </p:cNvSpPr>
          <p:nvPr>
            <p:ph type="dt" sz="half" idx="10"/>
          </p:nvPr>
        </p:nvSpPr>
        <p:spPr/>
        <p:txBody>
          <a:bodyPr/>
          <a:lstStyle/>
          <a:p>
            <a:fld id="{967FA280-C69D-43F3-8096-017E85A904E7}" type="datetimeFigureOut">
              <a:rPr lang="pt-BR" smtClean="0"/>
              <a:t>30/09/2023</a:t>
            </a:fld>
            <a:endParaRPr lang="pt-BR" dirty="0"/>
          </a:p>
        </p:txBody>
      </p:sp>
      <p:sp>
        <p:nvSpPr>
          <p:cNvPr id="5" name="Espaço Reservado para Rodapé 4">
            <a:extLst>
              <a:ext uri="{FF2B5EF4-FFF2-40B4-BE49-F238E27FC236}">
                <a16:creationId xmlns:a16="http://schemas.microsoft.com/office/drawing/2014/main" id="{696D0BAF-9665-4A73-B860-BE63503E0BAE}"/>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62DF4A5D-0337-432A-9131-19A6A6EBAE3D}"/>
              </a:ext>
            </a:extLst>
          </p:cNvPr>
          <p:cNvSpPr>
            <a:spLocks noGrp="1"/>
          </p:cNvSpPr>
          <p:nvPr>
            <p:ph type="sldNum" sz="quarter" idx="12"/>
          </p:nvPr>
        </p:nvSpPr>
        <p:spPr/>
        <p:txBody>
          <a:bodyPr/>
          <a:lstStyle/>
          <a:p>
            <a:fld id="{8286CADA-7B8C-4A80-BE52-FE69F74AB6BA}" type="slidenum">
              <a:rPr lang="pt-BR" smtClean="0"/>
              <a:t>‹nº›</a:t>
            </a:fld>
            <a:endParaRPr lang="pt-BR" dirty="0"/>
          </a:p>
        </p:txBody>
      </p:sp>
    </p:spTree>
    <p:extLst>
      <p:ext uri="{BB962C8B-B14F-4D97-AF65-F5344CB8AC3E}">
        <p14:creationId xmlns:p14="http://schemas.microsoft.com/office/powerpoint/2010/main" val="303020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76AE3-FCBB-49E2-A1B0-4D5660A055B2}"/>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A25D5AEC-51C5-407D-BDF0-2497B00259A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595A280-083B-469C-AE5E-077CE0CB6005}"/>
              </a:ext>
            </a:extLst>
          </p:cNvPr>
          <p:cNvSpPr>
            <a:spLocks noGrp="1"/>
          </p:cNvSpPr>
          <p:nvPr>
            <p:ph type="dt" sz="half" idx="10"/>
          </p:nvPr>
        </p:nvSpPr>
        <p:spPr/>
        <p:txBody>
          <a:bodyPr/>
          <a:lstStyle/>
          <a:p>
            <a:fld id="{967FA280-C69D-43F3-8096-017E85A904E7}" type="datetimeFigureOut">
              <a:rPr lang="pt-BR" smtClean="0"/>
              <a:t>30/09/2023</a:t>
            </a:fld>
            <a:endParaRPr lang="pt-BR" dirty="0"/>
          </a:p>
        </p:txBody>
      </p:sp>
      <p:sp>
        <p:nvSpPr>
          <p:cNvPr id="5" name="Espaço Reservado para Rodapé 4">
            <a:extLst>
              <a:ext uri="{FF2B5EF4-FFF2-40B4-BE49-F238E27FC236}">
                <a16:creationId xmlns:a16="http://schemas.microsoft.com/office/drawing/2014/main" id="{A92AEBCE-BE76-4662-BAB7-F60EE38F7BF1}"/>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095124B2-D654-44B4-A365-AFB9E7DF3D21}"/>
              </a:ext>
            </a:extLst>
          </p:cNvPr>
          <p:cNvSpPr>
            <a:spLocks noGrp="1"/>
          </p:cNvSpPr>
          <p:nvPr>
            <p:ph type="sldNum" sz="quarter" idx="12"/>
          </p:nvPr>
        </p:nvSpPr>
        <p:spPr/>
        <p:txBody>
          <a:bodyPr/>
          <a:lstStyle/>
          <a:p>
            <a:fld id="{8286CADA-7B8C-4A80-BE52-FE69F74AB6BA}" type="slidenum">
              <a:rPr lang="pt-BR" smtClean="0"/>
              <a:t>‹nº›</a:t>
            </a:fld>
            <a:endParaRPr lang="pt-BR" dirty="0"/>
          </a:p>
        </p:txBody>
      </p:sp>
    </p:spTree>
    <p:extLst>
      <p:ext uri="{BB962C8B-B14F-4D97-AF65-F5344CB8AC3E}">
        <p14:creationId xmlns:p14="http://schemas.microsoft.com/office/powerpoint/2010/main" val="1045512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99D81FB-8CF1-49E5-BAEC-B082D17F9307}"/>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66A3E90F-BE39-48EC-BFA7-7A8E80A999B5}"/>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EC3DDA0-F1A6-4F9A-83DA-59058194C55E}"/>
              </a:ext>
            </a:extLst>
          </p:cNvPr>
          <p:cNvSpPr>
            <a:spLocks noGrp="1"/>
          </p:cNvSpPr>
          <p:nvPr>
            <p:ph type="dt" sz="half" idx="10"/>
          </p:nvPr>
        </p:nvSpPr>
        <p:spPr/>
        <p:txBody>
          <a:bodyPr/>
          <a:lstStyle/>
          <a:p>
            <a:fld id="{967FA280-C69D-43F3-8096-017E85A904E7}" type="datetimeFigureOut">
              <a:rPr lang="pt-BR" smtClean="0"/>
              <a:t>30/09/2023</a:t>
            </a:fld>
            <a:endParaRPr lang="pt-BR" dirty="0"/>
          </a:p>
        </p:txBody>
      </p:sp>
      <p:sp>
        <p:nvSpPr>
          <p:cNvPr id="5" name="Espaço Reservado para Rodapé 4">
            <a:extLst>
              <a:ext uri="{FF2B5EF4-FFF2-40B4-BE49-F238E27FC236}">
                <a16:creationId xmlns:a16="http://schemas.microsoft.com/office/drawing/2014/main" id="{A2EAB6BE-4CE1-40C6-9185-BCDA5A989CD2}"/>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638C34DD-60C7-4722-82C2-BE8CA8342CE5}"/>
              </a:ext>
            </a:extLst>
          </p:cNvPr>
          <p:cNvSpPr>
            <a:spLocks noGrp="1"/>
          </p:cNvSpPr>
          <p:nvPr>
            <p:ph type="sldNum" sz="quarter" idx="12"/>
          </p:nvPr>
        </p:nvSpPr>
        <p:spPr/>
        <p:txBody>
          <a:bodyPr/>
          <a:lstStyle/>
          <a:p>
            <a:fld id="{8286CADA-7B8C-4A80-BE52-FE69F74AB6BA}" type="slidenum">
              <a:rPr lang="pt-BR" smtClean="0"/>
              <a:t>‹nº›</a:t>
            </a:fld>
            <a:endParaRPr lang="pt-BR" dirty="0"/>
          </a:p>
        </p:txBody>
      </p:sp>
    </p:spTree>
    <p:extLst>
      <p:ext uri="{BB962C8B-B14F-4D97-AF65-F5344CB8AC3E}">
        <p14:creationId xmlns:p14="http://schemas.microsoft.com/office/powerpoint/2010/main" val="3431926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07B212-02BF-4321-BB57-6AB4577FE39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E721A0C-EE1E-48EA-BD7A-51139C516B33}"/>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F64C611-9515-4BE8-9F82-9D1243E726A9}"/>
              </a:ext>
            </a:extLst>
          </p:cNvPr>
          <p:cNvSpPr>
            <a:spLocks noGrp="1"/>
          </p:cNvSpPr>
          <p:nvPr>
            <p:ph type="dt" sz="half" idx="10"/>
          </p:nvPr>
        </p:nvSpPr>
        <p:spPr/>
        <p:txBody>
          <a:bodyPr/>
          <a:lstStyle/>
          <a:p>
            <a:fld id="{967FA280-C69D-43F3-8096-017E85A904E7}" type="datetimeFigureOut">
              <a:rPr lang="pt-BR" smtClean="0"/>
              <a:t>30/09/2023</a:t>
            </a:fld>
            <a:endParaRPr lang="pt-BR" dirty="0"/>
          </a:p>
        </p:txBody>
      </p:sp>
      <p:sp>
        <p:nvSpPr>
          <p:cNvPr id="5" name="Espaço Reservado para Rodapé 4">
            <a:extLst>
              <a:ext uri="{FF2B5EF4-FFF2-40B4-BE49-F238E27FC236}">
                <a16:creationId xmlns:a16="http://schemas.microsoft.com/office/drawing/2014/main" id="{39FE72DD-807A-4550-948B-652639A785B2}"/>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18F98193-1D68-4D57-A9C8-610436BCC8D8}"/>
              </a:ext>
            </a:extLst>
          </p:cNvPr>
          <p:cNvSpPr>
            <a:spLocks noGrp="1"/>
          </p:cNvSpPr>
          <p:nvPr>
            <p:ph type="sldNum" sz="quarter" idx="12"/>
          </p:nvPr>
        </p:nvSpPr>
        <p:spPr/>
        <p:txBody>
          <a:bodyPr/>
          <a:lstStyle/>
          <a:p>
            <a:fld id="{8286CADA-7B8C-4A80-BE52-FE69F74AB6BA}" type="slidenum">
              <a:rPr lang="pt-BR" smtClean="0"/>
              <a:t>‹nº›</a:t>
            </a:fld>
            <a:endParaRPr lang="pt-BR" dirty="0"/>
          </a:p>
        </p:txBody>
      </p:sp>
      <p:sp>
        <p:nvSpPr>
          <p:cNvPr id="8" name="Retângulo 7">
            <a:extLst>
              <a:ext uri="{FF2B5EF4-FFF2-40B4-BE49-F238E27FC236}">
                <a16:creationId xmlns:a16="http://schemas.microsoft.com/office/drawing/2014/main" id="{60254B03-A909-6787-C4D9-DA8997EA4009}"/>
              </a:ext>
            </a:extLst>
          </p:cNvPr>
          <p:cNvSpPr/>
          <p:nvPr/>
        </p:nvSpPr>
        <p:spPr>
          <a:xfrm>
            <a:off x="-21355" y="2194561"/>
            <a:ext cx="12213354" cy="4663440"/>
          </a:xfrm>
          <a:prstGeom prst="rect">
            <a:avLst/>
          </a:prstGeom>
          <a:gradFill flip="none" rotWithShape="1">
            <a:gsLst>
              <a:gs pos="0">
                <a:schemeClr val="accent4">
                  <a:lumMod val="0"/>
                  <a:lumOff val="100000"/>
                </a:schemeClr>
              </a:gs>
              <a:gs pos="90000">
                <a:schemeClr val="accent4">
                  <a:lumMod val="0"/>
                  <a:lumOff val="100000"/>
                </a:schemeClr>
              </a:gs>
              <a:gs pos="100000">
                <a:schemeClr val="accent4">
                  <a:lumMod val="100000"/>
                </a:schemeClr>
              </a:gs>
            </a:gsLst>
            <a:path path="rect">
              <a:fillToRect l="100000" t="100000"/>
            </a:path>
            <a:tileRect r="-100000" b="-10000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Retângulo 8">
            <a:extLst>
              <a:ext uri="{FF2B5EF4-FFF2-40B4-BE49-F238E27FC236}">
                <a16:creationId xmlns:a16="http://schemas.microsoft.com/office/drawing/2014/main" id="{23CCCADC-2BC3-F36B-79ED-4B7A1BA869AE}"/>
              </a:ext>
            </a:extLst>
          </p:cNvPr>
          <p:cNvSpPr/>
          <p:nvPr/>
        </p:nvSpPr>
        <p:spPr>
          <a:xfrm>
            <a:off x="4255222" y="1"/>
            <a:ext cx="7936777" cy="2194560"/>
          </a:xfrm>
          <a:prstGeom prst="rect">
            <a:avLst/>
          </a:prstGeom>
          <a:solidFill>
            <a:srgbClr val="F07D14"/>
          </a:solidFill>
          <a:ln>
            <a:solidFill>
              <a:srgbClr val="F07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Retângulo: Único Canto Arredondado 9">
            <a:extLst>
              <a:ext uri="{FF2B5EF4-FFF2-40B4-BE49-F238E27FC236}">
                <a16:creationId xmlns:a16="http://schemas.microsoft.com/office/drawing/2014/main" id="{0CA479DA-0C98-779B-D908-5D70197287FB}"/>
              </a:ext>
            </a:extLst>
          </p:cNvPr>
          <p:cNvSpPr/>
          <p:nvPr/>
        </p:nvSpPr>
        <p:spPr>
          <a:xfrm flipV="1">
            <a:off x="-21355" y="0"/>
            <a:ext cx="5403134" cy="2194560"/>
          </a:xfrm>
          <a:prstGeom prst="round1Rect">
            <a:avLst>
              <a:gd name="adj" fmla="val 50000"/>
            </a:avLst>
          </a:prstGeom>
          <a:solidFill>
            <a:srgbClr val="0A0B1A"/>
          </a:solidFill>
          <a:ln>
            <a:solidFill>
              <a:srgbClr val="0A0B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1" name="Imagem 10">
            <a:extLst>
              <a:ext uri="{FF2B5EF4-FFF2-40B4-BE49-F238E27FC236}">
                <a16:creationId xmlns:a16="http://schemas.microsoft.com/office/drawing/2014/main" id="{310299DD-C787-E12E-D050-C79A0F257BAB}"/>
              </a:ext>
            </a:extLst>
          </p:cNvPr>
          <p:cNvPicPr>
            <a:picLocks noChangeAspect="1"/>
          </p:cNvPicPr>
          <p:nvPr/>
        </p:nvPicPr>
        <p:blipFill>
          <a:blip r:embed="rId2"/>
          <a:stretch>
            <a:fillRect/>
          </a:stretch>
        </p:blipFill>
        <p:spPr>
          <a:xfrm>
            <a:off x="414694" y="607329"/>
            <a:ext cx="3951981" cy="979903"/>
          </a:xfrm>
          <a:prstGeom prst="rect">
            <a:avLst/>
          </a:prstGeom>
        </p:spPr>
      </p:pic>
      <p:sp>
        <p:nvSpPr>
          <p:cNvPr id="12" name="Retângulo 9">
            <a:extLst>
              <a:ext uri="{FF2B5EF4-FFF2-40B4-BE49-F238E27FC236}">
                <a16:creationId xmlns:a16="http://schemas.microsoft.com/office/drawing/2014/main" id="{C34D6003-34D5-366F-58B2-46886B856189}"/>
              </a:ext>
            </a:extLst>
          </p:cNvPr>
          <p:cNvSpPr/>
          <p:nvPr/>
        </p:nvSpPr>
        <p:spPr>
          <a:xfrm>
            <a:off x="-21353" y="2194561"/>
            <a:ext cx="252076" cy="4663440"/>
          </a:xfrm>
          <a:custGeom>
            <a:avLst/>
            <a:gdLst>
              <a:gd name="connsiteX0" fmla="*/ 0 w 253217"/>
              <a:gd name="connsiteY0" fmla="*/ 0 h 4663440"/>
              <a:gd name="connsiteX1" fmla="*/ 253217 w 253217"/>
              <a:gd name="connsiteY1" fmla="*/ 0 h 4663440"/>
              <a:gd name="connsiteX2" fmla="*/ 253217 w 253217"/>
              <a:gd name="connsiteY2" fmla="*/ 4663440 h 4663440"/>
              <a:gd name="connsiteX3" fmla="*/ 0 w 253217"/>
              <a:gd name="connsiteY3" fmla="*/ 4663440 h 4663440"/>
              <a:gd name="connsiteX4" fmla="*/ 0 w 253217"/>
              <a:gd name="connsiteY4" fmla="*/ 0 h 4663440"/>
              <a:gd name="connsiteX0" fmla="*/ 0 w 253217"/>
              <a:gd name="connsiteY0" fmla="*/ 0 h 4663440"/>
              <a:gd name="connsiteX1" fmla="*/ 253217 w 253217"/>
              <a:gd name="connsiteY1" fmla="*/ 0 h 4663440"/>
              <a:gd name="connsiteX2" fmla="*/ 154743 w 253217"/>
              <a:gd name="connsiteY2" fmla="*/ 3003452 h 4663440"/>
              <a:gd name="connsiteX3" fmla="*/ 0 w 253217"/>
              <a:gd name="connsiteY3" fmla="*/ 4663440 h 4663440"/>
              <a:gd name="connsiteX4" fmla="*/ 0 w 253217"/>
              <a:gd name="connsiteY4" fmla="*/ 0 h 4663440"/>
              <a:gd name="connsiteX0" fmla="*/ 0 w 253217"/>
              <a:gd name="connsiteY0" fmla="*/ 0 h 4663440"/>
              <a:gd name="connsiteX1" fmla="*/ 253217 w 253217"/>
              <a:gd name="connsiteY1" fmla="*/ 0 h 4663440"/>
              <a:gd name="connsiteX2" fmla="*/ 126607 w 253217"/>
              <a:gd name="connsiteY2" fmla="*/ 2356339 h 4663440"/>
              <a:gd name="connsiteX3" fmla="*/ 0 w 253217"/>
              <a:gd name="connsiteY3" fmla="*/ 4663440 h 4663440"/>
              <a:gd name="connsiteX4" fmla="*/ 0 w 253217"/>
              <a:gd name="connsiteY4" fmla="*/ 0 h 4663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217" h="4663440">
                <a:moveTo>
                  <a:pt x="0" y="0"/>
                </a:moveTo>
                <a:lnTo>
                  <a:pt x="253217" y="0"/>
                </a:lnTo>
                <a:lnTo>
                  <a:pt x="126607" y="2356339"/>
                </a:lnTo>
                <a:lnTo>
                  <a:pt x="0" y="4663440"/>
                </a:lnTo>
                <a:lnTo>
                  <a:pt x="0" y="0"/>
                </a:lnTo>
                <a:close/>
              </a:path>
            </a:pathLst>
          </a:custGeom>
          <a:gradFill flip="none" rotWithShape="1">
            <a:gsLst>
              <a:gs pos="0">
                <a:schemeClr val="accent5">
                  <a:lumMod val="67000"/>
                </a:schemeClr>
              </a:gs>
              <a:gs pos="0">
                <a:srgbClr val="0A0B1A"/>
              </a:gs>
              <a:gs pos="100000">
                <a:schemeClr val="accent5">
                  <a:lumMod val="60000"/>
                  <a:lumOff val="40000"/>
                </a:schemeClr>
              </a:gs>
            </a:gsLst>
            <a:lin ang="5400000" scaled="1"/>
            <a:tileRect/>
          </a:gradFill>
          <a:ln cap="rnd">
            <a:solidFill>
              <a:srgbClr val="0A0B1A"/>
            </a:solidFill>
            <a:round/>
          </a:ln>
          <a:effectLst>
            <a:outerShdw blurRad="50800" dist="50800" dir="5400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411932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5E4594-F886-4B9B-A2DA-4A579D29CA9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A9849F59-8C54-431F-A4EC-6D44BD212D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818E7866-CDF4-4091-A729-933184BBB1E2}"/>
              </a:ext>
            </a:extLst>
          </p:cNvPr>
          <p:cNvSpPr>
            <a:spLocks noGrp="1"/>
          </p:cNvSpPr>
          <p:nvPr>
            <p:ph type="dt" sz="half" idx="10"/>
          </p:nvPr>
        </p:nvSpPr>
        <p:spPr/>
        <p:txBody>
          <a:bodyPr/>
          <a:lstStyle/>
          <a:p>
            <a:fld id="{967FA280-C69D-43F3-8096-017E85A904E7}" type="datetimeFigureOut">
              <a:rPr lang="pt-BR" smtClean="0"/>
              <a:t>30/09/2023</a:t>
            </a:fld>
            <a:endParaRPr lang="pt-BR" dirty="0"/>
          </a:p>
        </p:txBody>
      </p:sp>
      <p:sp>
        <p:nvSpPr>
          <p:cNvPr id="5" name="Espaço Reservado para Rodapé 4">
            <a:extLst>
              <a:ext uri="{FF2B5EF4-FFF2-40B4-BE49-F238E27FC236}">
                <a16:creationId xmlns:a16="http://schemas.microsoft.com/office/drawing/2014/main" id="{D4273D63-2A87-4F02-AF71-2BA22A483180}"/>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714A54C2-A691-43C9-AF7C-9EC2336A19D5}"/>
              </a:ext>
            </a:extLst>
          </p:cNvPr>
          <p:cNvSpPr>
            <a:spLocks noGrp="1"/>
          </p:cNvSpPr>
          <p:nvPr>
            <p:ph type="sldNum" sz="quarter" idx="12"/>
          </p:nvPr>
        </p:nvSpPr>
        <p:spPr/>
        <p:txBody>
          <a:bodyPr/>
          <a:lstStyle/>
          <a:p>
            <a:fld id="{8286CADA-7B8C-4A80-BE52-FE69F74AB6BA}" type="slidenum">
              <a:rPr lang="pt-BR" smtClean="0"/>
              <a:t>‹nº›</a:t>
            </a:fld>
            <a:endParaRPr lang="pt-BR" dirty="0"/>
          </a:p>
        </p:txBody>
      </p:sp>
    </p:spTree>
    <p:extLst>
      <p:ext uri="{BB962C8B-B14F-4D97-AF65-F5344CB8AC3E}">
        <p14:creationId xmlns:p14="http://schemas.microsoft.com/office/powerpoint/2010/main" val="3476030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E47247-DE32-4866-8AB4-66E84719FFC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D849B6D-1A39-4517-AB4E-26B32C7984DA}"/>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8CA713B1-3F99-41BC-AD95-8482BD5CBFD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8646AF0D-CCED-4B82-8BE5-EE8924BA437E}"/>
              </a:ext>
            </a:extLst>
          </p:cNvPr>
          <p:cNvSpPr>
            <a:spLocks noGrp="1"/>
          </p:cNvSpPr>
          <p:nvPr>
            <p:ph type="dt" sz="half" idx="10"/>
          </p:nvPr>
        </p:nvSpPr>
        <p:spPr/>
        <p:txBody>
          <a:bodyPr/>
          <a:lstStyle/>
          <a:p>
            <a:fld id="{967FA280-C69D-43F3-8096-017E85A904E7}" type="datetimeFigureOut">
              <a:rPr lang="pt-BR" smtClean="0"/>
              <a:t>30/09/2023</a:t>
            </a:fld>
            <a:endParaRPr lang="pt-BR" dirty="0"/>
          </a:p>
        </p:txBody>
      </p:sp>
      <p:sp>
        <p:nvSpPr>
          <p:cNvPr id="6" name="Espaço Reservado para Rodapé 5">
            <a:extLst>
              <a:ext uri="{FF2B5EF4-FFF2-40B4-BE49-F238E27FC236}">
                <a16:creationId xmlns:a16="http://schemas.microsoft.com/office/drawing/2014/main" id="{2347E2C1-F5A8-48FE-8604-E5897BDBFC11}"/>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3E7B7A20-ECAB-4304-9108-DC623A2FC251}"/>
              </a:ext>
            </a:extLst>
          </p:cNvPr>
          <p:cNvSpPr>
            <a:spLocks noGrp="1"/>
          </p:cNvSpPr>
          <p:nvPr>
            <p:ph type="sldNum" sz="quarter" idx="12"/>
          </p:nvPr>
        </p:nvSpPr>
        <p:spPr/>
        <p:txBody>
          <a:bodyPr/>
          <a:lstStyle/>
          <a:p>
            <a:fld id="{8286CADA-7B8C-4A80-BE52-FE69F74AB6BA}" type="slidenum">
              <a:rPr lang="pt-BR" smtClean="0"/>
              <a:t>‹nº›</a:t>
            </a:fld>
            <a:endParaRPr lang="pt-BR" dirty="0"/>
          </a:p>
        </p:txBody>
      </p:sp>
    </p:spTree>
    <p:extLst>
      <p:ext uri="{BB962C8B-B14F-4D97-AF65-F5344CB8AC3E}">
        <p14:creationId xmlns:p14="http://schemas.microsoft.com/office/powerpoint/2010/main" val="301325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328DD9-7E93-463C-9C5B-E0CF3D97C75D}"/>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C015CFA2-C5EE-424F-ADA9-4814A38B4C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7CEC3361-A235-450E-B7F7-3F74DEA60335}"/>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7A6B9B2F-F6CA-49C4-8A44-64FB7C3B9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726B54D6-06EE-4850-9A0D-9144DC68AFDE}"/>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75D2A1EC-DFBE-49AE-A569-6BC98A3223EF}"/>
              </a:ext>
            </a:extLst>
          </p:cNvPr>
          <p:cNvSpPr>
            <a:spLocks noGrp="1"/>
          </p:cNvSpPr>
          <p:nvPr>
            <p:ph type="dt" sz="half" idx="10"/>
          </p:nvPr>
        </p:nvSpPr>
        <p:spPr/>
        <p:txBody>
          <a:bodyPr/>
          <a:lstStyle/>
          <a:p>
            <a:fld id="{967FA280-C69D-43F3-8096-017E85A904E7}" type="datetimeFigureOut">
              <a:rPr lang="pt-BR" smtClean="0"/>
              <a:t>30/09/2023</a:t>
            </a:fld>
            <a:endParaRPr lang="pt-BR" dirty="0"/>
          </a:p>
        </p:txBody>
      </p:sp>
      <p:sp>
        <p:nvSpPr>
          <p:cNvPr id="8" name="Espaço Reservado para Rodapé 7">
            <a:extLst>
              <a:ext uri="{FF2B5EF4-FFF2-40B4-BE49-F238E27FC236}">
                <a16:creationId xmlns:a16="http://schemas.microsoft.com/office/drawing/2014/main" id="{817A3CD7-0485-4154-8777-3FF0798D8CD2}"/>
              </a:ext>
            </a:extLst>
          </p:cNvPr>
          <p:cNvSpPr>
            <a:spLocks noGrp="1"/>
          </p:cNvSpPr>
          <p:nvPr>
            <p:ph type="ftr" sz="quarter" idx="11"/>
          </p:nvPr>
        </p:nvSpPr>
        <p:spPr/>
        <p:txBody>
          <a:bodyPr/>
          <a:lstStyle/>
          <a:p>
            <a:endParaRPr lang="pt-BR" dirty="0"/>
          </a:p>
        </p:txBody>
      </p:sp>
      <p:sp>
        <p:nvSpPr>
          <p:cNvPr id="9" name="Espaço Reservado para Número de Slide 8">
            <a:extLst>
              <a:ext uri="{FF2B5EF4-FFF2-40B4-BE49-F238E27FC236}">
                <a16:creationId xmlns:a16="http://schemas.microsoft.com/office/drawing/2014/main" id="{0A961C5D-F0D0-4735-BF28-58670AF3EA09}"/>
              </a:ext>
            </a:extLst>
          </p:cNvPr>
          <p:cNvSpPr>
            <a:spLocks noGrp="1"/>
          </p:cNvSpPr>
          <p:nvPr>
            <p:ph type="sldNum" sz="quarter" idx="12"/>
          </p:nvPr>
        </p:nvSpPr>
        <p:spPr/>
        <p:txBody>
          <a:bodyPr/>
          <a:lstStyle/>
          <a:p>
            <a:fld id="{8286CADA-7B8C-4A80-BE52-FE69F74AB6BA}" type="slidenum">
              <a:rPr lang="pt-BR" smtClean="0"/>
              <a:t>‹nº›</a:t>
            </a:fld>
            <a:endParaRPr lang="pt-BR" dirty="0"/>
          </a:p>
        </p:txBody>
      </p:sp>
    </p:spTree>
    <p:extLst>
      <p:ext uri="{BB962C8B-B14F-4D97-AF65-F5344CB8AC3E}">
        <p14:creationId xmlns:p14="http://schemas.microsoft.com/office/powerpoint/2010/main" val="173198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BDE269-61FB-4A61-B11F-C7EA735FE947}"/>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637F2ED7-0EA5-417E-A6F2-3C9FFE816CB6}"/>
              </a:ext>
            </a:extLst>
          </p:cNvPr>
          <p:cNvSpPr>
            <a:spLocks noGrp="1"/>
          </p:cNvSpPr>
          <p:nvPr>
            <p:ph type="dt" sz="half" idx="10"/>
          </p:nvPr>
        </p:nvSpPr>
        <p:spPr/>
        <p:txBody>
          <a:bodyPr/>
          <a:lstStyle/>
          <a:p>
            <a:fld id="{967FA280-C69D-43F3-8096-017E85A904E7}" type="datetimeFigureOut">
              <a:rPr lang="pt-BR" smtClean="0"/>
              <a:t>30/09/2023</a:t>
            </a:fld>
            <a:endParaRPr lang="pt-BR" dirty="0"/>
          </a:p>
        </p:txBody>
      </p:sp>
      <p:sp>
        <p:nvSpPr>
          <p:cNvPr id="4" name="Espaço Reservado para Rodapé 3">
            <a:extLst>
              <a:ext uri="{FF2B5EF4-FFF2-40B4-BE49-F238E27FC236}">
                <a16:creationId xmlns:a16="http://schemas.microsoft.com/office/drawing/2014/main" id="{1385FAF4-714E-4F3F-A4E8-6F644E542E17}"/>
              </a:ext>
            </a:extLst>
          </p:cNvPr>
          <p:cNvSpPr>
            <a:spLocks noGrp="1"/>
          </p:cNvSpPr>
          <p:nvPr>
            <p:ph type="ftr" sz="quarter" idx="11"/>
          </p:nvPr>
        </p:nvSpPr>
        <p:spPr/>
        <p:txBody>
          <a:bodyPr/>
          <a:lstStyle/>
          <a:p>
            <a:endParaRPr lang="pt-BR" dirty="0"/>
          </a:p>
        </p:txBody>
      </p:sp>
      <p:sp>
        <p:nvSpPr>
          <p:cNvPr id="5" name="Espaço Reservado para Número de Slide 4">
            <a:extLst>
              <a:ext uri="{FF2B5EF4-FFF2-40B4-BE49-F238E27FC236}">
                <a16:creationId xmlns:a16="http://schemas.microsoft.com/office/drawing/2014/main" id="{BC6A1A52-F733-4663-800C-93420EF52D66}"/>
              </a:ext>
            </a:extLst>
          </p:cNvPr>
          <p:cNvSpPr>
            <a:spLocks noGrp="1"/>
          </p:cNvSpPr>
          <p:nvPr>
            <p:ph type="sldNum" sz="quarter" idx="12"/>
          </p:nvPr>
        </p:nvSpPr>
        <p:spPr/>
        <p:txBody>
          <a:bodyPr/>
          <a:lstStyle/>
          <a:p>
            <a:fld id="{8286CADA-7B8C-4A80-BE52-FE69F74AB6BA}" type="slidenum">
              <a:rPr lang="pt-BR" smtClean="0"/>
              <a:t>‹nº›</a:t>
            </a:fld>
            <a:endParaRPr lang="pt-BR" dirty="0"/>
          </a:p>
        </p:txBody>
      </p:sp>
    </p:spTree>
    <p:extLst>
      <p:ext uri="{BB962C8B-B14F-4D97-AF65-F5344CB8AC3E}">
        <p14:creationId xmlns:p14="http://schemas.microsoft.com/office/powerpoint/2010/main" val="1694907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4B9A64A3-C9E1-43F1-9BE5-E6147EC5572D}"/>
              </a:ext>
            </a:extLst>
          </p:cNvPr>
          <p:cNvSpPr>
            <a:spLocks noGrp="1"/>
          </p:cNvSpPr>
          <p:nvPr>
            <p:ph type="dt" sz="half" idx="10"/>
          </p:nvPr>
        </p:nvSpPr>
        <p:spPr/>
        <p:txBody>
          <a:bodyPr/>
          <a:lstStyle/>
          <a:p>
            <a:fld id="{967FA280-C69D-43F3-8096-017E85A904E7}" type="datetimeFigureOut">
              <a:rPr lang="pt-BR" smtClean="0"/>
              <a:t>30/09/2023</a:t>
            </a:fld>
            <a:endParaRPr lang="pt-BR" dirty="0"/>
          </a:p>
        </p:txBody>
      </p:sp>
      <p:sp>
        <p:nvSpPr>
          <p:cNvPr id="3" name="Espaço Reservado para Rodapé 2">
            <a:extLst>
              <a:ext uri="{FF2B5EF4-FFF2-40B4-BE49-F238E27FC236}">
                <a16:creationId xmlns:a16="http://schemas.microsoft.com/office/drawing/2014/main" id="{FC6F56C2-0481-4561-9FDB-65CA314EAA7E}"/>
              </a:ext>
            </a:extLst>
          </p:cNvPr>
          <p:cNvSpPr>
            <a:spLocks noGrp="1"/>
          </p:cNvSpPr>
          <p:nvPr>
            <p:ph type="ftr" sz="quarter" idx="1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970961BF-0668-4E21-9D19-2C5DC16E2926}"/>
              </a:ext>
            </a:extLst>
          </p:cNvPr>
          <p:cNvSpPr>
            <a:spLocks noGrp="1"/>
          </p:cNvSpPr>
          <p:nvPr>
            <p:ph type="sldNum" sz="quarter" idx="12"/>
          </p:nvPr>
        </p:nvSpPr>
        <p:spPr/>
        <p:txBody>
          <a:bodyPr/>
          <a:lstStyle/>
          <a:p>
            <a:fld id="{8286CADA-7B8C-4A80-BE52-FE69F74AB6BA}" type="slidenum">
              <a:rPr lang="pt-BR" smtClean="0"/>
              <a:t>‹nº›</a:t>
            </a:fld>
            <a:endParaRPr lang="pt-BR" dirty="0"/>
          </a:p>
        </p:txBody>
      </p:sp>
    </p:spTree>
    <p:extLst>
      <p:ext uri="{BB962C8B-B14F-4D97-AF65-F5344CB8AC3E}">
        <p14:creationId xmlns:p14="http://schemas.microsoft.com/office/powerpoint/2010/main" val="3837754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F8FB2-7029-43B7-9652-782F84A55D2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8822EA24-C528-4D4C-9CB7-E73D12E862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7DA74987-3DF6-46F4-B3C8-F389DF98C2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3B24E83-D7FD-433B-9580-3CCC9884BCCE}"/>
              </a:ext>
            </a:extLst>
          </p:cNvPr>
          <p:cNvSpPr>
            <a:spLocks noGrp="1"/>
          </p:cNvSpPr>
          <p:nvPr>
            <p:ph type="dt" sz="half" idx="10"/>
          </p:nvPr>
        </p:nvSpPr>
        <p:spPr/>
        <p:txBody>
          <a:bodyPr/>
          <a:lstStyle/>
          <a:p>
            <a:fld id="{967FA280-C69D-43F3-8096-017E85A904E7}" type="datetimeFigureOut">
              <a:rPr lang="pt-BR" smtClean="0"/>
              <a:t>30/09/2023</a:t>
            </a:fld>
            <a:endParaRPr lang="pt-BR" dirty="0"/>
          </a:p>
        </p:txBody>
      </p:sp>
      <p:sp>
        <p:nvSpPr>
          <p:cNvPr id="6" name="Espaço Reservado para Rodapé 5">
            <a:extLst>
              <a:ext uri="{FF2B5EF4-FFF2-40B4-BE49-F238E27FC236}">
                <a16:creationId xmlns:a16="http://schemas.microsoft.com/office/drawing/2014/main" id="{932C2F5C-6C72-4BAB-BCF9-5949CB9E39DC}"/>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BADF3D86-B1E7-4015-8907-8DE7C8720CB9}"/>
              </a:ext>
            </a:extLst>
          </p:cNvPr>
          <p:cNvSpPr>
            <a:spLocks noGrp="1"/>
          </p:cNvSpPr>
          <p:nvPr>
            <p:ph type="sldNum" sz="quarter" idx="12"/>
          </p:nvPr>
        </p:nvSpPr>
        <p:spPr/>
        <p:txBody>
          <a:bodyPr/>
          <a:lstStyle/>
          <a:p>
            <a:fld id="{8286CADA-7B8C-4A80-BE52-FE69F74AB6BA}" type="slidenum">
              <a:rPr lang="pt-BR" smtClean="0"/>
              <a:t>‹nº›</a:t>
            </a:fld>
            <a:endParaRPr lang="pt-BR" dirty="0"/>
          </a:p>
        </p:txBody>
      </p:sp>
    </p:spTree>
    <p:extLst>
      <p:ext uri="{BB962C8B-B14F-4D97-AF65-F5344CB8AC3E}">
        <p14:creationId xmlns:p14="http://schemas.microsoft.com/office/powerpoint/2010/main" val="2514221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40F4DD-1F05-4B7A-84B7-8B0C2276F81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49A6348A-5ED9-40C7-BD0A-844C531084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uma imagem</a:t>
            </a:r>
          </a:p>
        </p:txBody>
      </p:sp>
      <p:sp>
        <p:nvSpPr>
          <p:cNvPr id="4" name="Espaço Reservado para Texto 3">
            <a:extLst>
              <a:ext uri="{FF2B5EF4-FFF2-40B4-BE49-F238E27FC236}">
                <a16:creationId xmlns:a16="http://schemas.microsoft.com/office/drawing/2014/main" id="{137693CA-A364-4415-A868-02640A3A11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6647D03-3123-4E84-99E0-2FF24BF75C37}"/>
              </a:ext>
            </a:extLst>
          </p:cNvPr>
          <p:cNvSpPr>
            <a:spLocks noGrp="1"/>
          </p:cNvSpPr>
          <p:nvPr>
            <p:ph type="dt" sz="half" idx="10"/>
          </p:nvPr>
        </p:nvSpPr>
        <p:spPr/>
        <p:txBody>
          <a:bodyPr/>
          <a:lstStyle/>
          <a:p>
            <a:fld id="{967FA280-C69D-43F3-8096-017E85A904E7}" type="datetimeFigureOut">
              <a:rPr lang="pt-BR" smtClean="0"/>
              <a:t>30/09/2023</a:t>
            </a:fld>
            <a:endParaRPr lang="pt-BR" dirty="0"/>
          </a:p>
        </p:txBody>
      </p:sp>
      <p:sp>
        <p:nvSpPr>
          <p:cNvPr id="6" name="Espaço Reservado para Rodapé 5">
            <a:extLst>
              <a:ext uri="{FF2B5EF4-FFF2-40B4-BE49-F238E27FC236}">
                <a16:creationId xmlns:a16="http://schemas.microsoft.com/office/drawing/2014/main" id="{C1315E57-122D-44F1-A11D-CFB9B2FBD879}"/>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C2D7C4AF-4AA2-49B1-82E7-BFDBB24591E4}"/>
              </a:ext>
            </a:extLst>
          </p:cNvPr>
          <p:cNvSpPr>
            <a:spLocks noGrp="1"/>
          </p:cNvSpPr>
          <p:nvPr>
            <p:ph type="sldNum" sz="quarter" idx="12"/>
          </p:nvPr>
        </p:nvSpPr>
        <p:spPr/>
        <p:txBody>
          <a:bodyPr/>
          <a:lstStyle/>
          <a:p>
            <a:fld id="{8286CADA-7B8C-4A80-BE52-FE69F74AB6BA}" type="slidenum">
              <a:rPr lang="pt-BR" smtClean="0"/>
              <a:t>‹nº›</a:t>
            </a:fld>
            <a:endParaRPr lang="pt-BR" dirty="0"/>
          </a:p>
        </p:txBody>
      </p:sp>
    </p:spTree>
    <p:extLst>
      <p:ext uri="{BB962C8B-B14F-4D97-AF65-F5344CB8AC3E}">
        <p14:creationId xmlns:p14="http://schemas.microsoft.com/office/powerpoint/2010/main" val="753798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C7D5F6D-35E2-4F53-A148-131D24D16F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D368EFAF-6703-4603-B677-2E70CA7D01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7825C80-D2F0-42CD-B857-C6462F2AA0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7FA280-C69D-43F3-8096-017E85A904E7}" type="datetimeFigureOut">
              <a:rPr lang="pt-BR" smtClean="0"/>
              <a:t>30/09/2023</a:t>
            </a:fld>
            <a:endParaRPr lang="pt-BR" dirty="0"/>
          </a:p>
        </p:txBody>
      </p:sp>
      <p:sp>
        <p:nvSpPr>
          <p:cNvPr id="5" name="Espaço Reservado para Rodapé 4">
            <a:extLst>
              <a:ext uri="{FF2B5EF4-FFF2-40B4-BE49-F238E27FC236}">
                <a16:creationId xmlns:a16="http://schemas.microsoft.com/office/drawing/2014/main" id="{6D63C0C1-D93A-4B58-86BF-0B1700B119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a:extLst>
              <a:ext uri="{FF2B5EF4-FFF2-40B4-BE49-F238E27FC236}">
                <a16:creationId xmlns:a16="http://schemas.microsoft.com/office/drawing/2014/main" id="{7C5AACCD-D7F1-481E-8DAB-0A7A4F417D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86CADA-7B8C-4A80-BE52-FE69F74AB6BA}" type="slidenum">
              <a:rPr lang="pt-BR" smtClean="0"/>
              <a:t>‹nº›</a:t>
            </a:fld>
            <a:endParaRPr lang="pt-BR" dirty="0"/>
          </a:p>
        </p:txBody>
      </p:sp>
    </p:spTree>
    <p:extLst>
      <p:ext uri="{BB962C8B-B14F-4D97-AF65-F5344CB8AC3E}">
        <p14:creationId xmlns:p14="http://schemas.microsoft.com/office/powerpoint/2010/main" val="3818006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D02B8834-ABFF-26EB-7574-1A103F70D47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7453" y="2332868"/>
            <a:ext cx="4057942" cy="4368018"/>
          </a:xfrm>
          <a:prstGeom prst="rect">
            <a:avLst/>
          </a:prstGeom>
          <a:solidFill>
            <a:srgbClr val="FFC000"/>
          </a:solidFill>
          <a:ln>
            <a:noFill/>
          </a:ln>
        </p:spPr>
      </p:pic>
      <p:sp>
        <p:nvSpPr>
          <p:cNvPr id="3" name="Retângulo 2">
            <a:extLst>
              <a:ext uri="{FF2B5EF4-FFF2-40B4-BE49-F238E27FC236}">
                <a16:creationId xmlns:a16="http://schemas.microsoft.com/office/drawing/2014/main" id="{FFCBD825-F9E5-941D-BA40-3ADD1A9B9167}"/>
              </a:ext>
            </a:extLst>
          </p:cNvPr>
          <p:cNvSpPr/>
          <p:nvPr/>
        </p:nvSpPr>
        <p:spPr>
          <a:xfrm>
            <a:off x="5666584" y="463463"/>
            <a:ext cx="6175715" cy="551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GOVERNANÇA CADASTRO </a:t>
            </a:r>
            <a:r>
              <a:rPr lang="pt-BR" sz="2400" b="1" dirty="0" smtClean="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MATERIAIS</a:t>
            </a:r>
            <a:endParaRPr lang="pt-BR" sz="24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Retângulo 6">
            <a:extLst>
              <a:ext uri="{FF2B5EF4-FFF2-40B4-BE49-F238E27FC236}">
                <a16:creationId xmlns:a16="http://schemas.microsoft.com/office/drawing/2014/main" id="{66B34328-F5FE-66D2-8D0D-237D4AF73E74}"/>
              </a:ext>
            </a:extLst>
          </p:cNvPr>
          <p:cNvSpPr/>
          <p:nvPr/>
        </p:nvSpPr>
        <p:spPr>
          <a:xfrm>
            <a:off x="8009143" y="6270443"/>
            <a:ext cx="3833156" cy="430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400" b="1" dirty="0">
                <a:solidFill>
                  <a:schemeClr val="tx1"/>
                </a:solidFill>
                <a:latin typeface="Arial" panose="020B0604020202020204" pitchFamily="34" charset="0"/>
                <a:cs typeface="Arial" panose="020B0604020202020204" pitchFamily="34" charset="0"/>
              </a:rPr>
              <a:t>Instrutor: Amadeu Rocha</a:t>
            </a:r>
          </a:p>
        </p:txBody>
      </p:sp>
      <p:sp>
        <p:nvSpPr>
          <p:cNvPr id="8" name="Retângulo 7">
            <a:extLst>
              <a:ext uri="{FF2B5EF4-FFF2-40B4-BE49-F238E27FC236}">
                <a16:creationId xmlns:a16="http://schemas.microsoft.com/office/drawing/2014/main" id="{FFCBD825-F9E5-941D-BA40-3ADD1A9B9167}"/>
              </a:ext>
            </a:extLst>
          </p:cNvPr>
          <p:cNvSpPr/>
          <p:nvPr/>
        </p:nvSpPr>
        <p:spPr>
          <a:xfrm>
            <a:off x="5205209" y="3697265"/>
            <a:ext cx="6506627" cy="974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IMPORTÂNCIA DE UM CADASTRO ÍNTEGRO E PADRONIZADO</a:t>
            </a:r>
            <a:endParaRPr lang="pt-BR" sz="24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6733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781440E6-1739-429C-BBBE-75748BA668EC}"/>
              </a:ext>
            </a:extLst>
          </p:cNvPr>
          <p:cNvSpPr txBox="1"/>
          <p:nvPr/>
        </p:nvSpPr>
        <p:spPr>
          <a:xfrm>
            <a:off x="4463562" y="562474"/>
            <a:ext cx="7526214" cy="584775"/>
          </a:xfrm>
          <a:prstGeom prst="rect">
            <a:avLst/>
          </a:prstGeom>
          <a:noFill/>
        </p:spPr>
        <p:txBody>
          <a:bodyPr wrap="square" rtlCol="0">
            <a:spAutoFit/>
          </a:bodyPr>
          <a:lstStyle/>
          <a:p>
            <a:pPr algn="ctr"/>
            <a:r>
              <a:rPr lang="pt-BR" sz="3200" b="1" dirty="0">
                <a:solidFill>
                  <a:schemeClr val="bg1"/>
                </a:solidFill>
                <a:latin typeface="Arial" panose="020B0604020202020204" pitchFamily="34" charset="0"/>
                <a:cs typeface="Arial" panose="020B0604020202020204" pitchFamily="34" charset="0"/>
              </a:rPr>
              <a:t>CADASTRO MATERIAIS</a:t>
            </a:r>
          </a:p>
        </p:txBody>
      </p:sp>
      <p:sp>
        <p:nvSpPr>
          <p:cNvPr id="5" name="CaixaDeTexto 4">
            <a:extLst>
              <a:ext uri="{FF2B5EF4-FFF2-40B4-BE49-F238E27FC236}">
                <a16:creationId xmlns:a16="http://schemas.microsoft.com/office/drawing/2014/main" id="{64B022E8-13A5-438E-8379-A89A9BC30DD5}"/>
              </a:ext>
            </a:extLst>
          </p:cNvPr>
          <p:cNvSpPr txBox="1"/>
          <p:nvPr/>
        </p:nvSpPr>
        <p:spPr>
          <a:xfrm>
            <a:off x="715108" y="2333685"/>
            <a:ext cx="10761784" cy="360098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defRPr/>
            </a:pPr>
            <a:r>
              <a:rPr lang="pt-BR" sz="2000" b="1" u="sng" dirty="0">
                <a:latin typeface="Arial" panose="020B0604020202020204" pitchFamily="34" charset="0"/>
                <a:cs typeface="Arial" panose="020B0604020202020204" pitchFamily="34" charset="0"/>
              </a:rPr>
              <a:t>Nome Padronizado</a:t>
            </a:r>
            <a:endParaRPr lang="pt-BR" sz="2000" dirty="0">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None/>
              <a:defRPr/>
            </a:pPr>
            <a:r>
              <a:rPr lang="pt-BR" sz="2000" b="1" dirty="0">
                <a:latin typeface="Arial" panose="020B0604020202020204" pitchFamily="34" charset="0"/>
                <a:cs typeface="Arial" panose="020B0604020202020204" pitchFamily="34" charset="0"/>
              </a:rPr>
              <a:t>      </a:t>
            </a:r>
            <a:r>
              <a:rPr lang="pt-BR" sz="2000" dirty="0">
                <a:latin typeface="Arial" panose="020B0604020202020204" pitchFamily="34" charset="0"/>
                <a:cs typeface="Arial" panose="020B0604020202020204" pitchFamily="34" charset="0"/>
              </a:rPr>
              <a:t>Nome Básico</a:t>
            </a:r>
          </a:p>
          <a:p>
            <a:pPr algn="just">
              <a:lnSpc>
                <a:spcPct val="150000"/>
              </a:lnSpc>
              <a:buFont typeface="Wingdings" panose="05000000000000000000" pitchFamily="2" charset="2"/>
              <a:buNone/>
              <a:defRPr/>
            </a:pPr>
            <a:r>
              <a:rPr lang="pt-BR" sz="2000" dirty="0">
                <a:latin typeface="Arial" panose="020B0604020202020204" pitchFamily="34" charset="0"/>
                <a:cs typeface="Arial" panose="020B0604020202020204" pitchFamily="34" charset="0"/>
              </a:rPr>
              <a:t>      Nome Modificador</a:t>
            </a:r>
          </a:p>
          <a:p>
            <a:pPr marL="342900" indent="-342900" algn="just">
              <a:lnSpc>
                <a:spcPct val="150000"/>
              </a:lnSpc>
              <a:buFont typeface="Wingdings" panose="05000000000000000000" pitchFamily="2" charset="2"/>
              <a:buChar char="Ø"/>
              <a:defRPr/>
            </a:pPr>
            <a:r>
              <a:rPr lang="pt-BR" sz="2000" b="1" u="sng" dirty="0">
                <a:latin typeface="Arial" panose="020B0604020202020204" pitchFamily="34" charset="0"/>
                <a:cs typeface="Arial" panose="020B0604020202020204" pitchFamily="34" charset="0"/>
              </a:rPr>
              <a:t>Características Complementares</a:t>
            </a:r>
            <a:endParaRPr lang="pt-BR" sz="2000" u="sng" dirty="0">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None/>
              <a:defRPr/>
            </a:pPr>
            <a:r>
              <a:rPr lang="pt-BR" sz="2000" dirty="0">
                <a:latin typeface="Arial" panose="020B0604020202020204" pitchFamily="34" charset="0"/>
                <a:cs typeface="Arial" panose="020B0604020202020204" pitchFamily="34" charset="0"/>
              </a:rPr>
              <a:t>      Característica Técnica</a:t>
            </a:r>
          </a:p>
          <a:p>
            <a:pPr algn="just">
              <a:lnSpc>
                <a:spcPct val="150000"/>
              </a:lnSpc>
              <a:buFont typeface="Wingdings" panose="05000000000000000000" pitchFamily="2" charset="2"/>
              <a:buNone/>
              <a:defRPr/>
            </a:pPr>
            <a:r>
              <a:rPr lang="pt-BR" sz="2000" dirty="0">
                <a:latin typeface="Arial" panose="020B0604020202020204" pitchFamily="34" charset="0"/>
                <a:cs typeface="Arial" panose="020B0604020202020204" pitchFamily="34" charset="0"/>
              </a:rPr>
              <a:t>      Características Adicionais</a:t>
            </a:r>
          </a:p>
          <a:p>
            <a:pPr algn="just">
              <a:lnSpc>
                <a:spcPct val="150000"/>
              </a:lnSpc>
              <a:defRPr/>
            </a:pPr>
            <a:endParaRPr lang="pt-BR" sz="2000" dirty="0">
              <a:latin typeface="Arial" panose="020B0604020202020204" pitchFamily="34" charset="0"/>
              <a:cs typeface="Arial" panose="020B0604020202020204" pitchFamily="34" charset="0"/>
            </a:endParaRPr>
          </a:p>
          <a:p>
            <a:endParaRPr lang="pt-BR" dirty="0"/>
          </a:p>
        </p:txBody>
      </p:sp>
      <p:sp>
        <p:nvSpPr>
          <p:cNvPr id="2" name="CaixaDeTexto 1">
            <a:extLst>
              <a:ext uri="{FF2B5EF4-FFF2-40B4-BE49-F238E27FC236}">
                <a16:creationId xmlns:a16="http://schemas.microsoft.com/office/drawing/2014/main" id="{986F7421-F664-4182-A42A-C4D7786DF8F9}"/>
              </a:ext>
            </a:extLst>
          </p:cNvPr>
          <p:cNvSpPr txBox="1"/>
          <p:nvPr/>
        </p:nvSpPr>
        <p:spPr>
          <a:xfrm>
            <a:off x="7521187" y="1147249"/>
            <a:ext cx="1410964" cy="400110"/>
          </a:xfrm>
          <a:prstGeom prst="rect">
            <a:avLst/>
          </a:prstGeom>
          <a:noFill/>
        </p:spPr>
        <p:txBody>
          <a:bodyPr wrap="none" rtlCol="0">
            <a:spAutoFit/>
          </a:bodyPr>
          <a:lstStyle/>
          <a:p>
            <a:r>
              <a:rPr lang="pt-BR" sz="2000" b="1" dirty="0">
                <a:latin typeface="Arial" panose="020B0604020202020204" pitchFamily="34" charset="0"/>
                <a:cs typeface="Arial" panose="020B0604020202020204" pitchFamily="34" charset="0"/>
              </a:rPr>
              <a:t>Descrição</a:t>
            </a:r>
          </a:p>
        </p:txBody>
      </p:sp>
      <p:sp>
        <p:nvSpPr>
          <p:cNvPr id="6" name="Espaço Reservado para Número de Slide 1">
            <a:extLst>
              <a:ext uri="{FF2B5EF4-FFF2-40B4-BE49-F238E27FC236}">
                <a16:creationId xmlns:a16="http://schemas.microsoft.com/office/drawing/2014/main" id="{E9E36546-2F2B-457D-8331-68C65C2E20E8}"/>
              </a:ext>
            </a:extLst>
          </p:cNvPr>
          <p:cNvSpPr txBox="1">
            <a:spLocks/>
          </p:cNvSpPr>
          <p:nvPr/>
        </p:nvSpPr>
        <p:spPr>
          <a:xfrm>
            <a:off x="10502289" y="6280198"/>
            <a:ext cx="1487487" cy="420688"/>
          </a:xfrm>
          <a:prstGeom prst="rect">
            <a:avLst/>
          </a:prstGeom>
          <a:noFill/>
        </p:spPr>
        <p:txBody>
          <a:bodyPr vert="horz" lIns="91440" tIns="45720" rIns="91440" bIns="45720" rtlCol="0" anchor="ctr"/>
          <a:lstStyle>
            <a:defPPr>
              <a:defRPr lang="pt-BR"/>
            </a:defPPr>
            <a:lvl1pPr marL="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fld id="{B11E278E-F9E6-4251-A67E-120101F24FB2}" type="slidenum">
              <a:rPr lang="pt-BR" altLang="pt-BR" smtClean="0"/>
              <a:pPr/>
              <a:t>10</a:t>
            </a:fld>
            <a:endParaRPr lang="pt-BR" altLang="pt-BR" dirty="0"/>
          </a:p>
        </p:txBody>
      </p:sp>
    </p:spTree>
    <p:extLst>
      <p:ext uri="{BB962C8B-B14F-4D97-AF65-F5344CB8AC3E}">
        <p14:creationId xmlns:p14="http://schemas.microsoft.com/office/powerpoint/2010/main" val="4208210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781440E6-1739-429C-BBBE-75748BA668EC}"/>
              </a:ext>
            </a:extLst>
          </p:cNvPr>
          <p:cNvSpPr txBox="1"/>
          <p:nvPr/>
        </p:nvSpPr>
        <p:spPr>
          <a:xfrm>
            <a:off x="4430305" y="438496"/>
            <a:ext cx="7526214" cy="584775"/>
          </a:xfrm>
          <a:prstGeom prst="rect">
            <a:avLst/>
          </a:prstGeom>
          <a:noFill/>
        </p:spPr>
        <p:txBody>
          <a:bodyPr wrap="square" rtlCol="0">
            <a:spAutoFit/>
          </a:bodyPr>
          <a:lstStyle/>
          <a:p>
            <a:pPr algn="ctr"/>
            <a:r>
              <a:rPr lang="pt-BR" sz="3200" b="1" dirty="0">
                <a:solidFill>
                  <a:schemeClr val="bg1"/>
                </a:solidFill>
                <a:latin typeface="Arial" panose="020B0604020202020204" pitchFamily="34" charset="0"/>
                <a:cs typeface="Arial" panose="020B0604020202020204" pitchFamily="34" charset="0"/>
              </a:rPr>
              <a:t>CADASTRO MATERIAIS</a:t>
            </a:r>
          </a:p>
        </p:txBody>
      </p:sp>
      <p:sp>
        <p:nvSpPr>
          <p:cNvPr id="5" name="CaixaDeTexto 4">
            <a:extLst>
              <a:ext uri="{FF2B5EF4-FFF2-40B4-BE49-F238E27FC236}">
                <a16:creationId xmlns:a16="http://schemas.microsoft.com/office/drawing/2014/main" id="{64B022E8-13A5-438E-8379-A89A9BC30DD5}"/>
              </a:ext>
            </a:extLst>
          </p:cNvPr>
          <p:cNvSpPr txBox="1"/>
          <p:nvPr/>
        </p:nvSpPr>
        <p:spPr>
          <a:xfrm>
            <a:off x="906934" y="2679212"/>
            <a:ext cx="3580660" cy="3600986"/>
          </a:xfrm>
          <a:prstGeom prst="rect">
            <a:avLst/>
          </a:prstGeom>
          <a:solidFill>
            <a:schemeClr val="accent1">
              <a:lumMod val="40000"/>
              <a:lumOff val="60000"/>
            </a:schemeClr>
          </a:solidFill>
        </p:spPr>
        <p:txBody>
          <a:bodyPr wrap="square" rtlCol="0">
            <a:spAutoFit/>
          </a:bodyPr>
          <a:lstStyle/>
          <a:p>
            <a:pPr marL="342900" indent="-342900" algn="just">
              <a:lnSpc>
                <a:spcPct val="150000"/>
              </a:lnSpc>
              <a:buFont typeface="Wingdings" panose="05000000000000000000" pitchFamily="2" charset="2"/>
              <a:buChar char="ü"/>
              <a:defRPr/>
            </a:pPr>
            <a:r>
              <a:rPr lang="pt-BR" sz="2000" b="1" dirty="0">
                <a:solidFill>
                  <a:srgbClr val="002060"/>
                </a:solidFill>
                <a:latin typeface="Arial" panose="020B0604020202020204" pitchFamily="34" charset="0"/>
                <a:cs typeface="Arial" panose="020B0604020202020204" pitchFamily="34" charset="0"/>
              </a:rPr>
              <a:t>ELEVAÇÃO DE CUSTOS</a:t>
            </a:r>
          </a:p>
          <a:p>
            <a:pPr marL="342900" indent="-342900" algn="just">
              <a:lnSpc>
                <a:spcPct val="150000"/>
              </a:lnSpc>
              <a:buFont typeface="Wingdings" panose="05000000000000000000" pitchFamily="2" charset="2"/>
              <a:buChar char="Ø"/>
              <a:defRPr/>
            </a:pPr>
            <a:r>
              <a:rPr lang="pt-BR" sz="2000" dirty="0">
                <a:latin typeface="Arial" panose="020B0604020202020204" pitchFamily="34" charset="0"/>
                <a:cs typeface="Arial" panose="020B0604020202020204" pitchFamily="34" charset="0"/>
              </a:rPr>
              <a:t>Suprimentos</a:t>
            </a:r>
          </a:p>
          <a:p>
            <a:pPr marL="342900" indent="-342900" algn="just">
              <a:lnSpc>
                <a:spcPct val="150000"/>
              </a:lnSpc>
              <a:buFont typeface="Wingdings" panose="05000000000000000000" pitchFamily="2" charset="2"/>
              <a:buChar char="Ø"/>
              <a:defRPr/>
            </a:pPr>
            <a:r>
              <a:rPr lang="pt-BR" sz="2000" dirty="0">
                <a:latin typeface="Arial" panose="020B0604020202020204" pitchFamily="34" charset="0"/>
                <a:cs typeface="Arial" panose="020B0604020202020204" pitchFamily="34" charset="0"/>
              </a:rPr>
              <a:t>Logística</a:t>
            </a:r>
          </a:p>
          <a:p>
            <a:pPr marL="342900" indent="-342900" algn="just">
              <a:lnSpc>
                <a:spcPct val="150000"/>
              </a:lnSpc>
              <a:buFont typeface="Wingdings" panose="05000000000000000000" pitchFamily="2" charset="2"/>
              <a:buChar char="Ø"/>
              <a:defRPr/>
            </a:pPr>
            <a:r>
              <a:rPr lang="pt-BR" sz="2000" dirty="0">
                <a:latin typeface="Arial" panose="020B0604020202020204" pitchFamily="34" charset="0"/>
                <a:cs typeface="Arial" panose="020B0604020202020204" pitchFamily="34" charset="0"/>
              </a:rPr>
              <a:t>Manutenção</a:t>
            </a:r>
          </a:p>
          <a:p>
            <a:pPr marL="342900" indent="-342900" algn="just">
              <a:lnSpc>
                <a:spcPct val="150000"/>
              </a:lnSpc>
              <a:buFont typeface="Wingdings" panose="05000000000000000000" pitchFamily="2" charset="2"/>
              <a:buChar char="Ø"/>
              <a:defRPr/>
            </a:pPr>
            <a:r>
              <a:rPr lang="pt-BR" sz="2000" dirty="0">
                <a:latin typeface="Arial" panose="020B0604020202020204" pitchFamily="34" charset="0"/>
                <a:cs typeface="Arial" panose="020B0604020202020204" pitchFamily="34" charset="0"/>
              </a:rPr>
              <a:t>Gestão</a:t>
            </a:r>
          </a:p>
          <a:p>
            <a:pPr marL="342900" indent="-342900" algn="just">
              <a:lnSpc>
                <a:spcPct val="150000"/>
              </a:lnSpc>
              <a:buFont typeface="Wingdings" panose="05000000000000000000" pitchFamily="2" charset="2"/>
              <a:buChar char="Ø"/>
              <a:defRPr/>
            </a:pPr>
            <a:r>
              <a:rPr lang="pt-BR" sz="2000" dirty="0">
                <a:latin typeface="Arial" panose="020B0604020202020204" pitchFamily="34" charset="0"/>
                <a:cs typeface="Arial" panose="020B0604020202020204" pitchFamily="34" charset="0"/>
              </a:rPr>
              <a:t>T.I.</a:t>
            </a:r>
          </a:p>
          <a:p>
            <a:pPr algn="just">
              <a:lnSpc>
                <a:spcPct val="150000"/>
              </a:lnSpc>
              <a:defRPr/>
            </a:pPr>
            <a:endParaRPr lang="pt-BR" sz="2000" dirty="0">
              <a:latin typeface="Arial" panose="020B0604020202020204" pitchFamily="34" charset="0"/>
              <a:cs typeface="Arial" panose="020B0604020202020204" pitchFamily="34" charset="0"/>
            </a:endParaRPr>
          </a:p>
          <a:p>
            <a:endParaRPr lang="pt-BR" dirty="0"/>
          </a:p>
        </p:txBody>
      </p:sp>
      <p:sp>
        <p:nvSpPr>
          <p:cNvPr id="2" name="CaixaDeTexto 1">
            <a:extLst>
              <a:ext uri="{FF2B5EF4-FFF2-40B4-BE49-F238E27FC236}">
                <a16:creationId xmlns:a16="http://schemas.microsoft.com/office/drawing/2014/main" id="{986F7421-F664-4182-A42A-C4D7786DF8F9}"/>
              </a:ext>
            </a:extLst>
          </p:cNvPr>
          <p:cNvSpPr txBox="1"/>
          <p:nvPr/>
        </p:nvSpPr>
        <p:spPr>
          <a:xfrm>
            <a:off x="6825890" y="969506"/>
            <a:ext cx="2735044" cy="400110"/>
          </a:xfrm>
          <a:prstGeom prst="rect">
            <a:avLst/>
          </a:prstGeom>
          <a:noFill/>
        </p:spPr>
        <p:txBody>
          <a:bodyPr wrap="none" rtlCol="0">
            <a:spAutoFit/>
          </a:bodyPr>
          <a:lstStyle/>
          <a:p>
            <a:r>
              <a:rPr lang="pt-BR" sz="2000" b="1" dirty="0">
                <a:latin typeface="Arial" panose="020B0604020202020204" pitchFamily="34" charset="0"/>
                <a:cs typeface="Arial" panose="020B0604020202020204" pitchFamily="34" charset="0"/>
              </a:rPr>
              <a:t>Impacto do Cadastro</a:t>
            </a:r>
          </a:p>
        </p:txBody>
      </p:sp>
      <p:sp>
        <p:nvSpPr>
          <p:cNvPr id="6" name="CaixaDeTexto 5">
            <a:extLst>
              <a:ext uri="{FF2B5EF4-FFF2-40B4-BE49-F238E27FC236}">
                <a16:creationId xmlns:a16="http://schemas.microsoft.com/office/drawing/2014/main" id="{846A990D-FA5B-41B0-9842-2299D2C4E953}"/>
              </a:ext>
            </a:extLst>
          </p:cNvPr>
          <p:cNvSpPr txBox="1"/>
          <p:nvPr/>
        </p:nvSpPr>
        <p:spPr>
          <a:xfrm>
            <a:off x="4804118" y="2679212"/>
            <a:ext cx="3819378" cy="3600986"/>
          </a:xfrm>
          <a:prstGeom prst="rect">
            <a:avLst/>
          </a:prstGeom>
          <a:solidFill>
            <a:srgbClr val="B4C7E7"/>
          </a:solidFill>
        </p:spPr>
        <p:txBody>
          <a:bodyPr wrap="square" rtlCol="0">
            <a:spAutoFit/>
          </a:bodyPr>
          <a:lstStyle/>
          <a:p>
            <a:pPr marL="342900" indent="-342900">
              <a:lnSpc>
                <a:spcPct val="150000"/>
              </a:lnSpc>
              <a:buFont typeface="Wingdings" panose="05000000000000000000" pitchFamily="2" charset="2"/>
              <a:buChar char="ü"/>
              <a:defRPr/>
            </a:pPr>
            <a:r>
              <a:rPr lang="pt-BR" sz="2000" b="1" dirty="0">
                <a:solidFill>
                  <a:srgbClr val="002060"/>
                </a:solidFill>
                <a:latin typeface="Arial" panose="020B0604020202020204" pitchFamily="34" charset="0"/>
                <a:cs typeface="Arial" panose="020B0604020202020204" pitchFamily="34" charset="0"/>
              </a:rPr>
              <a:t>DIFICULDADE DE GESTÃO</a:t>
            </a:r>
          </a:p>
          <a:p>
            <a:pPr marL="342900" indent="-342900" algn="just">
              <a:lnSpc>
                <a:spcPct val="150000"/>
              </a:lnSpc>
              <a:buFont typeface="Wingdings" panose="05000000000000000000" pitchFamily="2" charset="2"/>
              <a:buChar char="Ø"/>
              <a:defRPr/>
            </a:pPr>
            <a:r>
              <a:rPr lang="pt-BR" sz="2000" dirty="0">
                <a:latin typeface="Arial" panose="020B0604020202020204" pitchFamily="34" charset="0"/>
                <a:cs typeface="Arial" panose="020B0604020202020204" pitchFamily="34" charset="0"/>
              </a:rPr>
              <a:t>Suprimentos</a:t>
            </a:r>
          </a:p>
          <a:p>
            <a:pPr marL="342900" indent="-342900" algn="just">
              <a:lnSpc>
                <a:spcPct val="150000"/>
              </a:lnSpc>
              <a:buFont typeface="Wingdings" panose="05000000000000000000" pitchFamily="2" charset="2"/>
              <a:buChar char="Ø"/>
              <a:defRPr/>
            </a:pPr>
            <a:r>
              <a:rPr lang="pt-BR" sz="2000" dirty="0">
                <a:latin typeface="Arial" panose="020B0604020202020204" pitchFamily="34" charset="0"/>
                <a:cs typeface="Arial" panose="020B0604020202020204" pitchFamily="34" charset="0"/>
              </a:rPr>
              <a:t>Contratos/Fornecedores</a:t>
            </a:r>
          </a:p>
          <a:p>
            <a:pPr marL="342900" indent="-342900" algn="just">
              <a:lnSpc>
                <a:spcPct val="150000"/>
              </a:lnSpc>
              <a:buFont typeface="Wingdings" panose="05000000000000000000" pitchFamily="2" charset="2"/>
              <a:buChar char="Ø"/>
              <a:defRPr/>
            </a:pPr>
            <a:r>
              <a:rPr lang="pt-BR" sz="2000" dirty="0">
                <a:latin typeface="Arial" panose="020B0604020202020204" pitchFamily="34" charset="0"/>
                <a:cs typeface="Arial" panose="020B0604020202020204" pitchFamily="34" charset="0"/>
              </a:rPr>
              <a:t>Estoques/Contábil</a:t>
            </a:r>
          </a:p>
          <a:p>
            <a:pPr marL="342900" indent="-342900" algn="just">
              <a:lnSpc>
                <a:spcPct val="150000"/>
              </a:lnSpc>
              <a:buFont typeface="Wingdings" panose="05000000000000000000" pitchFamily="2" charset="2"/>
              <a:buChar char="Ø"/>
              <a:defRPr/>
            </a:pPr>
            <a:r>
              <a:rPr lang="pt-BR" sz="2000" dirty="0">
                <a:latin typeface="Arial" panose="020B0604020202020204" pitchFamily="34" charset="0"/>
                <a:cs typeface="Arial" panose="020B0604020202020204" pitchFamily="34" charset="0"/>
              </a:rPr>
              <a:t>Equipe</a:t>
            </a:r>
          </a:p>
          <a:p>
            <a:pPr marL="342900" indent="-342900" algn="just">
              <a:lnSpc>
                <a:spcPct val="150000"/>
              </a:lnSpc>
              <a:buFont typeface="Wingdings" panose="05000000000000000000" pitchFamily="2" charset="2"/>
              <a:buChar char="Ø"/>
              <a:defRPr/>
            </a:pPr>
            <a:r>
              <a:rPr lang="pt-BR" sz="2000" dirty="0">
                <a:latin typeface="Arial" panose="020B0604020202020204" pitchFamily="34" charset="0"/>
                <a:cs typeface="Arial" panose="020B0604020202020204" pitchFamily="34" charset="0"/>
              </a:rPr>
              <a:t>Adequação ao SPEED</a:t>
            </a:r>
          </a:p>
          <a:p>
            <a:pPr algn="just">
              <a:lnSpc>
                <a:spcPct val="150000"/>
              </a:lnSpc>
              <a:defRPr/>
            </a:pPr>
            <a:endParaRPr lang="pt-BR" sz="2000" dirty="0">
              <a:latin typeface="Arial" panose="020B0604020202020204" pitchFamily="34" charset="0"/>
              <a:cs typeface="Arial" panose="020B0604020202020204" pitchFamily="34" charset="0"/>
            </a:endParaRPr>
          </a:p>
          <a:p>
            <a:endParaRPr lang="pt-BR" dirty="0"/>
          </a:p>
        </p:txBody>
      </p:sp>
      <p:sp>
        <p:nvSpPr>
          <p:cNvPr id="9" name="object 107">
            <a:extLst>
              <a:ext uri="{FF2B5EF4-FFF2-40B4-BE49-F238E27FC236}">
                <a16:creationId xmlns:a16="http://schemas.microsoft.com/office/drawing/2014/main" id="{F7DD2674-D04A-461F-A34C-57BCD40AD020}"/>
              </a:ext>
            </a:extLst>
          </p:cNvPr>
          <p:cNvSpPr/>
          <p:nvPr/>
        </p:nvSpPr>
        <p:spPr>
          <a:xfrm>
            <a:off x="9560934" y="3796078"/>
            <a:ext cx="2002536" cy="2484120"/>
          </a:xfrm>
          <a:prstGeom prst="rect">
            <a:avLst/>
          </a:prstGeom>
          <a:blipFill>
            <a:blip r:embed="rId2" cstate="print"/>
            <a:stretch>
              <a:fillRect/>
            </a:stretch>
          </a:blipFill>
        </p:spPr>
        <p:txBody>
          <a:bodyPr wrap="square" lIns="0" tIns="0" rIns="0" bIns="0" rtlCol="0"/>
          <a:lstStyle/>
          <a:p>
            <a:endParaRPr dirty="0"/>
          </a:p>
        </p:txBody>
      </p:sp>
      <p:sp>
        <p:nvSpPr>
          <p:cNvPr id="10" name="Espaço Reservado para Número de Slide 1">
            <a:extLst>
              <a:ext uri="{FF2B5EF4-FFF2-40B4-BE49-F238E27FC236}">
                <a16:creationId xmlns:a16="http://schemas.microsoft.com/office/drawing/2014/main" id="{7F6CA7D4-3561-460B-BE47-C46128A03591}"/>
              </a:ext>
            </a:extLst>
          </p:cNvPr>
          <p:cNvSpPr txBox="1">
            <a:spLocks/>
          </p:cNvSpPr>
          <p:nvPr/>
        </p:nvSpPr>
        <p:spPr>
          <a:xfrm>
            <a:off x="10502289" y="6280198"/>
            <a:ext cx="1487487" cy="420688"/>
          </a:xfrm>
          <a:prstGeom prst="rect">
            <a:avLst/>
          </a:prstGeom>
          <a:noFill/>
        </p:spPr>
        <p:txBody>
          <a:bodyPr vert="horz" lIns="91440" tIns="45720" rIns="91440" bIns="45720" rtlCol="0" anchor="ctr"/>
          <a:lstStyle>
            <a:defPPr>
              <a:defRPr lang="pt-BR"/>
            </a:defPPr>
            <a:lvl1pPr marL="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fld id="{B11E278E-F9E6-4251-A67E-120101F24FB2}" type="slidenum">
              <a:rPr lang="pt-BR" altLang="pt-BR" smtClean="0"/>
              <a:pPr/>
              <a:t>11</a:t>
            </a:fld>
            <a:endParaRPr lang="pt-BR" altLang="pt-BR" dirty="0"/>
          </a:p>
        </p:txBody>
      </p:sp>
    </p:spTree>
    <p:extLst>
      <p:ext uri="{BB962C8B-B14F-4D97-AF65-F5344CB8AC3E}">
        <p14:creationId xmlns:p14="http://schemas.microsoft.com/office/powerpoint/2010/main" val="33103502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781440E6-1739-429C-BBBE-75748BA668EC}"/>
              </a:ext>
            </a:extLst>
          </p:cNvPr>
          <p:cNvSpPr txBox="1"/>
          <p:nvPr/>
        </p:nvSpPr>
        <p:spPr>
          <a:xfrm>
            <a:off x="4463562" y="544740"/>
            <a:ext cx="7526214" cy="584775"/>
          </a:xfrm>
          <a:prstGeom prst="rect">
            <a:avLst/>
          </a:prstGeom>
          <a:noFill/>
        </p:spPr>
        <p:txBody>
          <a:bodyPr wrap="square" rtlCol="0">
            <a:spAutoFit/>
          </a:bodyPr>
          <a:lstStyle/>
          <a:p>
            <a:pPr algn="ctr"/>
            <a:r>
              <a:rPr lang="pt-BR" sz="3200" b="1" dirty="0">
                <a:solidFill>
                  <a:schemeClr val="bg1"/>
                </a:solidFill>
                <a:latin typeface="Arial" panose="020B0604020202020204" pitchFamily="34" charset="0"/>
                <a:cs typeface="Arial" panose="020B0604020202020204" pitchFamily="34" charset="0"/>
              </a:rPr>
              <a:t>CADASTRO MATERIAIS</a:t>
            </a:r>
          </a:p>
        </p:txBody>
      </p:sp>
      <p:sp>
        <p:nvSpPr>
          <p:cNvPr id="2" name="CaixaDeTexto 1">
            <a:extLst>
              <a:ext uri="{FF2B5EF4-FFF2-40B4-BE49-F238E27FC236}">
                <a16:creationId xmlns:a16="http://schemas.microsoft.com/office/drawing/2014/main" id="{986F7421-F664-4182-A42A-C4D7786DF8F9}"/>
              </a:ext>
            </a:extLst>
          </p:cNvPr>
          <p:cNvSpPr txBox="1"/>
          <p:nvPr/>
        </p:nvSpPr>
        <p:spPr>
          <a:xfrm>
            <a:off x="6859147" y="1052115"/>
            <a:ext cx="2735044" cy="400110"/>
          </a:xfrm>
          <a:prstGeom prst="rect">
            <a:avLst/>
          </a:prstGeom>
          <a:noFill/>
        </p:spPr>
        <p:txBody>
          <a:bodyPr wrap="none" rtlCol="0">
            <a:spAutoFit/>
          </a:bodyPr>
          <a:lstStyle/>
          <a:p>
            <a:r>
              <a:rPr lang="pt-BR" sz="2000" b="1" dirty="0">
                <a:latin typeface="Arial" panose="020B0604020202020204" pitchFamily="34" charset="0"/>
                <a:cs typeface="Arial" panose="020B0604020202020204" pitchFamily="34" charset="0"/>
              </a:rPr>
              <a:t>Impacto do Cadastro</a:t>
            </a:r>
          </a:p>
        </p:txBody>
      </p:sp>
      <p:sp>
        <p:nvSpPr>
          <p:cNvPr id="8" name="CaixaDeTexto 7">
            <a:extLst>
              <a:ext uri="{FF2B5EF4-FFF2-40B4-BE49-F238E27FC236}">
                <a16:creationId xmlns:a16="http://schemas.microsoft.com/office/drawing/2014/main" id="{A871FFF8-DDBA-40FC-9C19-229E24C63DF7}"/>
              </a:ext>
            </a:extLst>
          </p:cNvPr>
          <p:cNvSpPr txBox="1"/>
          <p:nvPr/>
        </p:nvSpPr>
        <p:spPr>
          <a:xfrm>
            <a:off x="1169846" y="2754583"/>
            <a:ext cx="5364482" cy="3735959"/>
          </a:xfrm>
          <a:prstGeom prst="rect">
            <a:avLst/>
          </a:prstGeom>
          <a:solidFill>
            <a:schemeClr val="accent1">
              <a:lumMod val="40000"/>
              <a:lumOff val="60000"/>
            </a:schemeClr>
          </a:solidFill>
        </p:spPr>
        <p:txBody>
          <a:bodyPr wrap="square" rtlCol="0">
            <a:spAutoFit/>
          </a:bodyPr>
          <a:lstStyle/>
          <a:p>
            <a:pPr marL="342900" indent="-342900">
              <a:lnSpc>
                <a:spcPct val="150000"/>
              </a:lnSpc>
              <a:buFont typeface="Wingdings" panose="05000000000000000000" pitchFamily="2" charset="2"/>
              <a:buChar char="ü"/>
              <a:defRPr/>
            </a:pPr>
            <a:r>
              <a:rPr lang="pt-BR" sz="2000" b="1" dirty="0">
                <a:solidFill>
                  <a:srgbClr val="002060"/>
                </a:solidFill>
                <a:latin typeface="Arial" panose="020B0604020202020204" pitchFamily="34" charset="0"/>
                <a:cs typeface="Arial" panose="020B0604020202020204" pitchFamily="34" charset="0"/>
              </a:rPr>
              <a:t>INOPERABILIDADE DOS PROCESSOS</a:t>
            </a:r>
          </a:p>
          <a:p>
            <a:pPr marL="342900" indent="-342900" algn="just">
              <a:lnSpc>
                <a:spcPct val="150000"/>
              </a:lnSpc>
              <a:buFont typeface="Wingdings" panose="05000000000000000000" pitchFamily="2" charset="2"/>
              <a:buChar char="Ø"/>
              <a:defRPr/>
            </a:pPr>
            <a:r>
              <a:rPr lang="pt-BR" sz="2000" dirty="0">
                <a:latin typeface="Arial" panose="020B0604020202020204" pitchFamily="34" charset="0"/>
                <a:cs typeface="Arial" panose="020B0604020202020204" pitchFamily="34" charset="0"/>
              </a:rPr>
              <a:t>Compras erradas e emergenciais</a:t>
            </a:r>
          </a:p>
          <a:p>
            <a:pPr marL="342900" indent="-342900" algn="just">
              <a:lnSpc>
                <a:spcPct val="150000"/>
              </a:lnSpc>
              <a:buFont typeface="Wingdings" panose="05000000000000000000" pitchFamily="2" charset="2"/>
              <a:buChar char="Ø"/>
              <a:defRPr/>
            </a:pPr>
            <a:r>
              <a:rPr lang="pt-BR" sz="2000" dirty="0">
                <a:latin typeface="Arial" panose="020B0604020202020204" pitchFamily="34" charset="0"/>
                <a:cs typeface="Arial" panose="020B0604020202020204" pitchFamily="34" charset="0"/>
              </a:rPr>
              <a:t>Fornecedores sem qualificação</a:t>
            </a:r>
          </a:p>
          <a:p>
            <a:pPr marL="342900" indent="-342900" algn="just">
              <a:lnSpc>
                <a:spcPct val="150000"/>
              </a:lnSpc>
              <a:buFont typeface="Wingdings" panose="05000000000000000000" pitchFamily="2" charset="2"/>
              <a:buChar char="Ø"/>
              <a:defRPr/>
            </a:pPr>
            <a:r>
              <a:rPr lang="pt-BR" sz="2000" dirty="0">
                <a:latin typeface="Arial" panose="020B0604020202020204" pitchFamily="34" charset="0"/>
                <a:cs typeface="Arial" panose="020B0604020202020204" pitchFamily="34" charset="0"/>
              </a:rPr>
              <a:t>Processos demorados e dificultosos</a:t>
            </a:r>
          </a:p>
          <a:p>
            <a:pPr marL="342900" indent="-342900" algn="just">
              <a:lnSpc>
                <a:spcPct val="150000"/>
              </a:lnSpc>
              <a:buFont typeface="Wingdings" panose="05000000000000000000" pitchFamily="2" charset="2"/>
              <a:buChar char="Ø"/>
              <a:defRPr/>
            </a:pPr>
            <a:r>
              <a:rPr lang="pt-BR" sz="2000" dirty="0">
                <a:latin typeface="Arial" panose="020B0604020202020204" pitchFamily="34" charset="0"/>
                <a:cs typeface="Arial" panose="020B0604020202020204" pitchFamily="34" charset="0"/>
              </a:rPr>
              <a:t>Paradas desnecessárias de produção</a:t>
            </a:r>
          </a:p>
          <a:p>
            <a:pPr marL="342900" indent="-342900" algn="just">
              <a:lnSpc>
                <a:spcPct val="150000"/>
              </a:lnSpc>
              <a:buFont typeface="Wingdings" panose="05000000000000000000" pitchFamily="2" charset="2"/>
              <a:buChar char="Ø"/>
              <a:defRPr/>
            </a:pPr>
            <a:r>
              <a:rPr lang="pt-BR" sz="2000" dirty="0">
                <a:latin typeface="Arial" panose="020B0604020202020204" pitchFamily="34" charset="0"/>
                <a:cs typeface="Arial" panose="020B0604020202020204" pitchFamily="34" charset="0"/>
              </a:rPr>
              <a:t>Estoques ineficientes (elevados ou itens faltantes)</a:t>
            </a:r>
          </a:p>
          <a:p>
            <a:pPr marL="342900" indent="-342900" algn="just">
              <a:lnSpc>
                <a:spcPct val="150000"/>
              </a:lnSpc>
              <a:buFont typeface="Wingdings" panose="05000000000000000000" pitchFamily="2" charset="2"/>
              <a:buChar char="Ø"/>
              <a:defRPr/>
            </a:pPr>
            <a:r>
              <a:rPr lang="pt-BR" sz="2000" dirty="0">
                <a:latin typeface="Arial" panose="020B0604020202020204" pitchFamily="34" charset="0"/>
                <a:cs typeface="Arial" panose="020B0604020202020204" pitchFamily="34" charset="0"/>
              </a:rPr>
              <a:t>Tabelas duplicadas</a:t>
            </a:r>
            <a:endParaRPr lang="pt-BR" dirty="0"/>
          </a:p>
        </p:txBody>
      </p:sp>
      <p:sp>
        <p:nvSpPr>
          <p:cNvPr id="7" name="object 107">
            <a:extLst>
              <a:ext uri="{FF2B5EF4-FFF2-40B4-BE49-F238E27FC236}">
                <a16:creationId xmlns:a16="http://schemas.microsoft.com/office/drawing/2014/main" id="{381B3881-3A18-4571-932C-FCCE40ACAE7F}"/>
              </a:ext>
            </a:extLst>
          </p:cNvPr>
          <p:cNvSpPr/>
          <p:nvPr/>
        </p:nvSpPr>
        <p:spPr>
          <a:xfrm>
            <a:off x="7946019" y="4006422"/>
            <a:ext cx="2002536" cy="2484120"/>
          </a:xfrm>
          <a:prstGeom prst="rect">
            <a:avLst/>
          </a:prstGeom>
          <a:blipFill>
            <a:blip r:embed="rId2" cstate="print"/>
            <a:stretch>
              <a:fillRect/>
            </a:stretch>
          </a:blipFill>
        </p:spPr>
        <p:txBody>
          <a:bodyPr wrap="square" lIns="0" tIns="0" rIns="0" bIns="0" rtlCol="0"/>
          <a:lstStyle/>
          <a:p>
            <a:endParaRPr dirty="0"/>
          </a:p>
        </p:txBody>
      </p:sp>
      <p:sp>
        <p:nvSpPr>
          <p:cNvPr id="9" name="Espaço Reservado para Número de Slide 1">
            <a:extLst>
              <a:ext uri="{FF2B5EF4-FFF2-40B4-BE49-F238E27FC236}">
                <a16:creationId xmlns:a16="http://schemas.microsoft.com/office/drawing/2014/main" id="{559D670F-7FCF-44EC-A7E2-79D48A9E75AE}"/>
              </a:ext>
            </a:extLst>
          </p:cNvPr>
          <p:cNvSpPr txBox="1">
            <a:spLocks/>
          </p:cNvSpPr>
          <p:nvPr/>
        </p:nvSpPr>
        <p:spPr>
          <a:xfrm>
            <a:off x="10502289" y="6280198"/>
            <a:ext cx="1487487" cy="420688"/>
          </a:xfrm>
          <a:prstGeom prst="rect">
            <a:avLst/>
          </a:prstGeom>
          <a:noFill/>
        </p:spPr>
        <p:txBody>
          <a:bodyPr vert="horz" lIns="91440" tIns="45720" rIns="91440" bIns="45720" rtlCol="0" anchor="ctr"/>
          <a:lstStyle>
            <a:defPPr>
              <a:defRPr lang="pt-BR"/>
            </a:defPPr>
            <a:lvl1pPr marL="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fld id="{B11E278E-F9E6-4251-A67E-120101F24FB2}" type="slidenum">
              <a:rPr lang="pt-BR" altLang="pt-BR" smtClean="0"/>
              <a:pPr/>
              <a:t>12</a:t>
            </a:fld>
            <a:endParaRPr lang="pt-BR" altLang="pt-BR" dirty="0"/>
          </a:p>
        </p:txBody>
      </p:sp>
    </p:spTree>
    <p:extLst>
      <p:ext uri="{BB962C8B-B14F-4D97-AF65-F5344CB8AC3E}">
        <p14:creationId xmlns:p14="http://schemas.microsoft.com/office/powerpoint/2010/main" val="3142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781440E6-1739-429C-BBBE-75748BA668EC}"/>
              </a:ext>
            </a:extLst>
          </p:cNvPr>
          <p:cNvSpPr txBox="1"/>
          <p:nvPr/>
        </p:nvSpPr>
        <p:spPr>
          <a:xfrm>
            <a:off x="4463562" y="548406"/>
            <a:ext cx="7526214" cy="584775"/>
          </a:xfrm>
          <a:prstGeom prst="rect">
            <a:avLst/>
          </a:prstGeom>
          <a:noFill/>
        </p:spPr>
        <p:txBody>
          <a:bodyPr wrap="square" rtlCol="0">
            <a:spAutoFit/>
          </a:bodyPr>
          <a:lstStyle/>
          <a:p>
            <a:pPr algn="ctr"/>
            <a:r>
              <a:rPr lang="pt-BR" sz="3200" b="1" dirty="0">
                <a:solidFill>
                  <a:schemeClr val="bg1"/>
                </a:solidFill>
                <a:latin typeface="Arial" panose="020B0604020202020204" pitchFamily="34" charset="0"/>
                <a:cs typeface="Arial" panose="020B0604020202020204" pitchFamily="34" charset="0"/>
              </a:rPr>
              <a:t>CADASTRO MATERIAIS</a:t>
            </a:r>
          </a:p>
        </p:txBody>
      </p:sp>
      <p:sp>
        <p:nvSpPr>
          <p:cNvPr id="5" name="CaixaDeTexto 4">
            <a:extLst>
              <a:ext uri="{FF2B5EF4-FFF2-40B4-BE49-F238E27FC236}">
                <a16:creationId xmlns:a16="http://schemas.microsoft.com/office/drawing/2014/main" id="{64B022E8-13A5-438E-8379-A89A9BC30DD5}"/>
              </a:ext>
            </a:extLst>
          </p:cNvPr>
          <p:cNvSpPr txBox="1"/>
          <p:nvPr/>
        </p:nvSpPr>
        <p:spPr>
          <a:xfrm>
            <a:off x="715108" y="2427891"/>
            <a:ext cx="10761784" cy="406265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defRPr/>
            </a:pPr>
            <a:r>
              <a:rPr lang="pt-BR" sz="2000" dirty="0">
                <a:latin typeface="Arial" panose="020B0604020202020204" pitchFamily="34" charset="0"/>
                <a:cs typeface="Arial" panose="020B0604020202020204" pitchFamily="34" charset="0"/>
              </a:rPr>
              <a:t>Grande parte dos custos de aquisição traz consigo a dificuldade do comprador em traduzir as necessidades dos seus usuários para o mercado fornecedor, devido a qualidade das especificações dos itens.</a:t>
            </a:r>
          </a:p>
          <a:p>
            <a:pPr marL="342900" indent="-342900" algn="just">
              <a:lnSpc>
                <a:spcPct val="150000"/>
              </a:lnSpc>
              <a:buFont typeface="Wingdings" panose="05000000000000000000" pitchFamily="2" charset="2"/>
              <a:buChar char="Ø"/>
              <a:defRPr/>
            </a:pPr>
            <a:r>
              <a:rPr lang="pt-BR" sz="2000" dirty="0">
                <a:latin typeface="Arial" panose="020B0604020202020204" pitchFamily="34" charset="0"/>
                <a:cs typeface="Arial" panose="020B0604020202020204" pitchFamily="34" charset="0"/>
              </a:rPr>
              <a:t>É improdutivo pensar na automação da cadeia de suprimentos, se o conteúdo do seu cadastro de materiais, que é ponto de partida deste processo, contém descrições erradas, incompletas, confusas e duplicadas ou ainda, especificações ancoradas, sem necessidade, a exclusividade de fornecimento. Tudo isto compromete os custos, a qualidade, a eficácia e a produtividade da área de suprimentos</a:t>
            </a:r>
          </a:p>
          <a:p>
            <a:endParaRPr lang="pt-BR" dirty="0"/>
          </a:p>
        </p:txBody>
      </p:sp>
      <p:sp>
        <p:nvSpPr>
          <p:cNvPr id="2" name="CaixaDeTexto 1">
            <a:extLst>
              <a:ext uri="{FF2B5EF4-FFF2-40B4-BE49-F238E27FC236}">
                <a16:creationId xmlns:a16="http://schemas.microsoft.com/office/drawing/2014/main" id="{986F7421-F664-4182-A42A-C4D7786DF8F9}"/>
              </a:ext>
            </a:extLst>
          </p:cNvPr>
          <p:cNvSpPr txBox="1"/>
          <p:nvPr/>
        </p:nvSpPr>
        <p:spPr>
          <a:xfrm>
            <a:off x="7279133" y="1192646"/>
            <a:ext cx="1895071" cy="400110"/>
          </a:xfrm>
          <a:prstGeom prst="rect">
            <a:avLst/>
          </a:prstGeom>
          <a:noFill/>
        </p:spPr>
        <p:txBody>
          <a:bodyPr wrap="none" rtlCol="0">
            <a:spAutoFit/>
          </a:bodyPr>
          <a:lstStyle/>
          <a:p>
            <a:r>
              <a:rPr lang="pt-BR" sz="2000" b="1" dirty="0">
                <a:latin typeface="Arial" panose="020B0604020202020204" pitchFamily="34" charset="0"/>
                <a:cs typeface="Arial" panose="020B0604020202020204" pitchFamily="34" charset="0"/>
              </a:rPr>
              <a:t>Especificação</a:t>
            </a:r>
          </a:p>
        </p:txBody>
      </p:sp>
      <p:sp>
        <p:nvSpPr>
          <p:cNvPr id="6" name="Espaço Reservado para Número de Slide 1">
            <a:extLst>
              <a:ext uri="{FF2B5EF4-FFF2-40B4-BE49-F238E27FC236}">
                <a16:creationId xmlns:a16="http://schemas.microsoft.com/office/drawing/2014/main" id="{3055FA2A-FCFF-475D-AF02-2E626666B0A7}"/>
              </a:ext>
            </a:extLst>
          </p:cNvPr>
          <p:cNvSpPr txBox="1">
            <a:spLocks/>
          </p:cNvSpPr>
          <p:nvPr/>
        </p:nvSpPr>
        <p:spPr>
          <a:xfrm>
            <a:off x="10502289" y="6280198"/>
            <a:ext cx="1487487" cy="420688"/>
          </a:xfrm>
          <a:prstGeom prst="rect">
            <a:avLst/>
          </a:prstGeom>
          <a:noFill/>
        </p:spPr>
        <p:txBody>
          <a:bodyPr vert="horz" lIns="91440" tIns="45720" rIns="91440" bIns="45720" rtlCol="0" anchor="ctr"/>
          <a:lstStyle>
            <a:defPPr>
              <a:defRPr lang="pt-BR"/>
            </a:defPPr>
            <a:lvl1pPr marL="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fld id="{B11E278E-F9E6-4251-A67E-120101F24FB2}" type="slidenum">
              <a:rPr lang="pt-BR" altLang="pt-BR" smtClean="0"/>
              <a:pPr/>
              <a:t>13</a:t>
            </a:fld>
            <a:endParaRPr lang="pt-BR" altLang="pt-BR" dirty="0"/>
          </a:p>
        </p:txBody>
      </p:sp>
    </p:spTree>
    <p:extLst>
      <p:ext uri="{BB962C8B-B14F-4D97-AF65-F5344CB8AC3E}">
        <p14:creationId xmlns:p14="http://schemas.microsoft.com/office/powerpoint/2010/main" val="3787143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781440E6-1739-429C-BBBE-75748BA668EC}"/>
              </a:ext>
            </a:extLst>
          </p:cNvPr>
          <p:cNvSpPr txBox="1"/>
          <p:nvPr/>
        </p:nvSpPr>
        <p:spPr>
          <a:xfrm>
            <a:off x="4463562" y="562474"/>
            <a:ext cx="7526214" cy="584775"/>
          </a:xfrm>
          <a:prstGeom prst="rect">
            <a:avLst/>
          </a:prstGeom>
          <a:noFill/>
        </p:spPr>
        <p:txBody>
          <a:bodyPr wrap="square" rtlCol="0">
            <a:spAutoFit/>
          </a:bodyPr>
          <a:lstStyle/>
          <a:p>
            <a:pPr algn="ctr"/>
            <a:r>
              <a:rPr lang="pt-BR" sz="3200" b="1" dirty="0">
                <a:solidFill>
                  <a:schemeClr val="bg1"/>
                </a:solidFill>
                <a:latin typeface="Arial" panose="020B0604020202020204" pitchFamily="34" charset="0"/>
                <a:cs typeface="Arial" panose="020B0604020202020204" pitchFamily="34" charset="0"/>
              </a:rPr>
              <a:t>CADASTRO MATERIAIS</a:t>
            </a:r>
          </a:p>
        </p:txBody>
      </p:sp>
      <p:sp>
        <p:nvSpPr>
          <p:cNvPr id="5" name="CaixaDeTexto 4">
            <a:extLst>
              <a:ext uri="{FF2B5EF4-FFF2-40B4-BE49-F238E27FC236}">
                <a16:creationId xmlns:a16="http://schemas.microsoft.com/office/drawing/2014/main" id="{64B022E8-13A5-438E-8379-A89A9BC30DD5}"/>
              </a:ext>
            </a:extLst>
          </p:cNvPr>
          <p:cNvSpPr txBox="1"/>
          <p:nvPr/>
        </p:nvSpPr>
        <p:spPr>
          <a:xfrm>
            <a:off x="715108" y="2511965"/>
            <a:ext cx="10761784" cy="313932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defRPr/>
            </a:pPr>
            <a:r>
              <a:rPr lang="pt-BR" sz="2000" b="1" u="sng" dirty="0">
                <a:latin typeface="Arial" panose="020B0604020202020204" pitchFamily="34" charset="0"/>
                <a:cs typeface="Arial" panose="020B0604020202020204" pitchFamily="34" charset="0"/>
              </a:rPr>
              <a:t>Exemplo</a:t>
            </a:r>
            <a:r>
              <a:rPr lang="pt-BR" sz="2000" b="1" dirty="0">
                <a:latin typeface="Arial" panose="020B0604020202020204" pitchFamily="34" charset="0"/>
                <a:cs typeface="Arial" panose="020B0604020202020204" pitchFamily="34" charset="0"/>
              </a:rPr>
              <a:t>:</a:t>
            </a:r>
            <a:r>
              <a:rPr lang="pt-BR" sz="2000" b="1" u="sng" dirty="0">
                <a:latin typeface="Arial" panose="020B0604020202020204" pitchFamily="34" charset="0"/>
                <a:cs typeface="Arial" panose="020B0604020202020204" pitchFamily="34" charset="0"/>
              </a:rPr>
              <a:t> </a:t>
            </a:r>
          </a:p>
          <a:p>
            <a:pPr algn="just">
              <a:lnSpc>
                <a:spcPct val="150000"/>
              </a:lnSpc>
              <a:buFont typeface="Wingdings" panose="05000000000000000000" pitchFamily="2" charset="2"/>
              <a:buNone/>
              <a:defRPr/>
            </a:pPr>
            <a:r>
              <a:rPr lang="pt-BR" sz="2000" dirty="0">
                <a:latin typeface="Arial" panose="020B0604020202020204" pitchFamily="34" charset="0"/>
                <a:cs typeface="Arial" panose="020B0604020202020204" pitchFamily="34" charset="0"/>
              </a:rPr>
              <a:t>	Receber materiais similares ao desejado, receber materiais com qualidade inferior a necessidade da aplicação, demora nas compras que muitas vezes só se resolvem com a apresentação de amostras para os fornecedores, ou ainda, inúmeros contatos entre fornecedores, compradores e usuários, até concluírem uma especificação adequada para o item, e esta, uma vez definida, raramente é incorporada no sistema.</a:t>
            </a:r>
          </a:p>
          <a:p>
            <a:endParaRPr lang="pt-BR" dirty="0"/>
          </a:p>
        </p:txBody>
      </p:sp>
      <p:sp>
        <p:nvSpPr>
          <p:cNvPr id="2" name="CaixaDeTexto 1">
            <a:extLst>
              <a:ext uri="{FF2B5EF4-FFF2-40B4-BE49-F238E27FC236}">
                <a16:creationId xmlns:a16="http://schemas.microsoft.com/office/drawing/2014/main" id="{986F7421-F664-4182-A42A-C4D7786DF8F9}"/>
              </a:ext>
            </a:extLst>
          </p:cNvPr>
          <p:cNvSpPr txBox="1"/>
          <p:nvPr/>
        </p:nvSpPr>
        <p:spPr>
          <a:xfrm>
            <a:off x="7279133" y="1206714"/>
            <a:ext cx="1895071" cy="400110"/>
          </a:xfrm>
          <a:prstGeom prst="rect">
            <a:avLst/>
          </a:prstGeom>
          <a:noFill/>
        </p:spPr>
        <p:txBody>
          <a:bodyPr wrap="none" rtlCol="0">
            <a:spAutoFit/>
          </a:bodyPr>
          <a:lstStyle/>
          <a:p>
            <a:r>
              <a:rPr lang="pt-BR" sz="2000" b="1" dirty="0">
                <a:latin typeface="Arial" panose="020B0604020202020204" pitchFamily="34" charset="0"/>
                <a:cs typeface="Arial" panose="020B0604020202020204" pitchFamily="34" charset="0"/>
              </a:rPr>
              <a:t>Especificação</a:t>
            </a:r>
          </a:p>
        </p:txBody>
      </p:sp>
      <p:sp>
        <p:nvSpPr>
          <p:cNvPr id="6" name="Espaço Reservado para Número de Slide 1">
            <a:extLst>
              <a:ext uri="{FF2B5EF4-FFF2-40B4-BE49-F238E27FC236}">
                <a16:creationId xmlns:a16="http://schemas.microsoft.com/office/drawing/2014/main" id="{942EE185-A17C-4C38-8C59-E08E1D6D2AC9}"/>
              </a:ext>
            </a:extLst>
          </p:cNvPr>
          <p:cNvSpPr txBox="1">
            <a:spLocks/>
          </p:cNvSpPr>
          <p:nvPr/>
        </p:nvSpPr>
        <p:spPr>
          <a:xfrm>
            <a:off x="10502289" y="6280198"/>
            <a:ext cx="1487487" cy="420688"/>
          </a:xfrm>
          <a:prstGeom prst="rect">
            <a:avLst/>
          </a:prstGeom>
          <a:noFill/>
        </p:spPr>
        <p:txBody>
          <a:bodyPr vert="horz" lIns="91440" tIns="45720" rIns="91440" bIns="45720" rtlCol="0" anchor="ctr"/>
          <a:lstStyle>
            <a:defPPr>
              <a:defRPr lang="pt-BR"/>
            </a:defPPr>
            <a:lvl1pPr marL="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fld id="{B11E278E-F9E6-4251-A67E-120101F24FB2}" type="slidenum">
              <a:rPr lang="pt-BR" altLang="pt-BR" smtClean="0"/>
              <a:pPr/>
              <a:t>14</a:t>
            </a:fld>
            <a:endParaRPr lang="pt-BR" altLang="pt-BR" dirty="0"/>
          </a:p>
        </p:txBody>
      </p:sp>
    </p:spTree>
    <p:extLst>
      <p:ext uri="{BB962C8B-B14F-4D97-AF65-F5344CB8AC3E}">
        <p14:creationId xmlns:p14="http://schemas.microsoft.com/office/powerpoint/2010/main" val="2230624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781440E6-1739-429C-BBBE-75748BA668EC}"/>
              </a:ext>
            </a:extLst>
          </p:cNvPr>
          <p:cNvSpPr txBox="1"/>
          <p:nvPr/>
        </p:nvSpPr>
        <p:spPr>
          <a:xfrm>
            <a:off x="4463562" y="562474"/>
            <a:ext cx="7526214" cy="584775"/>
          </a:xfrm>
          <a:prstGeom prst="rect">
            <a:avLst/>
          </a:prstGeom>
          <a:noFill/>
        </p:spPr>
        <p:txBody>
          <a:bodyPr wrap="square" rtlCol="0">
            <a:spAutoFit/>
          </a:bodyPr>
          <a:lstStyle/>
          <a:p>
            <a:pPr algn="ctr"/>
            <a:r>
              <a:rPr lang="pt-BR" sz="3200" b="1" dirty="0">
                <a:solidFill>
                  <a:schemeClr val="bg1"/>
                </a:solidFill>
                <a:latin typeface="Arial" panose="020B0604020202020204" pitchFamily="34" charset="0"/>
                <a:cs typeface="Arial" panose="020B0604020202020204" pitchFamily="34" charset="0"/>
              </a:rPr>
              <a:t>CADASTRO MATERIAIS</a:t>
            </a:r>
          </a:p>
        </p:txBody>
      </p:sp>
      <p:sp>
        <p:nvSpPr>
          <p:cNvPr id="5" name="CaixaDeTexto 4">
            <a:extLst>
              <a:ext uri="{FF2B5EF4-FFF2-40B4-BE49-F238E27FC236}">
                <a16:creationId xmlns:a16="http://schemas.microsoft.com/office/drawing/2014/main" id="{64B022E8-13A5-438E-8379-A89A9BC30DD5}"/>
              </a:ext>
            </a:extLst>
          </p:cNvPr>
          <p:cNvSpPr txBox="1"/>
          <p:nvPr/>
        </p:nvSpPr>
        <p:spPr>
          <a:xfrm>
            <a:off x="715108" y="2418091"/>
            <a:ext cx="10761784" cy="235096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defRPr/>
            </a:pPr>
            <a:r>
              <a:rPr lang="pt-BR" sz="2000" dirty="0">
                <a:latin typeface="Arial" panose="020B0604020202020204" pitchFamily="34" charset="0"/>
                <a:cs typeface="Arial" panose="020B0604020202020204" pitchFamily="34" charset="0"/>
              </a:rPr>
              <a:t>Estas atitudes, aparentemente inocentes, podem levar a paradas desnecessárias da produção, formação de estoque de materiais inservíveis, aumento do lead time e dos estoques, ou ainda a consolidação de uma relação de dependência com um único fornecedor, eliminando-se o elemento básico do processo de compras, que é estimular a concorrência.</a:t>
            </a:r>
            <a:endParaRPr lang="pt-BR" dirty="0"/>
          </a:p>
        </p:txBody>
      </p:sp>
      <p:sp>
        <p:nvSpPr>
          <p:cNvPr id="2" name="CaixaDeTexto 1">
            <a:extLst>
              <a:ext uri="{FF2B5EF4-FFF2-40B4-BE49-F238E27FC236}">
                <a16:creationId xmlns:a16="http://schemas.microsoft.com/office/drawing/2014/main" id="{986F7421-F664-4182-A42A-C4D7786DF8F9}"/>
              </a:ext>
            </a:extLst>
          </p:cNvPr>
          <p:cNvSpPr txBox="1"/>
          <p:nvPr/>
        </p:nvSpPr>
        <p:spPr>
          <a:xfrm>
            <a:off x="7279133" y="1190615"/>
            <a:ext cx="1895071" cy="400110"/>
          </a:xfrm>
          <a:prstGeom prst="rect">
            <a:avLst/>
          </a:prstGeom>
          <a:noFill/>
        </p:spPr>
        <p:txBody>
          <a:bodyPr wrap="none" rtlCol="0">
            <a:spAutoFit/>
          </a:bodyPr>
          <a:lstStyle/>
          <a:p>
            <a:r>
              <a:rPr lang="pt-BR" sz="2000" b="1" dirty="0">
                <a:latin typeface="Arial" panose="020B0604020202020204" pitchFamily="34" charset="0"/>
                <a:cs typeface="Arial" panose="020B0604020202020204" pitchFamily="34" charset="0"/>
              </a:rPr>
              <a:t>Especificação</a:t>
            </a:r>
          </a:p>
        </p:txBody>
      </p:sp>
      <p:sp>
        <p:nvSpPr>
          <p:cNvPr id="6" name="Espaço Reservado para Número de Slide 1">
            <a:extLst>
              <a:ext uri="{FF2B5EF4-FFF2-40B4-BE49-F238E27FC236}">
                <a16:creationId xmlns:a16="http://schemas.microsoft.com/office/drawing/2014/main" id="{C5F9E875-6156-4883-92B0-BCF726136C63}"/>
              </a:ext>
            </a:extLst>
          </p:cNvPr>
          <p:cNvSpPr txBox="1">
            <a:spLocks/>
          </p:cNvSpPr>
          <p:nvPr/>
        </p:nvSpPr>
        <p:spPr>
          <a:xfrm>
            <a:off x="10502289" y="6280198"/>
            <a:ext cx="1487487" cy="420688"/>
          </a:xfrm>
          <a:prstGeom prst="rect">
            <a:avLst/>
          </a:prstGeom>
          <a:noFill/>
        </p:spPr>
        <p:txBody>
          <a:bodyPr vert="horz" lIns="91440" tIns="45720" rIns="91440" bIns="45720" rtlCol="0" anchor="ctr"/>
          <a:lstStyle>
            <a:defPPr>
              <a:defRPr lang="pt-BR"/>
            </a:defPPr>
            <a:lvl1pPr marL="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fld id="{B11E278E-F9E6-4251-A67E-120101F24FB2}" type="slidenum">
              <a:rPr lang="pt-BR" altLang="pt-BR" smtClean="0"/>
              <a:pPr/>
              <a:t>15</a:t>
            </a:fld>
            <a:endParaRPr lang="pt-BR" altLang="pt-BR" dirty="0"/>
          </a:p>
        </p:txBody>
      </p:sp>
    </p:spTree>
    <p:extLst>
      <p:ext uri="{BB962C8B-B14F-4D97-AF65-F5344CB8AC3E}">
        <p14:creationId xmlns:p14="http://schemas.microsoft.com/office/powerpoint/2010/main" val="1660543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781440E6-1739-429C-BBBE-75748BA668EC}"/>
              </a:ext>
            </a:extLst>
          </p:cNvPr>
          <p:cNvSpPr txBox="1"/>
          <p:nvPr/>
        </p:nvSpPr>
        <p:spPr>
          <a:xfrm>
            <a:off x="4463562" y="618744"/>
            <a:ext cx="7526214" cy="584775"/>
          </a:xfrm>
          <a:prstGeom prst="rect">
            <a:avLst/>
          </a:prstGeom>
          <a:noFill/>
        </p:spPr>
        <p:txBody>
          <a:bodyPr wrap="square" rtlCol="0">
            <a:spAutoFit/>
          </a:bodyPr>
          <a:lstStyle/>
          <a:p>
            <a:pPr algn="ctr"/>
            <a:r>
              <a:rPr lang="pt-BR" sz="3200" b="1" dirty="0">
                <a:solidFill>
                  <a:schemeClr val="bg1"/>
                </a:solidFill>
                <a:latin typeface="Arial" panose="020B0604020202020204" pitchFamily="34" charset="0"/>
                <a:cs typeface="Arial" panose="020B0604020202020204" pitchFamily="34" charset="0"/>
              </a:rPr>
              <a:t>CADASTRO MATERIAIS</a:t>
            </a:r>
          </a:p>
        </p:txBody>
      </p:sp>
      <p:sp>
        <p:nvSpPr>
          <p:cNvPr id="5" name="CaixaDeTexto 4">
            <a:extLst>
              <a:ext uri="{FF2B5EF4-FFF2-40B4-BE49-F238E27FC236}">
                <a16:creationId xmlns:a16="http://schemas.microsoft.com/office/drawing/2014/main" id="{64B022E8-13A5-438E-8379-A89A9BC30DD5}"/>
              </a:ext>
            </a:extLst>
          </p:cNvPr>
          <p:cNvSpPr txBox="1"/>
          <p:nvPr/>
        </p:nvSpPr>
        <p:spPr>
          <a:xfrm>
            <a:off x="715108" y="2427043"/>
            <a:ext cx="10761784" cy="443095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defRPr/>
            </a:pPr>
            <a:r>
              <a:rPr lang="pt-BR" sz="1900" dirty="0">
                <a:latin typeface="Arial" panose="020B0604020202020204" pitchFamily="34" charset="0"/>
                <a:cs typeface="Arial" panose="020B0604020202020204" pitchFamily="34" charset="0"/>
              </a:rPr>
              <a:t>Após a revolução industrial e consequentemente com a produção em massa o que verificamos é um constante empenho das empresas em maximizar os processos e atividades empresariais. E o grande desafio é encontrar algo que não foi devidamente explorado dentro da cadeia logística que possa reduzir custos e ampliar os lucros. Dentro desta perspectiva surgiu o que chamamos de PDM (Padrão Descritivo de Materiais) aonde os nomes dos produtos não são mais elaborados de forma aleatória, sendo necessário seguir regras para seu preenchimento. Com isso foi possível eliminar itens duplicados em estoque e com relação a compras tornou-se claro a identificação do produto, reduzindo as devoluções. A CONNECT CONSULTORIA vem realizando inúmeros trabalhos com o objetivo de agilizar o processo de padronização facilitando com isso a vida de inúmeras empresas.</a:t>
            </a:r>
            <a:endParaRPr lang="pt-BR" dirty="0"/>
          </a:p>
        </p:txBody>
      </p:sp>
      <p:sp>
        <p:nvSpPr>
          <p:cNvPr id="2" name="CaixaDeTexto 1">
            <a:extLst>
              <a:ext uri="{FF2B5EF4-FFF2-40B4-BE49-F238E27FC236}">
                <a16:creationId xmlns:a16="http://schemas.microsoft.com/office/drawing/2014/main" id="{986F7421-F664-4182-A42A-C4D7786DF8F9}"/>
              </a:ext>
            </a:extLst>
          </p:cNvPr>
          <p:cNvSpPr txBox="1"/>
          <p:nvPr/>
        </p:nvSpPr>
        <p:spPr>
          <a:xfrm>
            <a:off x="6901627" y="1203519"/>
            <a:ext cx="2650084" cy="400110"/>
          </a:xfrm>
          <a:prstGeom prst="rect">
            <a:avLst/>
          </a:prstGeom>
          <a:noFill/>
        </p:spPr>
        <p:txBody>
          <a:bodyPr wrap="none" rtlCol="0">
            <a:spAutoFit/>
          </a:bodyPr>
          <a:lstStyle/>
          <a:p>
            <a:r>
              <a:rPr lang="pt-BR" sz="2000" b="1" dirty="0">
                <a:latin typeface="Arial" panose="020B0604020202020204" pitchFamily="34" charset="0"/>
                <a:cs typeface="Arial" panose="020B0604020202020204" pitchFamily="34" charset="0"/>
              </a:rPr>
              <a:t>Padronização - PDM</a:t>
            </a:r>
          </a:p>
        </p:txBody>
      </p:sp>
      <p:sp>
        <p:nvSpPr>
          <p:cNvPr id="6" name="Espaço Reservado para Número de Slide 1">
            <a:extLst>
              <a:ext uri="{FF2B5EF4-FFF2-40B4-BE49-F238E27FC236}">
                <a16:creationId xmlns:a16="http://schemas.microsoft.com/office/drawing/2014/main" id="{A35185A3-2CC2-48B0-9288-7217E523B446}"/>
              </a:ext>
            </a:extLst>
          </p:cNvPr>
          <p:cNvSpPr txBox="1">
            <a:spLocks/>
          </p:cNvSpPr>
          <p:nvPr/>
        </p:nvSpPr>
        <p:spPr>
          <a:xfrm>
            <a:off x="10502289" y="6280198"/>
            <a:ext cx="1487487" cy="420688"/>
          </a:xfrm>
          <a:prstGeom prst="rect">
            <a:avLst/>
          </a:prstGeom>
          <a:noFill/>
        </p:spPr>
        <p:txBody>
          <a:bodyPr vert="horz" lIns="91440" tIns="45720" rIns="91440" bIns="45720" rtlCol="0" anchor="ctr"/>
          <a:lstStyle>
            <a:defPPr>
              <a:defRPr lang="pt-BR"/>
            </a:defPPr>
            <a:lvl1pPr marL="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fld id="{B11E278E-F9E6-4251-A67E-120101F24FB2}" type="slidenum">
              <a:rPr lang="pt-BR" altLang="pt-BR" smtClean="0"/>
              <a:pPr/>
              <a:t>16</a:t>
            </a:fld>
            <a:endParaRPr lang="pt-BR" altLang="pt-BR" dirty="0"/>
          </a:p>
        </p:txBody>
      </p:sp>
    </p:spTree>
    <p:extLst>
      <p:ext uri="{BB962C8B-B14F-4D97-AF65-F5344CB8AC3E}">
        <p14:creationId xmlns:p14="http://schemas.microsoft.com/office/powerpoint/2010/main" val="1039146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781440E6-1739-429C-BBBE-75748BA668EC}"/>
              </a:ext>
            </a:extLst>
          </p:cNvPr>
          <p:cNvSpPr txBox="1"/>
          <p:nvPr/>
        </p:nvSpPr>
        <p:spPr>
          <a:xfrm>
            <a:off x="4463562" y="618744"/>
            <a:ext cx="7526214" cy="584775"/>
          </a:xfrm>
          <a:prstGeom prst="rect">
            <a:avLst/>
          </a:prstGeom>
          <a:noFill/>
        </p:spPr>
        <p:txBody>
          <a:bodyPr wrap="square" rtlCol="0">
            <a:spAutoFit/>
          </a:bodyPr>
          <a:lstStyle/>
          <a:p>
            <a:pPr algn="ctr"/>
            <a:r>
              <a:rPr lang="pt-BR" sz="3200" b="1" dirty="0">
                <a:solidFill>
                  <a:schemeClr val="bg1"/>
                </a:solidFill>
                <a:latin typeface="Arial" panose="020B0604020202020204" pitchFamily="34" charset="0"/>
                <a:cs typeface="Arial" panose="020B0604020202020204" pitchFamily="34" charset="0"/>
              </a:rPr>
              <a:t>CADASTRO MATERIAIS</a:t>
            </a:r>
          </a:p>
        </p:txBody>
      </p:sp>
      <p:sp>
        <p:nvSpPr>
          <p:cNvPr id="5" name="CaixaDeTexto 4">
            <a:extLst>
              <a:ext uri="{FF2B5EF4-FFF2-40B4-BE49-F238E27FC236}">
                <a16:creationId xmlns:a16="http://schemas.microsoft.com/office/drawing/2014/main" id="{64B022E8-13A5-438E-8379-A89A9BC30DD5}"/>
              </a:ext>
            </a:extLst>
          </p:cNvPr>
          <p:cNvSpPr txBox="1"/>
          <p:nvPr/>
        </p:nvSpPr>
        <p:spPr>
          <a:xfrm>
            <a:off x="715108" y="2375888"/>
            <a:ext cx="10761784" cy="3785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defRPr/>
            </a:pPr>
            <a:r>
              <a:rPr lang="pt-BR" sz="2000" dirty="0">
                <a:latin typeface="Arial" panose="020B0604020202020204" pitchFamily="34" charset="0"/>
                <a:cs typeface="Arial" panose="020B0604020202020204" pitchFamily="34" charset="0"/>
              </a:rPr>
              <a:t>O </a:t>
            </a:r>
            <a:r>
              <a:rPr lang="pt-BR" sz="2000" b="1" dirty="0">
                <a:latin typeface="Arial" panose="020B0604020202020204" pitchFamily="34" charset="0"/>
                <a:cs typeface="Arial" panose="020B0604020202020204" pitchFamily="34" charset="0"/>
              </a:rPr>
              <a:t>Padrão Descritivo de Materiais</a:t>
            </a:r>
            <a:r>
              <a:rPr lang="pt-BR" sz="2000" dirty="0">
                <a:latin typeface="Arial" panose="020B0604020202020204" pitchFamily="34" charset="0"/>
                <a:cs typeface="Arial" panose="020B0604020202020204" pitchFamily="34" charset="0"/>
              </a:rPr>
              <a:t> (PDM) serve para a identificação e classificação inequívoca, isto é, precisa, unificada e uniformizada, dos materiais sobre o seu domínio. </a:t>
            </a:r>
          </a:p>
          <a:p>
            <a:pPr marL="342900" indent="-342900" algn="just">
              <a:lnSpc>
                <a:spcPct val="150000"/>
              </a:lnSpc>
              <a:buFont typeface="Wingdings" panose="05000000000000000000" pitchFamily="2" charset="2"/>
              <a:buChar char="Ø"/>
              <a:defRPr/>
            </a:pPr>
            <a:r>
              <a:rPr lang="pt-BR" sz="2000" dirty="0">
                <a:latin typeface="Arial" panose="020B0604020202020204" pitchFamily="34" charset="0"/>
                <a:cs typeface="Arial" panose="020B0604020202020204" pitchFamily="34" charset="0"/>
              </a:rPr>
              <a:t>Destaco também como benefícios, que além da compra inequívoca do item no mercado, com várias alternativas de fornecimento, também é possível fazer a correta classificação fiscal NCM,  ou seja atender aos requisitos do SPED e NFe. Incluir também que o processo de governança de cadastros é fundamental para garantir a qualidade dos dados para os novos itens e perenizar o trabalho e as regras adotados nos “Projetos de Saneamento” dos cadastros.</a:t>
            </a:r>
            <a:endParaRPr lang="pt-BR" dirty="0"/>
          </a:p>
        </p:txBody>
      </p:sp>
      <p:sp>
        <p:nvSpPr>
          <p:cNvPr id="2" name="CaixaDeTexto 1">
            <a:extLst>
              <a:ext uri="{FF2B5EF4-FFF2-40B4-BE49-F238E27FC236}">
                <a16:creationId xmlns:a16="http://schemas.microsoft.com/office/drawing/2014/main" id="{986F7421-F664-4182-A42A-C4D7786DF8F9}"/>
              </a:ext>
            </a:extLst>
          </p:cNvPr>
          <p:cNvSpPr txBox="1"/>
          <p:nvPr/>
        </p:nvSpPr>
        <p:spPr>
          <a:xfrm>
            <a:off x="6901627" y="1203519"/>
            <a:ext cx="2650084" cy="400110"/>
          </a:xfrm>
          <a:prstGeom prst="rect">
            <a:avLst/>
          </a:prstGeom>
          <a:noFill/>
        </p:spPr>
        <p:txBody>
          <a:bodyPr wrap="none" rtlCol="0">
            <a:spAutoFit/>
          </a:bodyPr>
          <a:lstStyle/>
          <a:p>
            <a:r>
              <a:rPr lang="pt-BR" sz="2000" b="1" dirty="0">
                <a:latin typeface="Arial" panose="020B0604020202020204" pitchFamily="34" charset="0"/>
                <a:cs typeface="Arial" panose="020B0604020202020204" pitchFamily="34" charset="0"/>
              </a:rPr>
              <a:t>Padronização - PDM</a:t>
            </a:r>
          </a:p>
        </p:txBody>
      </p:sp>
      <p:sp>
        <p:nvSpPr>
          <p:cNvPr id="6" name="Espaço Reservado para Número de Slide 1">
            <a:extLst>
              <a:ext uri="{FF2B5EF4-FFF2-40B4-BE49-F238E27FC236}">
                <a16:creationId xmlns:a16="http://schemas.microsoft.com/office/drawing/2014/main" id="{E547122F-2794-4F58-85DB-0CD6473C23C6}"/>
              </a:ext>
            </a:extLst>
          </p:cNvPr>
          <p:cNvSpPr txBox="1">
            <a:spLocks/>
          </p:cNvSpPr>
          <p:nvPr/>
        </p:nvSpPr>
        <p:spPr>
          <a:xfrm>
            <a:off x="10502289" y="6280198"/>
            <a:ext cx="1487487" cy="420688"/>
          </a:xfrm>
          <a:prstGeom prst="rect">
            <a:avLst/>
          </a:prstGeom>
          <a:noFill/>
        </p:spPr>
        <p:txBody>
          <a:bodyPr vert="horz" lIns="91440" tIns="45720" rIns="91440" bIns="45720" rtlCol="0" anchor="ctr"/>
          <a:lstStyle>
            <a:defPPr>
              <a:defRPr lang="pt-BR"/>
            </a:defPPr>
            <a:lvl1pPr marL="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fld id="{B11E278E-F9E6-4251-A67E-120101F24FB2}" type="slidenum">
              <a:rPr lang="pt-BR" altLang="pt-BR" smtClean="0"/>
              <a:pPr/>
              <a:t>17</a:t>
            </a:fld>
            <a:endParaRPr lang="pt-BR" altLang="pt-BR" dirty="0"/>
          </a:p>
        </p:txBody>
      </p:sp>
    </p:spTree>
    <p:extLst>
      <p:ext uri="{BB962C8B-B14F-4D97-AF65-F5344CB8AC3E}">
        <p14:creationId xmlns:p14="http://schemas.microsoft.com/office/powerpoint/2010/main" val="4123819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781440E6-1739-429C-BBBE-75748BA668EC}"/>
              </a:ext>
            </a:extLst>
          </p:cNvPr>
          <p:cNvSpPr txBox="1"/>
          <p:nvPr/>
        </p:nvSpPr>
        <p:spPr>
          <a:xfrm>
            <a:off x="4463562" y="618744"/>
            <a:ext cx="7526214" cy="584775"/>
          </a:xfrm>
          <a:prstGeom prst="rect">
            <a:avLst/>
          </a:prstGeom>
          <a:noFill/>
        </p:spPr>
        <p:txBody>
          <a:bodyPr wrap="square" rtlCol="0">
            <a:spAutoFit/>
          </a:bodyPr>
          <a:lstStyle/>
          <a:p>
            <a:pPr algn="ctr"/>
            <a:r>
              <a:rPr lang="pt-BR" sz="3200" b="1" dirty="0">
                <a:solidFill>
                  <a:schemeClr val="bg1"/>
                </a:solidFill>
                <a:latin typeface="Arial" panose="020B0604020202020204" pitchFamily="34" charset="0"/>
                <a:cs typeface="Arial" panose="020B0604020202020204" pitchFamily="34" charset="0"/>
              </a:rPr>
              <a:t>CADASTRO MATERIAIS</a:t>
            </a:r>
          </a:p>
        </p:txBody>
      </p:sp>
      <p:sp>
        <p:nvSpPr>
          <p:cNvPr id="5" name="CaixaDeTexto 4">
            <a:extLst>
              <a:ext uri="{FF2B5EF4-FFF2-40B4-BE49-F238E27FC236}">
                <a16:creationId xmlns:a16="http://schemas.microsoft.com/office/drawing/2014/main" id="{64B022E8-13A5-438E-8379-A89A9BC30DD5}"/>
              </a:ext>
            </a:extLst>
          </p:cNvPr>
          <p:cNvSpPr txBox="1"/>
          <p:nvPr/>
        </p:nvSpPr>
        <p:spPr>
          <a:xfrm>
            <a:off x="715108" y="2404024"/>
            <a:ext cx="10761784" cy="313932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defRPr/>
            </a:pPr>
            <a:r>
              <a:rPr lang="pt-BR" sz="2000" dirty="0">
                <a:latin typeface="Arial" panose="020B0604020202020204" pitchFamily="34" charset="0"/>
                <a:cs typeface="Arial" panose="020B0604020202020204" pitchFamily="34" charset="0"/>
              </a:rPr>
              <a:t>A padronização e unificação do cadastro de materiais, garante maior qualidade, agilidade e precisão no processo de suprimentos, conferindo maior eficácia e economia, assegurando às empresas a interrupção imediata de grandes perdas financeiras, que somadas formam um verdadeiro tesouro. Este tesouro que, ainda hoje, é negligenciado pela maioria das empresas, tem seu mapa nos seus bancos de dados e o baú, enterrado nos seus almoxarifados.</a:t>
            </a:r>
          </a:p>
          <a:p>
            <a:endParaRPr lang="pt-BR" dirty="0"/>
          </a:p>
        </p:txBody>
      </p:sp>
      <p:sp>
        <p:nvSpPr>
          <p:cNvPr id="2" name="CaixaDeTexto 1">
            <a:extLst>
              <a:ext uri="{FF2B5EF4-FFF2-40B4-BE49-F238E27FC236}">
                <a16:creationId xmlns:a16="http://schemas.microsoft.com/office/drawing/2014/main" id="{986F7421-F664-4182-A42A-C4D7786DF8F9}"/>
              </a:ext>
            </a:extLst>
          </p:cNvPr>
          <p:cNvSpPr txBox="1"/>
          <p:nvPr/>
        </p:nvSpPr>
        <p:spPr>
          <a:xfrm>
            <a:off x="6901627" y="1203519"/>
            <a:ext cx="2650084" cy="400110"/>
          </a:xfrm>
          <a:prstGeom prst="rect">
            <a:avLst/>
          </a:prstGeom>
          <a:noFill/>
        </p:spPr>
        <p:txBody>
          <a:bodyPr wrap="none" rtlCol="0">
            <a:spAutoFit/>
          </a:bodyPr>
          <a:lstStyle/>
          <a:p>
            <a:r>
              <a:rPr lang="pt-BR" sz="2000" b="1" dirty="0">
                <a:latin typeface="Arial" panose="020B0604020202020204" pitchFamily="34" charset="0"/>
                <a:cs typeface="Arial" panose="020B0604020202020204" pitchFamily="34" charset="0"/>
              </a:rPr>
              <a:t>Padronização - PDM</a:t>
            </a:r>
          </a:p>
        </p:txBody>
      </p:sp>
      <p:sp>
        <p:nvSpPr>
          <p:cNvPr id="6" name="Espaço Reservado para Número de Slide 1">
            <a:extLst>
              <a:ext uri="{FF2B5EF4-FFF2-40B4-BE49-F238E27FC236}">
                <a16:creationId xmlns:a16="http://schemas.microsoft.com/office/drawing/2014/main" id="{0CB4C6FB-E412-4107-B0A5-CEB9D97329F5}"/>
              </a:ext>
            </a:extLst>
          </p:cNvPr>
          <p:cNvSpPr txBox="1">
            <a:spLocks/>
          </p:cNvSpPr>
          <p:nvPr/>
        </p:nvSpPr>
        <p:spPr>
          <a:xfrm>
            <a:off x="10502289" y="6280198"/>
            <a:ext cx="1487487" cy="420688"/>
          </a:xfrm>
          <a:prstGeom prst="rect">
            <a:avLst/>
          </a:prstGeom>
          <a:noFill/>
        </p:spPr>
        <p:txBody>
          <a:bodyPr vert="horz" lIns="91440" tIns="45720" rIns="91440" bIns="45720" rtlCol="0" anchor="ctr"/>
          <a:lstStyle>
            <a:defPPr>
              <a:defRPr lang="pt-BR"/>
            </a:defPPr>
            <a:lvl1pPr marL="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fld id="{B11E278E-F9E6-4251-A67E-120101F24FB2}" type="slidenum">
              <a:rPr lang="pt-BR" altLang="pt-BR" smtClean="0"/>
              <a:pPr/>
              <a:t>18</a:t>
            </a:fld>
            <a:endParaRPr lang="pt-BR" altLang="pt-BR" dirty="0"/>
          </a:p>
        </p:txBody>
      </p:sp>
    </p:spTree>
    <p:extLst>
      <p:ext uri="{BB962C8B-B14F-4D97-AF65-F5344CB8AC3E}">
        <p14:creationId xmlns:p14="http://schemas.microsoft.com/office/powerpoint/2010/main" val="4270760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781440E6-1739-429C-BBBE-75748BA668EC}"/>
              </a:ext>
            </a:extLst>
          </p:cNvPr>
          <p:cNvSpPr txBox="1"/>
          <p:nvPr/>
        </p:nvSpPr>
        <p:spPr>
          <a:xfrm>
            <a:off x="4463562" y="562474"/>
            <a:ext cx="7526214" cy="584775"/>
          </a:xfrm>
          <a:prstGeom prst="rect">
            <a:avLst/>
          </a:prstGeom>
          <a:noFill/>
        </p:spPr>
        <p:txBody>
          <a:bodyPr wrap="square" rtlCol="0">
            <a:spAutoFit/>
          </a:bodyPr>
          <a:lstStyle/>
          <a:p>
            <a:pPr algn="ctr"/>
            <a:r>
              <a:rPr lang="pt-BR" sz="3200" b="1" dirty="0">
                <a:solidFill>
                  <a:schemeClr val="bg1"/>
                </a:solidFill>
                <a:latin typeface="Arial" panose="020B0604020202020204" pitchFamily="34" charset="0"/>
                <a:cs typeface="Arial" panose="020B0604020202020204" pitchFamily="34" charset="0"/>
              </a:rPr>
              <a:t>CADASTRO MATERIAIS</a:t>
            </a:r>
          </a:p>
        </p:txBody>
      </p:sp>
      <p:sp>
        <p:nvSpPr>
          <p:cNvPr id="5" name="CaixaDeTexto 4">
            <a:extLst>
              <a:ext uri="{FF2B5EF4-FFF2-40B4-BE49-F238E27FC236}">
                <a16:creationId xmlns:a16="http://schemas.microsoft.com/office/drawing/2014/main" id="{64B022E8-13A5-438E-8379-A89A9BC30DD5}"/>
              </a:ext>
            </a:extLst>
          </p:cNvPr>
          <p:cNvSpPr txBox="1"/>
          <p:nvPr/>
        </p:nvSpPr>
        <p:spPr>
          <a:xfrm>
            <a:off x="715108" y="2484350"/>
            <a:ext cx="10761784" cy="188930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defRPr/>
            </a:pPr>
            <a:r>
              <a:rPr lang="pt-BR" sz="2000" dirty="0">
                <a:latin typeface="Arial" panose="020B0604020202020204" pitchFamily="34" charset="0"/>
                <a:cs typeface="Arial" panose="020B0604020202020204" pitchFamily="34" charset="0"/>
              </a:rPr>
              <a:t>O Processo de Identificação dos materiais consiste em se determinar a identidade dos itens, ou seja, reconhecer suas características próprias e exclusivas, uniformizando sua descrição e suas unidades de medição, evitando assim duplicidades, redundâncias e falhas de comunicação. </a:t>
            </a:r>
            <a:endParaRPr lang="pt-BR" dirty="0"/>
          </a:p>
        </p:txBody>
      </p:sp>
      <p:sp>
        <p:nvSpPr>
          <p:cNvPr id="2" name="CaixaDeTexto 1">
            <a:extLst>
              <a:ext uri="{FF2B5EF4-FFF2-40B4-BE49-F238E27FC236}">
                <a16:creationId xmlns:a16="http://schemas.microsoft.com/office/drawing/2014/main" id="{986F7421-F664-4182-A42A-C4D7786DF8F9}"/>
              </a:ext>
            </a:extLst>
          </p:cNvPr>
          <p:cNvSpPr txBox="1"/>
          <p:nvPr/>
        </p:nvSpPr>
        <p:spPr>
          <a:xfrm>
            <a:off x="6497670" y="1147249"/>
            <a:ext cx="3457998" cy="400110"/>
          </a:xfrm>
          <a:prstGeom prst="rect">
            <a:avLst/>
          </a:prstGeom>
          <a:noFill/>
        </p:spPr>
        <p:txBody>
          <a:bodyPr wrap="none" rtlCol="0">
            <a:spAutoFit/>
          </a:bodyPr>
          <a:lstStyle/>
          <a:p>
            <a:r>
              <a:rPr lang="pt-BR" sz="2000" b="1" dirty="0">
                <a:latin typeface="Arial" panose="020B0604020202020204" pitchFamily="34" charset="0"/>
                <a:cs typeface="Arial" panose="020B0604020202020204" pitchFamily="34" charset="0"/>
              </a:rPr>
              <a:t>Identificação dos Materiais</a:t>
            </a:r>
          </a:p>
        </p:txBody>
      </p:sp>
      <p:sp>
        <p:nvSpPr>
          <p:cNvPr id="6" name="Espaço Reservado para Número de Slide 1">
            <a:extLst>
              <a:ext uri="{FF2B5EF4-FFF2-40B4-BE49-F238E27FC236}">
                <a16:creationId xmlns:a16="http://schemas.microsoft.com/office/drawing/2014/main" id="{FB2397EA-4523-4156-936F-7DC82B75621A}"/>
              </a:ext>
            </a:extLst>
          </p:cNvPr>
          <p:cNvSpPr txBox="1">
            <a:spLocks/>
          </p:cNvSpPr>
          <p:nvPr/>
        </p:nvSpPr>
        <p:spPr>
          <a:xfrm>
            <a:off x="10502289" y="6280198"/>
            <a:ext cx="1487487" cy="420688"/>
          </a:xfrm>
          <a:prstGeom prst="rect">
            <a:avLst/>
          </a:prstGeom>
          <a:noFill/>
        </p:spPr>
        <p:txBody>
          <a:bodyPr vert="horz" lIns="91440" tIns="45720" rIns="91440" bIns="45720" rtlCol="0" anchor="ctr"/>
          <a:lstStyle>
            <a:defPPr>
              <a:defRPr lang="pt-BR"/>
            </a:defPPr>
            <a:lvl1pPr marL="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fld id="{B11E278E-F9E6-4251-A67E-120101F24FB2}" type="slidenum">
              <a:rPr lang="pt-BR" altLang="pt-BR" smtClean="0"/>
              <a:pPr/>
              <a:t>19</a:t>
            </a:fld>
            <a:endParaRPr lang="pt-BR" altLang="pt-BR" dirty="0"/>
          </a:p>
        </p:txBody>
      </p:sp>
    </p:spTree>
    <p:extLst>
      <p:ext uri="{BB962C8B-B14F-4D97-AF65-F5344CB8AC3E}">
        <p14:creationId xmlns:p14="http://schemas.microsoft.com/office/powerpoint/2010/main" val="2521222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Agrupar 5">
            <a:extLst>
              <a:ext uri="{FF2B5EF4-FFF2-40B4-BE49-F238E27FC236}">
                <a16:creationId xmlns:a16="http://schemas.microsoft.com/office/drawing/2014/main" id="{A38BBB99-04A2-4D58-8819-F560E089D8D8}"/>
              </a:ext>
            </a:extLst>
          </p:cNvPr>
          <p:cNvGrpSpPr/>
          <p:nvPr/>
        </p:nvGrpSpPr>
        <p:grpSpPr>
          <a:xfrm>
            <a:off x="3140256" y="2697518"/>
            <a:ext cx="6166584" cy="4160482"/>
            <a:chOff x="4987925" y="2389571"/>
            <a:chExt cx="9904225" cy="7147379"/>
          </a:xfrm>
        </p:grpSpPr>
        <p:sp>
          <p:nvSpPr>
            <p:cNvPr id="7" name="object 5">
              <a:extLst>
                <a:ext uri="{FF2B5EF4-FFF2-40B4-BE49-F238E27FC236}">
                  <a16:creationId xmlns:a16="http://schemas.microsoft.com/office/drawing/2014/main" id="{AED8B63F-04A3-406E-A41A-DFDF1A4C9C32}"/>
                </a:ext>
              </a:extLst>
            </p:cNvPr>
            <p:cNvSpPr/>
            <p:nvPr/>
          </p:nvSpPr>
          <p:spPr>
            <a:xfrm>
              <a:off x="9116337" y="2389571"/>
              <a:ext cx="888469" cy="854942"/>
            </a:xfrm>
            <a:prstGeom prst="rect">
              <a:avLst/>
            </a:prstGeom>
            <a:blipFill>
              <a:blip r:embed="rId2" cstate="print"/>
              <a:stretch>
                <a:fillRect/>
              </a:stretch>
            </a:blipFill>
          </p:spPr>
          <p:txBody>
            <a:bodyPr wrap="square" lIns="0" tIns="0" rIns="0" bIns="0" rtlCol="0"/>
            <a:lstStyle/>
            <a:p>
              <a:endParaRPr dirty="0"/>
            </a:p>
          </p:txBody>
        </p:sp>
        <p:sp>
          <p:nvSpPr>
            <p:cNvPr id="8" name="object 7">
              <a:extLst>
                <a:ext uri="{FF2B5EF4-FFF2-40B4-BE49-F238E27FC236}">
                  <a16:creationId xmlns:a16="http://schemas.microsoft.com/office/drawing/2014/main" id="{F2FA786E-BDD8-47E6-B553-D94CC14DC258}"/>
                </a:ext>
              </a:extLst>
            </p:cNvPr>
            <p:cNvSpPr/>
            <p:nvPr/>
          </p:nvSpPr>
          <p:spPr>
            <a:xfrm>
              <a:off x="12504103" y="3645315"/>
              <a:ext cx="935712" cy="915900"/>
            </a:xfrm>
            <a:prstGeom prst="rect">
              <a:avLst/>
            </a:prstGeom>
            <a:blipFill>
              <a:blip r:embed="rId3" cstate="print"/>
              <a:stretch>
                <a:fillRect/>
              </a:stretch>
            </a:blipFill>
          </p:spPr>
          <p:txBody>
            <a:bodyPr wrap="square" lIns="0" tIns="0" rIns="0" bIns="0" rtlCol="0"/>
            <a:lstStyle/>
            <a:p>
              <a:endParaRPr dirty="0"/>
            </a:p>
          </p:txBody>
        </p:sp>
        <p:sp>
          <p:nvSpPr>
            <p:cNvPr id="9" name="object 9">
              <a:extLst>
                <a:ext uri="{FF2B5EF4-FFF2-40B4-BE49-F238E27FC236}">
                  <a16:creationId xmlns:a16="http://schemas.microsoft.com/office/drawing/2014/main" id="{D5C9CD1F-21E0-4FB9-9EDC-C9211072D978}"/>
                </a:ext>
              </a:extLst>
            </p:cNvPr>
            <p:cNvSpPr/>
            <p:nvPr/>
          </p:nvSpPr>
          <p:spPr>
            <a:xfrm>
              <a:off x="14003681" y="5666088"/>
              <a:ext cx="888469" cy="923520"/>
            </a:xfrm>
            <a:prstGeom prst="rect">
              <a:avLst/>
            </a:prstGeom>
            <a:blipFill>
              <a:blip r:embed="rId4" cstate="print"/>
              <a:stretch>
                <a:fillRect/>
              </a:stretch>
            </a:blipFill>
          </p:spPr>
          <p:txBody>
            <a:bodyPr wrap="square" lIns="0" tIns="0" rIns="0" bIns="0" rtlCol="0"/>
            <a:lstStyle/>
            <a:p>
              <a:endParaRPr dirty="0"/>
            </a:p>
          </p:txBody>
        </p:sp>
        <p:sp>
          <p:nvSpPr>
            <p:cNvPr id="10" name="object 11">
              <a:extLst>
                <a:ext uri="{FF2B5EF4-FFF2-40B4-BE49-F238E27FC236}">
                  <a16:creationId xmlns:a16="http://schemas.microsoft.com/office/drawing/2014/main" id="{BBC35226-9411-49DF-A668-752321A9B998}"/>
                </a:ext>
              </a:extLst>
            </p:cNvPr>
            <p:cNvSpPr/>
            <p:nvPr/>
          </p:nvSpPr>
          <p:spPr>
            <a:xfrm>
              <a:off x="12408093" y="8060232"/>
              <a:ext cx="1031721" cy="859514"/>
            </a:xfrm>
            <a:prstGeom prst="rect">
              <a:avLst/>
            </a:prstGeom>
            <a:blipFill>
              <a:blip r:embed="rId5" cstate="print"/>
              <a:stretch>
                <a:fillRect/>
              </a:stretch>
            </a:blipFill>
          </p:spPr>
          <p:txBody>
            <a:bodyPr wrap="square" lIns="0" tIns="0" rIns="0" bIns="0" rtlCol="0"/>
            <a:lstStyle/>
            <a:p>
              <a:endParaRPr dirty="0"/>
            </a:p>
          </p:txBody>
        </p:sp>
        <p:sp>
          <p:nvSpPr>
            <p:cNvPr id="11" name="object 13">
              <a:extLst>
                <a:ext uri="{FF2B5EF4-FFF2-40B4-BE49-F238E27FC236}">
                  <a16:creationId xmlns:a16="http://schemas.microsoft.com/office/drawing/2014/main" id="{F87813CF-DE9E-4914-965A-20C07C3956F3}"/>
                </a:ext>
              </a:extLst>
            </p:cNvPr>
            <p:cNvSpPr/>
            <p:nvPr/>
          </p:nvSpPr>
          <p:spPr>
            <a:xfrm>
              <a:off x="5371963" y="8060232"/>
              <a:ext cx="1167354" cy="754360"/>
            </a:xfrm>
            <a:prstGeom prst="rect">
              <a:avLst/>
            </a:prstGeom>
            <a:blipFill>
              <a:blip r:embed="rId6" cstate="print"/>
              <a:stretch>
                <a:fillRect/>
              </a:stretch>
            </a:blipFill>
          </p:spPr>
          <p:txBody>
            <a:bodyPr wrap="square" lIns="0" tIns="0" rIns="0" bIns="0" rtlCol="0"/>
            <a:lstStyle/>
            <a:p>
              <a:endParaRPr dirty="0"/>
            </a:p>
          </p:txBody>
        </p:sp>
        <p:sp>
          <p:nvSpPr>
            <p:cNvPr id="12" name="object 15">
              <a:extLst>
                <a:ext uri="{FF2B5EF4-FFF2-40B4-BE49-F238E27FC236}">
                  <a16:creationId xmlns:a16="http://schemas.microsoft.com/office/drawing/2014/main" id="{B500C2B7-26BB-4BE9-BE8A-A202B056880D}"/>
                </a:ext>
              </a:extLst>
            </p:cNvPr>
            <p:cNvSpPr/>
            <p:nvPr/>
          </p:nvSpPr>
          <p:spPr>
            <a:xfrm>
              <a:off x="9244350" y="8682008"/>
              <a:ext cx="894565" cy="854942"/>
            </a:xfrm>
            <a:prstGeom prst="rect">
              <a:avLst/>
            </a:prstGeom>
            <a:blipFill>
              <a:blip r:embed="rId7" cstate="print"/>
              <a:stretch>
                <a:fillRect/>
              </a:stretch>
            </a:blipFill>
          </p:spPr>
          <p:txBody>
            <a:bodyPr wrap="square" lIns="0" tIns="0" rIns="0" bIns="0" rtlCol="0"/>
            <a:lstStyle/>
            <a:p>
              <a:endParaRPr dirty="0"/>
            </a:p>
          </p:txBody>
        </p:sp>
        <p:sp>
          <p:nvSpPr>
            <p:cNvPr id="13" name="object 17">
              <a:extLst>
                <a:ext uri="{FF2B5EF4-FFF2-40B4-BE49-F238E27FC236}">
                  <a16:creationId xmlns:a16="http://schemas.microsoft.com/office/drawing/2014/main" id="{F78EF47E-C3DC-42AA-9B05-43B255F7E666}"/>
                </a:ext>
              </a:extLst>
            </p:cNvPr>
            <p:cNvSpPr/>
            <p:nvPr/>
          </p:nvSpPr>
          <p:spPr>
            <a:xfrm>
              <a:off x="4987925" y="5631037"/>
              <a:ext cx="790935" cy="865610"/>
            </a:xfrm>
            <a:prstGeom prst="rect">
              <a:avLst/>
            </a:prstGeom>
            <a:blipFill>
              <a:blip r:embed="rId8" cstate="print"/>
              <a:stretch>
                <a:fillRect/>
              </a:stretch>
            </a:blipFill>
          </p:spPr>
          <p:txBody>
            <a:bodyPr wrap="square" lIns="0" tIns="0" rIns="0" bIns="0" rtlCol="0"/>
            <a:lstStyle/>
            <a:p>
              <a:endParaRPr dirty="0"/>
            </a:p>
          </p:txBody>
        </p:sp>
        <p:sp>
          <p:nvSpPr>
            <p:cNvPr id="14" name="object 19">
              <a:extLst>
                <a:ext uri="{FF2B5EF4-FFF2-40B4-BE49-F238E27FC236}">
                  <a16:creationId xmlns:a16="http://schemas.microsoft.com/office/drawing/2014/main" id="{8E799EB4-D008-4086-A701-1BC425F8454C}"/>
                </a:ext>
              </a:extLst>
            </p:cNvPr>
            <p:cNvSpPr/>
            <p:nvPr/>
          </p:nvSpPr>
          <p:spPr>
            <a:xfrm>
              <a:off x="5629513" y="3771804"/>
              <a:ext cx="912852" cy="789412"/>
            </a:xfrm>
            <a:prstGeom prst="rect">
              <a:avLst/>
            </a:prstGeom>
            <a:blipFill>
              <a:blip r:embed="rId9" cstate="print"/>
              <a:stretch>
                <a:fillRect/>
              </a:stretch>
            </a:blipFill>
          </p:spPr>
          <p:txBody>
            <a:bodyPr wrap="square" lIns="0" tIns="0" rIns="0" bIns="0" rtlCol="0"/>
            <a:lstStyle/>
            <a:p>
              <a:endParaRPr dirty="0"/>
            </a:p>
          </p:txBody>
        </p:sp>
      </p:grpSp>
      <p:sp>
        <p:nvSpPr>
          <p:cNvPr id="15" name="object 3">
            <a:extLst>
              <a:ext uri="{FF2B5EF4-FFF2-40B4-BE49-F238E27FC236}">
                <a16:creationId xmlns:a16="http://schemas.microsoft.com/office/drawing/2014/main" id="{25FD6CA7-A256-4DD0-8738-45371177F7EE}"/>
              </a:ext>
            </a:extLst>
          </p:cNvPr>
          <p:cNvSpPr/>
          <p:nvPr/>
        </p:nvSpPr>
        <p:spPr>
          <a:xfrm>
            <a:off x="4239128" y="3335683"/>
            <a:ext cx="3366262" cy="1600171"/>
          </a:xfrm>
          <a:prstGeom prst="rect">
            <a:avLst/>
          </a:prstGeom>
          <a:blipFill>
            <a:blip r:embed="rId10" cstate="print"/>
            <a:stretch>
              <a:fillRect/>
            </a:stretch>
          </a:blipFill>
        </p:spPr>
        <p:txBody>
          <a:bodyPr wrap="square" lIns="0" tIns="0" rIns="0" bIns="0" rtlCol="0"/>
          <a:lstStyle/>
          <a:p>
            <a:endParaRPr dirty="0"/>
          </a:p>
        </p:txBody>
      </p:sp>
      <p:sp>
        <p:nvSpPr>
          <p:cNvPr id="16" name="CaixaDeTexto 15">
            <a:extLst>
              <a:ext uri="{FF2B5EF4-FFF2-40B4-BE49-F238E27FC236}">
                <a16:creationId xmlns:a16="http://schemas.microsoft.com/office/drawing/2014/main" id="{34732DBB-3C05-4149-B923-356E6C631FBC}"/>
              </a:ext>
            </a:extLst>
          </p:cNvPr>
          <p:cNvSpPr txBox="1"/>
          <p:nvPr/>
        </p:nvSpPr>
        <p:spPr>
          <a:xfrm>
            <a:off x="4618023" y="3747524"/>
            <a:ext cx="2608471" cy="646331"/>
          </a:xfrm>
          <a:prstGeom prst="rect">
            <a:avLst/>
          </a:prstGeom>
          <a:noFill/>
        </p:spPr>
        <p:txBody>
          <a:bodyPr wrap="none" rtlCol="0">
            <a:spAutoFit/>
          </a:bodyPr>
          <a:lstStyle/>
          <a:p>
            <a:pPr algn="ctr"/>
            <a:r>
              <a:rPr lang="pt-BR" b="1" dirty="0"/>
              <a:t>Base Cadastral Saneada</a:t>
            </a:r>
          </a:p>
          <a:p>
            <a:pPr algn="ctr"/>
            <a:r>
              <a:rPr lang="pt-BR" b="1" dirty="0"/>
              <a:t>Governança de Cadastros</a:t>
            </a:r>
          </a:p>
        </p:txBody>
      </p:sp>
      <p:sp>
        <p:nvSpPr>
          <p:cNvPr id="17" name="CaixaDeTexto 16">
            <a:extLst>
              <a:ext uri="{FF2B5EF4-FFF2-40B4-BE49-F238E27FC236}">
                <a16:creationId xmlns:a16="http://schemas.microsoft.com/office/drawing/2014/main" id="{AD3AB246-B7EE-458E-84A2-B89892E3D7D6}"/>
              </a:ext>
            </a:extLst>
          </p:cNvPr>
          <p:cNvSpPr txBox="1"/>
          <p:nvPr/>
        </p:nvSpPr>
        <p:spPr>
          <a:xfrm>
            <a:off x="4681513" y="2303670"/>
            <a:ext cx="2554738" cy="307777"/>
          </a:xfrm>
          <a:prstGeom prst="rect">
            <a:avLst/>
          </a:prstGeom>
          <a:noFill/>
          <a:ln>
            <a:solidFill>
              <a:schemeClr val="accent1"/>
            </a:solidFill>
          </a:ln>
        </p:spPr>
        <p:txBody>
          <a:bodyPr wrap="none" rtlCol="0">
            <a:spAutoFit/>
          </a:bodyPr>
          <a:lstStyle/>
          <a:p>
            <a:r>
              <a:rPr lang="pt-BR" sz="1400" dirty="0"/>
              <a:t>Redução de Custos Operacionais</a:t>
            </a:r>
          </a:p>
        </p:txBody>
      </p:sp>
      <p:sp>
        <p:nvSpPr>
          <p:cNvPr id="18" name="CaixaDeTexto 17">
            <a:extLst>
              <a:ext uri="{FF2B5EF4-FFF2-40B4-BE49-F238E27FC236}">
                <a16:creationId xmlns:a16="http://schemas.microsoft.com/office/drawing/2014/main" id="{42B939BE-6498-4E29-931C-2607B2E0B0F6}"/>
              </a:ext>
            </a:extLst>
          </p:cNvPr>
          <p:cNvSpPr txBox="1"/>
          <p:nvPr/>
        </p:nvSpPr>
        <p:spPr>
          <a:xfrm>
            <a:off x="1316048" y="2905265"/>
            <a:ext cx="2063318" cy="523220"/>
          </a:xfrm>
          <a:prstGeom prst="rect">
            <a:avLst/>
          </a:prstGeom>
          <a:noFill/>
          <a:ln>
            <a:solidFill>
              <a:schemeClr val="accent1"/>
            </a:solidFill>
          </a:ln>
        </p:spPr>
        <p:txBody>
          <a:bodyPr wrap="square" rtlCol="0">
            <a:spAutoFit/>
          </a:bodyPr>
          <a:lstStyle/>
          <a:p>
            <a:pPr algn="ctr"/>
            <a:r>
              <a:rPr lang="pt-BR" sz="1400" dirty="0"/>
              <a:t>Precisão da Identificação de Materiais</a:t>
            </a:r>
          </a:p>
        </p:txBody>
      </p:sp>
      <p:sp>
        <p:nvSpPr>
          <p:cNvPr id="19" name="CaixaDeTexto 18">
            <a:extLst>
              <a:ext uri="{FF2B5EF4-FFF2-40B4-BE49-F238E27FC236}">
                <a16:creationId xmlns:a16="http://schemas.microsoft.com/office/drawing/2014/main" id="{512360D5-EA6D-44E5-94FC-66AA34AEF587}"/>
              </a:ext>
            </a:extLst>
          </p:cNvPr>
          <p:cNvSpPr txBox="1"/>
          <p:nvPr/>
        </p:nvSpPr>
        <p:spPr>
          <a:xfrm>
            <a:off x="809410" y="4147602"/>
            <a:ext cx="2273124" cy="523220"/>
          </a:xfrm>
          <a:prstGeom prst="rect">
            <a:avLst/>
          </a:prstGeom>
          <a:noFill/>
          <a:ln>
            <a:solidFill>
              <a:schemeClr val="accent1"/>
            </a:solidFill>
          </a:ln>
        </p:spPr>
        <p:txBody>
          <a:bodyPr wrap="square" rtlCol="0">
            <a:spAutoFit/>
          </a:bodyPr>
          <a:lstStyle/>
          <a:p>
            <a:pPr algn="ctr"/>
            <a:r>
              <a:rPr lang="pt-BR" sz="1400" dirty="0"/>
              <a:t>Melhoria na Rastreabilidade de Materiais</a:t>
            </a:r>
          </a:p>
        </p:txBody>
      </p:sp>
      <p:sp>
        <p:nvSpPr>
          <p:cNvPr id="20" name="CaixaDeTexto 19">
            <a:extLst>
              <a:ext uri="{FF2B5EF4-FFF2-40B4-BE49-F238E27FC236}">
                <a16:creationId xmlns:a16="http://schemas.microsoft.com/office/drawing/2014/main" id="{C3FF3879-0C79-4528-AA6D-BEE15EE24947}"/>
              </a:ext>
            </a:extLst>
          </p:cNvPr>
          <p:cNvSpPr txBox="1"/>
          <p:nvPr/>
        </p:nvSpPr>
        <p:spPr>
          <a:xfrm>
            <a:off x="867132" y="5664977"/>
            <a:ext cx="2273124" cy="523220"/>
          </a:xfrm>
          <a:prstGeom prst="rect">
            <a:avLst/>
          </a:prstGeom>
          <a:noFill/>
          <a:ln>
            <a:solidFill>
              <a:schemeClr val="accent1"/>
            </a:solidFill>
          </a:ln>
        </p:spPr>
        <p:txBody>
          <a:bodyPr wrap="square" rtlCol="0">
            <a:spAutoFit/>
          </a:bodyPr>
          <a:lstStyle/>
          <a:p>
            <a:pPr algn="ctr"/>
            <a:r>
              <a:rPr lang="pt-BR" sz="1400" dirty="0"/>
              <a:t>Melhoria na Consolidação de Estoques</a:t>
            </a:r>
          </a:p>
        </p:txBody>
      </p:sp>
      <p:sp>
        <p:nvSpPr>
          <p:cNvPr id="21" name="CaixaDeTexto 20">
            <a:extLst>
              <a:ext uri="{FF2B5EF4-FFF2-40B4-BE49-F238E27FC236}">
                <a16:creationId xmlns:a16="http://schemas.microsoft.com/office/drawing/2014/main" id="{1039CD75-6A76-4A21-AC60-699E8E239F2C}"/>
              </a:ext>
            </a:extLst>
          </p:cNvPr>
          <p:cNvSpPr txBox="1"/>
          <p:nvPr/>
        </p:nvSpPr>
        <p:spPr>
          <a:xfrm>
            <a:off x="4822797" y="5774589"/>
            <a:ext cx="2492175" cy="523220"/>
          </a:xfrm>
          <a:prstGeom prst="rect">
            <a:avLst/>
          </a:prstGeom>
          <a:noFill/>
          <a:ln>
            <a:solidFill>
              <a:schemeClr val="accent1"/>
            </a:solidFill>
          </a:ln>
        </p:spPr>
        <p:txBody>
          <a:bodyPr wrap="square" rtlCol="0">
            <a:spAutoFit/>
          </a:bodyPr>
          <a:lstStyle/>
          <a:p>
            <a:pPr algn="ctr"/>
            <a:r>
              <a:rPr lang="pt-BR" sz="1400" dirty="0"/>
              <a:t>Maior Agilidade nos Processos de Compras e Armazenagem</a:t>
            </a:r>
          </a:p>
        </p:txBody>
      </p:sp>
      <p:sp>
        <p:nvSpPr>
          <p:cNvPr id="22" name="CaixaDeTexto 21">
            <a:extLst>
              <a:ext uri="{FF2B5EF4-FFF2-40B4-BE49-F238E27FC236}">
                <a16:creationId xmlns:a16="http://schemas.microsoft.com/office/drawing/2014/main" id="{DE2F474B-F6D5-4798-9117-D18EEF871243}"/>
              </a:ext>
            </a:extLst>
          </p:cNvPr>
          <p:cNvSpPr txBox="1"/>
          <p:nvPr/>
        </p:nvSpPr>
        <p:spPr>
          <a:xfrm>
            <a:off x="8607397" y="5664977"/>
            <a:ext cx="2273124" cy="523220"/>
          </a:xfrm>
          <a:prstGeom prst="rect">
            <a:avLst/>
          </a:prstGeom>
          <a:noFill/>
          <a:ln>
            <a:solidFill>
              <a:schemeClr val="accent1"/>
            </a:solidFill>
          </a:ln>
        </p:spPr>
        <p:txBody>
          <a:bodyPr wrap="square" rtlCol="0">
            <a:spAutoFit/>
          </a:bodyPr>
          <a:lstStyle/>
          <a:p>
            <a:pPr algn="ctr"/>
            <a:r>
              <a:rPr lang="pt-BR" sz="1400" dirty="0"/>
              <a:t>Aumento da Produtividade da Área de Compras</a:t>
            </a:r>
          </a:p>
        </p:txBody>
      </p:sp>
      <p:sp>
        <p:nvSpPr>
          <p:cNvPr id="23" name="CaixaDeTexto 22">
            <a:extLst>
              <a:ext uri="{FF2B5EF4-FFF2-40B4-BE49-F238E27FC236}">
                <a16:creationId xmlns:a16="http://schemas.microsoft.com/office/drawing/2014/main" id="{D40ECBDA-39A1-4B4A-9849-0CDCBB669639}"/>
              </a:ext>
            </a:extLst>
          </p:cNvPr>
          <p:cNvSpPr txBox="1"/>
          <p:nvPr/>
        </p:nvSpPr>
        <p:spPr>
          <a:xfrm>
            <a:off x="9348134" y="4147602"/>
            <a:ext cx="2492175" cy="523220"/>
          </a:xfrm>
          <a:prstGeom prst="rect">
            <a:avLst/>
          </a:prstGeom>
          <a:noFill/>
          <a:ln>
            <a:solidFill>
              <a:schemeClr val="accent1"/>
            </a:solidFill>
          </a:ln>
        </p:spPr>
        <p:txBody>
          <a:bodyPr wrap="square" rtlCol="0">
            <a:spAutoFit/>
          </a:bodyPr>
          <a:lstStyle/>
          <a:p>
            <a:pPr algn="ctr"/>
            <a:r>
              <a:rPr lang="pt-BR" sz="1400" dirty="0"/>
              <a:t>Maior Agilidade para pesquisa e Identificação de Itens</a:t>
            </a:r>
          </a:p>
        </p:txBody>
      </p:sp>
      <p:sp>
        <p:nvSpPr>
          <p:cNvPr id="24" name="CaixaDeTexto 23">
            <a:extLst>
              <a:ext uri="{FF2B5EF4-FFF2-40B4-BE49-F238E27FC236}">
                <a16:creationId xmlns:a16="http://schemas.microsoft.com/office/drawing/2014/main" id="{7E59523A-06AA-425C-9023-642DA7886292}"/>
              </a:ext>
            </a:extLst>
          </p:cNvPr>
          <p:cNvSpPr txBox="1"/>
          <p:nvPr/>
        </p:nvSpPr>
        <p:spPr>
          <a:xfrm>
            <a:off x="8452366" y="2883428"/>
            <a:ext cx="2686146" cy="523220"/>
          </a:xfrm>
          <a:prstGeom prst="rect">
            <a:avLst/>
          </a:prstGeom>
          <a:noFill/>
          <a:ln>
            <a:solidFill>
              <a:schemeClr val="accent1"/>
            </a:solidFill>
          </a:ln>
        </p:spPr>
        <p:txBody>
          <a:bodyPr wrap="square" rtlCol="0">
            <a:spAutoFit/>
          </a:bodyPr>
          <a:lstStyle/>
          <a:p>
            <a:pPr algn="ctr"/>
            <a:r>
              <a:rPr lang="pt-BR" sz="1400" dirty="0"/>
              <a:t>Redução de Erros Operacionais, Devoluções e Não Conformidades</a:t>
            </a:r>
          </a:p>
        </p:txBody>
      </p:sp>
      <p:sp>
        <p:nvSpPr>
          <p:cNvPr id="25" name="Espaço Reservado para Número de Slide 1">
            <a:extLst>
              <a:ext uri="{FF2B5EF4-FFF2-40B4-BE49-F238E27FC236}">
                <a16:creationId xmlns:a16="http://schemas.microsoft.com/office/drawing/2014/main" id="{9472D889-AACB-4EC0-999A-53C4BE79D018}"/>
              </a:ext>
            </a:extLst>
          </p:cNvPr>
          <p:cNvSpPr txBox="1">
            <a:spLocks/>
          </p:cNvSpPr>
          <p:nvPr/>
        </p:nvSpPr>
        <p:spPr>
          <a:xfrm>
            <a:off x="10502289" y="6280198"/>
            <a:ext cx="1487487" cy="420688"/>
          </a:xfrm>
          <a:prstGeom prst="rect">
            <a:avLst/>
          </a:prstGeom>
          <a:noFill/>
        </p:spPr>
        <p:txBody>
          <a:bodyPr vert="horz" lIns="91440" tIns="45720" rIns="91440" bIns="45720" rtlCol="0" anchor="ctr"/>
          <a:lstStyle>
            <a:defPPr>
              <a:defRPr lang="pt-BR"/>
            </a:defPPr>
            <a:lvl1pPr marL="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fld id="{B11E278E-F9E6-4251-A67E-120101F24FB2}" type="slidenum">
              <a:rPr lang="pt-BR" altLang="pt-BR" smtClean="0"/>
              <a:pPr/>
              <a:t>2</a:t>
            </a:fld>
            <a:endParaRPr lang="pt-BR" altLang="pt-BR" dirty="0"/>
          </a:p>
        </p:txBody>
      </p:sp>
      <p:sp>
        <p:nvSpPr>
          <p:cNvPr id="2" name="CaixaDeTexto 1">
            <a:extLst>
              <a:ext uri="{FF2B5EF4-FFF2-40B4-BE49-F238E27FC236}">
                <a16:creationId xmlns:a16="http://schemas.microsoft.com/office/drawing/2014/main" id="{C6D81318-BEB9-613A-5DE7-95DC5A18ECE0}"/>
              </a:ext>
            </a:extLst>
          </p:cNvPr>
          <p:cNvSpPr txBox="1"/>
          <p:nvPr/>
        </p:nvSpPr>
        <p:spPr>
          <a:xfrm>
            <a:off x="4665786" y="653386"/>
            <a:ext cx="7526214" cy="584775"/>
          </a:xfrm>
          <a:prstGeom prst="rect">
            <a:avLst/>
          </a:prstGeom>
          <a:noFill/>
        </p:spPr>
        <p:txBody>
          <a:bodyPr wrap="square" rtlCol="0">
            <a:spAutoFit/>
          </a:bodyPr>
          <a:lstStyle/>
          <a:p>
            <a:pPr algn="ctr"/>
            <a:r>
              <a:rPr lang="pt-BR" sz="3200" b="1" dirty="0">
                <a:solidFill>
                  <a:schemeClr val="bg1"/>
                </a:solidFill>
                <a:latin typeface="Arial" panose="020B0604020202020204" pitchFamily="34" charset="0"/>
                <a:cs typeface="Arial" panose="020B0604020202020204" pitchFamily="34" charset="0"/>
              </a:rPr>
              <a:t>CADASTRO MATERIAIS</a:t>
            </a:r>
          </a:p>
        </p:txBody>
      </p:sp>
    </p:spTree>
    <p:extLst>
      <p:ext uri="{BB962C8B-B14F-4D97-AF65-F5344CB8AC3E}">
        <p14:creationId xmlns:p14="http://schemas.microsoft.com/office/powerpoint/2010/main" val="19638601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781440E6-1739-429C-BBBE-75748BA668EC}"/>
              </a:ext>
            </a:extLst>
          </p:cNvPr>
          <p:cNvSpPr txBox="1"/>
          <p:nvPr/>
        </p:nvSpPr>
        <p:spPr>
          <a:xfrm>
            <a:off x="4665786" y="653386"/>
            <a:ext cx="7526214" cy="584775"/>
          </a:xfrm>
          <a:prstGeom prst="rect">
            <a:avLst/>
          </a:prstGeom>
          <a:noFill/>
        </p:spPr>
        <p:txBody>
          <a:bodyPr wrap="square" rtlCol="0">
            <a:spAutoFit/>
          </a:bodyPr>
          <a:lstStyle/>
          <a:p>
            <a:pPr algn="ctr"/>
            <a:r>
              <a:rPr lang="pt-BR" sz="3200" b="1" dirty="0">
                <a:solidFill>
                  <a:schemeClr val="bg1"/>
                </a:solidFill>
                <a:latin typeface="Arial" panose="020B0604020202020204" pitchFamily="34" charset="0"/>
                <a:cs typeface="Arial" panose="020B0604020202020204" pitchFamily="34" charset="0"/>
              </a:rPr>
              <a:t>CADASTRO MATERIAIS</a:t>
            </a:r>
          </a:p>
        </p:txBody>
      </p:sp>
      <p:sp>
        <p:nvSpPr>
          <p:cNvPr id="5" name="CaixaDeTexto 4">
            <a:extLst>
              <a:ext uri="{FF2B5EF4-FFF2-40B4-BE49-F238E27FC236}">
                <a16:creationId xmlns:a16="http://schemas.microsoft.com/office/drawing/2014/main" id="{64B022E8-13A5-438E-8379-A89A9BC30DD5}"/>
              </a:ext>
            </a:extLst>
          </p:cNvPr>
          <p:cNvSpPr txBox="1"/>
          <p:nvPr/>
        </p:nvSpPr>
        <p:spPr>
          <a:xfrm>
            <a:off x="715108" y="2352865"/>
            <a:ext cx="10761784" cy="281262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defRPr/>
            </a:pPr>
            <a:r>
              <a:rPr lang="pt-BR" sz="2000" dirty="0">
                <a:latin typeface="Arial" panose="020B0604020202020204" pitchFamily="34" charset="0"/>
                <a:cs typeface="Arial" panose="020B0604020202020204" pitchFamily="34" charset="0"/>
              </a:rPr>
              <a:t>A codificação visa simbolizar a identidade da SKU. Modernos sistemas de codificação são não-significativos, isto é,  evitamos utilizar códigos </a:t>
            </a:r>
            <a:r>
              <a:rPr lang="pt-BR" sz="2000" i="1" dirty="0">
                <a:latin typeface="Arial" panose="020B0604020202020204" pitchFamily="34" charset="0"/>
                <a:cs typeface="Arial" panose="020B0604020202020204" pitchFamily="34" charset="0"/>
              </a:rPr>
              <a:t>falantes</a:t>
            </a:r>
            <a:r>
              <a:rPr lang="pt-BR" sz="2000" dirty="0">
                <a:latin typeface="Arial" panose="020B0604020202020204" pitchFamily="34" charset="0"/>
                <a:cs typeface="Arial" panose="020B0604020202020204" pitchFamily="34" charset="0"/>
              </a:rPr>
              <a:t>,</a:t>
            </a:r>
            <a:r>
              <a:rPr lang="pt-BR" sz="2000" i="1" dirty="0">
                <a:latin typeface="Arial" panose="020B0604020202020204" pitchFamily="34" charset="0"/>
                <a:cs typeface="Arial" panose="020B0604020202020204" pitchFamily="34" charset="0"/>
              </a:rPr>
              <a:t> </a:t>
            </a:r>
            <a:r>
              <a:rPr lang="pt-BR" sz="2000" dirty="0">
                <a:latin typeface="Arial" panose="020B0604020202020204" pitchFamily="34" charset="0"/>
                <a:cs typeface="Arial" panose="020B0604020202020204" pitchFamily="34" charset="0"/>
              </a:rPr>
              <a:t>que classificam e transmitem informações complementares sobre a SKU. Atualmente, preferimos recuperar as demais informações relacionadas ao item através do seu código, possibilitando-nos que estas informações associadas possam ser alteradas no sistema de gestão conforme a nossa necessidade.</a:t>
            </a:r>
            <a:endParaRPr lang="pt-BR" dirty="0"/>
          </a:p>
        </p:txBody>
      </p:sp>
      <p:sp>
        <p:nvSpPr>
          <p:cNvPr id="2" name="CaixaDeTexto 1">
            <a:extLst>
              <a:ext uri="{FF2B5EF4-FFF2-40B4-BE49-F238E27FC236}">
                <a16:creationId xmlns:a16="http://schemas.microsoft.com/office/drawing/2014/main" id="{986F7421-F664-4182-A42A-C4D7786DF8F9}"/>
              </a:ext>
            </a:extLst>
          </p:cNvPr>
          <p:cNvSpPr txBox="1"/>
          <p:nvPr/>
        </p:nvSpPr>
        <p:spPr>
          <a:xfrm>
            <a:off x="7822797" y="1157928"/>
            <a:ext cx="1212191" cy="400110"/>
          </a:xfrm>
          <a:prstGeom prst="rect">
            <a:avLst/>
          </a:prstGeom>
          <a:noFill/>
        </p:spPr>
        <p:txBody>
          <a:bodyPr wrap="none" rtlCol="0">
            <a:spAutoFit/>
          </a:bodyPr>
          <a:lstStyle/>
          <a:p>
            <a:r>
              <a:rPr lang="pt-BR" sz="2000" b="1" dirty="0">
                <a:latin typeface="Arial" panose="020B0604020202020204" pitchFamily="34" charset="0"/>
                <a:cs typeface="Arial" panose="020B0604020202020204" pitchFamily="34" charset="0"/>
              </a:rPr>
              <a:t>Códigos</a:t>
            </a:r>
          </a:p>
        </p:txBody>
      </p:sp>
      <p:sp>
        <p:nvSpPr>
          <p:cNvPr id="6" name="Espaço Reservado para Número de Slide 1">
            <a:extLst>
              <a:ext uri="{FF2B5EF4-FFF2-40B4-BE49-F238E27FC236}">
                <a16:creationId xmlns:a16="http://schemas.microsoft.com/office/drawing/2014/main" id="{C297FE3A-2F12-4D5A-9333-389F73BFB184}"/>
              </a:ext>
            </a:extLst>
          </p:cNvPr>
          <p:cNvSpPr txBox="1">
            <a:spLocks/>
          </p:cNvSpPr>
          <p:nvPr/>
        </p:nvSpPr>
        <p:spPr>
          <a:xfrm>
            <a:off x="10502289" y="6280198"/>
            <a:ext cx="1487487" cy="420688"/>
          </a:xfrm>
          <a:prstGeom prst="rect">
            <a:avLst/>
          </a:prstGeom>
          <a:noFill/>
        </p:spPr>
        <p:txBody>
          <a:bodyPr vert="horz" lIns="91440" tIns="45720" rIns="91440" bIns="45720" rtlCol="0" anchor="ctr"/>
          <a:lstStyle>
            <a:defPPr>
              <a:defRPr lang="pt-BR"/>
            </a:defPPr>
            <a:lvl1pPr marL="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fld id="{B11E278E-F9E6-4251-A67E-120101F24FB2}" type="slidenum">
              <a:rPr lang="pt-BR" altLang="pt-BR" smtClean="0"/>
              <a:pPr/>
              <a:t>20</a:t>
            </a:fld>
            <a:endParaRPr lang="pt-BR" altLang="pt-BR" dirty="0"/>
          </a:p>
        </p:txBody>
      </p:sp>
    </p:spTree>
    <p:extLst>
      <p:ext uri="{BB962C8B-B14F-4D97-AF65-F5344CB8AC3E}">
        <p14:creationId xmlns:p14="http://schemas.microsoft.com/office/powerpoint/2010/main" val="2422535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64B022E8-13A5-438E-8379-A89A9BC30DD5}"/>
              </a:ext>
            </a:extLst>
          </p:cNvPr>
          <p:cNvSpPr txBox="1"/>
          <p:nvPr/>
        </p:nvSpPr>
        <p:spPr>
          <a:xfrm>
            <a:off x="701040" y="2300214"/>
            <a:ext cx="10761784" cy="129266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defRPr/>
            </a:pPr>
            <a:r>
              <a:rPr lang="pt-BR" sz="2000" b="1" u="sng" dirty="0">
                <a:latin typeface="Arial" panose="020B0604020202020204" pitchFamily="34" charset="0"/>
                <a:cs typeface="Arial" panose="020B0604020202020204" pitchFamily="34" charset="0"/>
              </a:rPr>
              <a:t>Requisitos de um sistema de codificação</a:t>
            </a:r>
            <a:r>
              <a:rPr lang="pt-BR" sz="2000" b="1" dirty="0">
                <a:latin typeface="Arial" panose="020B0604020202020204" pitchFamily="34" charset="0"/>
                <a:cs typeface="Arial" panose="020B0604020202020204" pitchFamily="34" charset="0"/>
              </a:rPr>
              <a:t>:</a:t>
            </a:r>
            <a:endParaRPr lang="pt-BR" sz="2000" dirty="0">
              <a:latin typeface="Arial" panose="020B0604020202020204" pitchFamily="34" charset="0"/>
              <a:cs typeface="Arial" panose="020B0604020202020204" pitchFamily="34" charset="0"/>
            </a:endParaRPr>
          </a:p>
          <a:p>
            <a:pPr algn="just">
              <a:lnSpc>
                <a:spcPct val="150000"/>
              </a:lnSpc>
              <a:defRPr/>
            </a:pPr>
            <a:endParaRPr lang="pt-BR" sz="2000" dirty="0">
              <a:latin typeface="Arial" panose="020B0604020202020204" pitchFamily="34" charset="0"/>
              <a:cs typeface="Arial" panose="020B0604020202020204" pitchFamily="34" charset="0"/>
            </a:endParaRPr>
          </a:p>
          <a:p>
            <a:endParaRPr lang="pt-BR" dirty="0"/>
          </a:p>
        </p:txBody>
      </p:sp>
      <p:sp>
        <p:nvSpPr>
          <p:cNvPr id="2" name="CaixaDeTexto 1">
            <a:extLst>
              <a:ext uri="{FF2B5EF4-FFF2-40B4-BE49-F238E27FC236}">
                <a16:creationId xmlns:a16="http://schemas.microsoft.com/office/drawing/2014/main" id="{986F7421-F664-4182-A42A-C4D7786DF8F9}"/>
              </a:ext>
            </a:extLst>
          </p:cNvPr>
          <p:cNvSpPr txBox="1"/>
          <p:nvPr/>
        </p:nvSpPr>
        <p:spPr>
          <a:xfrm>
            <a:off x="7822797" y="1195957"/>
            <a:ext cx="1212191" cy="400110"/>
          </a:xfrm>
          <a:prstGeom prst="rect">
            <a:avLst/>
          </a:prstGeom>
          <a:noFill/>
        </p:spPr>
        <p:txBody>
          <a:bodyPr wrap="none" rtlCol="0">
            <a:spAutoFit/>
          </a:bodyPr>
          <a:lstStyle/>
          <a:p>
            <a:r>
              <a:rPr lang="pt-BR" sz="2000" b="1" dirty="0">
                <a:latin typeface="Arial" panose="020B0604020202020204" pitchFamily="34" charset="0"/>
                <a:cs typeface="Arial" panose="020B0604020202020204" pitchFamily="34" charset="0"/>
              </a:rPr>
              <a:t>Códigos</a:t>
            </a:r>
          </a:p>
        </p:txBody>
      </p:sp>
      <p:sp>
        <p:nvSpPr>
          <p:cNvPr id="3" name="CaixaDeTexto 2">
            <a:extLst>
              <a:ext uri="{FF2B5EF4-FFF2-40B4-BE49-F238E27FC236}">
                <a16:creationId xmlns:a16="http://schemas.microsoft.com/office/drawing/2014/main" id="{F13FD96B-8BBA-43B5-84AB-9596DF7D4DFF}"/>
              </a:ext>
            </a:extLst>
          </p:cNvPr>
          <p:cNvSpPr txBox="1"/>
          <p:nvPr/>
        </p:nvSpPr>
        <p:spPr>
          <a:xfrm>
            <a:off x="701040" y="3105864"/>
            <a:ext cx="4862228" cy="2677656"/>
          </a:xfrm>
          <a:prstGeom prst="rect">
            <a:avLst/>
          </a:prstGeom>
          <a:noFill/>
        </p:spPr>
        <p:txBody>
          <a:bodyPr wrap="none" rtlCol="0">
            <a:spAutoFit/>
          </a:bodyPr>
          <a:lstStyle/>
          <a:p>
            <a:pPr marL="342900" indent="-342900">
              <a:lnSpc>
                <a:spcPct val="150000"/>
              </a:lnSpc>
              <a:buFont typeface="Wingdings" panose="05000000000000000000" pitchFamily="2" charset="2"/>
              <a:buChar char="ü"/>
              <a:defRPr/>
            </a:pPr>
            <a:r>
              <a:rPr lang="pt-BR" sz="2000" dirty="0">
                <a:latin typeface="Arial" panose="020B0604020202020204" pitchFamily="34" charset="0"/>
                <a:cs typeface="Arial" panose="020B0604020202020204" pitchFamily="34" charset="0"/>
              </a:rPr>
              <a:t>Unicidade (um código para cada item)</a:t>
            </a:r>
          </a:p>
          <a:p>
            <a:pPr marL="342900" indent="-342900">
              <a:lnSpc>
                <a:spcPct val="150000"/>
              </a:lnSpc>
              <a:buFont typeface="Wingdings" panose="05000000000000000000" pitchFamily="2" charset="2"/>
              <a:buChar char="ü"/>
              <a:defRPr/>
            </a:pPr>
            <a:r>
              <a:rPr lang="pt-BR" sz="2000" dirty="0">
                <a:latin typeface="Arial" panose="020B0604020202020204" pitchFamily="34" charset="0"/>
                <a:cs typeface="Arial" panose="020B0604020202020204" pitchFamily="34" charset="0"/>
              </a:rPr>
              <a:t>Simplicidade</a:t>
            </a:r>
          </a:p>
          <a:p>
            <a:pPr marL="342900" indent="-342900">
              <a:lnSpc>
                <a:spcPct val="150000"/>
              </a:lnSpc>
              <a:buFont typeface="Wingdings" panose="05000000000000000000" pitchFamily="2" charset="2"/>
              <a:buChar char="ü"/>
              <a:defRPr/>
            </a:pPr>
            <a:r>
              <a:rPr lang="pt-BR" sz="2000" dirty="0">
                <a:latin typeface="Arial" panose="020B0604020202020204" pitchFamily="34" charset="0"/>
                <a:cs typeface="Arial" panose="020B0604020202020204" pitchFamily="34" charset="0"/>
              </a:rPr>
              <a:t>Formato padronizado (estruturado)</a:t>
            </a:r>
          </a:p>
          <a:p>
            <a:pPr marL="342900" indent="-342900">
              <a:lnSpc>
                <a:spcPct val="150000"/>
              </a:lnSpc>
              <a:buFont typeface="Wingdings" panose="05000000000000000000" pitchFamily="2" charset="2"/>
              <a:buChar char="ü"/>
              <a:defRPr/>
            </a:pPr>
            <a:r>
              <a:rPr lang="pt-BR" sz="2000" dirty="0">
                <a:latin typeface="Arial" panose="020B0604020202020204" pitchFamily="34" charset="0"/>
                <a:cs typeface="Arial" panose="020B0604020202020204" pitchFamily="34" charset="0"/>
              </a:rPr>
              <a:t>Conciso (sucinto)</a:t>
            </a:r>
          </a:p>
          <a:p>
            <a:pPr marL="342900" indent="-342900">
              <a:lnSpc>
                <a:spcPct val="150000"/>
              </a:lnSpc>
              <a:buFont typeface="Wingdings" panose="05000000000000000000" pitchFamily="2" charset="2"/>
              <a:buChar char="ü"/>
              <a:defRPr/>
            </a:pPr>
            <a:r>
              <a:rPr lang="pt-BR" sz="2000" dirty="0">
                <a:latin typeface="Arial" panose="020B0604020202020204" pitchFamily="34" charset="0"/>
                <a:cs typeface="Arial" panose="020B0604020202020204" pitchFamily="34" charset="0"/>
              </a:rPr>
              <a:t>Classificável</a:t>
            </a:r>
          </a:p>
          <a:p>
            <a:endParaRPr lang="pt-BR" dirty="0"/>
          </a:p>
        </p:txBody>
      </p:sp>
      <p:sp>
        <p:nvSpPr>
          <p:cNvPr id="6" name="CaixaDeTexto 5">
            <a:extLst>
              <a:ext uri="{FF2B5EF4-FFF2-40B4-BE49-F238E27FC236}">
                <a16:creationId xmlns:a16="http://schemas.microsoft.com/office/drawing/2014/main" id="{A0C402D6-E7CD-4F39-AE5F-6E0FE4C5D97C}"/>
              </a:ext>
            </a:extLst>
          </p:cNvPr>
          <p:cNvSpPr txBox="1"/>
          <p:nvPr/>
        </p:nvSpPr>
        <p:spPr>
          <a:xfrm>
            <a:off x="5982545" y="3105864"/>
            <a:ext cx="4690708" cy="2677656"/>
          </a:xfrm>
          <a:prstGeom prst="rect">
            <a:avLst/>
          </a:prstGeom>
          <a:noFill/>
        </p:spPr>
        <p:txBody>
          <a:bodyPr wrap="none" rtlCol="0">
            <a:spAutoFit/>
          </a:bodyPr>
          <a:lstStyle/>
          <a:p>
            <a:pPr marL="342900" indent="-342900">
              <a:lnSpc>
                <a:spcPct val="150000"/>
              </a:lnSpc>
              <a:buFont typeface="Wingdings" panose="05000000000000000000" pitchFamily="2" charset="2"/>
              <a:buChar char="ü"/>
              <a:defRPr/>
            </a:pPr>
            <a:r>
              <a:rPr lang="pt-BR" sz="2000" dirty="0">
                <a:latin typeface="Arial" panose="020B0604020202020204" pitchFamily="34" charset="0"/>
                <a:cs typeface="Arial" panose="020B0604020202020204" pitchFamily="34" charset="0"/>
              </a:rPr>
              <a:t>Expansividade</a:t>
            </a:r>
          </a:p>
          <a:p>
            <a:pPr marL="342900" indent="-342900">
              <a:lnSpc>
                <a:spcPct val="150000"/>
              </a:lnSpc>
              <a:buFont typeface="Wingdings" panose="05000000000000000000" pitchFamily="2" charset="2"/>
              <a:buChar char="ü"/>
              <a:defRPr/>
            </a:pPr>
            <a:r>
              <a:rPr lang="pt-BR" sz="2000" dirty="0">
                <a:latin typeface="Arial" panose="020B0604020202020204" pitchFamily="34" charset="0"/>
                <a:cs typeface="Arial" panose="020B0604020202020204" pitchFamily="34" charset="0"/>
              </a:rPr>
              <a:t>Operacionalidade (prático e robusto)</a:t>
            </a:r>
          </a:p>
          <a:p>
            <a:pPr marL="342900" indent="-342900">
              <a:lnSpc>
                <a:spcPct val="150000"/>
              </a:lnSpc>
              <a:buFont typeface="Wingdings" panose="05000000000000000000" pitchFamily="2" charset="2"/>
              <a:buChar char="ü"/>
              <a:defRPr/>
            </a:pPr>
            <a:r>
              <a:rPr lang="pt-BR" sz="2000" dirty="0">
                <a:latin typeface="Arial" panose="020B0604020202020204" pitchFamily="34" charset="0"/>
                <a:cs typeface="Arial" panose="020B0604020202020204" pitchFamily="34" charset="0"/>
              </a:rPr>
              <a:t>Versatilidade (aplicações variadas)</a:t>
            </a:r>
          </a:p>
          <a:p>
            <a:pPr marL="342900" indent="-342900">
              <a:lnSpc>
                <a:spcPct val="150000"/>
              </a:lnSpc>
              <a:buFont typeface="Wingdings" panose="05000000000000000000" pitchFamily="2" charset="2"/>
              <a:buChar char="ü"/>
              <a:defRPr/>
            </a:pPr>
            <a:r>
              <a:rPr lang="pt-BR" sz="2000" dirty="0">
                <a:latin typeface="Arial" panose="020B0604020202020204" pitchFamily="34" charset="0"/>
                <a:cs typeface="Arial" panose="020B0604020202020204" pitchFamily="34" charset="0"/>
              </a:rPr>
              <a:t>Estabilidade</a:t>
            </a:r>
          </a:p>
          <a:p>
            <a:pPr marL="342900" indent="-342900">
              <a:lnSpc>
                <a:spcPct val="150000"/>
              </a:lnSpc>
              <a:buFont typeface="Wingdings" panose="05000000000000000000" pitchFamily="2" charset="2"/>
              <a:buChar char="ü"/>
              <a:defRPr/>
            </a:pPr>
            <a:r>
              <a:rPr lang="pt-BR" sz="2000" dirty="0">
                <a:latin typeface="Arial" panose="020B0604020202020204" pitchFamily="34" charset="0"/>
                <a:cs typeface="Arial" panose="020B0604020202020204" pitchFamily="34" charset="0"/>
              </a:rPr>
              <a:t>Confiabilidade</a:t>
            </a:r>
          </a:p>
          <a:p>
            <a:endParaRPr lang="pt-BR" dirty="0"/>
          </a:p>
        </p:txBody>
      </p:sp>
      <p:sp>
        <p:nvSpPr>
          <p:cNvPr id="7" name="Espaço Reservado para Número de Slide 1">
            <a:extLst>
              <a:ext uri="{FF2B5EF4-FFF2-40B4-BE49-F238E27FC236}">
                <a16:creationId xmlns:a16="http://schemas.microsoft.com/office/drawing/2014/main" id="{B09E276C-0E70-47DC-B4AD-C05E7550A483}"/>
              </a:ext>
            </a:extLst>
          </p:cNvPr>
          <p:cNvSpPr txBox="1">
            <a:spLocks/>
          </p:cNvSpPr>
          <p:nvPr/>
        </p:nvSpPr>
        <p:spPr>
          <a:xfrm>
            <a:off x="10502289" y="6280198"/>
            <a:ext cx="1487487" cy="420688"/>
          </a:xfrm>
          <a:prstGeom prst="rect">
            <a:avLst/>
          </a:prstGeom>
          <a:noFill/>
        </p:spPr>
        <p:txBody>
          <a:bodyPr vert="horz" lIns="91440" tIns="45720" rIns="91440" bIns="45720" rtlCol="0" anchor="ctr"/>
          <a:lstStyle>
            <a:defPPr>
              <a:defRPr lang="pt-BR"/>
            </a:defPPr>
            <a:lvl1pPr marL="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fld id="{B11E278E-F9E6-4251-A67E-120101F24FB2}" type="slidenum">
              <a:rPr lang="pt-BR" altLang="pt-BR" smtClean="0"/>
              <a:pPr/>
              <a:t>21</a:t>
            </a:fld>
            <a:endParaRPr lang="pt-BR" altLang="pt-BR" dirty="0"/>
          </a:p>
        </p:txBody>
      </p:sp>
      <p:sp>
        <p:nvSpPr>
          <p:cNvPr id="8" name="CaixaDeTexto 7">
            <a:extLst>
              <a:ext uri="{FF2B5EF4-FFF2-40B4-BE49-F238E27FC236}">
                <a16:creationId xmlns:a16="http://schemas.microsoft.com/office/drawing/2014/main" id="{29EDD3D9-538B-7D1F-ED51-24BFC123AD81}"/>
              </a:ext>
            </a:extLst>
          </p:cNvPr>
          <p:cNvSpPr txBox="1"/>
          <p:nvPr/>
        </p:nvSpPr>
        <p:spPr>
          <a:xfrm>
            <a:off x="4665786" y="653386"/>
            <a:ext cx="7526214" cy="584775"/>
          </a:xfrm>
          <a:prstGeom prst="rect">
            <a:avLst/>
          </a:prstGeom>
          <a:noFill/>
        </p:spPr>
        <p:txBody>
          <a:bodyPr wrap="square" rtlCol="0">
            <a:spAutoFit/>
          </a:bodyPr>
          <a:lstStyle/>
          <a:p>
            <a:pPr algn="ctr"/>
            <a:r>
              <a:rPr lang="pt-BR" sz="3200" b="1" dirty="0">
                <a:solidFill>
                  <a:schemeClr val="bg1"/>
                </a:solidFill>
                <a:latin typeface="Arial" panose="020B0604020202020204" pitchFamily="34" charset="0"/>
                <a:cs typeface="Arial" panose="020B0604020202020204" pitchFamily="34" charset="0"/>
              </a:rPr>
              <a:t>CADASTRO MATERIAIS</a:t>
            </a:r>
          </a:p>
        </p:txBody>
      </p:sp>
    </p:spTree>
    <p:extLst>
      <p:ext uri="{BB962C8B-B14F-4D97-AF65-F5344CB8AC3E}">
        <p14:creationId xmlns:p14="http://schemas.microsoft.com/office/powerpoint/2010/main" val="526462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64B022E8-13A5-438E-8379-A89A9BC30DD5}"/>
              </a:ext>
            </a:extLst>
          </p:cNvPr>
          <p:cNvSpPr txBox="1"/>
          <p:nvPr/>
        </p:nvSpPr>
        <p:spPr>
          <a:xfrm>
            <a:off x="715108" y="2352865"/>
            <a:ext cx="10761784" cy="286232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defRPr/>
            </a:pPr>
            <a:r>
              <a:rPr lang="pt-BR" sz="2000" dirty="0">
                <a:latin typeface="Arial" panose="020B0604020202020204" pitchFamily="34" charset="0"/>
                <a:cs typeface="Arial" panose="020B0604020202020204" pitchFamily="34" charset="0"/>
              </a:rPr>
              <a:t>Um projeto para implementar o PDM em uma empresa pode envolver as seguintes atividades: Diagnóstico e concepção; Categorização dos grupos e </a:t>
            </a:r>
            <a:r>
              <a:rPr lang="pt-BR" sz="2000" dirty="0" smtClean="0">
                <a:latin typeface="Arial" panose="020B0604020202020204" pitchFamily="34" charset="0"/>
                <a:cs typeface="Arial" panose="020B0604020202020204" pitchFamily="34" charset="0"/>
              </a:rPr>
              <a:t>subgrupos; </a:t>
            </a:r>
            <a:r>
              <a:rPr lang="pt-BR" sz="2000" dirty="0">
                <a:latin typeface="Arial" panose="020B0604020202020204" pitchFamily="34" charset="0"/>
                <a:cs typeface="Arial" panose="020B0604020202020204" pitchFamily="34" charset="0"/>
              </a:rPr>
              <a:t>Classificação dos itens; Saneamento das redundâncias; Revisão das descrições e unidades e Implementação do processo de homologação. No entanto, não que a sistematização do PDM seja fácil - não é - mas o verdadeiro desafio é a sua manutenção, pois preservar a organização original e aperfeiçoá-la exige esforço e disciplina. </a:t>
            </a:r>
            <a:endParaRPr lang="pt-BR" dirty="0"/>
          </a:p>
        </p:txBody>
      </p:sp>
      <p:sp>
        <p:nvSpPr>
          <p:cNvPr id="2" name="CaixaDeTexto 1">
            <a:extLst>
              <a:ext uri="{FF2B5EF4-FFF2-40B4-BE49-F238E27FC236}">
                <a16:creationId xmlns:a16="http://schemas.microsoft.com/office/drawing/2014/main" id="{986F7421-F664-4182-A42A-C4D7786DF8F9}"/>
              </a:ext>
            </a:extLst>
          </p:cNvPr>
          <p:cNvSpPr txBox="1"/>
          <p:nvPr/>
        </p:nvSpPr>
        <p:spPr>
          <a:xfrm>
            <a:off x="7068584" y="1238161"/>
            <a:ext cx="2720617" cy="400110"/>
          </a:xfrm>
          <a:prstGeom prst="rect">
            <a:avLst/>
          </a:prstGeom>
          <a:noFill/>
        </p:spPr>
        <p:txBody>
          <a:bodyPr wrap="none" rtlCol="0">
            <a:spAutoFit/>
          </a:bodyPr>
          <a:lstStyle/>
          <a:p>
            <a:r>
              <a:rPr lang="pt-BR" sz="2000" b="1" dirty="0">
                <a:latin typeface="Arial" panose="020B0604020202020204" pitchFamily="34" charset="0"/>
                <a:cs typeface="Arial" panose="020B0604020202020204" pitchFamily="34" charset="0"/>
              </a:rPr>
              <a:t>Implementando PDM</a:t>
            </a:r>
          </a:p>
        </p:txBody>
      </p:sp>
      <p:sp>
        <p:nvSpPr>
          <p:cNvPr id="6" name="Espaço Reservado para Número de Slide 1">
            <a:extLst>
              <a:ext uri="{FF2B5EF4-FFF2-40B4-BE49-F238E27FC236}">
                <a16:creationId xmlns:a16="http://schemas.microsoft.com/office/drawing/2014/main" id="{DB25C14F-85C0-4AD0-A7EA-46D1FE625BAA}"/>
              </a:ext>
            </a:extLst>
          </p:cNvPr>
          <p:cNvSpPr txBox="1">
            <a:spLocks/>
          </p:cNvSpPr>
          <p:nvPr/>
        </p:nvSpPr>
        <p:spPr>
          <a:xfrm>
            <a:off x="10502289" y="6280198"/>
            <a:ext cx="1487487" cy="420688"/>
          </a:xfrm>
          <a:prstGeom prst="rect">
            <a:avLst/>
          </a:prstGeom>
          <a:noFill/>
        </p:spPr>
        <p:txBody>
          <a:bodyPr vert="horz" lIns="91440" tIns="45720" rIns="91440" bIns="45720" rtlCol="0" anchor="ctr"/>
          <a:lstStyle>
            <a:defPPr>
              <a:defRPr lang="pt-BR"/>
            </a:defPPr>
            <a:lvl1pPr marL="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fld id="{B11E278E-F9E6-4251-A67E-120101F24FB2}" type="slidenum">
              <a:rPr lang="pt-BR" altLang="pt-BR" smtClean="0"/>
              <a:pPr/>
              <a:t>22</a:t>
            </a:fld>
            <a:endParaRPr lang="pt-BR" altLang="pt-BR" dirty="0"/>
          </a:p>
        </p:txBody>
      </p:sp>
      <p:sp>
        <p:nvSpPr>
          <p:cNvPr id="3" name="CaixaDeTexto 2">
            <a:extLst>
              <a:ext uri="{FF2B5EF4-FFF2-40B4-BE49-F238E27FC236}">
                <a16:creationId xmlns:a16="http://schemas.microsoft.com/office/drawing/2014/main" id="{6A716986-DA79-2D31-5A26-F387F2286D52}"/>
              </a:ext>
            </a:extLst>
          </p:cNvPr>
          <p:cNvSpPr txBox="1"/>
          <p:nvPr/>
        </p:nvSpPr>
        <p:spPr>
          <a:xfrm>
            <a:off x="4665786" y="653386"/>
            <a:ext cx="7526214" cy="584775"/>
          </a:xfrm>
          <a:prstGeom prst="rect">
            <a:avLst/>
          </a:prstGeom>
          <a:noFill/>
        </p:spPr>
        <p:txBody>
          <a:bodyPr wrap="square" rtlCol="0">
            <a:spAutoFit/>
          </a:bodyPr>
          <a:lstStyle/>
          <a:p>
            <a:pPr algn="ctr"/>
            <a:r>
              <a:rPr lang="pt-BR" sz="3200" b="1" dirty="0">
                <a:solidFill>
                  <a:schemeClr val="bg1"/>
                </a:solidFill>
                <a:latin typeface="Arial" panose="020B0604020202020204" pitchFamily="34" charset="0"/>
                <a:cs typeface="Arial" panose="020B0604020202020204" pitchFamily="34" charset="0"/>
              </a:rPr>
              <a:t>CADASTRO MATERIAIS</a:t>
            </a:r>
          </a:p>
        </p:txBody>
      </p:sp>
    </p:spTree>
    <p:extLst>
      <p:ext uri="{BB962C8B-B14F-4D97-AF65-F5344CB8AC3E}">
        <p14:creationId xmlns:p14="http://schemas.microsoft.com/office/powerpoint/2010/main" val="530560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64B022E8-13A5-438E-8379-A89A9BC30DD5}"/>
              </a:ext>
            </a:extLst>
          </p:cNvPr>
          <p:cNvSpPr txBox="1"/>
          <p:nvPr/>
        </p:nvSpPr>
        <p:spPr>
          <a:xfrm>
            <a:off x="715108" y="2345545"/>
            <a:ext cx="10761784" cy="3323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defRPr/>
            </a:pPr>
            <a:r>
              <a:rPr lang="pt-BR" sz="2000" dirty="0">
                <a:latin typeface="Arial" panose="020B0604020202020204" pitchFamily="34" charset="0"/>
                <a:cs typeface="Arial" panose="020B0604020202020204" pitchFamily="34" charset="0"/>
              </a:rPr>
              <a:t>Deve ser criado um procedimento operacional para </a:t>
            </a:r>
            <a:r>
              <a:rPr lang="pt-BR" sz="2000" b="1" dirty="0">
                <a:latin typeface="Arial" panose="020B0604020202020204" pitchFamily="34" charset="0"/>
                <a:cs typeface="Arial" panose="020B0604020202020204" pitchFamily="34" charset="0"/>
              </a:rPr>
              <a:t>homologação de materiais</a:t>
            </a:r>
            <a:r>
              <a:rPr lang="pt-BR" sz="2000" dirty="0">
                <a:latin typeface="Arial" panose="020B0604020202020204" pitchFamily="34" charset="0"/>
                <a:cs typeface="Arial" panose="020B0604020202020204" pitchFamily="34" charset="0"/>
              </a:rPr>
              <a:t> e designados responsáveis visando assegurar que o cadastramento de SKUs sejam sempre consistentes com a sistemática estabelecida, o que evitará a necessidade de saneamentos posteriores. Qualquer alteração deverá ser analisada, pois algumas poderão requerer a necessidade do cadastramento de uma nova SKU. Substituições também devem ser administradas, e as exclusões somente poderão ser efetivadas com o saldo zerado e ao término do exercício fiscal da empresa.</a:t>
            </a:r>
            <a:endParaRPr lang="pt-BR" dirty="0"/>
          </a:p>
        </p:txBody>
      </p:sp>
      <p:sp>
        <p:nvSpPr>
          <p:cNvPr id="2" name="CaixaDeTexto 1">
            <a:extLst>
              <a:ext uri="{FF2B5EF4-FFF2-40B4-BE49-F238E27FC236}">
                <a16:creationId xmlns:a16="http://schemas.microsoft.com/office/drawing/2014/main" id="{986F7421-F664-4182-A42A-C4D7786DF8F9}"/>
              </a:ext>
            </a:extLst>
          </p:cNvPr>
          <p:cNvSpPr txBox="1"/>
          <p:nvPr/>
        </p:nvSpPr>
        <p:spPr>
          <a:xfrm>
            <a:off x="7068584" y="1238161"/>
            <a:ext cx="2720617" cy="400110"/>
          </a:xfrm>
          <a:prstGeom prst="rect">
            <a:avLst/>
          </a:prstGeom>
          <a:noFill/>
        </p:spPr>
        <p:txBody>
          <a:bodyPr wrap="none" rtlCol="0">
            <a:spAutoFit/>
          </a:bodyPr>
          <a:lstStyle/>
          <a:p>
            <a:r>
              <a:rPr lang="pt-BR" sz="2000" b="1" dirty="0">
                <a:latin typeface="Arial" panose="020B0604020202020204" pitchFamily="34" charset="0"/>
                <a:cs typeface="Arial" panose="020B0604020202020204" pitchFamily="34" charset="0"/>
              </a:rPr>
              <a:t>Implementando PDM</a:t>
            </a:r>
          </a:p>
        </p:txBody>
      </p:sp>
      <p:sp>
        <p:nvSpPr>
          <p:cNvPr id="6" name="Espaço Reservado para Número de Slide 1">
            <a:extLst>
              <a:ext uri="{FF2B5EF4-FFF2-40B4-BE49-F238E27FC236}">
                <a16:creationId xmlns:a16="http://schemas.microsoft.com/office/drawing/2014/main" id="{44B2A327-949C-4F56-B707-1446E54B4831}"/>
              </a:ext>
            </a:extLst>
          </p:cNvPr>
          <p:cNvSpPr txBox="1">
            <a:spLocks/>
          </p:cNvSpPr>
          <p:nvPr/>
        </p:nvSpPr>
        <p:spPr>
          <a:xfrm>
            <a:off x="10502289" y="6280198"/>
            <a:ext cx="1487487" cy="420688"/>
          </a:xfrm>
          <a:prstGeom prst="rect">
            <a:avLst/>
          </a:prstGeom>
          <a:noFill/>
        </p:spPr>
        <p:txBody>
          <a:bodyPr vert="horz" lIns="91440" tIns="45720" rIns="91440" bIns="45720" rtlCol="0" anchor="ctr"/>
          <a:lstStyle>
            <a:defPPr>
              <a:defRPr lang="pt-BR"/>
            </a:defPPr>
            <a:lvl1pPr marL="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fld id="{B11E278E-F9E6-4251-A67E-120101F24FB2}" type="slidenum">
              <a:rPr lang="pt-BR" altLang="pt-BR" smtClean="0"/>
              <a:pPr/>
              <a:t>23</a:t>
            </a:fld>
            <a:endParaRPr lang="pt-BR" altLang="pt-BR" dirty="0"/>
          </a:p>
        </p:txBody>
      </p:sp>
      <p:sp>
        <p:nvSpPr>
          <p:cNvPr id="3" name="CaixaDeTexto 2">
            <a:extLst>
              <a:ext uri="{FF2B5EF4-FFF2-40B4-BE49-F238E27FC236}">
                <a16:creationId xmlns:a16="http://schemas.microsoft.com/office/drawing/2014/main" id="{DD5709D7-EF4A-059C-1A81-09E3FF267C60}"/>
              </a:ext>
            </a:extLst>
          </p:cNvPr>
          <p:cNvSpPr txBox="1"/>
          <p:nvPr/>
        </p:nvSpPr>
        <p:spPr>
          <a:xfrm>
            <a:off x="4665786" y="653386"/>
            <a:ext cx="7526214" cy="584775"/>
          </a:xfrm>
          <a:prstGeom prst="rect">
            <a:avLst/>
          </a:prstGeom>
          <a:noFill/>
        </p:spPr>
        <p:txBody>
          <a:bodyPr wrap="square" rtlCol="0">
            <a:spAutoFit/>
          </a:bodyPr>
          <a:lstStyle/>
          <a:p>
            <a:pPr algn="ctr"/>
            <a:r>
              <a:rPr lang="pt-BR" sz="3200" b="1" dirty="0">
                <a:solidFill>
                  <a:schemeClr val="bg1"/>
                </a:solidFill>
                <a:latin typeface="Arial" panose="020B0604020202020204" pitchFamily="34" charset="0"/>
                <a:cs typeface="Arial" panose="020B0604020202020204" pitchFamily="34" charset="0"/>
              </a:rPr>
              <a:t>CADASTRO MATERIAIS</a:t>
            </a:r>
          </a:p>
        </p:txBody>
      </p:sp>
    </p:spTree>
    <p:extLst>
      <p:ext uri="{BB962C8B-B14F-4D97-AF65-F5344CB8AC3E}">
        <p14:creationId xmlns:p14="http://schemas.microsoft.com/office/powerpoint/2010/main" val="4153250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64B022E8-13A5-438E-8379-A89A9BC30DD5}"/>
              </a:ext>
            </a:extLst>
          </p:cNvPr>
          <p:cNvSpPr txBox="1"/>
          <p:nvPr/>
        </p:nvSpPr>
        <p:spPr>
          <a:xfrm>
            <a:off x="715108" y="2347753"/>
            <a:ext cx="10761784" cy="193899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defRPr/>
            </a:pPr>
            <a:r>
              <a:rPr lang="pt-BR" sz="2000" dirty="0">
                <a:latin typeface="Arial" panose="020B0604020202020204" pitchFamily="34" charset="0"/>
                <a:cs typeface="Arial" panose="020B0604020202020204" pitchFamily="34" charset="0"/>
              </a:rPr>
              <a:t>A partir de 2011 com a NFe 2.0, o preenchimento do campo NCM passou a ser completo (8 dígitos) e, conforme o item ele implica no cálculo das apurações fiscais pela alíquota do IPI e ICMS associadas ao NCM, com reflexos no PIS/COFINS e ICMS-ST (Substituição Tributária).</a:t>
            </a:r>
            <a:endParaRPr lang="pt-BR" dirty="0"/>
          </a:p>
        </p:txBody>
      </p:sp>
      <p:sp>
        <p:nvSpPr>
          <p:cNvPr id="2" name="CaixaDeTexto 1">
            <a:extLst>
              <a:ext uri="{FF2B5EF4-FFF2-40B4-BE49-F238E27FC236}">
                <a16:creationId xmlns:a16="http://schemas.microsoft.com/office/drawing/2014/main" id="{986F7421-F664-4182-A42A-C4D7786DF8F9}"/>
              </a:ext>
            </a:extLst>
          </p:cNvPr>
          <p:cNvSpPr txBox="1"/>
          <p:nvPr/>
        </p:nvSpPr>
        <p:spPr>
          <a:xfrm>
            <a:off x="5502451" y="1238161"/>
            <a:ext cx="5852884" cy="400110"/>
          </a:xfrm>
          <a:prstGeom prst="rect">
            <a:avLst/>
          </a:prstGeom>
          <a:noFill/>
        </p:spPr>
        <p:txBody>
          <a:bodyPr wrap="none" rtlCol="0">
            <a:spAutoFit/>
          </a:bodyPr>
          <a:lstStyle/>
          <a:p>
            <a:r>
              <a:rPr lang="pt-BR" sz="2000" b="1" dirty="0">
                <a:latin typeface="Arial" panose="020B0604020202020204" pitchFamily="34" charset="0"/>
                <a:cs typeface="Arial" panose="020B0604020202020204" pitchFamily="34" charset="0"/>
              </a:rPr>
              <a:t>Saneamento de Cadastro de Itens de Materiais</a:t>
            </a:r>
          </a:p>
        </p:txBody>
      </p:sp>
      <p:sp>
        <p:nvSpPr>
          <p:cNvPr id="6" name="Espaço Reservado para Número de Slide 1">
            <a:extLst>
              <a:ext uri="{FF2B5EF4-FFF2-40B4-BE49-F238E27FC236}">
                <a16:creationId xmlns:a16="http://schemas.microsoft.com/office/drawing/2014/main" id="{87A2CFCD-0134-427A-A41C-C734A16C5EFB}"/>
              </a:ext>
            </a:extLst>
          </p:cNvPr>
          <p:cNvSpPr txBox="1">
            <a:spLocks/>
          </p:cNvSpPr>
          <p:nvPr/>
        </p:nvSpPr>
        <p:spPr>
          <a:xfrm>
            <a:off x="10502289" y="6280198"/>
            <a:ext cx="1487487" cy="420688"/>
          </a:xfrm>
          <a:prstGeom prst="rect">
            <a:avLst/>
          </a:prstGeom>
          <a:noFill/>
        </p:spPr>
        <p:txBody>
          <a:bodyPr vert="horz" lIns="91440" tIns="45720" rIns="91440" bIns="45720" rtlCol="0" anchor="ctr"/>
          <a:lstStyle>
            <a:defPPr>
              <a:defRPr lang="pt-BR"/>
            </a:defPPr>
            <a:lvl1pPr marL="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fld id="{B11E278E-F9E6-4251-A67E-120101F24FB2}" type="slidenum">
              <a:rPr lang="pt-BR" altLang="pt-BR" smtClean="0"/>
              <a:pPr/>
              <a:t>24</a:t>
            </a:fld>
            <a:endParaRPr lang="pt-BR" altLang="pt-BR" dirty="0"/>
          </a:p>
        </p:txBody>
      </p:sp>
      <p:sp>
        <p:nvSpPr>
          <p:cNvPr id="3" name="CaixaDeTexto 2">
            <a:extLst>
              <a:ext uri="{FF2B5EF4-FFF2-40B4-BE49-F238E27FC236}">
                <a16:creationId xmlns:a16="http://schemas.microsoft.com/office/drawing/2014/main" id="{B45C207E-09F1-4684-3961-AF184E340612}"/>
              </a:ext>
            </a:extLst>
          </p:cNvPr>
          <p:cNvSpPr txBox="1"/>
          <p:nvPr/>
        </p:nvSpPr>
        <p:spPr>
          <a:xfrm>
            <a:off x="4665786" y="653386"/>
            <a:ext cx="7526214" cy="584775"/>
          </a:xfrm>
          <a:prstGeom prst="rect">
            <a:avLst/>
          </a:prstGeom>
          <a:noFill/>
        </p:spPr>
        <p:txBody>
          <a:bodyPr wrap="square" rtlCol="0">
            <a:spAutoFit/>
          </a:bodyPr>
          <a:lstStyle/>
          <a:p>
            <a:pPr algn="ctr"/>
            <a:r>
              <a:rPr lang="pt-BR" sz="3200" b="1" dirty="0">
                <a:solidFill>
                  <a:schemeClr val="bg1"/>
                </a:solidFill>
                <a:latin typeface="Arial" panose="020B0604020202020204" pitchFamily="34" charset="0"/>
                <a:cs typeface="Arial" panose="020B0604020202020204" pitchFamily="34" charset="0"/>
              </a:rPr>
              <a:t>CADASTRO MATERIAIS</a:t>
            </a:r>
          </a:p>
        </p:txBody>
      </p:sp>
    </p:spTree>
    <p:extLst>
      <p:ext uri="{BB962C8B-B14F-4D97-AF65-F5344CB8AC3E}">
        <p14:creationId xmlns:p14="http://schemas.microsoft.com/office/powerpoint/2010/main" val="137317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object 100">
            <a:extLst>
              <a:ext uri="{FF2B5EF4-FFF2-40B4-BE49-F238E27FC236}">
                <a16:creationId xmlns:a16="http://schemas.microsoft.com/office/drawing/2014/main" id="{9349ACA6-BD1D-42C3-B89A-DE09FC8631B4}"/>
              </a:ext>
            </a:extLst>
          </p:cNvPr>
          <p:cNvSpPr/>
          <p:nvPr/>
        </p:nvSpPr>
        <p:spPr>
          <a:xfrm>
            <a:off x="5975453" y="3412925"/>
            <a:ext cx="3627286" cy="3321828"/>
          </a:xfrm>
          <a:custGeom>
            <a:avLst/>
            <a:gdLst/>
            <a:ahLst/>
            <a:cxnLst/>
            <a:rect l="l" t="t" r="r" b="b"/>
            <a:pathLst>
              <a:path w="4051300" h="4300855">
                <a:moveTo>
                  <a:pt x="0" y="4300728"/>
                </a:moveTo>
                <a:lnTo>
                  <a:pt x="4050791" y="4300728"/>
                </a:lnTo>
                <a:lnTo>
                  <a:pt x="4050791" y="0"/>
                </a:lnTo>
                <a:lnTo>
                  <a:pt x="0" y="0"/>
                </a:lnTo>
                <a:lnTo>
                  <a:pt x="0" y="4300728"/>
                </a:lnTo>
                <a:close/>
              </a:path>
            </a:pathLst>
          </a:custGeom>
          <a:solidFill>
            <a:srgbClr val="B4C7E7"/>
          </a:solidFill>
          <a:ln>
            <a:noFill/>
          </a:ln>
        </p:spPr>
        <p:txBody>
          <a:bodyPr wrap="square" lIns="0" tIns="0" rIns="0" bIns="0" rtlCol="0"/>
          <a:lstStyle/>
          <a:p>
            <a:pPr marL="1200150">
              <a:lnSpc>
                <a:spcPct val="100000"/>
              </a:lnSpc>
              <a:spcBef>
                <a:spcPts val="840"/>
              </a:spcBef>
            </a:pPr>
            <a:endParaRPr lang="pt-BR" sz="2400" b="1" dirty="0">
              <a:effectLst>
                <a:outerShdw blurRad="38100" dist="38100" dir="2700000" algn="tl">
                  <a:srgbClr val="000000">
                    <a:alpha val="43137"/>
                  </a:srgbClr>
                </a:outerShdw>
              </a:effectLst>
              <a:latin typeface="Arial"/>
              <a:cs typeface="Arial"/>
            </a:endParaRPr>
          </a:p>
        </p:txBody>
      </p:sp>
      <p:sp>
        <p:nvSpPr>
          <p:cNvPr id="2" name="CaixaDeTexto 1">
            <a:extLst>
              <a:ext uri="{FF2B5EF4-FFF2-40B4-BE49-F238E27FC236}">
                <a16:creationId xmlns:a16="http://schemas.microsoft.com/office/drawing/2014/main" id="{986F7421-F664-4182-A42A-C4D7786DF8F9}"/>
              </a:ext>
            </a:extLst>
          </p:cNvPr>
          <p:cNvSpPr txBox="1"/>
          <p:nvPr/>
        </p:nvSpPr>
        <p:spPr>
          <a:xfrm>
            <a:off x="6096000" y="1272908"/>
            <a:ext cx="4871847" cy="400110"/>
          </a:xfrm>
          <a:prstGeom prst="rect">
            <a:avLst/>
          </a:prstGeom>
          <a:noFill/>
        </p:spPr>
        <p:txBody>
          <a:bodyPr wrap="none" rtlCol="0">
            <a:spAutoFit/>
          </a:bodyPr>
          <a:lstStyle/>
          <a:p>
            <a:r>
              <a:rPr lang="pt-BR" sz="2000" b="1" dirty="0">
                <a:latin typeface="Arial" panose="020B0604020202020204" pitchFamily="34" charset="0"/>
                <a:cs typeface="Arial" panose="020B0604020202020204" pitchFamily="34" charset="0"/>
              </a:rPr>
              <a:t>Estruturação da codificação NCM (SH)</a:t>
            </a:r>
          </a:p>
        </p:txBody>
      </p:sp>
      <p:sp>
        <p:nvSpPr>
          <p:cNvPr id="13" name="object 117">
            <a:extLst>
              <a:ext uri="{FF2B5EF4-FFF2-40B4-BE49-F238E27FC236}">
                <a16:creationId xmlns:a16="http://schemas.microsoft.com/office/drawing/2014/main" id="{8F07AAEA-A9B8-48F7-85EA-B8AC58EA7B81}"/>
              </a:ext>
            </a:extLst>
          </p:cNvPr>
          <p:cNvSpPr txBox="1"/>
          <p:nvPr/>
        </p:nvSpPr>
        <p:spPr>
          <a:xfrm>
            <a:off x="5651275" y="1779050"/>
            <a:ext cx="5157468" cy="321242"/>
          </a:xfrm>
          <a:prstGeom prst="rect">
            <a:avLst/>
          </a:prstGeom>
        </p:spPr>
        <p:txBody>
          <a:bodyPr vert="horz" wrap="square" lIns="0" tIns="13335" rIns="0" bIns="0" rtlCol="0">
            <a:spAutoFit/>
          </a:bodyPr>
          <a:lstStyle/>
          <a:p>
            <a:pPr marL="12700">
              <a:lnSpc>
                <a:spcPct val="100000"/>
              </a:lnSpc>
              <a:spcBef>
                <a:spcPts val="105"/>
              </a:spcBef>
              <a:tabLst>
                <a:tab pos="4588510" algn="l"/>
              </a:tabLst>
            </a:pPr>
            <a:r>
              <a:rPr sz="2000" b="1" dirty="0">
                <a:solidFill>
                  <a:srgbClr val="FFFFFF"/>
                </a:solidFill>
                <a:latin typeface="Arial" panose="020B0604020202020204" pitchFamily="34" charset="0"/>
                <a:cs typeface="Arial" panose="020B0604020202020204" pitchFamily="34" charset="0"/>
              </a:rPr>
              <a:t>CADASTRO</a:t>
            </a:r>
            <a:r>
              <a:rPr sz="2000" b="1" spc="-10" dirty="0">
                <a:solidFill>
                  <a:srgbClr val="FFFFFF"/>
                </a:solidFill>
                <a:latin typeface="Arial" panose="020B0604020202020204" pitchFamily="34" charset="0"/>
                <a:cs typeface="Arial" panose="020B0604020202020204" pitchFamily="34" charset="0"/>
              </a:rPr>
              <a:t> </a:t>
            </a:r>
            <a:r>
              <a:rPr sz="2000" b="1" spc="-5" dirty="0">
                <a:solidFill>
                  <a:srgbClr val="FFFFFF"/>
                </a:solidFill>
                <a:latin typeface="Arial" panose="020B0604020202020204" pitchFamily="34" charset="0"/>
                <a:cs typeface="Arial" panose="020B0604020202020204" pitchFamily="34" charset="0"/>
              </a:rPr>
              <a:t>ORIGINAL</a:t>
            </a:r>
            <a:r>
              <a:rPr b="1" spc="-5" dirty="0">
                <a:solidFill>
                  <a:srgbClr val="FFFFFF"/>
                </a:solidFill>
                <a:latin typeface="Trebuchet MS"/>
                <a:cs typeface="Trebuchet MS"/>
              </a:rPr>
              <a:t>	</a:t>
            </a:r>
            <a:endParaRPr dirty="0">
              <a:latin typeface="Trebuchet MS"/>
              <a:cs typeface="Trebuchet MS"/>
            </a:endParaRPr>
          </a:p>
        </p:txBody>
      </p:sp>
      <p:sp>
        <p:nvSpPr>
          <p:cNvPr id="3" name="CaixaDeTexto 2">
            <a:extLst>
              <a:ext uri="{FF2B5EF4-FFF2-40B4-BE49-F238E27FC236}">
                <a16:creationId xmlns:a16="http://schemas.microsoft.com/office/drawing/2014/main" id="{2E09EFC5-0A94-44DD-B63D-73DDA17C215C}"/>
              </a:ext>
            </a:extLst>
          </p:cNvPr>
          <p:cNvSpPr txBox="1"/>
          <p:nvPr/>
        </p:nvSpPr>
        <p:spPr>
          <a:xfrm>
            <a:off x="8531923" y="1721971"/>
            <a:ext cx="2997937" cy="400110"/>
          </a:xfrm>
          <a:prstGeom prst="rect">
            <a:avLst/>
          </a:prstGeom>
          <a:noFill/>
        </p:spPr>
        <p:txBody>
          <a:bodyPr wrap="none" rtlCol="0">
            <a:spAutoFit/>
          </a:bodyPr>
          <a:lstStyle/>
          <a:p>
            <a:r>
              <a:rPr lang="pt-BR" sz="2000" b="1" dirty="0">
                <a:solidFill>
                  <a:schemeClr val="bg1"/>
                </a:solidFill>
                <a:latin typeface="Arial" panose="020B0604020202020204" pitchFamily="34" charset="0"/>
                <a:cs typeface="Arial" panose="020B0604020202020204" pitchFamily="34" charset="0"/>
              </a:rPr>
              <a:t>CADASTRO SANEADO</a:t>
            </a:r>
          </a:p>
        </p:txBody>
      </p:sp>
      <p:sp>
        <p:nvSpPr>
          <p:cNvPr id="10" name="object 100">
            <a:extLst>
              <a:ext uri="{FF2B5EF4-FFF2-40B4-BE49-F238E27FC236}">
                <a16:creationId xmlns:a16="http://schemas.microsoft.com/office/drawing/2014/main" id="{970C6E62-7B3B-4FAB-906E-8FBDE38874C7}"/>
              </a:ext>
            </a:extLst>
          </p:cNvPr>
          <p:cNvSpPr/>
          <p:nvPr/>
        </p:nvSpPr>
        <p:spPr>
          <a:xfrm>
            <a:off x="1577848" y="3413953"/>
            <a:ext cx="3627286" cy="3341645"/>
          </a:xfrm>
          <a:custGeom>
            <a:avLst/>
            <a:gdLst/>
            <a:ahLst/>
            <a:cxnLst/>
            <a:rect l="l" t="t" r="r" b="b"/>
            <a:pathLst>
              <a:path w="4051300" h="4300855">
                <a:moveTo>
                  <a:pt x="0" y="4300728"/>
                </a:moveTo>
                <a:lnTo>
                  <a:pt x="4050791" y="4300728"/>
                </a:lnTo>
                <a:lnTo>
                  <a:pt x="4050791" y="0"/>
                </a:lnTo>
                <a:lnTo>
                  <a:pt x="0" y="0"/>
                </a:lnTo>
                <a:lnTo>
                  <a:pt x="0" y="4300728"/>
                </a:lnTo>
                <a:close/>
              </a:path>
            </a:pathLst>
          </a:custGeom>
          <a:solidFill>
            <a:srgbClr val="B4C7E7"/>
          </a:solidFill>
          <a:ln>
            <a:noFill/>
          </a:ln>
        </p:spPr>
        <p:txBody>
          <a:bodyPr wrap="square" lIns="0" tIns="0" rIns="0" bIns="0" rtlCol="0"/>
          <a:lstStyle/>
          <a:p>
            <a:pPr marL="1200150">
              <a:lnSpc>
                <a:spcPct val="100000"/>
              </a:lnSpc>
              <a:spcBef>
                <a:spcPts val="840"/>
              </a:spcBef>
            </a:pPr>
            <a:r>
              <a:rPr lang="pt-BR" sz="2400" spc="-5" dirty="0">
                <a:solidFill>
                  <a:srgbClr val="FF6600"/>
                </a:solidFill>
                <a:latin typeface="Arial"/>
                <a:cs typeface="Arial"/>
              </a:rPr>
              <a:t>  </a:t>
            </a:r>
            <a:r>
              <a:rPr lang="pt-BR" sz="2000" b="1" spc="-5" dirty="0">
                <a:solidFill>
                  <a:srgbClr val="FF6600"/>
                </a:solidFill>
                <a:effectLst>
                  <a:outerShdw blurRad="38100" dist="38100" dir="2700000" algn="tl">
                    <a:srgbClr val="000000">
                      <a:alpha val="43137"/>
                    </a:srgbClr>
                  </a:outerShdw>
                </a:effectLst>
                <a:latin typeface="Arial"/>
                <a:cs typeface="Arial"/>
              </a:rPr>
              <a:t>Estrutura</a:t>
            </a:r>
            <a:endParaRPr lang="pt-BR" sz="2000" b="1" dirty="0">
              <a:effectLst>
                <a:outerShdw blurRad="38100" dist="38100" dir="2700000" algn="tl">
                  <a:srgbClr val="000000">
                    <a:alpha val="43137"/>
                  </a:srgbClr>
                </a:outerShdw>
              </a:effectLst>
              <a:latin typeface="Arial"/>
              <a:cs typeface="Arial"/>
            </a:endParaRPr>
          </a:p>
          <a:p>
            <a:pPr marL="368935" indent="-285750">
              <a:lnSpc>
                <a:spcPct val="100000"/>
              </a:lnSpc>
              <a:spcBef>
                <a:spcPts val="2405"/>
              </a:spcBef>
              <a:buFont typeface="Wingdings" panose="05000000000000000000" pitchFamily="2" charset="2"/>
              <a:buChar char="Ø"/>
              <a:tabLst>
                <a:tab pos="267970" algn="l"/>
              </a:tabLst>
            </a:pPr>
            <a:r>
              <a:rPr lang="pt-BR" spc="-90" dirty="0">
                <a:latin typeface="Arial" panose="020B0604020202020204" pitchFamily="34" charset="0"/>
                <a:cs typeface="Arial" panose="020B0604020202020204" pitchFamily="34" charset="0"/>
              </a:rPr>
              <a:t>Capítulo</a:t>
            </a:r>
            <a:endParaRPr lang="pt-BR" dirty="0">
              <a:latin typeface="Arial" panose="020B0604020202020204" pitchFamily="34" charset="0"/>
              <a:cs typeface="Arial" panose="020B0604020202020204" pitchFamily="34" charset="0"/>
            </a:endParaRPr>
          </a:p>
          <a:p>
            <a:pPr marL="285750" indent="-285750">
              <a:lnSpc>
                <a:spcPct val="100000"/>
              </a:lnSpc>
              <a:spcBef>
                <a:spcPts val="5"/>
              </a:spcBef>
              <a:buFont typeface="Wingdings" panose="05000000000000000000" pitchFamily="2" charset="2"/>
              <a:buChar char="Ø"/>
            </a:pPr>
            <a:endParaRPr lang="pt-BR" dirty="0">
              <a:latin typeface="Arial" panose="020B0604020202020204" pitchFamily="34" charset="0"/>
              <a:cs typeface="Arial" panose="020B0604020202020204" pitchFamily="34" charset="0"/>
            </a:endParaRPr>
          </a:p>
          <a:p>
            <a:pPr marL="381000" indent="-285750">
              <a:lnSpc>
                <a:spcPct val="100000"/>
              </a:lnSpc>
              <a:spcBef>
                <a:spcPts val="5"/>
              </a:spcBef>
              <a:buFont typeface="Wingdings" panose="05000000000000000000" pitchFamily="2" charset="2"/>
              <a:buChar char="Ø"/>
              <a:tabLst>
                <a:tab pos="280035" algn="l"/>
              </a:tabLst>
            </a:pPr>
            <a:r>
              <a:rPr lang="pt-BR" spc="-145" dirty="0">
                <a:latin typeface="Arial" panose="020B0604020202020204" pitchFamily="34" charset="0"/>
                <a:cs typeface="Arial" panose="020B0604020202020204" pitchFamily="34" charset="0"/>
              </a:rPr>
              <a:t>Posição</a:t>
            </a:r>
            <a:endParaRPr lang="pt-BR" dirty="0">
              <a:latin typeface="Arial" panose="020B0604020202020204" pitchFamily="34" charset="0"/>
              <a:cs typeface="Arial" panose="020B0604020202020204" pitchFamily="34" charset="0"/>
            </a:endParaRPr>
          </a:p>
          <a:p>
            <a:pPr marL="285750" indent="-285750">
              <a:lnSpc>
                <a:spcPct val="100000"/>
              </a:lnSpc>
              <a:spcBef>
                <a:spcPts val="30"/>
              </a:spcBef>
              <a:buFont typeface="Wingdings" panose="05000000000000000000" pitchFamily="2" charset="2"/>
              <a:buChar char="Ø"/>
            </a:pPr>
            <a:endParaRPr lang="pt-BR" dirty="0">
              <a:latin typeface="Arial" panose="020B0604020202020204" pitchFamily="34" charset="0"/>
              <a:cs typeface="Arial" panose="020B0604020202020204" pitchFamily="34" charset="0"/>
            </a:endParaRPr>
          </a:p>
          <a:p>
            <a:pPr marL="408305" indent="-285750">
              <a:lnSpc>
                <a:spcPct val="100000"/>
              </a:lnSpc>
              <a:buFont typeface="Wingdings" panose="05000000000000000000" pitchFamily="2" charset="2"/>
              <a:buChar char="Ø"/>
              <a:tabLst>
                <a:tab pos="307340" algn="l"/>
              </a:tabLst>
            </a:pPr>
            <a:r>
              <a:rPr lang="pt-BR" spc="-70" dirty="0">
                <a:latin typeface="Arial" panose="020B0604020202020204" pitchFamily="34" charset="0"/>
                <a:cs typeface="Arial" panose="020B0604020202020204" pitchFamily="34" charset="0"/>
              </a:rPr>
              <a:t>Índice</a:t>
            </a:r>
            <a:endParaRPr lang="pt-BR" dirty="0">
              <a:latin typeface="Arial" panose="020B0604020202020204" pitchFamily="34" charset="0"/>
              <a:cs typeface="Arial" panose="020B0604020202020204" pitchFamily="34" charset="0"/>
            </a:endParaRPr>
          </a:p>
          <a:p>
            <a:pPr marL="285750" indent="-285750">
              <a:lnSpc>
                <a:spcPct val="100000"/>
              </a:lnSpc>
              <a:buFont typeface="Wingdings" panose="05000000000000000000" pitchFamily="2" charset="2"/>
              <a:buChar char="Ø"/>
            </a:pPr>
            <a:endParaRPr lang="pt-BR" dirty="0">
              <a:latin typeface="Arial" panose="020B0604020202020204" pitchFamily="34" charset="0"/>
              <a:cs typeface="Arial" panose="020B0604020202020204" pitchFamily="34" charset="0"/>
            </a:endParaRPr>
          </a:p>
          <a:p>
            <a:pPr marL="395605" indent="-285750">
              <a:lnSpc>
                <a:spcPct val="100000"/>
              </a:lnSpc>
              <a:spcBef>
                <a:spcPts val="1500"/>
              </a:spcBef>
              <a:buFont typeface="Wingdings" panose="05000000000000000000" pitchFamily="2" charset="2"/>
              <a:buChar char="Ø"/>
              <a:tabLst>
                <a:tab pos="294640" algn="l"/>
              </a:tabLst>
            </a:pPr>
            <a:r>
              <a:rPr lang="pt-BR" spc="-110" dirty="0">
                <a:latin typeface="Arial" panose="020B0604020202020204" pitchFamily="34" charset="0"/>
                <a:cs typeface="Arial" panose="020B0604020202020204" pitchFamily="34" charset="0"/>
              </a:rPr>
              <a:t>Sub-índice</a:t>
            </a:r>
            <a:endParaRPr lang="pt-BR" dirty="0">
              <a:latin typeface="Arial" panose="020B0604020202020204" pitchFamily="34" charset="0"/>
              <a:cs typeface="Arial" panose="020B0604020202020204" pitchFamily="34" charset="0"/>
            </a:endParaRPr>
          </a:p>
          <a:p>
            <a:pPr marL="285750" indent="-285750">
              <a:lnSpc>
                <a:spcPct val="100000"/>
              </a:lnSpc>
              <a:spcBef>
                <a:spcPts val="45"/>
              </a:spcBef>
              <a:buFont typeface="Wingdings" panose="05000000000000000000" pitchFamily="2" charset="2"/>
              <a:buChar char="Ø"/>
            </a:pPr>
            <a:endParaRPr lang="pt-BR" dirty="0">
              <a:latin typeface="Arial" panose="020B0604020202020204" pitchFamily="34" charset="0"/>
              <a:cs typeface="Arial" panose="020B0604020202020204" pitchFamily="34" charset="0"/>
            </a:endParaRPr>
          </a:p>
          <a:p>
            <a:pPr marL="408305" indent="-285750">
              <a:lnSpc>
                <a:spcPct val="100000"/>
              </a:lnSpc>
              <a:buFont typeface="Wingdings" panose="05000000000000000000" pitchFamily="2" charset="2"/>
              <a:buChar char="Ø"/>
              <a:tabLst>
                <a:tab pos="307340" algn="l"/>
              </a:tabLst>
            </a:pPr>
            <a:r>
              <a:rPr lang="pt-BR" spc="-114" dirty="0">
                <a:latin typeface="Arial" panose="020B0604020202020204" pitchFamily="34" charset="0"/>
                <a:cs typeface="Arial" panose="020B0604020202020204" pitchFamily="34" charset="0"/>
              </a:rPr>
              <a:t>Sequêncial</a:t>
            </a:r>
            <a:endParaRPr dirty="0">
              <a:latin typeface="Arial" panose="020B0604020202020204" pitchFamily="34" charset="0"/>
              <a:cs typeface="Arial" panose="020B0604020202020204" pitchFamily="34" charset="0"/>
            </a:endParaRPr>
          </a:p>
        </p:txBody>
      </p:sp>
      <p:grpSp>
        <p:nvGrpSpPr>
          <p:cNvPr id="11" name="Agrupar 10">
            <a:extLst>
              <a:ext uri="{FF2B5EF4-FFF2-40B4-BE49-F238E27FC236}">
                <a16:creationId xmlns:a16="http://schemas.microsoft.com/office/drawing/2014/main" id="{0F651B97-7FD8-4994-89F6-FC46C14B641C}"/>
              </a:ext>
            </a:extLst>
          </p:cNvPr>
          <p:cNvGrpSpPr/>
          <p:nvPr/>
        </p:nvGrpSpPr>
        <p:grpSpPr>
          <a:xfrm>
            <a:off x="3502826" y="3901228"/>
            <a:ext cx="1702308" cy="2753868"/>
            <a:chOff x="2046732" y="3038855"/>
            <a:chExt cx="1702308" cy="2753868"/>
          </a:xfrm>
        </p:grpSpPr>
        <p:sp>
          <p:nvSpPr>
            <p:cNvPr id="12" name="object 102">
              <a:extLst>
                <a:ext uri="{FF2B5EF4-FFF2-40B4-BE49-F238E27FC236}">
                  <a16:creationId xmlns:a16="http://schemas.microsoft.com/office/drawing/2014/main" id="{E481A7D8-D5EC-4552-A9C8-9177B794A850}"/>
                </a:ext>
              </a:extLst>
            </p:cNvPr>
            <p:cNvSpPr/>
            <p:nvPr/>
          </p:nvSpPr>
          <p:spPr>
            <a:xfrm>
              <a:off x="2543555" y="4965191"/>
              <a:ext cx="149352" cy="161544"/>
            </a:xfrm>
            <a:prstGeom prst="rect">
              <a:avLst/>
            </a:prstGeom>
            <a:blipFill>
              <a:blip r:embed="rId2" cstate="print"/>
              <a:stretch>
                <a:fillRect/>
              </a:stretch>
            </a:blipFill>
          </p:spPr>
          <p:txBody>
            <a:bodyPr wrap="square" lIns="0" tIns="0" rIns="0" bIns="0" rtlCol="0"/>
            <a:lstStyle/>
            <a:p>
              <a:endParaRPr dirty="0"/>
            </a:p>
          </p:txBody>
        </p:sp>
        <p:sp>
          <p:nvSpPr>
            <p:cNvPr id="14" name="object 103">
              <a:extLst>
                <a:ext uri="{FF2B5EF4-FFF2-40B4-BE49-F238E27FC236}">
                  <a16:creationId xmlns:a16="http://schemas.microsoft.com/office/drawing/2014/main" id="{D5D38701-BF2F-43A9-A755-5317804DC83A}"/>
                </a:ext>
              </a:extLst>
            </p:cNvPr>
            <p:cNvSpPr/>
            <p:nvPr/>
          </p:nvSpPr>
          <p:spPr>
            <a:xfrm>
              <a:off x="2825495" y="4965191"/>
              <a:ext cx="149352" cy="161544"/>
            </a:xfrm>
            <a:prstGeom prst="rect">
              <a:avLst/>
            </a:prstGeom>
            <a:blipFill>
              <a:blip r:embed="rId3" cstate="print"/>
              <a:stretch>
                <a:fillRect/>
              </a:stretch>
            </a:blipFill>
          </p:spPr>
          <p:txBody>
            <a:bodyPr wrap="square" lIns="0" tIns="0" rIns="0" bIns="0" rtlCol="0"/>
            <a:lstStyle/>
            <a:p>
              <a:endParaRPr dirty="0"/>
            </a:p>
          </p:txBody>
        </p:sp>
        <p:sp>
          <p:nvSpPr>
            <p:cNvPr id="15" name="object 104">
              <a:extLst>
                <a:ext uri="{FF2B5EF4-FFF2-40B4-BE49-F238E27FC236}">
                  <a16:creationId xmlns:a16="http://schemas.microsoft.com/office/drawing/2014/main" id="{D3F4C25C-82F9-45EB-8FEB-30E087BE0A66}"/>
                </a:ext>
              </a:extLst>
            </p:cNvPr>
            <p:cNvSpPr/>
            <p:nvPr/>
          </p:nvSpPr>
          <p:spPr>
            <a:xfrm>
              <a:off x="2336292" y="4436364"/>
              <a:ext cx="212090" cy="533400"/>
            </a:xfrm>
            <a:custGeom>
              <a:avLst/>
              <a:gdLst/>
              <a:ahLst/>
              <a:cxnLst/>
              <a:rect l="l" t="t" r="r" b="b"/>
              <a:pathLst>
                <a:path w="212089" h="533400">
                  <a:moveTo>
                    <a:pt x="211835" y="0"/>
                  </a:moveTo>
                  <a:lnTo>
                    <a:pt x="0" y="533400"/>
                  </a:lnTo>
                </a:path>
              </a:pathLst>
            </a:custGeom>
            <a:ln w="9144">
              <a:solidFill>
                <a:srgbClr val="000000"/>
              </a:solidFill>
            </a:ln>
          </p:spPr>
          <p:txBody>
            <a:bodyPr wrap="square" lIns="0" tIns="0" rIns="0" bIns="0" rtlCol="0"/>
            <a:lstStyle/>
            <a:p>
              <a:endParaRPr dirty="0"/>
            </a:p>
          </p:txBody>
        </p:sp>
        <p:sp>
          <p:nvSpPr>
            <p:cNvPr id="16" name="object 105">
              <a:extLst>
                <a:ext uri="{FF2B5EF4-FFF2-40B4-BE49-F238E27FC236}">
                  <a16:creationId xmlns:a16="http://schemas.microsoft.com/office/drawing/2014/main" id="{1D05FED4-3798-4D6B-9D13-51D265FB6FC7}"/>
                </a:ext>
              </a:extLst>
            </p:cNvPr>
            <p:cNvSpPr/>
            <p:nvPr/>
          </p:nvSpPr>
          <p:spPr>
            <a:xfrm>
              <a:off x="2548127" y="4436364"/>
              <a:ext cx="71755" cy="533400"/>
            </a:xfrm>
            <a:custGeom>
              <a:avLst/>
              <a:gdLst/>
              <a:ahLst/>
              <a:cxnLst/>
              <a:rect l="l" t="t" r="r" b="b"/>
              <a:pathLst>
                <a:path w="71755" h="533400">
                  <a:moveTo>
                    <a:pt x="0" y="0"/>
                  </a:moveTo>
                  <a:lnTo>
                    <a:pt x="71628" y="533400"/>
                  </a:lnTo>
                </a:path>
              </a:pathLst>
            </a:custGeom>
            <a:ln w="9143">
              <a:solidFill>
                <a:srgbClr val="000000"/>
              </a:solidFill>
            </a:ln>
          </p:spPr>
          <p:txBody>
            <a:bodyPr wrap="square" lIns="0" tIns="0" rIns="0" bIns="0" rtlCol="0"/>
            <a:lstStyle/>
            <a:p>
              <a:endParaRPr dirty="0"/>
            </a:p>
          </p:txBody>
        </p:sp>
        <p:sp>
          <p:nvSpPr>
            <p:cNvPr id="17" name="object 106">
              <a:extLst>
                <a:ext uri="{FF2B5EF4-FFF2-40B4-BE49-F238E27FC236}">
                  <a16:creationId xmlns:a16="http://schemas.microsoft.com/office/drawing/2014/main" id="{B2EEFB6F-AB52-4142-BD40-F905939EA0CB}"/>
                </a:ext>
              </a:extLst>
            </p:cNvPr>
            <p:cNvSpPr/>
            <p:nvPr/>
          </p:nvSpPr>
          <p:spPr>
            <a:xfrm>
              <a:off x="2548889" y="4437126"/>
              <a:ext cx="352425" cy="533400"/>
            </a:xfrm>
            <a:custGeom>
              <a:avLst/>
              <a:gdLst/>
              <a:ahLst/>
              <a:cxnLst/>
              <a:rect l="l" t="t" r="r" b="b"/>
              <a:pathLst>
                <a:path w="352425" h="533400">
                  <a:moveTo>
                    <a:pt x="0" y="0"/>
                  </a:moveTo>
                  <a:lnTo>
                    <a:pt x="352044" y="533400"/>
                  </a:lnTo>
                </a:path>
              </a:pathLst>
            </a:custGeom>
            <a:ln w="38100">
              <a:solidFill>
                <a:srgbClr val="000000"/>
              </a:solidFill>
            </a:ln>
          </p:spPr>
          <p:txBody>
            <a:bodyPr wrap="square" lIns="0" tIns="0" rIns="0" bIns="0" rtlCol="0"/>
            <a:lstStyle/>
            <a:p>
              <a:endParaRPr dirty="0"/>
            </a:p>
          </p:txBody>
        </p:sp>
        <p:sp>
          <p:nvSpPr>
            <p:cNvPr id="18" name="object 107">
              <a:extLst>
                <a:ext uri="{FF2B5EF4-FFF2-40B4-BE49-F238E27FC236}">
                  <a16:creationId xmlns:a16="http://schemas.microsoft.com/office/drawing/2014/main" id="{88924762-131E-4171-AF99-2458355018E7}"/>
                </a:ext>
              </a:extLst>
            </p:cNvPr>
            <p:cNvSpPr/>
            <p:nvPr/>
          </p:nvSpPr>
          <p:spPr>
            <a:xfrm>
              <a:off x="2572511" y="4422647"/>
              <a:ext cx="601980" cy="597535"/>
            </a:xfrm>
            <a:custGeom>
              <a:avLst/>
              <a:gdLst/>
              <a:ahLst/>
              <a:cxnLst/>
              <a:rect l="l" t="t" r="r" b="b"/>
              <a:pathLst>
                <a:path w="601980" h="597535">
                  <a:moveTo>
                    <a:pt x="0" y="0"/>
                  </a:moveTo>
                  <a:lnTo>
                    <a:pt x="601980" y="597407"/>
                  </a:lnTo>
                </a:path>
              </a:pathLst>
            </a:custGeom>
            <a:ln w="9144">
              <a:solidFill>
                <a:srgbClr val="000000"/>
              </a:solidFill>
            </a:ln>
          </p:spPr>
          <p:txBody>
            <a:bodyPr wrap="square" lIns="0" tIns="0" rIns="0" bIns="0" rtlCol="0"/>
            <a:lstStyle/>
            <a:p>
              <a:endParaRPr dirty="0"/>
            </a:p>
          </p:txBody>
        </p:sp>
        <p:sp>
          <p:nvSpPr>
            <p:cNvPr id="19" name="object 108">
              <a:extLst>
                <a:ext uri="{FF2B5EF4-FFF2-40B4-BE49-F238E27FC236}">
                  <a16:creationId xmlns:a16="http://schemas.microsoft.com/office/drawing/2014/main" id="{FABA7CD6-FED1-4AD3-8BBD-8111E6E72A59}"/>
                </a:ext>
              </a:extLst>
            </p:cNvPr>
            <p:cNvSpPr/>
            <p:nvPr/>
          </p:nvSpPr>
          <p:spPr>
            <a:xfrm>
              <a:off x="3107435" y="4965191"/>
              <a:ext cx="147828" cy="161544"/>
            </a:xfrm>
            <a:prstGeom prst="rect">
              <a:avLst/>
            </a:prstGeom>
            <a:blipFill>
              <a:blip r:embed="rId4" cstate="print"/>
              <a:stretch>
                <a:fillRect/>
              </a:stretch>
            </a:blipFill>
          </p:spPr>
          <p:txBody>
            <a:bodyPr wrap="square" lIns="0" tIns="0" rIns="0" bIns="0" rtlCol="0"/>
            <a:lstStyle/>
            <a:p>
              <a:endParaRPr dirty="0"/>
            </a:p>
          </p:txBody>
        </p:sp>
        <p:sp>
          <p:nvSpPr>
            <p:cNvPr id="20" name="object 109">
              <a:extLst>
                <a:ext uri="{FF2B5EF4-FFF2-40B4-BE49-F238E27FC236}">
                  <a16:creationId xmlns:a16="http://schemas.microsoft.com/office/drawing/2014/main" id="{10CD62E2-25B7-4058-9DB6-2F0838F476CD}"/>
                </a:ext>
              </a:extLst>
            </p:cNvPr>
            <p:cNvSpPr/>
            <p:nvPr/>
          </p:nvSpPr>
          <p:spPr>
            <a:xfrm>
              <a:off x="2473451" y="4279391"/>
              <a:ext cx="150876" cy="161544"/>
            </a:xfrm>
            <a:prstGeom prst="rect">
              <a:avLst/>
            </a:prstGeom>
            <a:blipFill>
              <a:blip r:embed="rId5" cstate="print"/>
              <a:stretch>
                <a:fillRect/>
              </a:stretch>
            </a:blipFill>
          </p:spPr>
          <p:txBody>
            <a:bodyPr wrap="square" lIns="0" tIns="0" rIns="0" bIns="0" rtlCol="0"/>
            <a:lstStyle/>
            <a:p>
              <a:endParaRPr dirty="0"/>
            </a:p>
          </p:txBody>
        </p:sp>
        <p:sp>
          <p:nvSpPr>
            <p:cNvPr id="21" name="object 110">
              <a:extLst>
                <a:ext uri="{FF2B5EF4-FFF2-40B4-BE49-F238E27FC236}">
                  <a16:creationId xmlns:a16="http://schemas.microsoft.com/office/drawing/2014/main" id="{26BF95D7-6DAD-45E4-9918-97E472A7B4B1}"/>
                </a:ext>
              </a:extLst>
            </p:cNvPr>
            <p:cNvSpPr/>
            <p:nvPr/>
          </p:nvSpPr>
          <p:spPr>
            <a:xfrm>
              <a:off x="2266188" y="4436364"/>
              <a:ext cx="281940" cy="152400"/>
            </a:xfrm>
            <a:custGeom>
              <a:avLst/>
              <a:gdLst/>
              <a:ahLst/>
              <a:cxnLst/>
              <a:rect l="l" t="t" r="r" b="b"/>
              <a:pathLst>
                <a:path w="281939" h="152400">
                  <a:moveTo>
                    <a:pt x="281939" y="0"/>
                  </a:moveTo>
                  <a:lnTo>
                    <a:pt x="0" y="152400"/>
                  </a:lnTo>
                </a:path>
              </a:pathLst>
            </a:custGeom>
            <a:ln w="9144">
              <a:solidFill>
                <a:srgbClr val="000000"/>
              </a:solidFill>
            </a:ln>
          </p:spPr>
          <p:txBody>
            <a:bodyPr wrap="square" lIns="0" tIns="0" rIns="0" bIns="0" rtlCol="0"/>
            <a:lstStyle/>
            <a:p>
              <a:endParaRPr dirty="0"/>
            </a:p>
          </p:txBody>
        </p:sp>
        <p:sp>
          <p:nvSpPr>
            <p:cNvPr id="22" name="object 111">
              <a:extLst>
                <a:ext uri="{FF2B5EF4-FFF2-40B4-BE49-F238E27FC236}">
                  <a16:creationId xmlns:a16="http://schemas.microsoft.com/office/drawing/2014/main" id="{DEF80063-CD6F-4C8D-A918-DF665EFA3F3B}"/>
                </a:ext>
              </a:extLst>
            </p:cNvPr>
            <p:cNvSpPr/>
            <p:nvPr/>
          </p:nvSpPr>
          <p:spPr>
            <a:xfrm>
              <a:off x="2965704" y="3593591"/>
              <a:ext cx="150876" cy="161544"/>
            </a:xfrm>
            <a:prstGeom prst="rect">
              <a:avLst/>
            </a:prstGeom>
            <a:blipFill>
              <a:blip r:embed="rId6" cstate="print"/>
              <a:stretch>
                <a:fillRect/>
              </a:stretch>
            </a:blipFill>
          </p:spPr>
          <p:txBody>
            <a:bodyPr wrap="square" lIns="0" tIns="0" rIns="0" bIns="0" rtlCol="0"/>
            <a:lstStyle/>
            <a:p>
              <a:endParaRPr dirty="0"/>
            </a:p>
          </p:txBody>
        </p:sp>
        <p:sp>
          <p:nvSpPr>
            <p:cNvPr id="23" name="object 112">
              <a:extLst>
                <a:ext uri="{FF2B5EF4-FFF2-40B4-BE49-F238E27FC236}">
                  <a16:creationId xmlns:a16="http://schemas.microsoft.com/office/drawing/2014/main" id="{EC71F4CE-E79A-4699-BB51-2D2FE16EF80C}"/>
                </a:ext>
              </a:extLst>
            </p:cNvPr>
            <p:cNvSpPr/>
            <p:nvPr/>
          </p:nvSpPr>
          <p:spPr>
            <a:xfrm>
              <a:off x="3246120" y="3593591"/>
              <a:ext cx="150876" cy="161544"/>
            </a:xfrm>
            <a:prstGeom prst="rect">
              <a:avLst/>
            </a:prstGeom>
            <a:blipFill>
              <a:blip r:embed="rId6" cstate="print"/>
              <a:stretch>
                <a:fillRect/>
              </a:stretch>
            </a:blipFill>
          </p:spPr>
          <p:txBody>
            <a:bodyPr wrap="square" lIns="0" tIns="0" rIns="0" bIns="0" rtlCol="0"/>
            <a:lstStyle/>
            <a:p>
              <a:endParaRPr dirty="0"/>
            </a:p>
          </p:txBody>
        </p:sp>
        <p:sp>
          <p:nvSpPr>
            <p:cNvPr id="27" name="object 113">
              <a:extLst>
                <a:ext uri="{FF2B5EF4-FFF2-40B4-BE49-F238E27FC236}">
                  <a16:creationId xmlns:a16="http://schemas.microsoft.com/office/drawing/2014/main" id="{09B35B3D-D905-4DBE-B1D3-3C07DB338023}"/>
                </a:ext>
              </a:extLst>
            </p:cNvPr>
            <p:cNvSpPr/>
            <p:nvPr/>
          </p:nvSpPr>
          <p:spPr>
            <a:xfrm>
              <a:off x="2759201" y="3065526"/>
              <a:ext cx="212090" cy="533400"/>
            </a:xfrm>
            <a:custGeom>
              <a:avLst/>
              <a:gdLst/>
              <a:ahLst/>
              <a:cxnLst/>
              <a:rect l="l" t="t" r="r" b="b"/>
              <a:pathLst>
                <a:path w="212089" h="533400">
                  <a:moveTo>
                    <a:pt x="211836" y="0"/>
                  </a:moveTo>
                  <a:lnTo>
                    <a:pt x="0" y="533400"/>
                  </a:lnTo>
                </a:path>
              </a:pathLst>
            </a:custGeom>
            <a:ln w="38100">
              <a:solidFill>
                <a:srgbClr val="000000"/>
              </a:solidFill>
            </a:ln>
          </p:spPr>
          <p:txBody>
            <a:bodyPr wrap="square" lIns="0" tIns="0" rIns="0" bIns="0" rtlCol="0"/>
            <a:lstStyle/>
            <a:p>
              <a:endParaRPr dirty="0"/>
            </a:p>
          </p:txBody>
        </p:sp>
        <p:sp>
          <p:nvSpPr>
            <p:cNvPr id="28" name="object 114">
              <a:extLst>
                <a:ext uri="{FF2B5EF4-FFF2-40B4-BE49-F238E27FC236}">
                  <a16:creationId xmlns:a16="http://schemas.microsoft.com/office/drawing/2014/main" id="{A1F64881-24F3-4AEB-8421-F053967642FC}"/>
                </a:ext>
              </a:extLst>
            </p:cNvPr>
            <p:cNvSpPr/>
            <p:nvPr/>
          </p:nvSpPr>
          <p:spPr>
            <a:xfrm>
              <a:off x="2970276" y="3064764"/>
              <a:ext cx="71755" cy="533400"/>
            </a:xfrm>
            <a:custGeom>
              <a:avLst/>
              <a:gdLst/>
              <a:ahLst/>
              <a:cxnLst/>
              <a:rect l="l" t="t" r="r" b="b"/>
              <a:pathLst>
                <a:path w="71755" h="533400">
                  <a:moveTo>
                    <a:pt x="0" y="0"/>
                  </a:moveTo>
                  <a:lnTo>
                    <a:pt x="71628" y="533400"/>
                  </a:lnTo>
                </a:path>
              </a:pathLst>
            </a:custGeom>
            <a:ln w="9143">
              <a:solidFill>
                <a:srgbClr val="000000"/>
              </a:solidFill>
            </a:ln>
          </p:spPr>
          <p:txBody>
            <a:bodyPr wrap="square" lIns="0" tIns="0" rIns="0" bIns="0" rtlCol="0"/>
            <a:lstStyle/>
            <a:p>
              <a:endParaRPr dirty="0"/>
            </a:p>
          </p:txBody>
        </p:sp>
        <p:sp>
          <p:nvSpPr>
            <p:cNvPr id="29" name="object 115">
              <a:extLst>
                <a:ext uri="{FF2B5EF4-FFF2-40B4-BE49-F238E27FC236}">
                  <a16:creationId xmlns:a16="http://schemas.microsoft.com/office/drawing/2014/main" id="{C2F78E67-5167-4512-97B3-651FE1DD614D}"/>
                </a:ext>
              </a:extLst>
            </p:cNvPr>
            <p:cNvSpPr/>
            <p:nvPr/>
          </p:nvSpPr>
          <p:spPr>
            <a:xfrm>
              <a:off x="2970276" y="3064764"/>
              <a:ext cx="352425" cy="533400"/>
            </a:xfrm>
            <a:custGeom>
              <a:avLst/>
              <a:gdLst/>
              <a:ahLst/>
              <a:cxnLst/>
              <a:rect l="l" t="t" r="r" b="b"/>
              <a:pathLst>
                <a:path w="352425" h="533400">
                  <a:moveTo>
                    <a:pt x="0" y="0"/>
                  </a:moveTo>
                  <a:lnTo>
                    <a:pt x="352044" y="533400"/>
                  </a:lnTo>
                </a:path>
              </a:pathLst>
            </a:custGeom>
            <a:ln w="9144">
              <a:solidFill>
                <a:srgbClr val="000000"/>
              </a:solidFill>
            </a:ln>
          </p:spPr>
          <p:txBody>
            <a:bodyPr wrap="square" lIns="0" tIns="0" rIns="0" bIns="0" rtlCol="0"/>
            <a:lstStyle/>
            <a:p>
              <a:endParaRPr dirty="0"/>
            </a:p>
          </p:txBody>
        </p:sp>
        <p:sp>
          <p:nvSpPr>
            <p:cNvPr id="30" name="object 116">
              <a:extLst>
                <a:ext uri="{FF2B5EF4-FFF2-40B4-BE49-F238E27FC236}">
                  <a16:creationId xmlns:a16="http://schemas.microsoft.com/office/drawing/2014/main" id="{022A723C-370B-4188-8CC8-626C50BAC0A5}"/>
                </a:ext>
              </a:extLst>
            </p:cNvPr>
            <p:cNvSpPr/>
            <p:nvPr/>
          </p:nvSpPr>
          <p:spPr>
            <a:xfrm>
              <a:off x="2982467" y="3038855"/>
              <a:ext cx="601980" cy="597535"/>
            </a:xfrm>
            <a:custGeom>
              <a:avLst/>
              <a:gdLst/>
              <a:ahLst/>
              <a:cxnLst/>
              <a:rect l="l" t="t" r="r" b="b"/>
              <a:pathLst>
                <a:path w="601979" h="597535">
                  <a:moveTo>
                    <a:pt x="0" y="0"/>
                  </a:moveTo>
                  <a:lnTo>
                    <a:pt x="601980" y="597408"/>
                  </a:lnTo>
                </a:path>
              </a:pathLst>
            </a:custGeom>
            <a:ln w="9144">
              <a:solidFill>
                <a:srgbClr val="000000"/>
              </a:solidFill>
            </a:ln>
          </p:spPr>
          <p:txBody>
            <a:bodyPr wrap="square" lIns="0" tIns="0" rIns="0" bIns="0" rtlCol="0"/>
            <a:lstStyle/>
            <a:p>
              <a:endParaRPr dirty="0"/>
            </a:p>
          </p:txBody>
        </p:sp>
        <p:sp>
          <p:nvSpPr>
            <p:cNvPr id="31" name="object 117">
              <a:extLst>
                <a:ext uri="{FF2B5EF4-FFF2-40B4-BE49-F238E27FC236}">
                  <a16:creationId xmlns:a16="http://schemas.microsoft.com/office/drawing/2014/main" id="{F24F9E62-0351-4FD8-8218-0BEC0BD63A4B}"/>
                </a:ext>
              </a:extLst>
            </p:cNvPr>
            <p:cNvSpPr/>
            <p:nvPr/>
          </p:nvSpPr>
          <p:spPr>
            <a:xfrm>
              <a:off x="2900172" y="3750564"/>
              <a:ext cx="70485" cy="76200"/>
            </a:xfrm>
            <a:custGeom>
              <a:avLst/>
              <a:gdLst/>
              <a:ahLst/>
              <a:cxnLst/>
              <a:rect l="l" t="t" r="r" b="b"/>
              <a:pathLst>
                <a:path w="70485" h="76200">
                  <a:moveTo>
                    <a:pt x="70103" y="0"/>
                  </a:moveTo>
                  <a:lnTo>
                    <a:pt x="0" y="76200"/>
                  </a:lnTo>
                </a:path>
              </a:pathLst>
            </a:custGeom>
            <a:ln w="9144">
              <a:solidFill>
                <a:srgbClr val="000000"/>
              </a:solidFill>
            </a:ln>
          </p:spPr>
          <p:txBody>
            <a:bodyPr wrap="square" lIns="0" tIns="0" rIns="0" bIns="0" rtlCol="0"/>
            <a:lstStyle/>
            <a:p>
              <a:endParaRPr dirty="0"/>
            </a:p>
          </p:txBody>
        </p:sp>
        <p:sp>
          <p:nvSpPr>
            <p:cNvPr id="32" name="object 118">
              <a:extLst>
                <a:ext uri="{FF2B5EF4-FFF2-40B4-BE49-F238E27FC236}">
                  <a16:creationId xmlns:a16="http://schemas.microsoft.com/office/drawing/2014/main" id="{F52B6E12-A1A4-473F-B347-4329EE45FAB3}"/>
                </a:ext>
              </a:extLst>
            </p:cNvPr>
            <p:cNvSpPr/>
            <p:nvPr/>
          </p:nvSpPr>
          <p:spPr>
            <a:xfrm>
              <a:off x="3040379" y="3750564"/>
              <a:ext cx="0" cy="76200"/>
            </a:xfrm>
            <a:custGeom>
              <a:avLst/>
              <a:gdLst/>
              <a:ahLst/>
              <a:cxnLst/>
              <a:rect l="l" t="t" r="r" b="b"/>
              <a:pathLst>
                <a:path h="76200">
                  <a:moveTo>
                    <a:pt x="0" y="0"/>
                  </a:moveTo>
                  <a:lnTo>
                    <a:pt x="0" y="76200"/>
                  </a:lnTo>
                </a:path>
              </a:pathLst>
            </a:custGeom>
            <a:ln w="9144">
              <a:solidFill>
                <a:srgbClr val="000000"/>
              </a:solidFill>
            </a:ln>
          </p:spPr>
          <p:txBody>
            <a:bodyPr wrap="square" lIns="0" tIns="0" rIns="0" bIns="0" rtlCol="0"/>
            <a:lstStyle/>
            <a:p>
              <a:endParaRPr dirty="0"/>
            </a:p>
          </p:txBody>
        </p:sp>
        <p:sp>
          <p:nvSpPr>
            <p:cNvPr id="33" name="object 119">
              <a:extLst>
                <a:ext uri="{FF2B5EF4-FFF2-40B4-BE49-F238E27FC236}">
                  <a16:creationId xmlns:a16="http://schemas.microsoft.com/office/drawing/2014/main" id="{293D54CC-C0D3-44B8-A06C-B26CF4BAB22C}"/>
                </a:ext>
              </a:extLst>
            </p:cNvPr>
            <p:cNvSpPr/>
            <p:nvPr/>
          </p:nvSpPr>
          <p:spPr>
            <a:xfrm>
              <a:off x="3110483" y="3750564"/>
              <a:ext cx="70485" cy="76200"/>
            </a:xfrm>
            <a:custGeom>
              <a:avLst/>
              <a:gdLst/>
              <a:ahLst/>
              <a:cxnLst/>
              <a:rect l="l" t="t" r="r" b="b"/>
              <a:pathLst>
                <a:path w="70485" h="76200">
                  <a:moveTo>
                    <a:pt x="0" y="0"/>
                  </a:moveTo>
                  <a:lnTo>
                    <a:pt x="70104" y="76200"/>
                  </a:lnTo>
                </a:path>
              </a:pathLst>
            </a:custGeom>
            <a:ln w="9144">
              <a:solidFill>
                <a:srgbClr val="000000"/>
              </a:solidFill>
            </a:ln>
          </p:spPr>
          <p:txBody>
            <a:bodyPr wrap="square" lIns="0" tIns="0" rIns="0" bIns="0" rtlCol="0"/>
            <a:lstStyle/>
            <a:p>
              <a:endParaRPr dirty="0"/>
            </a:p>
          </p:txBody>
        </p:sp>
        <p:sp>
          <p:nvSpPr>
            <p:cNvPr id="34" name="object 120">
              <a:extLst>
                <a:ext uri="{FF2B5EF4-FFF2-40B4-BE49-F238E27FC236}">
                  <a16:creationId xmlns:a16="http://schemas.microsoft.com/office/drawing/2014/main" id="{A027670D-82F8-4FD4-97DA-B0B845264968}"/>
                </a:ext>
              </a:extLst>
            </p:cNvPr>
            <p:cNvSpPr/>
            <p:nvPr/>
          </p:nvSpPr>
          <p:spPr>
            <a:xfrm>
              <a:off x="3180588" y="3750564"/>
              <a:ext cx="70485" cy="76200"/>
            </a:xfrm>
            <a:custGeom>
              <a:avLst/>
              <a:gdLst/>
              <a:ahLst/>
              <a:cxnLst/>
              <a:rect l="l" t="t" r="r" b="b"/>
              <a:pathLst>
                <a:path w="70485" h="76200">
                  <a:moveTo>
                    <a:pt x="70104" y="0"/>
                  </a:moveTo>
                  <a:lnTo>
                    <a:pt x="0" y="76200"/>
                  </a:lnTo>
                </a:path>
              </a:pathLst>
            </a:custGeom>
            <a:ln w="9144">
              <a:solidFill>
                <a:srgbClr val="000000"/>
              </a:solidFill>
            </a:ln>
          </p:spPr>
          <p:txBody>
            <a:bodyPr wrap="square" lIns="0" tIns="0" rIns="0" bIns="0" rtlCol="0"/>
            <a:lstStyle/>
            <a:p>
              <a:endParaRPr dirty="0"/>
            </a:p>
          </p:txBody>
        </p:sp>
        <p:sp>
          <p:nvSpPr>
            <p:cNvPr id="35" name="object 121">
              <a:extLst>
                <a:ext uri="{FF2B5EF4-FFF2-40B4-BE49-F238E27FC236}">
                  <a16:creationId xmlns:a16="http://schemas.microsoft.com/office/drawing/2014/main" id="{BC27E39A-7F42-4845-8443-0FA0FE592D32}"/>
                </a:ext>
              </a:extLst>
            </p:cNvPr>
            <p:cNvSpPr/>
            <p:nvPr/>
          </p:nvSpPr>
          <p:spPr>
            <a:xfrm>
              <a:off x="3322320" y="3750564"/>
              <a:ext cx="0" cy="76200"/>
            </a:xfrm>
            <a:custGeom>
              <a:avLst/>
              <a:gdLst/>
              <a:ahLst/>
              <a:cxnLst/>
              <a:rect l="l" t="t" r="r" b="b"/>
              <a:pathLst>
                <a:path h="76200">
                  <a:moveTo>
                    <a:pt x="0" y="0"/>
                  </a:moveTo>
                  <a:lnTo>
                    <a:pt x="0" y="76200"/>
                  </a:lnTo>
                </a:path>
              </a:pathLst>
            </a:custGeom>
            <a:ln w="9144">
              <a:solidFill>
                <a:srgbClr val="000000"/>
              </a:solidFill>
            </a:ln>
          </p:spPr>
          <p:txBody>
            <a:bodyPr wrap="square" lIns="0" tIns="0" rIns="0" bIns="0" rtlCol="0"/>
            <a:lstStyle/>
            <a:p>
              <a:endParaRPr dirty="0"/>
            </a:p>
          </p:txBody>
        </p:sp>
        <p:sp>
          <p:nvSpPr>
            <p:cNvPr id="36" name="object 122">
              <a:extLst>
                <a:ext uri="{FF2B5EF4-FFF2-40B4-BE49-F238E27FC236}">
                  <a16:creationId xmlns:a16="http://schemas.microsoft.com/office/drawing/2014/main" id="{58F6A107-5B53-4846-86AA-775E90EC8307}"/>
                </a:ext>
              </a:extLst>
            </p:cNvPr>
            <p:cNvSpPr/>
            <p:nvPr/>
          </p:nvSpPr>
          <p:spPr>
            <a:xfrm>
              <a:off x="3387852" y="3593591"/>
              <a:ext cx="361188" cy="237744"/>
            </a:xfrm>
            <a:prstGeom prst="rect">
              <a:avLst/>
            </a:prstGeom>
            <a:blipFill>
              <a:blip r:embed="rId7" cstate="print"/>
              <a:stretch>
                <a:fillRect/>
              </a:stretch>
            </a:blipFill>
          </p:spPr>
          <p:txBody>
            <a:bodyPr wrap="square" lIns="0" tIns="0" rIns="0" bIns="0" rtlCol="0"/>
            <a:lstStyle/>
            <a:p>
              <a:endParaRPr dirty="0"/>
            </a:p>
          </p:txBody>
        </p:sp>
        <p:sp>
          <p:nvSpPr>
            <p:cNvPr id="37" name="object 124">
              <a:extLst>
                <a:ext uri="{FF2B5EF4-FFF2-40B4-BE49-F238E27FC236}">
                  <a16:creationId xmlns:a16="http://schemas.microsoft.com/office/drawing/2014/main" id="{0E0E9063-D0CB-494C-BB64-B44F8F577289}"/>
                </a:ext>
              </a:extLst>
            </p:cNvPr>
            <p:cNvSpPr/>
            <p:nvPr/>
          </p:nvSpPr>
          <p:spPr>
            <a:xfrm>
              <a:off x="2688335" y="3064764"/>
              <a:ext cx="281940" cy="152400"/>
            </a:xfrm>
            <a:custGeom>
              <a:avLst/>
              <a:gdLst/>
              <a:ahLst/>
              <a:cxnLst/>
              <a:rect l="l" t="t" r="r" b="b"/>
              <a:pathLst>
                <a:path w="281939" h="152400">
                  <a:moveTo>
                    <a:pt x="281939" y="0"/>
                  </a:moveTo>
                  <a:lnTo>
                    <a:pt x="0" y="152400"/>
                  </a:lnTo>
                </a:path>
              </a:pathLst>
            </a:custGeom>
            <a:ln w="9144">
              <a:solidFill>
                <a:srgbClr val="000000"/>
              </a:solidFill>
            </a:ln>
          </p:spPr>
          <p:txBody>
            <a:bodyPr wrap="square" lIns="0" tIns="0" rIns="0" bIns="0" rtlCol="0"/>
            <a:lstStyle/>
            <a:p>
              <a:endParaRPr dirty="0"/>
            </a:p>
          </p:txBody>
        </p:sp>
        <p:sp>
          <p:nvSpPr>
            <p:cNvPr id="38" name="object 125">
              <a:extLst>
                <a:ext uri="{FF2B5EF4-FFF2-40B4-BE49-F238E27FC236}">
                  <a16:creationId xmlns:a16="http://schemas.microsoft.com/office/drawing/2014/main" id="{1BC0D6AF-307D-4D5F-9A4E-0C3096FC55AA}"/>
                </a:ext>
              </a:extLst>
            </p:cNvPr>
            <p:cNvSpPr/>
            <p:nvPr/>
          </p:nvSpPr>
          <p:spPr>
            <a:xfrm>
              <a:off x="2970276" y="3064764"/>
              <a:ext cx="280670" cy="76200"/>
            </a:xfrm>
            <a:custGeom>
              <a:avLst/>
              <a:gdLst/>
              <a:ahLst/>
              <a:cxnLst/>
              <a:rect l="l" t="t" r="r" b="b"/>
              <a:pathLst>
                <a:path w="280669" h="76200">
                  <a:moveTo>
                    <a:pt x="0" y="0"/>
                  </a:moveTo>
                  <a:lnTo>
                    <a:pt x="280416" y="76200"/>
                  </a:lnTo>
                </a:path>
              </a:pathLst>
            </a:custGeom>
            <a:ln w="9144">
              <a:solidFill>
                <a:srgbClr val="000000"/>
              </a:solidFill>
            </a:ln>
          </p:spPr>
          <p:txBody>
            <a:bodyPr wrap="square" lIns="0" tIns="0" rIns="0" bIns="0" rtlCol="0"/>
            <a:lstStyle/>
            <a:p>
              <a:endParaRPr dirty="0"/>
            </a:p>
          </p:txBody>
        </p:sp>
        <p:sp>
          <p:nvSpPr>
            <p:cNvPr id="39" name="object 126">
              <a:extLst>
                <a:ext uri="{FF2B5EF4-FFF2-40B4-BE49-F238E27FC236}">
                  <a16:creationId xmlns:a16="http://schemas.microsoft.com/office/drawing/2014/main" id="{1EADCEA4-1DA8-4FAD-ACEB-5D441CD85396}"/>
                </a:ext>
              </a:extLst>
            </p:cNvPr>
            <p:cNvSpPr/>
            <p:nvPr/>
          </p:nvSpPr>
          <p:spPr>
            <a:xfrm>
              <a:off x="2753867" y="4279391"/>
              <a:ext cx="150876" cy="161544"/>
            </a:xfrm>
            <a:prstGeom prst="rect">
              <a:avLst/>
            </a:prstGeom>
            <a:blipFill>
              <a:blip r:embed="rId5" cstate="print"/>
              <a:stretch>
                <a:fillRect/>
              </a:stretch>
            </a:blipFill>
          </p:spPr>
          <p:txBody>
            <a:bodyPr wrap="square" lIns="0" tIns="0" rIns="0" bIns="0" rtlCol="0"/>
            <a:lstStyle/>
            <a:p>
              <a:endParaRPr dirty="0"/>
            </a:p>
          </p:txBody>
        </p:sp>
        <p:sp>
          <p:nvSpPr>
            <p:cNvPr id="40" name="object 127">
              <a:extLst>
                <a:ext uri="{FF2B5EF4-FFF2-40B4-BE49-F238E27FC236}">
                  <a16:creationId xmlns:a16="http://schemas.microsoft.com/office/drawing/2014/main" id="{8E38BE9A-5E9B-4EEE-93B2-7AD790F433B6}"/>
                </a:ext>
              </a:extLst>
            </p:cNvPr>
            <p:cNvSpPr/>
            <p:nvPr/>
          </p:nvSpPr>
          <p:spPr>
            <a:xfrm>
              <a:off x="3037332" y="4279391"/>
              <a:ext cx="147828" cy="161544"/>
            </a:xfrm>
            <a:prstGeom prst="rect">
              <a:avLst/>
            </a:prstGeom>
            <a:blipFill>
              <a:blip r:embed="rId8" cstate="print"/>
              <a:stretch>
                <a:fillRect/>
              </a:stretch>
            </a:blipFill>
          </p:spPr>
          <p:txBody>
            <a:bodyPr wrap="square" lIns="0" tIns="0" rIns="0" bIns="0" rtlCol="0"/>
            <a:lstStyle/>
            <a:p>
              <a:endParaRPr dirty="0"/>
            </a:p>
          </p:txBody>
        </p:sp>
        <p:sp>
          <p:nvSpPr>
            <p:cNvPr id="41" name="object 128">
              <a:extLst>
                <a:ext uri="{FF2B5EF4-FFF2-40B4-BE49-F238E27FC236}">
                  <a16:creationId xmlns:a16="http://schemas.microsoft.com/office/drawing/2014/main" id="{102B224F-E6DF-49C1-9722-5329A2042A0C}"/>
                </a:ext>
              </a:extLst>
            </p:cNvPr>
            <p:cNvSpPr/>
            <p:nvPr/>
          </p:nvSpPr>
          <p:spPr>
            <a:xfrm>
              <a:off x="2548889" y="3751326"/>
              <a:ext cx="210820" cy="533400"/>
            </a:xfrm>
            <a:custGeom>
              <a:avLst/>
              <a:gdLst/>
              <a:ahLst/>
              <a:cxnLst/>
              <a:rect l="l" t="t" r="r" b="b"/>
              <a:pathLst>
                <a:path w="210819" h="533400">
                  <a:moveTo>
                    <a:pt x="210312" y="0"/>
                  </a:moveTo>
                  <a:lnTo>
                    <a:pt x="0" y="533400"/>
                  </a:lnTo>
                </a:path>
              </a:pathLst>
            </a:custGeom>
            <a:ln w="38100">
              <a:solidFill>
                <a:srgbClr val="000000"/>
              </a:solidFill>
            </a:ln>
          </p:spPr>
          <p:txBody>
            <a:bodyPr wrap="square" lIns="0" tIns="0" rIns="0" bIns="0" rtlCol="0"/>
            <a:lstStyle/>
            <a:p>
              <a:endParaRPr dirty="0"/>
            </a:p>
          </p:txBody>
        </p:sp>
        <p:sp>
          <p:nvSpPr>
            <p:cNvPr id="42" name="object 129">
              <a:extLst>
                <a:ext uri="{FF2B5EF4-FFF2-40B4-BE49-F238E27FC236}">
                  <a16:creationId xmlns:a16="http://schemas.microsoft.com/office/drawing/2014/main" id="{799776B4-CA23-4B48-9F9C-8E6C67091279}"/>
                </a:ext>
              </a:extLst>
            </p:cNvPr>
            <p:cNvSpPr/>
            <p:nvPr/>
          </p:nvSpPr>
          <p:spPr>
            <a:xfrm>
              <a:off x="2758439" y="3762755"/>
              <a:ext cx="71755" cy="559435"/>
            </a:xfrm>
            <a:custGeom>
              <a:avLst/>
              <a:gdLst/>
              <a:ahLst/>
              <a:cxnLst/>
              <a:rect l="l" t="t" r="r" b="b"/>
              <a:pathLst>
                <a:path w="71755" h="559435">
                  <a:moveTo>
                    <a:pt x="0" y="0"/>
                  </a:moveTo>
                  <a:lnTo>
                    <a:pt x="71628" y="559308"/>
                  </a:lnTo>
                </a:path>
              </a:pathLst>
            </a:custGeom>
            <a:ln w="12192">
              <a:solidFill>
                <a:srgbClr val="000000"/>
              </a:solidFill>
            </a:ln>
          </p:spPr>
          <p:txBody>
            <a:bodyPr wrap="square" lIns="0" tIns="0" rIns="0" bIns="0" rtlCol="0"/>
            <a:lstStyle/>
            <a:p>
              <a:endParaRPr dirty="0"/>
            </a:p>
          </p:txBody>
        </p:sp>
        <p:sp>
          <p:nvSpPr>
            <p:cNvPr id="43" name="object 130">
              <a:extLst>
                <a:ext uri="{FF2B5EF4-FFF2-40B4-BE49-F238E27FC236}">
                  <a16:creationId xmlns:a16="http://schemas.microsoft.com/office/drawing/2014/main" id="{7982BBF1-EBF8-4E02-9595-D4CCC4C17402}"/>
                </a:ext>
              </a:extLst>
            </p:cNvPr>
            <p:cNvSpPr/>
            <p:nvPr/>
          </p:nvSpPr>
          <p:spPr>
            <a:xfrm>
              <a:off x="2758439" y="3750564"/>
              <a:ext cx="353695" cy="533400"/>
            </a:xfrm>
            <a:custGeom>
              <a:avLst/>
              <a:gdLst/>
              <a:ahLst/>
              <a:cxnLst/>
              <a:rect l="l" t="t" r="r" b="b"/>
              <a:pathLst>
                <a:path w="353694" h="533400">
                  <a:moveTo>
                    <a:pt x="0" y="0"/>
                  </a:moveTo>
                  <a:lnTo>
                    <a:pt x="353568" y="533400"/>
                  </a:lnTo>
                </a:path>
              </a:pathLst>
            </a:custGeom>
            <a:ln w="9144">
              <a:solidFill>
                <a:srgbClr val="000000"/>
              </a:solidFill>
            </a:ln>
          </p:spPr>
          <p:txBody>
            <a:bodyPr wrap="square" lIns="0" tIns="0" rIns="0" bIns="0" rtlCol="0"/>
            <a:lstStyle/>
            <a:p>
              <a:endParaRPr dirty="0"/>
            </a:p>
          </p:txBody>
        </p:sp>
        <p:sp>
          <p:nvSpPr>
            <p:cNvPr id="44" name="object 131">
              <a:extLst>
                <a:ext uri="{FF2B5EF4-FFF2-40B4-BE49-F238E27FC236}">
                  <a16:creationId xmlns:a16="http://schemas.microsoft.com/office/drawing/2014/main" id="{FB113BAA-7DBC-4F01-B4B7-480783FF9993}"/>
                </a:ext>
              </a:extLst>
            </p:cNvPr>
            <p:cNvSpPr/>
            <p:nvPr/>
          </p:nvSpPr>
          <p:spPr>
            <a:xfrm>
              <a:off x="2758439" y="3750564"/>
              <a:ext cx="563880" cy="533400"/>
            </a:xfrm>
            <a:custGeom>
              <a:avLst/>
              <a:gdLst/>
              <a:ahLst/>
              <a:cxnLst/>
              <a:rect l="l" t="t" r="r" b="b"/>
              <a:pathLst>
                <a:path w="563879" h="533400">
                  <a:moveTo>
                    <a:pt x="0" y="0"/>
                  </a:moveTo>
                  <a:lnTo>
                    <a:pt x="563880" y="533400"/>
                  </a:lnTo>
                </a:path>
              </a:pathLst>
            </a:custGeom>
            <a:ln w="9144">
              <a:solidFill>
                <a:srgbClr val="000000"/>
              </a:solidFill>
            </a:ln>
          </p:spPr>
          <p:txBody>
            <a:bodyPr wrap="square" lIns="0" tIns="0" rIns="0" bIns="0" rtlCol="0"/>
            <a:lstStyle/>
            <a:p>
              <a:endParaRPr dirty="0"/>
            </a:p>
          </p:txBody>
        </p:sp>
        <p:sp>
          <p:nvSpPr>
            <p:cNvPr id="45" name="object 132">
              <a:extLst>
                <a:ext uri="{FF2B5EF4-FFF2-40B4-BE49-F238E27FC236}">
                  <a16:creationId xmlns:a16="http://schemas.microsoft.com/office/drawing/2014/main" id="{94C7293A-D675-4695-ACA4-B5D992FF99B5}"/>
                </a:ext>
              </a:extLst>
            </p:cNvPr>
            <p:cNvSpPr/>
            <p:nvPr/>
          </p:nvSpPr>
          <p:spPr>
            <a:xfrm>
              <a:off x="2688335" y="4436364"/>
              <a:ext cx="71755" cy="76200"/>
            </a:xfrm>
            <a:custGeom>
              <a:avLst/>
              <a:gdLst/>
              <a:ahLst/>
              <a:cxnLst/>
              <a:rect l="l" t="t" r="r" b="b"/>
              <a:pathLst>
                <a:path w="71755" h="76200">
                  <a:moveTo>
                    <a:pt x="71627" y="0"/>
                  </a:moveTo>
                  <a:lnTo>
                    <a:pt x="0" y="76200"/>
                  </a:lnTo>
                </a:path>
              </a:pathLst>
            </a:custGeom>
            <a:ln w="9144">
              <a:solidFill>
                <a:srgbClr val="000000"/>
              </a:solidFill>
            </a:ln>
          </p:spPr>
          <p:txBody>
            <a:bodyPr wrap="square" lIns="0" tIns="0" rIns="0" bIns="0" rtlCol="0"/>
            <a:lstStyle/>
            <a:p>
              <a:endParaRPr dirty="0"/>
            </a:p>
          </p:txBody>
        </p:sp>
        <p:sp>
          <p:nvSpPr>
            <p:cNvPr id="46" name="object 133">
              <a:extLst>
                <a:ext uri="{FF2B5EF4-FFF2-40B4-BE49-F238E27FC236}">
                  <a16:creationId xmlns:a16="http://schemas.microsoft.com/office/drawing/2014/main" id="{7D635EFE-B9CF-4AA7-A803-D76CE3C93031}"/>
                </a:ext>
              </a:extLst>
            </p:cNvPr>
            <p:cNvSpPr/>
            <p:nvPr/>
          </p:nvSpPr>
          <p:spPr>
            <a:xfrm>
              <a:off x="2830067" y="4436364"/>
              <a:ext cx="0" cy="76200"/>
            </a:xfrm>
            <a:custGeom>
              <a:avLst/>
              <a:gdLst/>
              <a:ahLst/>
              <a:cxnLst/>
              <a:rect l="l" t="t" r="r" b="b"/>
              <a:pathLst>
                <a:path h="76200">
                  <a:moveTo>
                    <a:pt x="0" y="0"/>
                  </a:moveTo>
                  <a:lnTo>
                    <a:pt x="0" y="76200"/>
                  </a:lnTo>
                </a:path>
              </a:pathLst>
            </a:custGeom>
            <a:ln w="9144">
              <a:solidFill>
                <a:srgbClr val="000000"/>
              </a:solidFill>
            </a:ln>
          </p:spPr>
          <p:txBody>
            <a:bodyPr wrap="square" lIns="0" tIns="0" rIns="0" bIns="0" rtlCol="0"/>
            <a:lstStyle/>
            <a:p>
              <a:endParaRPr dirty="0"/>
            </a:p>
          </p:txBody>
        </p:sp>
        <p:sp>
          <p:nvSpPr>
            <p:cNvPr id="47" name="object 134">
              <a:extLst>
                <a:ext uri="{FF2B5EF4-FFF2-40B4-BE49-F238E27FC236}">
                  <a16:creationId xmlns:a16="http://schemas.microsoft.com/office/drawing/2014/main" id="{12786F11-7ABB-422C-B7A4-DC86C6C41D3E}"/>
                </a:ext>
              </a:extLst>
            </p:cNvPr>
            <p:cNvSpPr/>
            <p:nvPr/>
          </p:nvSpPr>
          <p:spPr>
            <a:xfrm>
              <a:off x="2900172" y="4436364"/>
              <a:ext cx="70485" cy="76200"/>
            </a:xfrm>
            <a:custGeom>
              <a:avLst/>
              <a:gdLst/>
              <a:ahLst/>
              <a:cxnLst/>
              <a:rect l="l" t="t" r="r" b="b"/>
              <a:pathLst>
                <a:path w="70485" h="76200">
                  <a:moveTo>
                    <a:pt x="0" y="0"/>
                  </a:moveTo>
                  <a:lnTo>
                    <a:pt x="70103" y="76200"/>
                  </a:lnTo>
                </a:path>
              </a:pathLst>
            </a:custGeom>
            <a:ln w="9144">
              <a:solidFill>
                <a:srgbClr val="000000"/>
              </a:solidFill>
            </a:ln>
          </p:spPr>
          <p:txBody>
            <a:bodyPr wrap="square" lIns="0" tIns="0" rIns="0" bIns="0" rtlCol="0"/>
            <a:lstStyle/>
            <a:p>
              <a:endParaRPr dirty="0"/>
            </a:p>
          </p:txBody>
        </p:sp>
        <p:sp>
          <p:nvSpPr>
            <p:cNvPr id="48" name="object 135">
              <a:extLst>
                <a:ext uri="{FF2B5EF4-FFF2-40B4-BE49-F238E27FC236}">
                  <a16:creationId xmlns:a16="http://schemas.microsoft.com/office/drawing/2014/main" id="{EDAAB89E-A804-4E37-BC19-E4B3C51E1F9A}"/>
                </a:ext>
              </a:extLst>
            </p:cNvPr>
            <p:cNvSpPr/>
            <p:nvPr/>
          </p:nvSpPr>
          <p:spPr>
            <a:xfrm>
              <a:off x="2970276" y="4436364"/>
              <a:ext cx="70485" cy="76200"/>
            </a:xfrm>
            <a:custGeom>
              <a:avLst/>
              <a:gdLst/>
              <a:ahLst/>
              <a:cxnLst/>
              <a:rect l="l" t="t" r="r" b="b"/>
              <a:pathLst>
                <a:path w="70485" h="76200">
                  <a:moveTo>
                    <a:pt x="70104" y="0"/>
                  </a:moveTo>
                  <a:lnTo>
                    <a:pt x="0" y="76200"/>
                  </a:lnTo>
                </a:path>
              </a:pathLst>
            </a:custGeom>
            <a:ln w="9144">
              <a:solidFill>
                <a:srgbClr val="000000"/>
              </a:solidFill>
            </a:ln>
          </p:spPr>
          <p:txBody>
            <a:bodyPr wrap="square" lIns="0" tIns="0" rIns="0" bIns="0" rtlCol="0"/>
            <a:lstStyle/>
            <a:p>
              <a:endParaRPr dirty="0"/>
            </a:p>
          </p:txBody>
        </p:sp>
        <p:sp>
          <p:nvSpPr>
            <p:cNvPr id="49" name="object 136">
              <a:extLst>
                <a:ext uri="{FF2B5EF4-FFF2-40B4-BE49-F238E27FC236}">
                  <a16:creationId xmlns:a16="http://schemas.microsoft.com/office/drawing/2014/main" id="{4051235F-7E1D-4548-9E40-E6596D68C6BF}"/>
                </a:ext>
              </a:extLst>
            </p:cNvPr>
            <p:cNvSpPr/>
            <p:nvPr/>
          </p:nvSpPr>
          <p:spPr>
            <a:xfrm>
              <a:off x="3110483" y="4436364"/>
              <a:ext cx="0" cy="76200"/>
            </a:xfrm>
            <a:custGeom>
              <a:avLst/>
              <a:gdLst/>
              <a:ahLst/>
              <a:cxnLst/>
              <a:rect l="l" t="t" r="r" b="b"/>
              <a:pathLst>
                <a:path h="76200">
                  <a:moveTo>
                    <a:pt x="0" y="0"/>
                  </a:moveTo>
                  <a:lnTo>
                    <a:pt x="0" y="76200"/>
                  </a:lnTo>
                </a:path>
              </a:pathLst>
            </a:custGeom>
            <a:ln w="9144">
              <a:solidFill>
                <a:srgbClr val="000000"/>
              </a:solidFill>
            </a:ln>
          </p:spPr>
          <p:txBody>
            <a:bodyPr wrap="square" lIns="0" tIns="0" rIns="0" bIns="0" rtlCol="0"/>
            <a:lstStyle/>
            <a:p>
              <a:endParaRPr dirty="0"/>
            </a:p>
          </p:txBody>
        </p:sp>
        <p:sp>
          <p:nvSpPr>
            <p:cNvPr id="50" name="object 137">
              <a:extLst>
                <a:ext uri="{FF2B5EF4-FFF2-40B4-BE49-F238E27FC236}">
                  <a16:creationId xmlns:a16="http://schemas.microsoft.com/office/drawing/2014/main" id="{B4382970-07E8-457B-AD4C-9E66F7BA4765}"/>
                </a:ext>
              </a:extLst>
            </p:cNvPr>
            <p:cNvSpPr/>
            <p:nvPr/>
          </p:nvSpPr>
          <p:spPr>
            <a:xfrm>
              <a:off x="3176016" y="4279391"/>
              <a:ext cx="362712" cy="237744"/>
            </a:xfrm>
            <a:prstGeom prst="rect">
              <a:avLst/>
            </a:prstGeom>
            <a:blipFill>
              <a:blip r:embed="rId9" cstate="print"/>
              <a:stretch>
                <a:fillRect/>
              </a:stretch>
            </a:blipFill>
          </p:spPr>
          <p:txBody>
            <a:bodyPr wrap="square" lIns="0" tIns="0" rIns="0" bIns="0" rtlCol="0"/>
            <a:lstStyle/>
            <a:p>
              <a:endParaRPr dirty="0"/>
            </a:p>
          </p:txBody>
        </p:sp>
        <p:sp>
          <p:nvSpPr>
            <p:cNvPr id="51" name="object 138">
              <a:extLst>
                <a:ext uri="{FF2B5EF4-FFF2-40B4-BE49-F238E27FC236}">
                  <a16:creationId xmlns:a16="http://schemas.microsoft.com/office/drawing/2014/main" id="{20A62B5E-6DB6-411E-BE5F-A913599AA4B1}"/>
                </a:ext>
              </a:extLst>
            </p:cNvPr>
            <p:cNvSpPr/>
            <p:nvPr/>
          </p:nvSpPr>
          <p:spPr>
            <a:xfrm>
              <a:off x="2683764" y="3593591"/>
              <a:ext cx="150876" cy="161544"/>
            </a:xfrm>
            <a:prstGeom prst="rect">
              <a:avLst/>
            </a:prstGeom>
            <a:blipFill>
              <a:blip r:embed="rId6" cstate="print"/>
              <a:stretch>
                <a:fillRect/>
              </a:stretch>
            </a:blipFill>
          </p:spPr>
          <p:txBody>
            <a:bodyPr wrap="square" lIns="0" tIns="0" rIns="0" bIns="0" rtlCol="0"/>
            <a:lstStyle/>
            <a:p>
              <a:endParaRPr dirty="0"/>
            </a:p>
          </p:txBody>
        </p:sp>
        <p:sp>
          <p:nvSpPr>
            <p:cNvPr id="52" name="object 139">
              <a:extLst>
                <a:ext uri="{FF2B5EF4-FFF2-40B4-BE49-F238E27FC236}">
                  <a16:creationId xmlns:a16="http://schemas.microsoft.com/office/drawing/2014/main" id="{09425F2D-9632-4E9B-8AAD-E3FA455C4374}"/>
                </a:ext>
              </a:extLst>
            </p:cNvPr>
            <p:cNvSpPr/>
            <p:nvPr/>
          </p:nvSpPr>
          <p:spPr>
            <a:xfrm>
              <a:off x="2478023" y="3750564"/>
              <a:ext cx="280670" cy="152400"/>
            </a:xfrm>
            <a:custGeom>
              <a:avLst/>
              <a:gdLst/>
              <a:ahLst/>
              <a:cxnLst/>
              <a:rect l="l" t="t" r="r" b="b"/>
              <a:pathLst>
                <a:path w="280669" h="152400">
                  <a:moveTo>
                    <a:pt x="280415" y="0"/>
                  </a:moveTo>
                  <a:lnTo>
                    <a:pt x="0" y="152400"/>
                  </a:lnTo>
                </a:path>
              </a:pathLst>
            </a:custGeom>
            <a:ln w="9144">
              <a:solidFill>
                <a:srgbClr val="000000"/>
              </a:solidFill>
            </a:ln>
          </p:spPr>
          <p:txBody>
            <a:bodyPr wrap="square" lIns="0" tIns="0" rIns="0" bIns="0" rtlCol="0"/>
            <a:lstStyle/>
            <a:p>
              <a:endParaRPr dirty="0"/>
            </a:p>
          </p:txBody>
        </p:sp>
        <p:sp>
          <p:nvSpPr>
            <p:cNvPr id="53" name="object 140">
              <a:extLst>
                <a:ext uri="{FF2B5EF4-FFF2-40B4-BE49-F238E27FC236}">
                  <a16:creationId xmlns:a16="http://schemas.microsoft.com/office/drawing/2014/main" id="{EB80BD04-2576-4C77-AEF5-2CE79A49546C}"/>
                </a:ext>
              </a:extLst>
            </p:cNvPr>
            <p:cNvSpPr/>
            <p:nvPr/>
          </p:nvSpPr>
          <p:spPr>
            <a:xfrm>
              <a:off x="2261616" y="4965191"/>
              <a:ext cx="150876" cy="161544"/>
            </a:xfrm>
            <a:prstGeom prst="rect">
              <a:avLst/>
            </a:prstGeom>
            <a:blipFill>
              <a:blip r:embed="rId5" cstate="print"/>
              <a:stretch>
                <a:fillRect/>
              </a:stretch>
            </a:blipFill>
          </p:spPr>
          <p:txBody>
            <a:bodyPr wrap="square" lIns="0" tIns="0" rIns="0" bIns="0" rtlCol="0"/>
            <a:lstStyle/>
            <a:p>
              <a:endParaRPr dirty="0"/>
            </a:p>
          </p:txBody>
        </p:sp>
        <p:sp>
          <p:nvSpPr>
            <p:cNvPr id="54" name="object 141">
              <a:extLst>
                <a:ext uri="{FF2B5EF4-FFF2-40B4-BE49-F238E27FC236}">
                  <a16:creationId xmlns:a16="http://schemas.microsoft.com/office/drawing/2014/main" id="{6876E539-1415-419C-9AA6-42912DB25A4A}"/>
                </a:ext>
              </a:extLst>
            </p:cNvPr>
            <p:cNvSpPr/>
            <p:nvPr/>
          </p:nvSpPr>
          <p:spPr>
            <a:xfrm>
              <a:off x="2328672" y="5631179"/>
              <a:ext cx="149352" cy="161544"/>
            </a:xfrm>
            <a:prstGeom prst="rect">
              <a:avLst/>
            </a:prstGeom>
            <a:blipFill>
              <a:blip r:embed="rId10" cstate="print"/>
              <a:stretch>
                <a:fillRect/>
              </a:stretch>
            </a:blipFill>
          </p:spPr>
          <p:txBody>
            <a:bodyPr wrap="square" lIns="0" tIns="0" rIns="0" bIns="0" rtlCol="0"/>
            <a:lstStyle/>
            <a:p>
              <a:endParaRPr dirty="0"/>
            </a:p>
          </p:txBody>
        </p:sp>
        <p:sp>
          <p:nvSpPr>
            <p:cNvPr id="55" name="object 142">
              <a:extLst>
                <a:ext uri="{FF2B5EF4-FFF2-40B4-BE49-F238E27FC236}">
                  <a16:creationId xmlns:a16="http://schemas.microsoft.com/office/drawing/2014/main" id="{D5234DCA-7AB7-4F9B-BAB0-AEE9D80AFBDE}"/>
                </a:ext>
              </a:extLst>
            </p:cNvPr>
            <p:cNvSpPr/>
            <p:nvPr/>
          </p:nvSpPr>
          <p:spPr>
            <a:xfrm>
              <a:off x="2610611" y="5631179"/>
              <a:ext cx="149352" cy="161544"/>
            </a:xfrm>
            <a:prstGeom prst="rect">
              <a:avLst/>
            </a:prstGeom>
            <a:blipFill>
              <a:blip r:embed="rId11" cstate="print"/>
              <a:stretch>
                <a:fillRect/>
              </a:stretch>
            </a:blipFill>
          </p:spPr>
          <p:txBody>
            <a:bodyPr wrap="square" lIns="0" tIns="0" rIns="0" bIns="0" rtlCol="0"/>
            <a:lstStyle/>
            <a:p>
              <a:endParaRPr dirty="0"/>
            </a:p>
          </p:txBody>
        </p:sp>
        <p:sp>
          <p:nvSpPr>
            <p:cNvPr id="56" name="object 143">
              <a:extLst>
                <a:ext uri="{FF2B5EF4-FFF2-40B4-BE49-F238E27FC236}">
                  <a16:creationId xmlns:a16="http://schemas.microsoft.com/office/drawing/2014/main" id="{2AE52E89-9DBB-4ACB-84CC-CB909FA2CF5F}"/>
                </a:ext>
              </a:extLst>
            </p:cNvPr>
            <p:cNvSpPr/>
            <p:nvPr/>
          </p:nvSpPr>
          <p:spPr>
            <a:xfrm>
              <a:off x="2122932" y="5102352"/>
              <a:ext cx="210820" cy="533400"/>
            </a:xfrm>
            <a:custGeom>
              <a:avLst/>
              <a:gdLst/>
              <a:ahLst/>
              <a:cxnLst/>
              <a:rect l="l" t="t" r="r" b="b"/>
              <a:pathLst>
                <a:path w="210819" h="533400">
                  <a:moveTo>
                    <a:pt x="210312" y="0"/>
                  </a:moveTo>
                  <a:lnTo>
                    <a:pt x="0" y="533400"/>
                  </a:lnTo>
                </a:path>
              </a:pathLst>
            </a:custGeom>
            <a:ln w="9144">
              <a:solidFill>
                <a:srgbClr val="000000"/>
              </a:solidFill>
            </a:ln>
          </p:spPr>
          <p:txBody>
            <a:bodyPr wrap="square" lIns="0" tIns="0" rIns="0" bIns="0" rtlCol="0"/>
            <a:lstStyle/>
            <a:p>
              <a:endParaRPr dirty="0"/>
            </a:p>
          </p:txBody>
        </p:sp>
        <p:sp>
          <p:nvSpPr>
            <p:cNvPr id="57" name="object 144">
              <a:extLst>
                <a:ext uri="{FF2B5EF4-FFF2-40B4-BE49-F238E27FC236}">
                  <a16:creationId xmlns:a16="http://schemas.microsoft.com/office/drawing/2014/main" id="{3EB587C8-1D41-4287-ADDD-CD80CA6F565D}"/>
                </a:ext>
              </a:extLst>
            </p:cNvPr>
            <p:cNvSpPr/>
            <p:nvPr/>
          </p:nvSpPr>
          <p:spPr>
            <a:xfrm>
              <a:off x="2333244" y="5102352"/>
              <a:ext cx="70485" cy="533400"/>
            </a:xfrm>
            <a:custGeom>
              <a:avLst/>
              <a:gdLst/>
              <a:ahLst/>
              <a:cxnLst/>
              <a:rect l="l" t="t" r="r" b="b"/>
              <a:pathLst>
                <a:path w="70485" h="533400">
                  <a:moveTo>
                    <a:pt x="0" y="0"/>
                  </a:moveTo>
                  <a:lnTo>
                    <a:pt x="70104" y="533400"/>
                  </a:lnTo>
                </a:path>
              </a:pathLst>
            </a:custGeom>
            <a:ln w="9144">
              <a:solidFill>
                <a:srgbClr val="000000"/>
              </a:solidFill>
            </a:ln>
          </p:spPr>
          <p:txBody>
            <a:bodyPr wrap="square" lIns="0" tIns="0" rIns="0" bIns="0" rtlCol="0"/>
            <a:lstStyle/>
            <a:p>
              <a:endParaRPr dirty="0"/>
            </a:p>
          </p:txBody>
        </p:sp>
        <p:sp>
          <p:nvSpPr>
            <p:cNvPr id="58" name="object 145">
              <a:extLst>
                <a:ext uri="{FF2B5EF4-FFF2-40B4-BE49-F238E27FC236}">
                  <a16:creationId xmlns:a16="http://schemas.microsoft.com/office/drawing/2014/main" id="{D8DAA99E-A090-4411-A3CA-E3A2B15A59E9}"/>
                </a:ext>
              </a:extLst>
            </p:cNvPr>
            <p:cNvSpPr/>
            <p:nvPr/>
          </p:nvSpPr>
          <p:spPr>
            <a:xfrm>
              <a:off x="2334005" y="5103114"/>
              <a:ext cx="350520" cy="533400"/>
            </a:xfrm>
            <a:custGeom>
              <a:avLst/>
              <a:gdLst/>
              <a:ahLst/>
              <a:cxnLst/>
              <a:rect l="l" t="t" r="r" b="b"/>
              <a:pathLst>
                <a:path w="350519" h="533400">
                  <a:moveTo>
                    <a:pt x="0" y="0"/>
                  </a:moveTo>
                  <a:lnTo>
                    <a:pt x="350519" y="533400"/>
                  </a:lnTo>
                </a:path>
              </a:pathLst>
            </a:custGeom>
            <a:ln w="38100">
              <a:solidFill>
                <a:srgbClr val="000000"/>
              </a:solidFill>
            </a:ln>
          </p:spPr>
          <p:txBody>
            <a:bodyPr wrap="square" lIns="0" tIns="0" rIns="0" bIns="0" rtlCol="0"/>
            <a:lstStyle/>
            <a:p>
              <a:endParaRPr dirty="0"/>
            </a:p>
          </p:txBody>
        </p:sp>
        <p:sp>
          <p:nvSpPr>
            <p:cNvPr id="59" name="object 146">
              <a:extLst>
                <a:ext uri="{FF2B5EF4-FFF2-40B4-BE49-F238E27FC236}">
                  <a16:creationId xmlns:a16="http://schemas.microsoft.com/office/drawing/2014/main" id="{92C107FF-FB12-4718-9B63-1B53DC3BF015}"/>
                </a:ext>
              </a:extLst>
            </p:cNvPr>
            <p:cNvSpPr/>
            <p:nvPr/>
          </p:nvSpPr>
          <p:spPr>
            <a:xfrm>
              <a:off x="2333244" y="5102352"/>
              <a:ext cx="562610" cy="533400"/>
            </a:xfrm>
            <a:custGeom>
              <a:avLst/>
              <a:gdLst/>
              <a:ahLst/>
              <a:cxnLst/>
              <a:rect l="l" t="t" r="r" b="b"/>
              <a:pathLst>
                <a:path w="562610" h="533400">
                  <a:moveTo>
                    <a:pt x="0" y="0"/>
                  </a:moveTo>
                  <a:lnTo>
                    <a:pt x="562356" y="533400"/>
                  </a:lnTo>
                </a:path>
              </a:pathLst>
            </a:custGeom>
            <a:ln w="9144">
              <a:solidFill>
                <a:srgbClr val="000000"/>
              </a:solidFill>
            </a:ln>
          </p:spPr>
          <p:txBody>
            <a:bodyPr wrap="square" lIns="0" tIns="0" rIns="0" bIns="0" rtlCol="0"/>
            <a:lstStyle/>
            <a:p>
              <a:endParaRPr dirty="0"/>
            </a:p>
          </p:txBody>
        </p:sp>
        <p:sp>
          <p:nvSpPr>
            <p:cNvPr id="60" name="object 147">
              <a:extLst>
                <a:ext uri="{FF2B5EF4-FFF2-40B4-BE49-F238E27FC236}">
                  <a16:creationId xmlns:a16="http://schemas.microsoft.com/office/drawing/2014/main" id="{86202F12-7858-4977-9302-BEFD63AFC9A6}"/>
                </a:ext>
              </a:extLst>
            </p:cNvPr>
            <p:cNvSpPr/>
            <p:nvPr/>
          </p:nvSpPr>
          <p:spPr>
            <a:xfrm>
              <a:off x="2891027" y="5631179"/>
              <a:ext cx="150876" cy="161544"/>
            </a:xfrm>
            <a:prstGeom prst="rect">
              <a:avLst/>
            </a:prstGeom>
            <a:blipFill>
              <a:blip r:embed="rId12" cstate="print"/>
              <a:stretch>
                <a:fillRect/>
              </a:stretch>
            </a:blipFill>
          </p:spPr>
          <p:txBody>
            <a:bodyPr wrap="square" lIns="0" tIns="0" rIns="0" bIns="0" rtlCol="0"/>
            <a:lstStyle/>
            <a:p>
              <a:endParaRPr dirty="0"/>
            </a:p>
          </p:txBody>
        </p:sp>
        <p:sp>
          <p:nvSpPr>
            <p:cNvPr id="61" name="object 148">
              <a:extLst>
                <a:ext uri="{FF2B5EF4-FFF2-40B4-BE49-F238E27FC236}">
                  <a16:creationId xmlns:a16="http://schemas.microsoft.com/office/drawing/2014/main" id="{EF6B7352-6939-4EBC-9C8A-BD11F63BAB70}"/>
                </a:ext>
              </a:extLst>
            </p:cNvPr>
            <p:cNvSpPr/>
            <p:nvPr/>
          </p:nvSpPr>
          <p:spPr>
            <a:xfrm>
              <a:off x="2051304" y="5102352"/>
              <a:ext cx="281940" cy="152400"/>
            </a:xfrm>
            <a:custGeom>
              <a:avLst/>
              <a:gdLst/>
              <a:ahLst/>
              <a:cxnLst/>
              <a:rect l="l" t="t" r="r" b="b"/>
              <a:pathLst>
                <a:path w="281939" h="152400">
                  <a:moveTo>
                    <a:pt x="281939" y="0"/>
                  </a:moveTo>
                  <a:lnTo>
                    <a:pt x="0" y="152400"/>
                  </a:lnTo>
                </a:path>
              </a:pathLst>
            </a:custGeom>
            <a:ln w="9144">
              <a:solidFill>
                <a:srgbClr val="000000"/>
              </a:solidFill>
            </a:ln>
          </p:spPr>
          <p:txBody>
            <a:bodyPr wrap="square" lIns="0" tIns="0" rIns="0" bIns="0" rtlCol="0"/>
            <a:lstStyle/>
            <a:p>
              <a:endParaRPr dirty="0"/>
            </a:p>
          </p:txBody>
        </p:sp>
        <p:sp>
          <p:nvSpPr>
            <p:cNvPr id="62" name="object 149">
              <a:extLst>
                <a:ext uri="{FF2B5EF4-FFF2-40B4-BE49-F238E27FC236}">
                  <a16:creationId xmlns:a16="http://schemas.microsoft.com/office/drawing/2014/main" id="{2BF09367-D26B-417A-8339-D6BC9A38249D}"/>
                </a:ext>
              </a:extLst>
            </p:cNvPr>
            <p:cNvSpPr/>
            <p:nvPr/>
          </p:nvSpPr>
          <p:spPr>
            <a:xfrm>
              <a:off x="2473451" y="5102352"/>
              <a:ext cx="70485" cy="76200"/>
            </a:xfrm>
            <a:custGeom>
              <a:avLst/>
              <a:gdLst/>
              <a:ahLst/>
              <a:cxnLst/>
              <a:rect l="l" t="t" r="r" b="b"/>
              <a:pathLst>
                <a:path w="70485" h="76200">
                  <a:moveTo>
                    <a:pt x="70104" y="0"/>
                  </a:moveTo>
                  <a:lnTo>
                    <a:pt x="0" y="76200"/>
                  </a:lnTo>
                </a:path>
              </a:pathLst>
            </a:custGeom>
            <a:ln w="9144">
              <a:solidFill>
                <a:srgbClr val="000000"/>
              </a:solidFill>
            </a:ln>
          </p:spPr>
          <p:txBody>
            <a:bodyPr wrap="square" lIns="0" tIns="0" rIns="0" bIns="0" rtlCol="0"/>
            <a:lstStyle/>
            <a:p>
              <a:endParaRPr dirty="0"/>
            </a:p>
          </p:txBody>
        </p:sp>
        <p:sp>
          <p:nvSpPr>
            <p:cNvPr id="63" name="object 150">
              <a:extLst>
                <a:ext uri="{FF2B5EF4-FFF2-40B4-BE49-F238E27FC236}">
                  <a16:creationId xmlns:a16="http://schemas.microsoft.com/office/drawing/2014/main" id="{3913CA8E-0B5B-46A7-977F-595205F0EF24}"/>
                </a:ext>
              </a:extLst>
            </p:cNvPr>
            <p:cNvSpPr/>
            <p:nvPr/>
          </p:nvSpPr>
          <p:spPr>
            <a:xfrm>
              <a:off x="2615183" y="5102352"/>
              <a:ext cx="0" cy="76200"/>
            </a:xfrm>
            <a:custGeom>
              <a:avLst/>
              <a:gdLst/>
              <a:ahLst/>
              <a:cxnLst/>
              <a:rect l="l" t="t" r="r" b="b"/>
              <a:pathLst>
                <a:path h="76200">
                  <a:moveTo>
                    <a:pt x="0" y="0"/>
                  </a:moveTo>
                  <a:lnTo>
                    <a:pt x="0" y="76200"/>
                  </a:lnTo>
                </a:path>
              </a:pathLst>
            </a:custGeom>
            <a:ln w="9144">
              <a:solidFill>
                <a:srgbClr val="000000"/>
              </a:solidFill>
            </a:ln>
          </p:spPr>
          <p:txBody>
            <a:bodyPr wrap="square" lIns="0" tIns="0" rIns="0" bIns="0" rtlCol="0"/>
            <a:lstStyle/>
            <a:p>
              <a:endParaRPr dirty="0"/>
            </a:p>
          </p:txBody>
        </p:sp>
        <p:sp>
          <p:nvSpPr>
            <p:cNvPr id="64" name="object 151">
              <a:extLst>
                <a:ext uri="{FF2B5EF4-FFF2-40B4-BE49-F238E27FC236}">
                  <a16:creationId xmlns:a16="http://schemas.microsoft.com/office/drawing/2014/main" id="{98471E9F-A998-4D08-9F19-F5245015D223}"/>
                </a:ext>
              </a:extLst>
            </p:cNvPr>
            <p:cNvSpPr/>
            <p:nvPr/>
          </p:nvSpPr>
          <p:spPr>
            <a:xfrm>
              <a:off x="2685288" y="5102352"/>
              <a:ext cx="70485" cy="76200"/>
            </a:xfrm>
            <a:custGeom>
              <a:avLst/>
              <a:gdLst/>
              <a:ahLst/>
              <a:cxnLst/>
              <a:rect l="l" t="t" r="r" b="b"/>
              <a:pathLst>
                <a:path w="70485" h="76200">
                  <a:moveTo>
                    <a:pt x="0" y="0"/>
                  </a:moveTo>
                  <a:lnTo>
                    <a:pt x="70104" y="76200"/>
                  </a:lnTo>
                </a:path>
              </a:pathLst>
            </a:custGeom>
            <a:ln w="9144">
              <a:solidFill>
                <a:srgbClr val="000000"/>
              </a:solidFill>
            </a:ln>
          </p:spPr>
          <p:txBody>
            <a:bodyPr wrap="square" lIns="0" tIns="0" rIns="0" bIns="0" rtlCol="0"/>
            <a:lstStyle/>
            <a:p>
              <a:endParaRPr dirty="0"/>
            </a:p>
          </p:txBody>
        </p:sp>
        <p:sp>
          <p:nvSpPr>
            <p:cNvPr id="65" name="object 152">
              <a:extLst>
                <a:ext uri="{FF2B5EF4-FFF2-40B4-BE49-F238E27FC236}">
                  <a16:creationId xmlns:a16="http://schemas.microsoft.com/office/drawing/2014/main" id="{991749DF-7401-48C0-8C34-787B9B4ADC51}"/>
                </a:ext>
              </a:extLst>
            </p:cNvPr>
            <p:cNvSpPr/>
            <p:nvPr/>
          </p:nvSpPr>
          <p:spPr>
            <a:xfrm>
              <a:off x="2755392" y="5102352"/>
              <a:ext cx="70485" cy="76200"/>
            </a:xfrm>
            <a:custGeom>
              <a:avLst/>
              <a:gdLst/>
              <a:ahLst/>
              <a:cxnLst/>
              <a:rect l="l" t="t" r="r" b="b"/>
              <a:pathLst>
                <a:path w="70485" h="76200">
                  <a:moveTo>
                    <a:pt x="70103" y="0"/>
                  </a:moveTo>
                  <a:lnTo>
                    <a:pt x="0" y="76200"/>
                  </a:lnTo>
                </a:path>
              </a:pathLst>
            </a:custGeom>
            <a:ln w="9144">
              <a:solidFill>
                <a:srgbClr val="000000"/>
              </a:solidFill>
            </a:ln>
          </p:spPr>
          <p:txBody>
            <a:bodyPr wrap="square" lIns="0" tIns="0" rIns="0" bIns="0" rtlCol="0"/>
            <a:lstStyle/>
            <a:p>
              <a:endParaRPr dirty="0"/>
            </a:p>
          </p:txBody>
        </p:sp>
        <p:sp>
          <p:nvSpPr>
            <p:cNvPr id="66" name="object 153">
              <a:extLst>
                <a:ext uri="{FF2B5EF4-FFF2-40B4-BE49-F238E27FC236}">
                  <a16:creationId xmlns:a16="http://schemas.microsoft.com/office/drawing/2014/main" id="{DCDD1298-2C06-449B-943D-B7E90E63D3BC}"/>
                </a:ext>
              </a:extLst>
            </p:cNvPr>
            <p:cNvSpPr/>
            <p:nvPr/>
          </p:nvSpPr>
          <p:spPr>
            <a:xfrm>
              <a:off x="2895600" y="5102352"/>
              <a:ext cx="0" cy="76200"/>
            </a:xfrm>
            <a:custGeom>
              <a:avLst/>
              <a:gdLst/>
              <a:ahLst/>
              <a:cxnLst/>
              <a:rect l="l" t="t" r="r" b="b"/>
              <a:pathLst>
                <a:path h="76200">
                  <a:moveTo>
                    <a:pt x="0" y="0"/>
                  </a:moveTo>
                  <a:lnTo>
                    <a:pt x="0" y="76200"/>
                  </a:lnTo>
                </a:path>
              </a:pathLst>
            </a:custGeom>
            <a:ln w="9144">
              <a:solidFill>
                <a:srgbClr val="000000"/>
              </a:solidFill>
            </a:ln>
          </p:spPr>
          <p:txBody>
            <a:bodyPr wrap="square" lIns="0" tIns="0" rIns="0" bIns="0" rtlCol="0"/>
            <a:lstStyle/>
            <a:p>
              <a:endParaRPr dirty="0"/>
            </a:p>
          </p:txBody>
        </p:sp>
        <p:sp>
          <p:nvSpPr>
            <p:cNvPr id="67" name="object 154">
              <a:extLst>
                <a:ext uri="{FF2B5EF4-FFF2-40B4-BE49-F238E27FC236}">
                  <a16:creationId xmlns:a16="http://schemas.microsoft.com/office/drawing/2014/main" id="{09D44803-64C3-4307-84D8-50F22EA07CD5}"/>
                </a:ext>
              </a:extLst>
            </p:cNvPr>
            <p:cNvSpPr/>
            <p:nvPr/>
          </p:nvSpPr>
          <p:spPr>
            <a:xfrm>
              <a:off x="2967227" y="5102352"/>
              <a:ext cx="70485" cy="76200"/>
            </a:xfrm>
            <a:custGeom>
              <a:avLst/>
              <a:gdLst/>
              <a:ahLst/>
              <a:cxnLst/>
              <a:rect l="l" t="t" r="r" b="b"/>
              <a:pathLst>
                <a:path w="70485" h="76200">
                  <a:moveTo>
                    <a:pt x="0" y="0"/>
                  </a:moveTo>
                  <a:lnTo>
                    <a:pt x="70104" y="76200"/>
                  </a:lnTo>
                </a:path>
              </a:pathLst>
            </a:custGeom>
            <a:ln w="9144">
              <a:solidFill>
                <a:srgbClr val="000000"/>
              </a:solidFill>
            </a:ln>
          </p:spPr>
          <p:txBody>
            <a:bodyPr wrap="square" lIns="0" tIns="0" rIns="0" bIns="0" rtlCol="0"/>
            <a:lstStyle/>
            <a:p>
              <a:endParaRPr dirty="0"/>
            </a:p>
          </p:txBody>
        </p:sp>
        <p:sp>
          <p:nvSpPr>
            <p:cNvPr id="68" name="object 155">
              <a:extLst>
                <a:ext uri="{FF2B5EF4-FFF2-40B4-BE49-F238E27FC236}">
                  <a16:creationId xmlns:a16="http://schemas.microsoft.com/office/drawing/2014/main" id="{C50027DF-E361-4202-A2A6-51BBFCD78E66}"/>
                </a:ext>
              </a:extLst>
            </p:cNvPr>
            <p:cNvSpPr/>
            <p:nvPr/>
          </p:nvSpPr>
          <p:spPr>
            <a:xfrm>
              <a:off x="2046732" y="5631179"/>
              <a:ext cx="149352" cy="161544"/>
            </a:xfrm>
            <a:prstGeom prst="rect">
              <a:avLst/>
            </a:prstGeom>
            <a:blipFill>
              <a:blip r:embed="rId10" cstate="print"/>
              <a:stretch>
                <a:fillRect/>
              </a:stretch>
            </a:blipFill>
          </p:spPr>
          <p:txBody>
            <a:bodyPr wrap="square" lIns="0" tIns="0" rIns="0" bIns="0" rtlCol="0"/>
            <a:lstStyle/>
            <a:p>
              <a:endParaRPr dirty="0"/>
            </a:p>
          </p:txBody>
        </p:sp>
      </p:grpSp>
      <p:sp>
        <p:nvSpPr>
          <p:cNvPr id="6" name="CaixaDeTexto 5">
            <a:extLst>
              <a:ext uri="{FF2B5EF4-FFF2-40B4-BE49-F238E27FC236}">
                <a16:creationId xmlns:a16="http://schemas.microsoft.com/office/drawing/2014/main" id="{9D38104C-5F74-4983-9819-B67C12BB7807}"/>
              </a:ext>
            </a:extLst>
          </p:cNvPr>
          <p:cNvSpPr txBox="1"/>
          <p:nvPr/>
        </p:nvSpPr>
        <p:spPr>
          <a:xfrm>
            <a:off x="6130629" y="3430702"/>
            <a:ext cx="3316934" cy="400110"/>
          </a:xfrm>
          <a:prstGeom prst="rect">
            <a:avLst/>
          </a:prstGeom>
          <a:solidFill>
            <a:srgbClr val="B4C7E7"/>
          </a:solidFill>
        </p:spPr>
        <p:txBody>
          <a:bodyPr wrap="none" rtlCol="0">
            <a:spAutoFit/>
          </a:bodyPr>
          <a:lstStyle/>
          <a:p>
            <a:r>
              <a:rPr lang="pt-BR" sz="2000" b="1" dirty="0">
                <a:solidFill>
                  <a:srgbClr val="FF66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Classificação de Critérios</a:t>
            </a:r>
          </a:p>
        </p:txBody>
      </p:sp>
      <p:sp>
        <p:nvSpPr>
          <p:cNvPr id="7" name="CaixaDeTexto 6">
            <a:extLst>
              <a:ext uri="{FF2B5EF4-FFF2-40B4-BE49-F238E27FC236}">
                <a16:creationId xmlns:a16="http://schemas.microsoft.com/office/drawing/2014/main" id="{9DD7F021-DD5A-420D-97AD-C8DD2A78A19F}"/>
              </a:ext>
            </a:extLst>
          </p:cNvPr>
          <p:cNvSpPr txBox="1"/>
          <p:nvPr/>
        </p:nvSpPr>
        <p:spPr>
          <a:xfrm>
            <a:off x="6137122" y="3635899"/>
            <a:ext cx="2512226" cy="2049279"/>
          </a:xfrm>
          <a:prstGeom prst="rect">
            <a:avLst/>
          </a:prstGeom>
          <a:noFill/>
        </p:spPr>
        <p:txBody>
          <a:bodyPr wrap="none" rtlCol="0">
            <a:spAutoFit/>
          </a:bodyPr>
          <a:lstStyle/>
          <a:p>
            <a:pPr marL="285750" indent="-285750">
              <a:lnSpc>
                <a:spcPct val="250000"/>
              </a:lnSpc>
              <a:buFont typeface="Wingdings" panose="05000000000000000000" pitchFamily="2" charset="2"/>
              <a:buChar char="Ø"/>
            </a:pPr>
            <a:r>
              <a:rPr lang="pt-BR" dirty="0">
                <a:latin typeface="Arial" panose="020B0604020202020204" pitchFamily="34" charset="0"/>
                <a:cs typeface="Arial" panose="020B0604020202020204" pitchFamily="34" charset="0"/>
              </a:rPr>
              <a:t>Família de material</a:t>
            </a:r>
          </a:p>
          <a:p>
            <a:pPr marL="285750" indent="-285750">
              <a:lnSpc>
                <a:spcPct val="250000"/>
              </a:lnSpc>
              <a:buFont typeface="Wingdings" panose="05000000000000000000" pitchFamily="2" charset="2"/>
              <a:buChar char="Ø"/>
            </a:pPr>
            <a:r>
              <a:rPr lang="pt-BR" dirty="0">
                <a:latin typeface="Arial" panose="020B0604020202020204" pitchFamily="34" charset="0"/>
                <a:cs typeface="Arial" panose="020B0604020202020204" pitchFamily="34" charset="0"/>
              </a:rPr>
              <a:t>Material constitutivo</a:t>
            </a:r>
          </a:p>
          <a:p>
            <a:pPr marL="285750" indent="-285750">
              <a:lnSpc>
                <a:spcPct val="250000"/>
              </a:lnSpc>
              <a:buFont typeface="Wingdings" panose="05000000000000000000" pitchFamily="2" charset="2"/>
              <a:buChar char="Ø"/>
            </a:pPr>
            <a:r>
              <a:rPr lang="pt-BR" dirty="0">
                <a:latin typeface="Arial" panose="020B0604020202020204" pitchFamily="34" charset="0"/>
                <a:cs typeface="Arial" panose="020B0604020202020204" pitchFamily="34" charset="0"/>
              </a:rPr>
              <a:t>Aplicação</a:t>
            </a:r>
          </a:p>
        </p:txBody>
      </p:sp>
      <p:sp>
        <p:nvSpPr>
          <p:cNvPr id="71" name="object 123">
            <a:extLst>
              <a:ext uri="{FF2B5EF4-FFF2-40B4-BE49-F238E27FC236}">
                <a16:creationId xmlns:a16="http://schemas.microsoft.com/office/drawing/2014/main" id="{4DE2C30B-332C-47CC-87EB-4BD7F3DDE255}"/>
              </a:ext>
            </a:extLst>
          </p:cNvPr>
          <p:cNvSpPr/>
          <p:nvPr/>
        </p:nvSpPr>
        <p:spPr>
          <a:xfrm>
            <a:off x="4342551" y="3765974"/>
            <a:ext cx="150876" cy="161544"/>
          </a:xfrm>
          <a:prstGeom prst="rect">
            <a:avLst/>
          </a:prstGeom>
          <a:blipFill>
            <a:blip r:embed="rId5" cstate="print"/>
            <a:stretch>
              <a:fillRect/>
            </a:stretch>
          </a:blipFill>
        </p:spPr>
        <p:txBody>
          <a:bodyPr wrap="square" lIns="0" tIns="0" rIns="0" bIns="0" rtlCol="0"/>
          <a:lstStyle/>
          <a:p>
            <a:endParaRPr dirty="0"/>
          </a:p>
        </p:txBody>
      </p:sp>
      <p:sp>
        <p:nvSpPr>
          <p:cNvPr id="8" name="CaixaDeTexto 7">
            <a:extLst>
              <a:ext uri="{FF2B5EF4-FFF2-40B4-BE49-F238E27FC236}">
                <a16:creationId xmlns:a16="http://schemas.microsoft.com/office/drawing/2014/main" id="{2A7F9BDE-6FEE-4D36-8ABF-ADF73DC09D4D}"/>
              </a:ext>
            </a:extLst>
          </p:cNvPr>
          <p:cNvSpPr txBox="1"/>
          <p:nvPr/>
        </p:nvSpPr>
        <p:spPr>
          <a:xfrm>
            <a:off x="3374811" y="2398651"/>
            <a:ext cx="4852611" cy="923330"/>
          </a:xfrm>
          <a:prstGeom prst="rect">
            <a:avLst/>
          </a:prstGeom>
          <a:solidFill>
            <a:srgbClr val="B4C7E7"/>
          </a:solidFill>
        </p:spPr>
        <p:txBody>
          <a:bodyPr wrap="none" rtlCol="0">
            <a:spAutoFit/>
          </a:bodyPr>
          <a:lstStyle/>
          <a:p>
            <a:pPr algn="ctr"/>
            <a:r>
              <a:rPr lang="pt-BR" b="1" dirty="0">
                <a:solidFill>
                  <a:srgbClr val="D26B2A"/>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NCM – Nomenclatura Comum do Mercosul</a:t>
            </a:r>
          </a:p>
          <a:p>
            <a:endParaRPr lang="pt-BR" dirty="0"/>
          </a:p>
          <a:p>
            <a:r>
              <a:rPr lang="pt-BR" dirty="0">
                <a:latin typeface="Arial" panose="020B0604020202020204" pitchFamily="34" charset="0"/>
                <a:cs typeface="Arial" panose="020B0604020202020204" pitchFamily="34" charset="0"/>
              </a:rPr>
              <a:t>Código numérico 08 dígitos: </a:t>
            </a:r>
            <a:r>
              <a:rPr lang="pt-BR" spc="-5" dirty="0">
                <a:solidFill>
                  <a:srgbClr val="FF6600"/>
                </a:solidFill>
                <a:latin typeface="Arial" panose="020B0604020202020204" pitchFamily="34" charset="0"/>
                <a:cs typeface="Arial" panose="020B0604020202020204" pitchFamily="34" charset="0"/>
              </a:rPr>
              <a:t>CC </a:t>
            </a:r>
            <a:r>
              <a:rPr lang="pt-BR" dirty="0">
                <a:solidFill>
                  <a:srgbClr val="FF6600"/>
                </a:solidFill>
                <a:latin typeface="Arial" panose="020B0604020202020204" pitchFamily="34" charset="0"/>
                <a:cs typeface="Arial" panose="020B0604020202020204" pitchFamily="34" charset="0"/>
              </a:rPr>
              <a:t>PP . I S .</a:t>
            </a:r>
            <a:r>
              <a:rPr lang="pt-BR" spc="-120" dirty="0">
                <a:solidFill>
                  <a:srgbClr val="FF6600"/>
                </a:solidFill>
                <a:latin typeface="Arial" panose="020B0604020202020204" pitchFamily="34" charset="0"/>
                <a:cs typeface="Arial" panose="020B0604020202020204" pitchFamily="34" charset="0"/>
              </a:rPr>
              <a:t> </a:t>
            </a:r>
            <a:r>
              <a:rPr lang="pt-BR" spc="-5" dirty="0">
                <a:solidFill>
                  <a:srgbClr val="FF6600"/>
                </a:solidFill>
                <a:latin typeface="Arial" panose="020B0604020202020204" pitchFamily="34" charset="0"/>
                <a:cs typeface="Arial" panose="020B0604020202020204" pitchFamily="34" charset="0"/>
              </a:rPr>
              <a:t>NN</a:t>
            </a:r>
            <a:endParaRPr lang="pt-BR" dirty="0">
              <a:latin typeface="Arial" panose="020B0604020202020204" pitchFamily="34" charset="0"/>
              <a:cs typeface="Arial" panose="020B0604020202020204" pitchFamily="34" charset="0"/>
            </a:endParaRPr>
          </a:p>
        </p:txBody>
      </p:sp>
      <p:sp>
        <p:nvSpPr>
          <p:cNvPr id="72" name="Espaço Reservado para Número de Slide 1">
            <a:extLst>
              <a:ext uri="{FF2B5EF4-FFF2-40B4-BE49-F238E27FC236}">
                <a16:creationId xmlns:a16="http://schemas.microsoft.com/office/drawing/2014/main" id="{3CC6B65D-2CD5-43E3-8DF6-FC695FF35066}"/>
              </a:ext>
            </a:extLst>
          </p:cNvPr>
          <p:cNvSpPr txBox="1">
            <a:spLocks/>
          </p:cNvSpPr>
          <p:nvPr/>
        </p:nvSpPr>
        <p:spPr>
          <a:xfrm>
            <a:off x="10502289" y="6280198"/>
            <a:ext cx="1487487" cy="420688"/>
          </a:xfrm>
          <a:prstGeom prst="rect">
            <a:avLst/>
          </a:prstGeom>
          <a:noFill/>
        </p:spPr>
        <p:txBody>
          <a:bodyPr vert="horz" lIns="91440" tIns="45720" rIns="91440" bIns="45720" rtlCol="0" anchor="ctr"/>
          <a:lstStyle>
            <a:defPPr>
              <a:defRPr lang="pt-BR"/>
            </a:defPPr>
            <a:lvl1pPr marL="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fld id="{B11E278E-F9E6-4251-A67E-120101F24FB2}" type="slidenum">
              <a:rPr lang="pt-BR" altLang="pt-BR" smtClean="0"/>
              <a:pPr/>
              <a:t>25</a:t>
            </a:fld>
            <a:endParaRPr lang="pt-BR" altLang="pt-BR" dirty="0"/>
          </a:p>
        </p:txBody>
      </p:sp>
      <p:sp>
        <p:nvSpPr>
          <p:cNvPr id="5" name="CaixaDeTexto 4">
            <a:extLst>
              <a:ext uri="{FF2B5EF4-FFF2-40B4-BE49-F238E27FC236}">
                <a16:creationId xmlns:a16="http://schemas.microsoft.com/office/drawing/2014/main" id="{F24E9C5C-66E8-D618-994D-57906453824D}"/>
              </a:ext>
            </a:extLst>
          </p:cNvPr>
          <p:cNvSpPr txBox="1"/>
          <p:nvPr/>
        </p:nvSpPr>
        <p:spPr>
          <a:xfrm>
            <a:off x="4665786" y="653386"/>
            <a:ext cx="7526214" cy="584775"/>
          </a:xfrm>
          <a:prstGeom prst="rect">
            <a:avLst/>
          </a:prstGeom>
          <a:noFill/>
        </p:spPr>
        <p:txBody>
          <a:bodyPr wrap="square" rtlCol="0">
            <a:spAutoFit/>
          </a:bodyPr>
          <a:lstStyle/>
          <a:p>
            <a:pPr algn="ctr"/>
            <a:r>
              <a:rPr lang="pt-BR" sz="3200" b="1" dirty="0">
                <a:solidFill>
                  <a:schemeClr val="bg1"/>
                </a:solidFill>
                <a:latin typeface="Arial" panose="020B0604020202020204" pitchFamily="34" charset="0"/>
                <a:cs typeface="Arial" panose="020B0604020202020204" pitchFamily="34" charset="0"/>
              </a:rPr>
              <a:t>CADASTRO MATERIAIS</a:t>
            </a:r>
          </a:p>
        </p:txBody>
      </p:sp>
    </p:spTree>
    <p:extLst>
      <p:ext uri="{BB962C8B-B14F-4D97-AF65-F5344CB8AC3E}">
        <p14:creationId xmlns:p14="http://schemas.microsoft.com/office/powerpoint/2010/main" val="1233775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17">
            <a:extLst>
              <a:ext uri="{FF2B5EF4-FFF2-40B4-BE49-F238E27FC236}">
                <a16:creationId xmlns:a16="http://schemas.microsoft.com/office/drawing/2014/main" id="{8F07AAEA-A9B8-48F7-85EA-B8AC58EA7B81}"/>
              </a:ext>
            </a:extLst>
          </p:cNvPr>
          <p:cNvSpPr txBox="1"/>
          <p:nvPr/>
        </p:nvSpPr>
        <p:spPr>
          <a:xfrm>
            <a:off x="5475095" y="1567857"/>
            <a:ext cx="5157468" cy="321242"/>
          </a:xfrm>
          <a:prstGeom prst="rect">
            <a:avLst/>
          </a:prstGeom>
        </p:spPr>
        <p:txBody>
          <a:bodyPr vert="horz" wrap="square" lIns="0" tIns="13335" rIns="0" bIns="0" rtlCol="0">
            <a:spAutoFit/>
          </a:bodyPr>
          <a:lstStyle/>
          <a:p>
            <a:pPr marL="12700">
              <a:lnSpc>
                <a:spcPct val="100000"/>
              </a:lnSpc>
              <a:spcBef>
                <a:spcPts val="105"/>
              </a:spcBef>
              <a:tabLst>
                <a:tab pos="4588510" algn="l"/>
              </a:tabLst>
            </a:pPr>
            <a:r>
              <a:rPr sz="2000" b="1" dirty="0">
                <a:solidFill>
                  <a:srgbClr val="FFFFFF"/>
                </a:solidFill>
                <a:latin typeface="Arial" panose="020B0604020202020204" pitchFamily="34" charset="0"/>
                <a:cs typeface="Arial" panose="020B0604020202020204" pitchFamily="34" charset="0"/>
              </a:rPr>
              <a:t>CADASTRO</a:t>
            </a:r>
            <a:r>
              <a:rPr sz="2000" b="1" spc="-10" dirty="0">
                <a:solidFill>
                  <a:srgbClr val="FFFFFF"/>
                </a:solidFill>
                <a:latin typeface="Arial" panose="020B0604020202020204" pitchFamily="34" charset="0"/>
                <a:cs typeface="Arial" panose="020B0604020202020204" pitchFamily="34" charset="0"/>
              </a:rPr>
              <a:t> </a:t>
            </a:r>
            <a:r>
              <a:rPr sz="2000" b="1" spc="-5" dirty="0">
                <a:solidFill>
                  <a:srgbClr val="FFFFFF"/>
                </a:solidFill>
                <a:latin typeface="Arial" panose="020B0604020202020204" pitchFamily="34" charset="0"/>
                <a:cs typeface="Arial" panose="020B0604020202020204" pitchFamily="34" charset="0"/>
              </a:rPr>
              <a:t>ORIGINAL</a:t>
            </a:r>
            <a:r>
              <a:rPr b="1" spc="-5" dirty="0">
                <a:solidFill>
                  <a:srgbClr val="FFFFFF"/>
                </a:solidFill>
                <a:latin typeface="Trebuchet MS"/>
                <a:cs typeface="Trebuchet MS"/>
              </a:rPr>
              <a:t>	</a:t>
            </a:r>
            <a:endParaRPr dirty="0">
              <a:latin typeface="Trebuchet MS"/>
              <a:cs typeface="Trebuchet MS"/>
            </a:endParaRPr>
          </a:p>
        </p:txBody>
      </p:sp>
      <p:sp>
        <p:nvSpPr>
          <p:cNvPr id="3" name="CaixaDeTexto 2">
            <a:extLst>
              <a:ext uri="{FF2B5EF4-FFF2-40B4-BE49-F238E27FC236}">
                <a16:creationId xmlns:a16="http://schemas.microsoft.com/office/drawing/2014/main" id="{2E09EFC5-0A94-44DD-B63D-73DDA17C215C}"/>
              </a:ext>
            </a:extLst>
          </p:cNvPr>
          <p:cNvSpPr txBox="1"/>
          <p:nvPr/>
        </p:nvSpPr>
        <p:spPr>
          <a:xfrm>
            <a:off x="8838123" y="1522066"/>
            <a:ext cx="2997937" cy="400110"/>
          </a:xfrm>
          <a:prstGeom prst="rect">
            <a:avLst/>
          </a:prstGeom>
          <a:noFill/>
        </p:spPr>
        <p:txBody>
          <a:bodyPr wrap="none" rtlCol="0">
            <a:spAutoFit/>
          </a:bodyPr>
          <a:lstStyle/>
          <a:p>
            <a:r>
              <a:rPr lang="pt-BR" sz="2000" b="1" dirty="0">
                <a:solidFill>
                  <a:schemeClr val="bg1"/>
                </a:solidFill>
                <a:latin typeface="Arial" panose="020B0604020202020204" pitchFamily="34" charset="0"/>
                <a:cs typeface="Arial" panose="020B0604020202020204" pitchFamily="34" charset="0"/>
              </a:rPr>
              <a:t>CADASTRO SANEADO</a:t>
            </a:r>
          </a:p>
        </p:txBody>
      </p:sp>
      <p:sp>
        <p:nvSpPr>
          <p:cNvPr id="69" name="object 98">
            <a:extLst>
              <a:ext uri="{FF2B5EF4-FFF2-40B4-BE49-F238E27FC236}">
                <a16:creationId xmlns:a16="http://schemas.microsoft.com/office/drawing/2014/main" id="{54E56FA2-F4A2-49A4-8D4D-DFB7BA86506F}"/>
              </a:ext>
            </a:extLst>
          </p:cNvPr>
          <p:cNvSpPr/>
          <p:nvPr/>
        </p:nvSpPr>
        <p:spPr>
          <a:xfrm>
            <a:off x="633046" y="2251872"/>
            <a:ext cx="9425354" cy="4606128"/>
          </a:xfrm>
          <a:prstGeom prst="rect">
            <a:avLst/>
          </a:prstGeom>
          <a:blipFill>
            <a:blip r:embed="rId2" cstate="print"/>
            <a:stretch>
              <a:fillRect/>
            </a:stretch>
          </a:blipFill>
        </p:spPr>
        <p:txBody>
          <a:bodyPr wrap="square" lIns="0" tIns="0" rIns="0" bIns="0" rtlCol="0"/>
          <a:lstStyle/>
          <a:p>
            <a:endParaRPr dirty="0"/>
          </a:p>
        </p:txBody>
      </p:sp>
      <p:sp>
        <p:nvSpPr>
          <p:cNvPr id="72" name="Espaço Reservado para Número de Slide 1">
            <a:extLst>
              <a:ext uri="{FF2B5EF4-FFF2-40B4-BE49-F238E27FC236}">
                <a16:creationId xmlns:a16="http://schemas.microsoft.com/office/drawing/2014/main" id="{02D9767F-985C-4C49-B86E-D809E877A276}"/>
              </a:ext>
            </a:extLst>
          </p:cNvPr>
          <p:cNvSpPr txBox="1">
            <a:spLocks/>
          </p:cNvSpPr>
          <p:nvPr/>
        </p:nvSpPr>
        <p:spPr>
          <a:xfrm>
            <a:off x="10502289" y="6280198"/>
            <a:ext cx="1487487" cy="420688"/>
          </a:xfrm>
          <a:prstGeom prst="rect">
            <a:avLst/>
          </a:prstGeom>
          <a:noFill/>
        </p:spPr>
        <p:txBody>
          <a:bodyPr vert="horz" lIns="91440" tIns="45720" rIns="91440" bIns="45720" rtlCol="0" anchor="ctr"/>
          <a:lstStyle>
            <a:defPPr>
              <a:defRPr lang="pt-BR"/>
            </a:defPPr>
            <a:lvl1pPr marL="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fld id="{B11E278E-F9E6-4251-A67E-120101F24FB2}" type="slidenum">
              <a:rPr lang="pt-BR" altLang="pt-BR" smtClean="0"/>
              <a:pPr/>
              <a:t>26</a:t>
            </a:fld>
            <a:endParaRPr lang="pt-BR" altLang="pt-BR" dirty="0"/>
          </a:p>
        </p:txBody>
      </p:sp>
      <p:sp>
        <p:nvSpPr>
          <p:cNvPr id="2" name="CaixaDeTexto 1">
            <a:extLst>
              <a:ext uri="{FF2B5EF4-FFF2-40B4-BE49-F238E27FC236}">
                <a16:creationId xmlns:a16="http://schemas.microsoft.com/office/drawing/2014/main" id="{7868F031-E6BA-5AB4-3E72-5006B3DD000E}"/>
              </a:ext>
            </a:extLst>
          </p:cNvPr>
          <p:cNvSpPr txBox="1"/>
          <p:nvPr/>
        </p:nvSpPr>
        <p:spPr>
          <a:xfrm>
            <a:off x="4665786" y="653386"/>
            <a:ext cx="7526214" cy="584775"/>
          </a:xfrm>
          <a:prstGeom prst="rect">
            <a:avLst/>
          </a:prstGeom>
          <a:noFill/>
        </p:spPr>
        <p:txBody>
          <a:bodyPr wrap="square" rtlCol="0">
            <a:spAutoFit/>
          </a:bodyPr>
          <a:lstStyle/>
          <a:p>
            <a:pPr algn="ctr"/>
            <a:r>
              <a:rPr lang="pt-BR" sz="3200" b="1" dirty="0">
                <a:solidFill>
                  <a:schemeClr val="bg1"/>
                </a:solidFill>
                <a:latin typeface="Arial" panose="020B0604020202020204" pitchFamily="34" charset="0"/>
                <a:cs typeface="Arial" panose="020B0604020202020204" pitchFamily="34" charset="0"/>
              </a:rPr>
              <a:t>CADASTRO MATERIAIS</a:t>
            </a:r>
          </a:p>
        </p:txBody>
      </p:sp>
    </p:spTree>
    <p:extLst>
      <p:ext uri="{BB962C8B-B14F-4D97-AF65-F5344CB8AC3E}">
        <p14:creationId xmlns:p14="http://schemas.microsoft.com/office/powerpoint/2010/main" val="443560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86F7421-F664-4182-A42A-C4D7786DF8F9}"/>
              </a:ext>
            </a:extLst>
          </p:cNvPr>
          <p:cNvSpPr txBox="1"/>
          <p:nvPr/>
        </p:nvSpPr>
        <p:spPr>
          <a:xfrm>
            <a:off x="7114121" y="1154955"/>
            <a:ext cx="2619628" cy="400110"/>
          </a:xfrm>
          <a:prstGeom prst="rect">
            <a:avLst/>
          </a:prstGeom>
          <a:noFill/>
        </p:spPr>
        <p:txBody>
          <a:bodyPr wrap="none" rtlCol="0">
            <a:spAutoFit/>
          </a:bodyPr>
          <a:lstStyle/>
          <a:p>
            <a:r>
              <a:rPr lang="pt-BR" sz="2000" b="1" dirty="0">
                <a:latin typeface="Arial" panose="020B0604020202020204" pitchFamily="34" charset="0"/>
                <a:cs typeface="Arial" panose="020B0604020202020204" pitchFamily="34" charset="0"/>
              </a:rPr>
              <a:t>Classificação Fiscal</a:t>
            </a:r>
          </a:p>
        </p:txBody>
      </p:sp>
      <p:sp>
        <p:nvSpPr>
          <p:cNvPr id="5" name="Retângulo: Cantos Arredondados 4">
            <a:extLst>
              <a:ext uri="{FF2B5EF4-FFF2-40B4-BE49-F238E27FC236}">
                <a16:creationId xmlns:a16="http://schemas.microsoft.com/office/drawing/2014/main" id="{6E026312-9DFC-408F-9024-88F31635DC3B}"/>
              </a:ext>
            </a:extLst>
          </p:cNvPr>
          <p:cNvSpPr/>
          <p:nvPr/>
        </p:nvSpPr>
        <p:spPr>
          <a:xfrm>
            <a:off x="1108735" y="2806881"/>
            <a:ext cx="7315200" cy="85812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latin typeface="Arial" panose="020B0604020202020204" pitchFamily="34" charset="0"/>
                <a:cs typeface="Arial" panose="020B0604020202020204" pitchFamily="34" charset="0"/>
              </a:rPr>
              <a:t>Responsabilidade solidária nas relações comerciais irregulares</a:t>
            </a:r>
          </a:p>
        </p:txBody>
      </p:sp>
      <p:sp>
        <p:nvSpPr>
          <p:cNvPr id="24" name="Retângulo: Cantos Arredondados 23">
            <a:extLst>
              <a:ext uri="{FF2B5EF4-FFF2-40B4-BE49-F238E27FC236}">
                <a16:creationId xmlns:a16="http://schemas.microsoft.com/office/drawing/2014/main" id="{D85E6AA0-2FEC-48A4-928B-A970486C06CD}"/>
              </a:ext>
            </a:extLst>
          </p:cNvPr>
          <p:cNvSpPr/>
          <p:nvPr/>
        </p:nvSpPr>
        <p:spPr>
          <a:xfrm>
            <a:off x="1108735" y="3973813"/>
            <a:ext cx="7315200" cy="85812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latin typeface="Arial" panose="020B0604020202020204" pitchFamily="34" charset="0"/>
                <a:cs typeface="Arial" panose="020B0604020202020204" pitchFamily="34" charset="0"/>
              </a:rPr>
              <a:t>Informar Fisco alteração no cadastro de cliente e fornecedor</a:t>
            </a:r>
          </a:p>
        </p:txBody>
      </p:sp>
      <p:sp>
        <p:nvSpPr>
          <p:cNvPr id="25" name="Retângulo: Cantos Arredondados 24">
            <a:extLst>
              <a:ext uri="{FF2B5EF4-FFF2-40B4-BE49-F238E27FC236}">
                <a16:creationId xmlns:a16="http://schemas.microsoft.com/office/drawing/2014/main" id="{9AA8DB7B-899C-4B72-BE3E-896735E9521E}"/>
              </a:ext>
            </a:extLst>
          </p:cNvPr>
          <p:cNvSpPr/>
          <p:nvPr/>
        </p:nvSpPr>
        <p:spPr>
          <a:xfrm>
            <a:off x="1108735" y="5166055"/>
            <a:ext cx="7315200" cy="85812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latin typeface="Arial" panose="020B0604020202020204" pitchFamily="34" charset="0"/>
                <a:cs typeface="Arial" panose="020B0604020202020204" pitchFamily="34" charset="0"/>
              </a:rPr>
              <a:t>Responsabilidade Solidária na Classificação Fiscal dos Itens</a:t>
            </a:r>
          </a:p>
        </p:txBody>
      </p:sp>
      <p:sp>
        <p:nvSpPr>
          <p:cNvPr id="26" name="object 102">
            <a:extLst>
              <a:ext uri="{FF2B5EF4-FFF2-40B4-BE49-F238E27FC236}">
                <a16:creationId xmlns:a16="http://schemas.microsoft.com/office/drawing/2014/main" id="{C0787B3B-4A89-469C-9A76-2822097AED3F}"/>
              </a:ext>
            </a:extLst>
          </p:cNvPr>
          <p:cNvSpPr txBox="1"/>
          <p:nvPr/>
        </p:nvSpPr>
        <p:spPr>
          <a:xfrm>
            <a:off x="5975375" y="6435669"/>
            <a:ext cx="244856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PRESCRIÇÃO 5</a:t>
            </a:r>
            <a:r>
              <a:rPr sz="1800" b="1" spc="-110" dirty="0">
                <a:latin typeface="Arial"/>
                <a:cs typeface="Arial"/>
              </a:rPr>
              <a:t> </a:t>
            </a:r>
            <a:r>
              <a:rPr sz="1800" b="1" spc="-15" dirty="0">
                <a:latin typeface="Arial"/>
                <a:cs typeface="Arial"/>
              </a:rPr>
              <a:t>ANOS</a:t>
            </a:r>
            <a:endParaRPr sz="1800" dirty="0">
              <a:latin typeface="Arial"/>
              <a:cs typeface="Arial"/>
            </a:endParaRPr>
          </a:p>
        </p:txBody>
      </p:sp>
      <p:sp>
        <p:nvSpPr>
          <p:cNvPr id="27" name="Espaço Reservado para Número de Slide 1">
            <a:extLst>
              <a:ext uri="{FF2B5EF4-FFF2-40B4-BE49-F238E27FC236}">
                <a16:creationId xmlns:a16="http://schemas.microsoft.com/office/drawing/2014/main" id="{6474851A-E54D-4577-9A40-AF0EE5623941}"/>
              </a:ext>
            </a:extLst>
          </p:cNvPr>
          <p:cNvSpPr txBox="1">
            <a:spLocks/>
          </p:cNvSpPr>
          <p:nvPr/>
        </p:nvSpPr>
        <p:spPr>
          <a:xfrm>
            <a:off x="10502289" y="6280198"/>
            <a:ext cx="1487487" cy="420688"/>
          </a:xfrm>
          <a:prstGeom prst="rect">
            <a:avLst/>
          </a:prstGeom>
          <a:noFill/>
        </p:spPr>
        <p:txBody>
          <a:bodyPr vert="horz" lIns="91440" tIns="45720" rIns="91440" bIns="45720" rtlCol="0" anchor="ctr"/>
          <a:lstStyle>
            <a:defPPr>
              <a:defRPr lang="pt-BR"/>
            </a:defPPr>
            <a:lvl1pPr marL="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fld id="{B11E278E-F9E6-4251-A67E-120101F24FB2}" type="slidenum">
              <a:rPr lang="pt-BR" altLang="pt-BR" smtClean="0"/>
              <a:pPr/>
              <a:t>27</a:t>
            </a:fld>
            <a:endParaRPr lang="pt-BR" altLang="pt-BR" dirty="0"/>
          </a:p>
        </p:txBody>
      </p:sp>
      <p:sp>
        <p:nvSpPr>
          <p:cNvPr id="6" name="object 117">
            <a:extLst>
              <a:ext uri="{FF2B5EF4-FFF2-40B4-BE49-F238E27FC236}">
                <a16:creationId xmlns:a16="http://schemas.microsoft.com/office/drawing/2014/main" id="{D2854A5F-362C-469E-AE1D-13F147B94BE2}"/>
              </a:ext>
            </a:extLst>
          </p:cNvPr>
          <p:cNvSpPr txBox="1"/>
          <p:nvPr/>
        </p:nvSpPr>
        <p:spPr>
          <a:xfrm>
            <a:off x="5475095" y="1567857"/>
            <a:ext cx="5157468" cy="321242"/>
          </a:xfrm>
          <a:prstGeom prst="rect">
            <a:avLst/>
          </a:prstGeom>
        </p:spPr>
        <p:txBody>
          <a:bodyPr vert="horz" wrap="square" lIns="0" tIns="13335" rIns="0" bIns="0" rtlCol="0">
            <a:spAutoFit/>
          </a:bodyPr>
          <a:lstStyle/>
          <a:p>
            <a:pPr marL="12700">
              <a:lnSpc>
                <a:spcPct val="100000"/>
              </a:lnSpc>
              <a:spcBef>
                <a:spcPts val="105"/>
              </a:spcBef>
              <a:tabLst>
                <a:tab pos="4588510" algn="l"/>
              </a:tabLst>
            </a:pPr>
            <a:r>
              <a:rPr sz="2000" b="1" dirty="0">
                <a:solidFill>
                  <a:srgbClr val="FFFFFF"/>
                </a:solidFill>
                <a:latin typeface="Arial" panose="020B0604020202020204" pitchFamily="34" charset="0"/>
                <a:cs typeface="Arial" panose="020B0604020202020204" pitchFamily="34" charset="0"/>
              </a:rPr>
              <a:t>CADASTRO</a:t>
            </a:r>
            <a:r>
              <a:rPr sz="2000" b="1" spc="-10" dirty="0">
                <a:solidFill>
                  <a:srgbClr val="FFFFFF"/>
                </a:solidFill>
                <a:latin typeface="Arial" panose="020B0604020202020204" pitchFamily="34" charset="0"/>
                <a:cs typeface="Arial" panose="020B0604020202020204" pitchFamily="34" charset="0"/>
              </a:rPr>
              <a:t> </a:t>
            </a:r>
            <a:r>
              <a:rPr sz="2000" b="1" spc="-5" dirty="0">
                <a:solidFill>
                  <a:srgbClr val="FFFFFF"/>
                </a:solidFill>
                <a:latin typeface="Arial" panose="020B0604020202020204" pitchFamily="34" charset="0"/>
                <a:cs typeface="Arial" panose="020B0604020202020204" pitchFamily="34" charset="0"/>
              </a:rPr>
              <a:t>ORIGINAL</a:t>
            </a:r>
            <a:r>
              <a:rPr b="1" spc="-5" dirty="0">
                <a:solidFill>
                  <a:srgbClr val="FFFFFF"/>
                </a:solidFill>
                <a:latin typeface="Trebuchet MS"/>
                <a:cs typeface="Trebuchet MS"/>
              </a:rPr>
              <a:t>	</a:t>
            </a:r>
            <a:endParaRPr dirty="0">
              <a:latin typeface="Trebuchet MS"/>
              <a:cs typeface="Trebuchet MS"/>
            </a:endParaRPr>
          </a:p>
        </p:txBody>
      </p:sp>
      <p:sp>
        <p:nvSpPr>
          <p:cNvPr id="7" name="CaixaDeTexto 6">
            <a:extLst>
              <a:ext uri="{FF2B5EF4-FFF2-40B4-BE49-F238E27FC236}">
                <a16:creationId xmlns:a16="http://schemas.microsoft.com/office/drawing/2014/main" id="{78D4F0A9-3B3D-6428-B930-64EBF35F1B01}"/>
              </a:ext>
            </a:extLst>
          </p:cNvPr>
          <p:cNvSpPr txBox="1"/>
          <p:nvPr/>
        </p:nvSpPr>
        <p:spPr>
          <a:xfrm>
            <a:off x="8838123" y="1522066"/>
            <a:ext cx="2997937" cy="400110"/>
          </a:xfrm>
          <a:prstGeom prst="rect">
            <a:avLst/>
          </a:prstGeom>
          <a:noFill/>
        </p:spPr>
        <p:txBody>
          <a:bodyPr wrap="none" rtlCol="0">
            <a:spAutoFit/>
          </a:bodyPr>
          <a:lstStyle/>
          <a:p>
            <a:r>
              <a:rPr lang="pt-BR" sz="2000" b="1" dirty="0">
                <a:solidFill>
                  <a:schemeClr val="bg1"/>
                </a:solidFill>
                <a:latin typeface="Arial" panose="020B0604020202020204" pitchFamily="34" charset="0"/>
                <a:cs typeface="Arial" panose="020B0604020202020204" pitchFamily="34" charset="0"/>
              </a:rPr>
              <a:t>CADASTRO SANEADO</a:t>
            </a:r>
          </a:p>
        </p:txBody>
      </p:sp>
      <p:sp>
        <p:nvSpPr>
          <p:cNvPr id="9" name="CaixaDeTexto 8">
            <a:extLst>
              <a:ext uri="{FF2B5EF4-FFF2-40B4-BE49-F238E27FC236}">
                <a16:creationId xmlns:a16="http://schemas.microsoft.com/office/drawing/2014/main" id="{6D8A5DC4-D28F-6680-FD1D-186AA3B4077A}"/>
              </a:ext>
            </a:extLst>
          </p:cNvPr>
          <p:cNvSpPr txBox="1"/>
          <p:nvPr/>
        </p:nvSpPr>
        <p:spPr>
          <a:xfrm>
            <a:off x="4665786" y="653386"/>
            <a:ext cx="7526214" cy="584775"/>
          </a:xfrm>
          <a:prstGeom prst="rect">
            <a:avLst/>
          </a:prstGeom>
          <a:noFill/>
        </p:spPr>
        <p:txBody>
          <a:bodyPr wrap="square" rtlCol="0">
            <a:spAutoFit/>
          </a:bodyPr>
          <a:lstStyle/>
          <a:p>
            <a:pPr algn="ctr"/>
            <a:r>
              <a:rPr lang="pt-BR" sz="3200" b="1" dirty="0">
                <a:solidFill>
                  <a:schemeClr val="bg1"/>
                </a:solidFill>
                <a:latin typeface="Arial" panose="020B0604020202020204" pitchFamily="34" charset="0"/>
                <a:cs typeface="Arial" panose="020B0604020202020204" pitchFamily="34" charset="0"/>
              </a:rPr>
              <a:t>CADASTRO MATERIAIS</a:t>
            </a:r>
          </a:p>
        </p:txBody>
      </p:sp>
    </p:spTree>
    <p:extLst>
      <p:ext uri="{BB962C8B-B14F-4D97-AF65-F5344CB8AC3E}">
        <p14:creationId xmlns:p14="http://schemas.microsoft.com/office/powerpoint/2010/main" val="799654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781440E6-1739-429C-BBBE-75748BA668EC}"/>
              </a:ext>
            </a:extLst>
          </p:cNvPr>
          <p:cNvSpPr txBox="1"/>
          <p:nvPr/>
        </p:nvSpPr>
        <p:spPr>
          <a:xfrm>
            <a:off x="4867423" y="350758"/>
            <a:ext cx="7526214" cy="584775"/>
          </a:xfrm>
          <a:prstGeom prst="rect">
            <a:avLst/>
          </a:prstGeom>
          <a:noFill/>
        </p:spPr>
        <p:txBody>
          <a:bodyPr wrap="square" rtlCol="0">
            <a:spAutoFit/>
          </a:bodyPr>
          <a:lstStyle/>
          <a:p>
            <a:pPr algn="ctr"/>
            <a:r>
              <a:rPr lang="pt-BR" sz="3200" b="1" dirty="0">
                <a:solidFill>
                  <a:schemeClr val="bg1"/>
                </a:solidFill>
                <a:latin typeface="Arial" panose="020B0604020202020204" pitchFamily="34" charset="0"/>
                <a:cs typeface="Arial" panose="020B0604020202020204" pitchFamily="34" charset="0"/>
              </a:rPr>
              <a:t>CLASSIFICAÇÃO FISCAL CEST</a:t>
            </a:r>
          </a:p>
        </p:txBody>
      </p:sp>
      <p:sp>
        <p:nvSpPr>
          <p:cNvPr id="2" name="CaixaDeTexto 1">
            <a:extLst>
              <a:ext uri="{FF2B5EF4-FFF2-40B4-BE49-F238E27FC236}">
                <a16:creationId xmlns:a16="http://schemas.microsoft.com/office/drawing/2014/main" id="{986F7421-F664-4182-A42A-C4D7786DF8F9}"/>
              </a:ext>
            </a:extLst>
          </p:cNvPr>
          <p:cNvSpPr txBox="1"/>
          <p:nvPr/>
        </p:nvSpPr>
        <p:spPr>
          <a:xfrm>
            <a:off x="5483788" y="935533"/>
            <a:ext cx="6505988" cy="707886"/>
          </a:xfrm>
          <a:prstGeom prst="rect">
            <a:avLst/>
          </a:prstGeom>
          <a:noFill/>
        </p:spPr>
        <p:txBody>
          <a:bodyPr wrap="square" rtlCol="0">
            <a:spAutoFit/>
          </a:bodyPr>
          <a:lstStyle/>
          <a:p>
            <a:r>
              <a:rPr lang="pt-BR" sz="2000" b="1" dirty="0">
                <a:latin typeface="Arial" panose="020B0604020202020204" pitchFamily="34" charset="0"/>
                <a:cs typeface="Arial" panose="020B0604020202020204" pitchFamily="34" charset="0"/>
              </a:rPr>
              <a:t>CEST – Código Especificador da Substituição Tributária</a:t>
            </a:r>
          </a:p>
        </p:txBody>
      </p:sp>
      <p:sp>
        <p:nvSpPr>
          <p:cNvPr id="13" name="object 117">
            <a:extLst>
              <a:ext uri="{FF2B5EF4-FFF2-40B4-BE49-F238E27FC236}">
                <a16:creationId xmlns:a16="http://schemas.microsoft.com/office/drawing/2014/main" id="{8F07AAEA-A9B8-48F7-85EA-B8AC58EA7B81}"/>
              </a:ext>
            </a:extLst>
          </p:cNvPr>
          <p:cNvSpPr txBox="1"/>
          <p:nvPr/>
        </p:nvSpPr>
        <p:spPr>
          <a:xfrm>
            <a:off x="5376621" y="1779115"/>
            <a:ext cx="5157468" cy="321242"/>
          </a:xfrm>
          <a:prstGeom prst="rect">
            <a:avLst/>
          </a:prstGeom>
        </p:spPr>
        <p:txBody>
          <a:bodyPr vert="horz" wrap="square" lIns="0" tIns="13335" rIns="0" bIns="0" rtlCol="0">
            <a:spAutoFit/>
          </a:bodyPr>
          <a:lstStyle/>
          <a:p>
            <a:pPr marL="12700">
              <a:lnSpc>
                <a:spcPct val="100000"/>
              </a:lnSpc>
              <a:spcBef>
                <a:spcPts val="105"/>
              </a:spcBef>
              <a:tabLst>
                <a:tab pos="4588510" algn="l"/>
              </a:tabLst>
            </a:pPr>
            <a:r>
              <a:rPr sz="2000" b="1" dirty="0">
                <a:solidFill>
                  <a:srgbClr val="FFFFFF"/>
                </a:solidFill>
                <a:latin typeface="Arial" panose="020B0604020202020204" pitchFamily="34" charset="0"/>
                <a:cs typeface="Arial" panose="020B0604020202020204" pitchFamily="34" charset="0"/>
              </a:rPr>
              <a:t>CADASTRO</a:t>
            </a:r>
            <a:r>
              <a:rPr sz="2000" b="1" spc="-10" dirty="0">
                <a:solidFill>
                  <a:srgbClr val="FFFFFF"/>
                </a:solidFill>
                <a:latin typeface="Arial" panose="020B0604020202020204" pitchFamily="34" charset="0"/>
                <a:cs typeface="Arial" panose="020B0604020202020204" pitchFamily="34" charset="0"/>
              </a:rPr>
              <a:t> </a:t>
            </a:r>
            <a:r>
              <a:rPr sz="2000" b="1" spc="-5" dirty="0">
                <a:solidFill>
                  <a:srgbClr val="FFFFFF"/>
                </a:solidFill>
                <a:latin typeface="Arial" panose="020B0604020202020204" pitchFamily="34" charset="0"/>
                <a:cs typeface="Arial" panose="020B0604020202020204" pitchFamily="34" charset="0"/>
              </a:rPr>
              <a:t>ORIGINAL</a:t>
            </a:r>
            <a:r>
              <a:rPr b="1" spc="-5" dirty="0">
                <a:solidFill>
                  <a:srgbClr val="FFFFFF"/>
                </a:solidFill>
                <a:latin typeface="Trebuchet MS"/>
                <a:cs typeface="Trebuchet MS"/>
              </a:rPr>
              <a:t>	</a:t>
            </a:r>
            <a:endParaRPr dirty="0">
              <a:latin typeface="Trebuchet MS"/>
              <a:cs typeface="Trebuchet MS"/>
            </a:endParaRPr>
          </a:p>
        </p:txBody>
      </p:sp>
      <p:sp>
        <p:nvSpPr>
          <p:cNvPr id="3" name="CaixaDeTexto 2">
            <a:extLst>
              <a:ext uri="{FF2B5EF4-FFF2-40B4-BE49-F238E27FC236}">
                <a16:creationId xmlns:a16="http://schemas.microsoft.com/office/drawing/2014/main" id="{2E09EFC5-0A94-44DD-B63D-73DDA17C215C}"/>
              </a:ext>
            </a:extLst>
          </p:cNvPr>
          <p:cNvSpPr txBox="1"/>
          <p:nvPr/>
        </p:nvSpPr>
        <p:spPr>
          <a:xfrm>
            <a:off x="8739649" y="1733324"/>
            <a:ext cx="2997937" cy="400110"/>
          </a:xfrm>
          <a:prstGeom prst="rect">
            <a:avLst/>
          </a:prstGeom>
          <a:noFill/>
        </p:spPr>
        <p:txBody>
          <a:bodyPr wrap="none" rtlCol="0">
            <a:spAutoFit/>
          </a:bodyPr>
          <a:lstStyle/>
          <a:p>
            <a:r>
              <a:rPr lang="pt-BR" sz="2000" b="1" dirty="0">
                <a:solidFill>
                  <a:schemeClr val="bg1"/>
                </a:solidFill>
                <a:latin typeface="Arial" panose="020B0604020202020204" pitchFamily="34" charset="0"/>
                <a:cs typeface="Arial" panose="020B0604020202020204" pitchFamily="34" charset="0"/>
              </a:rPr>
              <a:t>CADASTRO SANEADO</a:t>
            </a:r>
          </a:p>
        </p:txBody>
      </p:sp>
      <p:sp>
        <p:nvSpPr>
          <p:cNvPr id="69" name="CaixaDeTexto 68">
            <a:extLst>
              <a:ext uri="{FF2B5EF4-FFF2-40B4-BE49-F238E27FC236}">
                <a16:creationId xmlns:a16="http://schemas.microsoft.com/office/drawing/2014/main" id="{2F3B7C0D-E7C9-4239-9C2C-7B96BDC51464}"/>
              </a:ext>
            </a:extLst>
          </p:cNvPr>
          <p:cNvSpPr txBox="1"/>
          <p:nvPr/>
        </p:nvSpPr>
        <p:spPr>
          <a:xfrm>
            <a:off x="715108" y="2561561"/>
            <a:ext cx="10761784" cy="1427635"/>
          </a:xfrm>
          <a:prstGeom prst="rect">
            <a:avLst/>
          </a:prstGeom>
          <a:noFill/>
        </p:spPr>
        <p:txBody>
          <a:bodyPr wrap="square" rtlCol="0">
            <a:spAutoFit/>
          </a:bodyPr>
          <a:lstStyle/>
          <a:p>
            <a:pPr marL="355600" marR="5080" indent="-342900" algn="just">
              <a:lnSpc>
                <a:spcPct val="150000"/>
              </a:lnSpc>
              <a:spcBef>
                <a:spcPts val="450"/>
              </a:spcBef>
              <a:buFont typeface="Wingdings" panose="05000000000000000000" pitchFamily="2" charset="2"/>
              <a:buChar char="Ø"/>
            </a:pPr>
            <a:r>
              <a:rPr lang="pt-BR" sz="2000" spc="-95" dirty="0">
                <a:latin typeface="Arial"/>
                <a:cs typeface="Arial"/>
              </a:rPr>
              <a:t>Criado </a:t>
            </a:r>
            <a:r>
              <a:rPr lang="pt-BR" sz="2000" spc="-90" dirty="0">
                <a:latin typeface="Arial"/>
                <a:cs typeface="Arial"/>
              </a:rPr>
              <a:t>para </a:t>
            </a:r>
            <a:r>
              <a:rPr lang="pt-BR" sz="2000" spc="-80" dirty="0">
                <a:latin typeface="Arial"/>
                <a:cs typeface="Arial"/>
              </a:rPr>
              <a:t>estabelecer </a:t>
            </a:r>
            <a:r>
              <a:rPr lang="pt-BR" sz="2000" spc="-90" dirty="0">
                <a:latin typeface="Arial"/>
                <a:cs typeface="Arial"/>
              </a:rPr>
              <a:t>uma </a:t>
            </a:r>
            <a:r>
              <a:rPr lang="pt-BR" sz="2000" spc="-80" dirty="0">
                <a:latin typeface="Arial"/>
                <a:cs typeface="Arial"/>
              </a:rPr>
              <a:t>sistemática </a:t>
            </a:r>
            <a:r>
              <a:rPr lang="pt-BR" sz="2000" spc="-85" dirty="0">
                <a:latin typeface="Arial"/>
                <a:cs typeface="Arial"/>
              </a:rPr>
              <a:t>de </a:t>
            </a:r>
            <a:r>
              <a:rPr lang="pt-BR" sz="2000" spc="-70" dirty="0">
                <a:latin typeface="Arial"/>
                <a:cs typeface="Arial"/>
              </a:rPr>
              <a:t>uniformização </a:t>
            </a:r>
            <a:r>
              <a:rPr lang="pt-BR" sz="2000" spc="-110" dirty="0">
                <a:latin typeface="Arial"/>
                <a:cs typeface="Arial"/>
              </a:rPr>
              <a:t>e </a:t>
            </a:r>
            <a:r>
              <a:rPr lang="pt-BR" sz="2000" spc="-55" dirty="0">
                <a:latin typeface="Arial"/>
                <a:cs typeface="Arial"/>
              </a:rPr>
              <a:t>identificação </a:t>
            </a:r>
            <a:r>
              <a:rPr lang="pt-BR" sz="2000" spc="-140" dirty="0">
                <a:latin typeface="Arial"/>
                <a:cs typeface="Arial"/>
              </a:rPr>
              <a:t>das  </a:t>
            </a:r>
            <a:r>
              <a:rPr lang="pt-BR" sz="2000" spc="-80" dirty="0">
                <a:latin typeface="Arial"/>
                <a:cs typeface="Arial"/>
              </a:rPr>
              <a:t>mercadorias </a:t>
            </a:r>
            <a:r>
              <a:rPr lang="pt-BR" sz="2000" spc="-110" dirty="0">
                <a:latin typeface="Arial"/>
                <a:cs typeface="Arial"/>
              </a:rPr>
              <a:t>e bens </a:t>
            </a:r>
            <a:r>
              <a:rPr lang="pt-BR" sz="2000" spc="-75" dirty="0">
                <a:latin typeface="Arial"/>
                <a:cs typeface="Arial"/>
              </a:rPr>
              <a:t>que </a:t>
            </a:r>
            <a:r>
              <a:rPr lang="pt-BR" sz="2000" spc="-130" dirty="0">
                <a:latin typeface="Arial"/>
                <a:cs typeface="Arial"/>
              </a:rPr>
              <a:t>são </a:t>
            </a:r>
            <a:r>
              <a:rPr lang="pt-BR" sz="2000" spc="-120" dirty="0">
                <a:latin typeface="Arial"/>
                <a:cs typeface="Arial"/>
              </a:rPr>
              <a:t>passíveis </a:t>
            </a:r>
            <a:r>
              <a:rPr lang="pt-BR" sz="2000" spc="-85" dirty="0">
                <a:latin typeface="Arial"/>
                <a:cs typeface="Arial"/>
              </a:rPr>
              <a:t>de </a:t>
            </a:r>
            <a:r>
              <a:rPr lang="pt-BR" sz="2000" spc="-80" dirty="0">
                <a:latin typeface="Arial"/>
                <a:cs typeface="Arial"/>
              </a:rPr>
              <a:t>Substituição </a:t>
            </a:r>
            <a:r>
              <a:rPr lang="pt-BR" sz="2000" spc="-60" dirty="0">
                <a:latin typeface="Arial"/>
                <a:cs typeface="Arial"/>
              </a:rPr>
              <a:t>Tributária </a:t>
            </a:r>
            <a:r>
              <a:rPr lang="pt-BR" sz="2000" spc="-185" dirty="0">
                <a:latin typeface="Arial"/>
                <a:cs typeface="Arial"/>
              </a:rPr>
              <a:t>(ST) </a:t>
            </a:r>
            <a:r>
              <a:rPr lang="pt-BR" sz="2000" spc="-110" dirty="0">
                <a:latin typeface="Arial"/>
                <a:cs typeface="Arial"/>
              </a:rPr>
              <a:t>e </a:t>
            </a:r>
            <a:r>
              <a:rPr lang="pt-BR" sz="2000" spc="-85" dirty="0">
                <a:latin typeface="Arial"/>
                <a:cs typeface="Arial"/>
              </a:rPr>
              <a:t>antecipação </a:t>
            </a:r>
            <a:r>
              <a:rPr lang="pt-BR" sz="2000" spc="-90" dirty="0">
                <a:latin typeface="Arial"/>
                <a:cs typeface="Arial"/>
              </a:rPr>
              <a:t>de  </a:t>
            </a:r>
            <a:r>
              <a:rPr lang="pt-BR" sz="2000" spc="-185" dirty="0">
                <a:latin typeface="Arial"/>
                <a:cs typeface="Arial"/>
              </a:rPr>
              <a:t>ICMS </a:t>
            </a:r>
            <a:r>
              <a:rPr lang="pt-BR" sz="2000" spc="-50" dirty="0">
                <a:latin typeface="Arial"/>
                <a:cs typeface="Arial"/>
              </a:rPr>
              <a:t>- </a:t>
            </a:r>
            <a:r>
              <a:rPr lang="pt-BR" sz="2000" b="1" spc="-5" dirty="0">
                <a:latin typeface="Arial"/>
                <a:cs typeface="Arial"/>
              </a:rPr>
              <a:t>Convênio </a:t>
            </a:r>
            <a:r>
              <a:rPr lang="pt-BR" sz="2000" b="1" dirty="0">
                <a:latin typeface="Arial"/>
                <a:cs typeface="Arial"/>
              </a:rPr>
              <a:t>ICMS </a:t>
            </a:r>
            <a:r>
              <a:rPr lang="pt-BR" sz="2000" b="1" spc="-5" dirty="0">
                <a:latin typeface="Arial"/>
                <a:cs typeface="Arial"/>
              </a:rPr>
              <a:t>92 </a:t>
            </a:r>
            <a:r>
              <a:rPr lang="pt-BR" sz="2000" b="1" dirty="0">
                <a:latin typeface="Arial"/>
                <a:cs typeface="Arial"/>
              </a:rPr>
              <a:t>–</a:t>
            </a:r>
            <a:r>
              <a:rPr lang="pt-BR" sz="2000" b="1" spc="75" dirty="0">
                <a:latin typeface="Arial"/>
                <a:cs typeface="Arial"/>
              </a:rPr>
              <a:t> </a:t>
            </a:r>
            <a:r>
              <a:rPr lang="pt-BR" sz="2000" b="1" spc="-5" dirty="0">
                <a:latin typeface="Arial"/>
                <a:cs typeface="Arial"/>
              </a:rPr>
              <a:t>20/08/2015</a:t>
            </a:r>
            <a:endParaRPr lang="pt-BR" dirty="0"/>
          </a:p>
        </p:txBody>
      </p:sp>
      <p:sp>
        <p:nvSpPr>
          <p:cNvPr id="72" name="Espaço Reservado para Número de Slide 1">
            <a:extLst>
              <a:ext uri="{FF2B5EF4-FFF2-40B4-BE49-F238E27FC236}">
                <a16:creationId xmlns:a16="http://schemas.microsoft.com/office/drawing/2014/main" id="{A69B0837-02DB-401F-8B9E-0DDFAE10B726}"/>
              </a:ext>
            </a:extLst>
          </p:cNvPr>
          <p:cNvSpPr txBox="1">
            <a:spLocks/>
          </p:cNvSpPr>
          <p:nvPr/>
        </p:nvSpPr>
        <p:spPr>
          <a:xfrm>
            <a:off x="10502289" y="6280198"/>
            <a:ext cx="1487487" cy="420688"/>
          </a:xfrm>
          <a:prstGeom prst="rect">
            <a:avLst/>
          </a:prstGeom>
          <a:noFill/>
        </p:spPr>
        <p:txBody>
          <a:bodyPr vert="horz" lIns="91440" tIns="45720" rIns="91440" bIns="45720" rtlCol="0" anchor="ctr"/>
          <a:lstStyle>
            <a:defPPr>
              <a:defRPr lang="pt-BR"/>
            </a:defPPr>
            <a:lvl1pPr marL="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fld id="{B11E278E-F9E6-4251-A67E-120101F24FB2}" type="slidenum">
              <a:rPr lang="pt-BR" altLang="pt-BR" smtClean="0"/>
              <a:pPr/>
              <a:t>28</a:t>
            </a:fld>
            <a:endParaRPr lang="pt-BR" altLang="pt-BR" dirty="0"/>
          </a:p>
        </p:txBody>
      </p:sp>
    </p:spTree>
    <p:extLst>
      <p:ext uri="{BB962C8B-B14F-4D97-AF65-F5344CB8AC3E}">
        <p14:creationId xmlns:p14="http://schemas.microsoft.com/office/powerpoint/2010/main" val="1342398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781440E6-1739-429C-BBBE-75748BA668EC}"/>
              </a:ext>
            </a:extLst>
          </p:cNvPr>
          <p:cNvSpPr txBox="1"/>
          <p:nvPr/>
        </p:nvSpPr>
        <p:spPr>
          <a:xfrm>
            <a:off x="4895557" y="338815"/>
            <a:ext cx="7526214" cy="584775"/>
          </a:xfrm>
          <a:prstGeom prst="rect">
            <a:avLst/>
          </a:prstGeom>
          <a:noFill/>
        </p:spPr>
        <p:txBody>
          <a:bodyPr wrap="square" rtlCol="0">
            <a:spAutoFit/>
          </a:bodyPr>
          <a:lstStyle/>
          <a:p>
            <a:pPr algn="ctr"/>
            <a:r>
              <a:rPr lang="pt-BR" sz="3200" b="1" dirty="0">
                <a:solidFill>
                  <a:schemeClr val="bg1"/>
                </a:solidFill>
                <a:latin typeface="Arial" panose="020B0604020202020204" pitchFamily="34" charset="0"/>
                <a:cs typeface="Arial" panose="020B0604020202020204" pitchFamily="34" charset="0"/>
              </a:rPr>
              <a:t>CLASSIFICAÇÃO FISCAL CEST</a:t>
            </a:r>
          </a:p>
        </p:txBody>
      </p:sp>
      <p:sp>
        <p:nvSpPr>
          <p:cNvPr id="13" name="object 117">
            <a:extLst>
              <a:ext uri="{FF2B5EF4-FFF2-40B4-BE49-F238E27FC236}">
                <a16:creationId xmlns:a16="http://schemas.microsoft.com/office/drawing/2014/main" id="{8F07AAEA-A9B8-48F7-85EA-B8AC58EA7B81}"/>
              </a:ext>
            </a:extLst>
          </p:cNvPr>
          <p:cNvSpPr txBox="1"/>
          <p:nvPr/>
        </p:nvSpPr>
        <p:spPr>
          <a:xfrm>
            <a:off x="5505892" y="1195069"/>
            <a:ext cx="5157468" cy="321242"/>
          </a:xfrm>
          <a:prstGeom prst="rect">
            <a:avLst/>
          </a:prstGeom>
        </p:spPr>
        <p:txBody>
          <a:bodyPr vert="horz" wrap="square" lIns="0" tIns="13335" rIns="0" bIns="0" rtlCol="0">
            <a:spAutoFit/>
          </a:bodyPr>
          <a:lstStyle/>
          <a:p>
            <a:pPr marL="12700">
              <a:lnSpc>
                <a:spcPct val="100000"/>
              </a:lnSpc>
              <a:spcBef>
                <a:spcPts val="105"/>
              </a:spcBef>
              <a:tabLst>
                <a:tab pos="4588510" algn="l"/>
              </a:tabLst>
            </a:pPr>
            <a:r>
              <a:rPr sz="2000" b="1" dirty="0">
                <a:solidFill>
                  <a:srgbClr val="FFFFFF"/>
                </a:solidFill>
                <a:latin typeface="Arial" panose="020B0604020202020204" pitchFamily="34" charset="0"/>
                <a:cs typeface="Arial" panose="020B0604020202020204" pitchFamily="34" charset="0"/>
              </a:rPr>
              <a:t>CADASTRO</a:t>
            </a:r>
            <a:r>
              <a:rPr sz="2000" b="1" spc="-10" dirty="0">
                <a:solidFill>
                  <a:srgbClr val="FFFFFF"/>
                </a:solidFill>
                <a:latin typeface="Arial" panose="020B0604020202020204" pitchFamily="34" charset="0"/>
                <a:cs typeface="Arial" panose="020B0604020202020204" pitchFamily="34" charset="0"/>
              </a:rPr>
              <a:t> </a:t>
            </a:r>
            <a:r>
              <a:rPr sz="2000" b="1" spc="-5" dirty="0">
                <a:solidFill>
                  <a:srgbClr val="FFFFFF"/>
                </a:solidFill>
                <a:latin typeface="Arial" panose="020B0604020202020204" pitchFamily="34" charset="0"/>
                <a:cs typeface="Arial" panose="020B0604020202020204" pitchFamily="34" charset="0"/>
              </a:rPr>
              <a:t>ORIGINAL</a:t>
            </a:r>
            <a:r>
              <a:rPr b="1" spc="-5" dirty="0">
                <a:solidFill>
                  <a:srgbClr val="FFFFFF"/>
                </a:solidFill>
                <a:latin typeface="Trebuchet MS"/>
                <a:cs typeface="Trebuchet MS"/>
              </a:rPr>
              <a:t>	</a:t>
            </a:r>
            <a:endParaRPr dirty="0">
              <a:latin typeface="Trebuchet MS"/>
              <a:cs typeface="Trebuchet MS"/>
            </a:endParaRPr>
          </a:p>
        </p:txBody>
      </p:sp>
      <p:sp>
        <p:nvSpPr>
          <p:cNvPr id="3" name="CaixaDeTexto 2">
            <a:extLst>
              <a:ext uri="{FF2B5EF4-FFF2-40B4-BE49-F238E27FC236}">
                <a16:creationId xmlns:a16="http://schemas.microsoft.com/office/drawing/2014/main" id="{2E09EFC5-0A94-44DD-B63D-73DDA17C215C}"/>
              </a:ext>
            </a:extLst>
          </p:cNvPr>
          <p:cNvSpPr txBox="1"/>
          <p:nvPr/>
        </p:nvSpPr>
        <p:spPr>
          <a:xfrm>
            <a:off x="8868920" y="1149278"/>
            <a:ext cx="2997937" cy="400110"/>
          </a:xfrm>
          <a:prstGeom prst="rect">
            <a:avLst/>
          </a:prstGeom>
          <a:noFill/>
        </p:spPr>
        <p:txBody>
          <a:bodyPr wrap="none" rtlCol="0">
            <a:spAutoFit/>
          </a:bodyPr>
          <a:lstStyle/>
          <a:p>
            <a:r>
              <a:rPr lang="pt-BR" sz="2000" b="1" dirty="0">
                <a:solidFill>
                  <a:schemeClr val="bg1"/>
                </a:solidFill>
                <a:latin typeface="Arial" panose="020B0604020202020204" pitchFamily="34" charset="0"/>
                <a:cs typeface="Arial" panose="020B0604020202020204" pitchFamily="34" charset="0"/>
              </a:rPr>
              <a:t>CADASTRO SANEADO</a:t>
            </a:r>
          </a:p>
        </p:txBody>
      </p:sp>
      <p:sp>
        <p:nvSpPr>
          <p:cNvPr id="7" name="object 104">
            <a:extLst>
              <a:ext uri="{FF2B5EF4-FFF2-40B4-BE49-F238E27FC236}">
                <a16:creationId xmlns:a16="http://schemas.microsoft.com/office/drawing/2014/main" id="{0C49E04A-C669-430E-8B5C-B379AF06992B}"/>
              </a:ext>
            </a:extLst>
          </p:cNvPr>
          <p:cNvSpPr/>
          <p:nvPr/>
        </p:nvSpPr>
        <p:spPr>
          <a:xfrm>
            <a:off x="2026468" y="2377027"/>
            <a:ext cx="7768886" cy="1456259"/>
          </a:xfrm>
          <a:prstGeom prst="rect">
            <a:avLst/>
          </a:prstGeom>
          <a:blipFill>
            <a:blip r:embed="rId2" cstate="print"/>
            <a:stretch>
              <a:fillRect/>
            </a:stretch>
          </a:blipFill>
        </p:spPr>
        <p:txBody>
          <a:bodyPr wrap="square" lIns="0" tIns="0" rIns="0" bIns="0" rtlCol="0"/>
          <a:lstStyle/>
          <a:p>
            <a:endParaRPr dirty="0"/>
          </a:p>
        </p:txBody>
      </p:sp>
      <p:sp>
        <p:nvSpPr>
          <p:cNvPr id="8" name="object 105">
            <a:extLst>
              <a:ext uri="{FF2B5EF4-FFF2-40B4-BE49-F238E27FC236}">
                <a16:creationId xmlns:a16="http://schemas.microsoft.com/office/drawing/2014/main" id="{16258332-A5BC-48B4-A8BE-1F07E70EC474}"/>
              </a:ext>
            </a:extLst>
          </p:cNvPr>
          <p:cNvSpPr/>
          <p:nvPr/>
        </p:nvSpPr>
        <p:spPr>
          <a:xfrm>
            <a:off x="2026468" y="3866363"/>
            <a:ext cx="7768886" cy="2834523"/>
          </a:xfrm>
          <a:prstGeom prst="rect">
            <a:avLst/>
          </a:prstGeom>
          <a:blipFill>
            <a:blip r:embed="rId3" cstate="print"/>
            <a:stretch>
              <a:fillRect/>
            </a:stretch>
          </a:blipFill>
        </p:spPr>
        <p:txBody>
          <a:bodyPr wrap="square" lIns="0" tIns="0" rIns="0" bIns="0" rtlCol="0"/>
          <a:lstStyle/>
          <a:p>
            <a:endParaRPr dirty="0"/>
          </a:p>
        </p:txBody>
      </p:sp>
      <p:sp>
        <p:nvSpPr>
          <p:cNvPr id="9" name="Espaço Reservado para Número de Slide 1">
            <a:extLst>
              <a:ext uri="{FF2B5EF4-FFF2-40B4-BE49-F238E27FC236}">
                <a16:creationId xmlns:a16="http://schemas.microsoft.com/office/drawing/2014/main" id="{F43955D9-498E-46D8-A643-8335D478142B}"/>
              </a:ext>
            </a:extLst>
          </p:cNvPr>
          <p:cNvSpPr txBox="1">
            <a:spLocks/>
          </p:cNvSpPr>
          <p:nvPr/>
        </p:nvSpPr>
        <p:spPr>
          <a:xfrm>
            <a:off x="10502289" y="6280198"/>
            <a:ext cx="1487487" cy="420688"/>
          </a:xfrm>
          <a:prstGeom prst="rect">
            <a:avLst/>
          </a:prstGeom>
          <a:noFill/>
        </p:spPr>
        <p:txBody>
          <a:bodyPr vert="horz" lIns="91440" tIns="45720" rIns="91440" bIns="45720" rtlCol="0" anchor="ctr"/>
          <a:lstStyle>
            <a:defPPr>
              <a:defRPr lang="pt-BR"/>
            </a:defPPr>
            <a:lvl1pPr marL="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fld id="{B11E278E-F9E6-4251-A67E-120101F24FB2}" type="slidenum">
              <a:rPr lang="pt-BR" altLang="pt-BR" smtClean="0"/>
              <a:pPr/>
              <a:t>29</a:t>
            </a:fld>
            <a:endParaRPr lang="pt-BR" altLang="pt-BR" dirty="0"/>
          </a:p>
        </p:txBody>
      </p:sp>
    </p:spTree>
    <p:extLst>
      <p:ext uri="{BB962C8B-B14F-4D97-AF65-F5344CB8AC3E}">
        <p14:creationId xmlns:p14="http://schemas.microsoft.com/office/powerpoint/2010/main" val="244509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781440E6-1739-429C-BBBE-75748BA668EC}"/>
              </a:ext>
            </a:extLst>
          </p:cNvPr>
          <p:cNvSpPr txBox="1"/>
          <p:nvPr/>
        </p:nvSpPr>
        <p:spPr>
          <a:xfrm>
            <a:off x="4375814" y="592896"/>
            <a:ext cx="7526214" cy="584775"/>
          </a:xfrm>
          <a:prstGeom prst="rect">
            <a:avLst/>
          </a:prstGeom>
          <a:noFill/>
        </p:spPr>
        <p:txBody>
          <a:bodyPr wrap="square" rtlCol="0">
            <a:spAutoFit/>
          </a:bodyPr>
          <a:lstStyle/>
          <a:p>
            <a:pPr algn="ctr"/>
            <a:r>
              <a:rPr lang="pt-BR" sz="3200" b="1" dirty="0">
                <a:solidFill>
                  <a:schemeClr val="bg1"/>
                </a:solidFill>
                <a:latin typeface="Arial" panose="020B0604020202020204" pitchFamily="34" charset="0"/>
                <a:cs typeface="Arial" panose="020B0604020202020204" pitchFamily="34" charset="0"/>
              </a:rPr>
              <a:t>CADASTRO MATERIAIS</a:t>
            </a:r>
          </a:p>
        </p:txBody>
      </p:sp>
      <p:sp>
        <p:nvSpPr>
          <p:cNvPr id="5" name="CaixaDeTexto 4">
            <a:extLst>
              <a:ext uri="{FF2B5EF4-FFF2-40B4-BE49-F238E27FC236}">
                <a16:creationId xmlns:a16="http://schemas.microsoft.com/office/drawing/2014/main" id="{64B022E8-13A5-438E-8379-A89A9BC30DD5}"/>
              </a:ext>
            </a:extLst>
          </p:cNvPr>
          <p:cNvSpPr txBox="1"/>
          <p:nvPr/>
        </p:nvSpPr>
        <p:spPr>
          <a:xfrm>
            <a:off x="906088" y="3160943"/>
            <a:ext cx="10761784" cy="3539943"/>
          </a:xfrm>
          <a:prstGeom prst="rect">
            <a:avLst/>
          </a:prstGeom>
          <a:noFill/>
        </p:spPr>
        <p:txBody>
          <a:bodyPr wrap="square" rtlCol="0">
            <a:spAutoFit/>
          </a:bodyPr>
          <a:lstStyle/>
          <a:p>
            <a:pPr marL="12700" algn="just">
              <a:lnSpc>
                <a:spcPct val="100000"/>
              </a:lnSpc>
              <a:spcBef>
                <a:spcPts val="980"/>
              </a:spcBef>
            </a:pPr>
            <a:r>
              <a:rPr lang="pt-BR" sz="2000" spc="15" dirty="0">
                <a:latin typeface="Arial"/>
                <a:cs typeface="Arial"/>
              </a:rPr>
              <a:t>O </a:t>
            </a:r>
            <a:r>
              <a:rPr lang="pt-BR" sz="2000" spc="5" dirty="0">
                <a:latin typeface="Arial"/>
                <a:cs typeface="Arial"/>
              </a:rPr>
              <a:t>saneamento </a:t>
            </a:r>
            <a:r>
              <a:rPr lang="pt-BR" sz="2000" spc="10" dirty="0">
                <a:latin typeface="Arial"/>
                <a:cs typeface="Arial"/>
              </a:rPr>
              <a:t>de </a:t>
            </a:r>
            <a:r>
              <a:rPr lang="pt-BR" sz="2000" spc="5" dirty="0">
                <a:latin typeface="Arial"/>
                <a:cs typeface="Arial"/>
              </a:rPr>
              <a:t>cadastros </a:t>
            </a:r>
            <a:r>
              <a:rPr lang="pt-BR" sz="2000" spc="10" dirty="0">
                <a:latin typeface="Arial"/>
                <a:cs typeface="Arial"/>
              </a:rPr>
              <a:t>é o </a:t>
            </a:r>
            <a:r>
              <a:rPr lang="pt-BR" sz="2000" spc="5" dirty="0">
                <a:latin typeface="Arial"/>
                <a:cs typeface="Arial"/>
              </a:rPr>
              <a:t>ponto </a:t>
            </a:r>
            <a:r>
              <a:rPr lang="pt-BR" sz="2000" spc="10" dirty="0">
                <a:latin typeface="Arial"/>
                <a:cs typeface="Arial"/>
              </a:rPr>
              <a:t>de </a:t>
            </a:r>
            <a:r>
              <a:rPr lang="pt-BR" sz="2000" spc="5" dirty="0">
                <a:latin typeface="Arial"/>
                <a:cs typeface="Arial"/>
              </a:rPr>
              <a:t>partida</a:t>
            </a:r>
            <a:r>
              <a:rPr lang="pt-BR" sz="2000" spc="-185" dirty="0">
                <a:latin typeface="Arial"/>
                <a:cs typeface="Arial"/>
              </a:rPr>
              <a:t> </a:t>
            </a:r>
            <a:r>
              <a:rPr lang="pt-BR" sz="2000" spc="5" dirty="0">
                <a:latin typeface="Arial"/>
                <a:cs typeface="Arial"/>
              </a:rPr>
              <a:t>para:</a:t>
            </a:r>
            <a:endParaRPr lang="pt-BR" sz="2000" dirty="0">
              <a:latin typeface="Arial"/>
              <a:cs typeface="Arial"/>
            </a:endParaRPr>
          </a:p>
          <a:p>
            <a:pPr marL="355600" indent="-342900" algn="just">
              <a:lnSpc>
                <a:spcPct val="100000"/>
              </a:lnSpc>
              <a:spcBef>
                <a:spcPts val="1120"/>
              </a:spcBef>
              <a:buSzPct val="109090"/>
              <a:buFont typeface="Wingdings" panose="05000000000000000000" pitchFamily="2" charset="2"/>
              <a:buChar char="Ø"/>
              <a:tabLst>
                <a:tab pos="329565" algn="l"/>
                <a:tab pos="330200" algn="l"/>
              </a:tabLst>
            </a:pPr>
            <a:r>
              <a:rPr lang="pt-BR" sz="2000" spc="5" dirty="0">
                <a:latin typeface="Arial"/>
                <a:cs typeface="Arial"/>
              </a:rPr>
              <a:t>Implantação de </a:t>
            </a:r>
            <a:r>
              <a:rPr lang="pt-BR" sz="2000" spc="10" dirty="0">
                <a:latin typeface="Arial"/>
                <a:cs typeface="Arial"/>
              </a:rPr>
              <a:t>sistemas </a:t>
            </a:r>
            <a:r>
              <a:rPr lang="pt-BR" sz="2000" b="1" spc="10" dirty="0">
                <a:latin typeface="Arial"/>
                <a:cs typeface="Arial"/>
              </a:rPr>
              <a:t>ERP</a:t>
            </a:r>
            <a:r>
              <a:rPr lang="pt-BR" sz="2000" spc="10" dirty="0">
                <a:latin typeface="Arial"/>
                <a:cs typeface="Arial"/>
              </a:rPr>
              <a:t>, </a:t>
            </a:r>
            <a:r>
              <a:rPr lang="pt-BR" sz="2000" b="1" spc="5" dirty="0">
                <a:latin typeface="Arial"/>
                <a:cs typeface="Arial"/>
              </a:rPr>
              <a:t>BI</a:t>
            </a:r>
            <a:r>
              <a:rPr lang="pt-BR" sz="2000" spc="5" dirty="0">
                <a:latin typeface="Arial"/>
                <a:cs typeface="Arial"/>
              </a:rPr>
              <a:t>, </a:t>
            </a:r>
            <a:r>
              <a:rPr lang="pt-BR" sz="2000" b="1" spc="5" dirty="0">
                <a:latin typeface="Arial"/>
                <a:cs typeface="Arial"/>
              </a:rPr>
              <a:t>CRM</a:t>
            </a:r>
            <a:r>
              <a:rPr lang="pt-BR" sz="2000" spc="5" dirty="0">
                <a:latin typeface="Arial"/>
                <a:cs typeface="Arial"/>
              </a:rPr>
              <a:t>, </a:t>
            </a:r>
            <a:r>
              <a:rPr lang="pt-BR" sz="2000" b="1" spc="10" dirty="0">
                <a:latin typeface="Arial"/>
                <a:cs typeface="Arial"/>
              </a:rPr>
              <a:t>SCM</a:t>
            </a:r>
            <a:r>
              <a:rPr lang="pt-BR" sz="2000" spc="10" dirty="0">
                <a:latin typeface="Arial"/>
                <a:cs typeface="Arial"/>
              </a:rPr>
              <a:t>, </a:t>
            </a:r>
            <a:r>
              <a:rPr lang="pt-BR" sz="2000" b="1" spc="5" dirty="0">
                <a:latin typeface="Arial"/>
                <a:cs typeface="Arial"/>
              </a:rPr>
              <a:t>e-Sourcing</a:t>
            </a:r>
            <a:r>
              <a:rPr lang="pt-BR" sz="2000" spc="5" dirty="0">
                <a:latin typeface="Arial"/>
                <a:cs typeface="Arial"/>
              </a:rPr>
              <a:t>,</a:t>
            </a:r>
            <a:r>
              <a:rPr lang="pt-BR" sz="2000" spc="-125" dirty="0">
                <a:latin typeface="Arial"/>
                <a:cs typeface="Arial"/>
              </a:rPr>
              <a:t> </a:t>
            </a:r>
            <a:r>
              <a:rPr lang="pt-BR" sz="2000" b="1" spc="5" dirty="0">
                <a:latin typeface="Arial"/>
                <a:cs typeface="Arial"/>
              </a:rPr>
              <a:t>e-Procuremen</a:t>
            </a:r>
            <a:r>
              <a:rPr lang="pt-BR" sz="2000" spc="5" dirty="0">
                <a:latin typeface="Arial"/>
                <a:cs typeface="Arial"/>
              </a:rPr>
              <a:t>t</a:t>
            </a:r>
            <a:endParaRPr lang="pt-BR" sz="2000" dirty="0">
              <a:latin typeface="Arial"/>
              <a:cs typeface="Arial"/>
            </a:endParaRPr>
          </a:p>
          <a:p>
            <a:pPr marL="355600" marR="396875" indent="-342900" algn="just">
              <a:lnSpc>
                <a:spcPct val="101200"/>
              </a:lnSpc>
              <a:spcBef>
                <a:spcPts val="1380"/>
              </a:spcBef>
              <a:buSzPct val="109090"/>
              <a:buFont typeface="Wingdings" panose="05000000000000000000" pitchFamily="2" charset="2"/>
              <a:buChar char="Ø"/>
              <a:tabLst>
                <a:tab pos="329565" algn="l"/>
                <a:tab pos="330200" algn="l"/>
              </a:tabLst>
            </a:pPr>
            <a:r>
              <a:rPr lang="pt-BR" sz="2000" spc="5" dirty="0">
                <a:latin typeface="Arial"/>
                <a:cs typeface="Arial"/>
              </a:rPr>
              <a:t>Projetos </a:t>
            </a:r>
            <a:r>
              <a:rPr lang="pt-BR" sz="2000" dirty="0">
                <a:latin typeface="Arial"/>
                <a:cs typeface="Arial"/>
              </a:rPr>
              <a:t>de </a:t>
            </a:r>
            <a:r>
              <a:rPr lang="pt-BR" sz="2000" b="1" spc="5" dirty="0">
                <a:latin typeface="Arial"/>
                <a:cs typeface="Arial"/>
              </a:rPr>
              <a:t>Gestão </a:t>
            </a:r>
            <a:r>
              <a:rPr lang="pt-BR" sz="2000" b="1" spc="10" dirty="0">
                <a:latin typeface="Arial"/>
                <a:cs typeface="Arial"/>
              </a:rPr>
              <a:t>de</a:t>
            </a:r>
            <a:r>
              <a:rPr lang="pt-BR" sz="2000" b="1" spc="-114" dirty="0">
                <a:latin typeface="Arial"/>
                <a:cs typeface="Arial"/>
              </a:rPr>
              <a:t> </a:t>
            </a:r>
            <a:r>
              <a:rPr lang="pt-BR" sz="2000" b="1" spc="5" dirty="0">
                <a:latin typeface="Arial"/>
                <a:cs typeface="Arial"/>
              </a:rPr>
              <a:t>Contratos</a:t>
            </a:r>
            <a:r>
              <a:rPr lang="pt-BR" sz="2000" spc="5" dirty="0">
                <a:latin typeface="Arial"/>
                <a:cs typeface="Arial"/>
              </a:rPr>
              <a:t>,  </a:t>
            </a:r>
            <a:r>
              <a:rPr lang="pt-BR" sz="2000" b="1" spc="5" dirty="0">
                <a:latin typeface="Arial"/>
                <a:cs typeface="Arial"/>
              </a:rPr>
              <a:t>Gestão </a:t>
            </a:r>
            <a:r>
              <a:rPr lang="pt-BR" sz="2000" b="1" spc="10" dirty="0">
                <a:latin typeface="Arial"/>
                <a:cs typeface="Arial"/>
              </a:rPr>
              <a:t>de</a:t>
            </a:r>
            <a:r>
              <a:rPr lang="pt-BR" sz="2000" b="1" spc="-35" dirty="0">
                <a:latin typeface="Arial"/>
                <a:cs typeface="Arial"/>
              </a:rPr>
              <a:t> </a:t>
            </a:r>
            <a:r>
              <a:rPr lang="pt-BR" sz="2000" b="1" spc="5" dirty="0">
                <a:latin typeface="Arial"/>
                <a:cs typeface="Arial"/>
              </a:rPr>
              <a:t>Fornecedores</a:t>
            </a:r>
            <a:endParaRPr lang="pt-BR" sz="2000" dirty="0">
              <a:latin typeface="Arial"/>
              <a:cs typeface="Arial"/>
            </a:endParaRPr>
          </a:p>
          <a:p>
            <a:pPr marL="355600" indent="-342900" algn="just">
              <a:lnSpc>
                <a:spcPct val="100000"/>
              </a:lnSpc>
              <a:spcBef>
                <a:spcPts val="1420"/>
              </a:spcBef>
              <a:buSzPct val="109090"/>
              <a:buFont typeface="Wingdings" panose="05000000000000000000" pitchFamily="2" charset="2"/>
              <a:buChar char="Ø"/>
              <a:tabLst>
                <a:tab pos="329565" algn="l"/>
                <a:tab pos="330200" algn="l"/>
              </a:tabLst>
            </a:pPr>
            <a:r>
              <a:rPr lang="pt-BR" sz="2000" spc="5" dirty="0">
                <a:latin typeface="Arial"/>
                <a:cs typeface="Arial"/>
              </a:rPr>
              <a:t>Alinhamento do cadastro as exigências do </a:t>
            </a:r>
            <a:r>
              <a:rPr lang="pt-BR" sz="2000" b="1" spc="5" dirty="0">
                <a:latin typeface="Arial"/>
                <a:cs typeface="Arial"/>
              </a:rPr>
              <a:t>SPED</a:t>
            </a:r>
            <a:r>
              <a:rPr lang="pt-BR" sz="2000" spc="5" dirty="0">
                <a:latin typeface="Arial"/>
                <a:cs typeface="Arial"/>
              </a:rPr>
              <a:t>: </a:t>
            </a:r>
            <a:r>
              <a:rPr lang="pt-BR" sz="2000" b="1" spc="5" dirty="0">
                <a:latin typeface="Arial"/>
                <a:cs typeface="Arial"/>
              </a:rPr>
              <a:t>NF-e</a:t>
            </a:r>
            <a:r>
              <a:rPr lang="pt-BR" sz="2000" spc="5" dirty="0">
                <a:latin typeface="Arial"/>
                <a:cs typeface="Arial"/>
              </a:rPr>
              <a:t> ...</a:t>
            </a:r>
            <a:endParaRPr lang="pt-BR" sz="2000" dirty="0">
              <a:latin typeface="Arial"/>
              <a:cs typeface="Arial"/>
            </a:endParaRPr>
          </a:p>
          <a:p>
            <a:pPr marL="355600" indent="-342900" algn="just">
              <a:lnSpc>
                <a:spcPct val="100000"/>
              </a:lnSpc>
              <a:spcBef>
                <a:spcPts val="1400"/>
              </a:spcBef>
              <a:buSzPct val="109090"/>
              <a:buFont typeface="Wingdings" panose="05000000000000000000" pitchFamily="2" charset="2"/>
              <a:buChar char="Ø"/>
              <a:tabLst>
                <a:tab pos="329565" algn="l"/>
                <a:tab pos="330200" algn="l"/>
              </a:tabLst>
            </a:pPr>
            <a:r>
              <a:rPr lang="pt-BR" sz="2000" b="1" spc="10" dirty="0">
                <a:latin typeface="Arial"/>
                <a:cs typeface="Arial"/>
              </a:rPr>
              <a:t>Fusões </a:t>
            </a:r>
            <a:r>
              <a:rPr lang="pt-BR" sz="2000" spc="5" dirty="0">
                <a:latin typeface="Arial"/>
                <a:cs typeface="Arial"/>
              </a:rPr>
              <a:t>e </a:t>
            </a:r>
            <a:r>
              <a:rPr lang="pt-BR" sz="2000" b="1" dirty="0">
                <a:latin typeface="Arial"/>
                <a:cs typeface="Arial"/>
              </a:rPr>
              <a:t>Aquisições </a:t>
            </a:r>
            <a:r>
              <a:rPr lang="pt-BR" sz="2000" spc="5" dirty="0">
                <a:latin typeface="Arial"/>
                <a:cs typeface="Arial"/>
              </a:rPr>
              <a:t>que precisam unificar e/ou revisões de banco de</a:t>
            </a:r>
            <a:r>
              <a:rPr lang="pt-BR" sz="2000" spc="-105" dirty="0">
                <a:latin typeface="Arial"/>
                <a:cs typeface="Arial"/>
              </a:rPr>
              <a:t> </a:t>
            </a:r>
            <a:r>
              <a:rPr lang="pt-BR" sz="2000" spc="5" dirty="0">
                <a:latin typeface="Arial"/>
                <a:cs typeface="Arial"/>
              </a:rPr>
              <a:t>dados</a:t>
            </a:r>
            <a:endParaRPr lang="pt-BR" sz="2000" dirty="0">
              <a:latin typeface="Arial"/>
              <a:cs typeface="Arial"/>
            </a:endParaRPr>
          </a:p>
          <a:p>
            <a:pPr marL="12700" algn="just">
              <a:lnSpc>
                <a:spcPct val="100000"/>
              </a:lnSpc>
              <a:spcBef>
                <a:spcPts val="1420"/>
              </a:spcBef>
              <a:buClr>
                <a:srgbClr val="006FC0"/>
              </a:buClr>
              <a:buSzPct val="109090"/>
              <a:tabLst>
                <a:tab pos="329565" algn="l"/>
                <a:tab pos="330200" algn="l"/>
              </a:tabLst>
            </a:pPr>
            <a:r>
              <a:rPr lang="pt-BR" sz="2000" spc="5" dirty="0">
                <a:latin typeface="Arial"/>
                <a:cs typeface="Arial"/>
              </a:rPr>
              <a:t>Implantação de </a:t>
            </a:r>
            <a:r>
              <a:rPr lang="pt-BR" sz="2000" b="1" spc="5" dirty="0">
                <a:latin typeface="Arial"/>
                <a:cs typeface="Arial"/>
              </a:rPr>
              <a:t>centrais </a:t>
            </a:r>
            <a:r>
              <a:rPr lang="pt-BR" sz="2000" b="1" spc="10" dirty="0">
                <a:latin typeface="Arial"/>
                <a:cs typeface="Arial"/>
              </a:rPr>
              <a:t>de </a:t>
            </a:r>
            <a:r>
              <a:rPr lang="pt-BR" sz="2000" b="1" spc="5" dirty="0">
                <a:latin typeface="Arial"/>
                <a:cs typeface="Arial"/>
              </a:rPr>
              <a:t>cadastros </a:t>
            </a:r>
            <a:r>
              <a:rPr lang="pt-BR" sz="2000" spc="5" dirty="0">
                <a:latin typeface="Arial"/>
                <a:cs typeface="Arial"/>
              </a:rPr>
              <a:t>e </a:t>
            </a:r>
            <a:r>
              <a:rPr lang="pt-BR" sz="2000" b="1" spc="5" dirty="0">
                <a:latin typeface="Arial"/>
                <a:cs typeface="Arial"/>
              </a:rPr>
              <a:t>gestão </a:t>
            </a:r>
            <a:r>
              <a:rPr lang="pt-BR" sz="2000" b="1" spc="10" dirty="0">
                <a:latin typeface="Arial"/>
                <a:cs typeface="Arial"/>
              </a:rPr>
              <a:t>de dados</a:t>
            </a:r>
            <a:r>
              <a:rPr lang="pt-BR" sz="2000" b="1" spc="-130" dirty="0">
                <a:latin typeface="Arial"/>
                <a:cs typeface="Arial"/>
              </a:rPr>
              <a:t> </a:t>
            </a:r>
            <a:r>
              <a:rPr lang="pt-BR" sz="2000" b="1" spc="5" dirty="0">
                <a:latin typeface="Arial"/>
                <a:cs typeface="Arial"/>
              </a:rPr>
              <a:t>mestres</a:t>
            </a:r>
            <a:endParaRPr lang="pt-BR" sz="2000" dirty="0">
              <a:latin typeface="Arial"/>
              <a:cs typeface="Arial"/>
            </a:endParaRPr>
          </a:p>
          <a:p>
            <a:pPr algn="just">
              <a:lnSpc>
                <a:spcPct val="150000"/>
              </a:lnSpc>
              <a:defRPr/>
            </a:pPr>
            <a:endParaRPr lang="pt-BR" sz="2000" dirty="0">
              <a:latin typeface="Arial" panose="020B0604020202020204" pitchFamily="34" charset="0"/>
              <a:cs typeface="Arial" panose="020B0604020202020204" pitchFamily="34" charset="0"/>
            </a:endParaRPr>
          </a:p>
          <a:p>
            <a:endParaRPr lang="pt-BR" dirty="0"/>
          </a:p>
        </p:txBody>
      </p:sp>
      <p:sp>
        <p:nvSpPr>
          <p:cNvPr id="2" name="CaixaDeTexto 1">
            <a:extLst>
              <a:ext uri="{FF2B5EF4-FFF2-40B4-BE49-F238E27FC236}">
                <a16:creationId xmlns:a16="http://schemas.microsoft.com/office/drawing/2014/main" id="{986F7421-F664-4182-A42A-C4D7786DF8F9}"/>
              </a:ext>
            </a:extLst>
          </p:cNvPr>
          <p:cNvSpPr txBox="1"/>
          <p:nvPr/>
        </p:nvSpPr>
        <p:spPr>
          <a:xfrm>
            <a:off x="5793465" y="1304038"/>
            <a:ext cx="6033555" cy="707886"/>
          </a:xfrm>
          <a:prstGeom prst="rect">
            <a:avLst/>
          </a:prstGeom>
          <a:noFill/>
        </p:spPr>
        <p:txBody>
          <a:bodyPr wrap="square" rtlCol="0">
            <a:spAutoFit/>
          </a:bodyPr>
          <a:lstStyle/>
          <a:p>
            <a:r>
              <a:rPr lang="pt-BR" sz="2000" b="1" dirty="0">
                <a:latin typeface="Arial" panose="020B0604020202020204" pitchFamily="34" charset="0"/>
                <a:cs typeface="Arial" panose="020B0604020202020204" pitchFamily="34" charset="0"/>
              </a:rPr>
              <a:t>Para que uma empresa precisa do saneamento de cadastros?</a:t>
            </a:r>
          </a:p>
        </p:txBody>
      </p:sp>
      <p:sp>
        <p:nvSpPr>
          <p:cNvPr id="21" name="Espaço Reservado para Número de Slide 1">
            <a:extLst>
              <a:ext uri="{FF2B5EF4-FFF2-40B4-BE49-F238E27FC236}">
                <a16:creationId xmlns:a16="http://schemas.microsoft.com/office/drawing/2014/main" id="{254FA848-45B3-4F23-AB8D-E37DABCF0172}"/>
              </a:ext>
            </a:extLst>
          </p:cNvPr>
          <p:cNvSpPr txBox="1">
            <a:spLocks/>
          </p:cNvSpPr>
          <p:nvPr/>
        </p:nvSpPr>
        <p:spPr>
          <a:xfrm>
            <a:off x="10502289" y="6280198"/>
            <a:ext cx="1487487" cy="420688"/>
          </a:xfrm>
          <a:prstGeom prst="rect">
            <a:avLst/>
          </a:prstGeom>
          <a:noFill/>
        </p:spPr>
        <p:txBody>
          <a:bodyPr vert="horz" lIns="91440" tIns="45720" rIns="91440" bIns="45720" rtlCol="0" anchor="ctr"/>
          <a:lstStyle>
            <a:defPPr>
              <a:defRPr lang="pt-BR"/>
            </a:defPPr>
            <a:lvl1pPr marL="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fld id="{B11E278E-F9E6-4251-A67E-120101F24FB2}" type="slidenum">
              <a:rPr lang="pt-BR" altLang="pt-BR" smtClean="0"/>
              <a:pPr/>
              <a:t>3</a:t>
            </a:fld>
            <a:endParaRPr lang="pt-BR" altLang="pt-BR" dirty="0"/>
          </a:p>
        </p:txBody>
      </p:sp>
    </p:spTree>
    <p:extLst>
      <p:ext uri="{BB962C8B-B14F-4D97-AF65-F5344CB8AC3E}">
        <p14:creationId xmlns:p14="http://schemas.microsoft.com/office/powerpoint/2010/main" val="31529866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781440E6-1739-429C-BBBE-75748BA668EC}"/>
              </a:ext>
            </a:extLst>
          </p:cNvPr>
          <p:cNvSpPr txBox="1"/>
          <p:nvPr/>
        </p:nvSpPr>
        <p:spPr>
          <a:xfrm>
            <a:off x="5432941" y="177091"/>
            <a:ext cx="6759059" cy="954107"/>
          </a:xfrm>
          <a:prstGeom prst="rect">
            <a:avLst/>
          </a:prstGeom>
          <a:noFill/>
        </p:spPr>
        <p:txBody>
          <a:bodyPr wrap="square" rtlCol="0">
            <a:spAutoFit/>
          </a:bodyPr>
          <a:lstStyle/>
          <a:p>
            <a:pPr algn="ctr"/>
            <a:r>
              <a:rPr lang="pt-BR" sz="2800" b="1" dirty="0">
                <a:solidFill>
                  <a:schemeClr val="bg1"/>
                </a:solidFill>
                <a:latin typeface="Arial" panose="020B0604020202020204" pitchFamily="34" charset="0"/>
                <a:cs typeface="Arial" panose="020B0604020202020204" pitchFamily="34" charset="0"/>
              </a:rPr>
              <a:t>CLASSIFICAÇÃO DE SERVIÇOS ISSQN</a:t>
            </a:r>
          </a:p>
        </p:txBody>
      </p:sp>
      <p:sp>
        <p:nvSpPr>
          <p:cNvPr id="2" name="CaixaDeTexto 1">
            <a:extLst>
              <a:ext uri="{FF2B5EF4-FFF2-40B4-BE49-F238E27FC236}">
                <a16:creationId xmlns:a16="http://schemas.microsoft.com/office/drawing/2014/main" id="{986F7421-F664-4182-A42A-C4D7786DF8F9}"/>
              </a:ext>
            </a:extLst>
          </p:cNvPr>
          <p:cNvSpPr txBox="1"/>
          <p:nvPr/>
        </p:nvSpPr>
        <p:spPr>
          <a:xfrm>
            <a:off x="5381801" y="1196016"/>
            <a:ext cx="6922088" cy="400110"/>
          </a:xfrm>
          <a:prstGeom prst="rect">
            <a:avLst/>
          </a:prstGeom>
          <a:noFill/>
        </p:spPr>
        <p:txBody>
          <a:bodyPr wrap="none" rtlCol="0">
            <a:spAutoFit/>
          </a:bodyPr>
          <a:lstStyle/>
          <a:p>
            <a:r>
              <a:rPr lang="pt-BR" sz="2000" b="1" dirty="0">
                <a:latin typeface="Arial" panose="020B0604020202020204" pitchFamily="34" charset="0"/>
                <a:cs typeface="Arial" panose="020B0604020202020204" pitchFamily="34" charset="0"/>
              </a:rPr>
              <a:t>ISSQN – Imposto Sobre Serviços de Qualquer Natureza</a:t>
            </a:r>
          </a:p>
        </p:txBody>
      </p:sp>
      <p:sp>
        <p:nvSpPr>
          <p:cNvPr id="5" name="Retângulo 4">
            <a:extLst>
              <a:ext uri="{FF2B5EF4-FFF2-40B4-BE49-F238E27FC236}">
                <a16:creationId xmlns:a16="http://schemas.microsoft.com/office/drawing/2014/main" id="{391640A7-C6B4-48C9-8B17-37725811304B}"/>
              </a:ext>
            </a:extLst>
          </p:cNvPr>
          <p:cNvSpPr/>
          <p:nvPr/>
        </p:nvSpPr>
        <p:spPr>
          <a:xfrm>
            <a:off x="2982073" y="2839188"/>
            <a:ext cx="5936566" cy="697575"/>
          </a:xfrm>
          <a:prstGeom prst="rect">
            <a:avLst/>
          </a:prstGeom>
          <a:solidFill>
            <a:srgbClr val="B4C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tx1"/>
                </a:solidFill>
                <a:latin typeface="Arial" panose="020B0604020202020204" pitchFamily="34" charset="0"/>
                <a:cs typeface="Arial" panose="020B0604020202020204" pitchFamily="34" charset="0"/>
              </a:rPr>
              <a:t>Código numérico 04 dígitos: </a:t>
            </a:r>
            <a:r>
              <a:rPr lang="pt-BR" sz="2000" b="1" dirty="0">
                <a:solidFill>
                  <a:srgbClr val="002060"/>
                </a:solidFill>
                <a:latin typeface="Arial" panose="020B0604020202020204" pitchFamily="34" charset="0"/>
                <a:cs typeface="Arial" panose="020B0604020202020204" pitchFamily="34" charset="0"/>
              </a:rPr>
              <a:t>Grupo - Subgrupo</a:t>
            </a:r>
          </a:p>
        </p:txBody>
      </p:sp>
      <p:sp>
        <p:nvSpPr>
          <p:cNvPr id="8" name="object 100">
            <a:extLst>
              <a:ext uri="{FF2B5EF4-FFF2-40B4-BE49-F238E27FC236}">
                <a16:creationId xmlns:a16="http://schemas.microsoft.com/office/drawing/2014/main" id="{75485000-6BC4-4579-8CF8-B7560912D623}"/>
              </a:ext>
            </a:extLst>
          </p:cNvPr>
          <p:cNvSpPr/>
          <p:nvPr/>
        </p:nvSpPr>
        <p:spPr>
          <a:xfrm>
            <a:off x="1903444" y="3823409"/>
            <a:ext cx="3930396" cy="2857500"/>
          </a:xfrm>
          <a:prstGeom prst="rect">
            <a:avLst/>
          </a:prstGeom>
          <a:blipFill>
            <a:blip r:embed="rId2" cstate="print"/>
            <a:stretch>
              <a:fillRect/>
            </a:stretch>
          </a:blipFill>
        </p:spPr>
        <p:txBody>
          <a:bodyPr wrap="square" lIns="0" tIns="0" rIns="0" bIns="0" rtlCol="0"/>
          <a:lstStyle/>
          <a:p>
            <a:endParaRPr dirty="0"/>
          </a:p>
        </p:txBody>
      </p:sp>
      <p:sp>
        <p:nvSpPr>
          <p:cNvPr id="9" name="object 100">
            <a:extLst>
              <a:ext uri="{FF2B5EF4-FFF2-40B4-BE49-F238E27FC236}">
                <a16:creationId xmlns:a16="http://schemas.microsoft.com/office/drawing/2014/main" id="{58474D42-1B90-4900-9AE9-A65F0E64A09E}"/>
              </a:ext>
            </a:extLst>
          </p:cNvPr>
          <p:cNvSpPr/>
          <p:nvPr/>
        </p:nvSpPr>
        <p:spPr>
          <a:xfrm>
            <a:off x="6096000" y="3823409"/>
            <a:ext cx="3930396" cy="2857500"/>
          </a:xfrm>
          <a:prstGeom prst="rect">
            <a:avLst/>
          </a:prstGeom>
          <a:blipFill>
            <a:blip r:embed="rId2" cstate="print"/>
            <a:stretch>
              <a:fillRect/>
            </a:stretch>
          </a:blipFill>
        </p:spPr>
        <p:txBody>
          <a:bodyPr wrap="square" lIns="0" tIns="0" rIns="0" bIns="0" rtlCol="0"/>
          <a:lstStyle/>
          <a:p>
            <a:endParaRPr dirty="0"/>
          </a:p>
        </p:txBody>
      </p:sp>
      <p:sp>
        <p:nvSpPr>
          <p:cNvPr id="10" name="object 107">
            <a:extLst>
              <a:ext uri="{FF2B5EF4-FFF2-40B4-BE49-F238E27FC236}">
                <a16:creationId xmlns:a16="http://schemas.microsoft.com/office/drawing/2014/main" id="{9F90EA0F-C71C-4034-B72D-13F584913701}"/>
              </a:ext>
            </a:extLst>
          </p:cNvPr>
          <p:cNvSpPr txBox="1"/>
          <p:nvPr/>
        </p:nvSpPr>
        <p:spPr>
          <a:xfrm>
            <a:off x="3255106" y="4004336"/>
            <a:ext cx="1029335" cy="300355"/>
          </a:xfrm>
          <a:prstGeom prst="rect">
            <a:avLst/>
          </a:prstGeom>
        </p:spPr>
        <p:txBody>
          <a:bodyPr vert="horz" wrap="square" lIns="0" tIns="12700" rIns="0" bIns="0" rtlCol="0">
            <a:spAutoFit/>
          </a:bodyPr>
          <a:lstStyle/>
          <a:p>
            <a:pPr>
              <a:lnSpc>
                <a:spcPct val="100000"/>
              </a:lnSpc>
              <a:spcBef>
                <a:spcPts val="100"/>
              </a:spcBef>
            </a:pPr>
            <a:r>
              <a:rPr sz="1800" b="1" dirty="0">
                <a:solidFill>
                  <a:srgbClr val="001F5F"/>
                </a:solidFill>
                <a:latin typeface="Arial"/>
                <a:cs typeface="Arial"/>
              </a:rPr>
              <a:t>E</a:t>
            </a:r>
            <a:r>
              <a:rPr sz="1800" b="1" spc="-10" dirty="0">
                <a:solidFill>
                  <a:srgbClr val="001F5F"/>
                </a:solidFill>
                <a:latin typeface="Arial"/>
                <a:cs typeface="Arial"/>
              </a:rPr>
              <a:t>s</a:t>
            </a:r>
            <a:r>
              <a:rPr sz="1800" b="1" dirty="0">
                <a:solidFill>
                  <a:srgbClr val="001F5F"/>
                </a:solidFill>
                <a:latin typeface="Arial"/>
                <a:cs typeface="Arial"/>
              </a:rPr>
              <a:t>trutura</a:t>
            </a:r>
            <a:endParaRPr sz="1800" dirty="0">
              <a:latin typeface="Arial"/>
              <a:cs typeface="Arial"/>
            </a:endParaRPr>
          </a:p>
        </p:txBody>
      </p:sp>
      <p:sp>
        <p:nvSpPr>
          <p:cNvPr id="11" name="object 114">
            <a:extLst>
              <a:ext uri="{FF2B5EF4-FFF2-40B4-BE49-F238E27FC236}">
                <a16:creationId xmlns:a16="http://schemas.microsoft.com/office/drawing/2014/main" id="{F5F15983-CC2D-4776-BBE0-F381E8FCCCEB}"/>
              </a:ext>
            </a:extLst>
          </p:cNvPr>
          <p:cNvSpPr txBox="1"/>
          <p:nvPr/>
        </p:nvSpPr>
        <p:spPr>
          <a:xfrm>
            <a:off x="6652768" y="4004336"/>
            <a:ext cx="281686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1F5F"/>
                </a:solidFill>
                <a:latin typeface="Arial"/>
                <a:cs typeface="Arial"/>
              </a:rPr>
              <a:t>Critérios </a:t>
            </a:r>
            <a:r>
              <a:rPr sz="1800" b="1" dirty="0">
                <a:solidFill>
                  <a:srgbClr val="001F5F"/>
                </a:solidFill>
                <a:latin typeface="Arial"/>
                <a:cs typeface="Arial"/>
              </a:rPr>
              <a:t>de</a:t>
            </a:r>
            <a:r>
              <a:rPr sz="1800" b="1" spc="-30" dirty="0">
                <a:solidFill>
                  <a:srgbClr val="001F5F"/>
                </a:solidFill>
                <a:latin typeface="Arial"/>
                <a:cs typeface="Arial"/>
              </a:rPr>
              <a:t> </a:t>
            </a:r>
            <a:r>
              <a:rPr sz="1800" b="1" spc="-5" dirty="0">
                <a:solidFill>
                  <a:srgbClr val="001F5F"/>
                </a:solidFill>
                <a:latin typeface="Arial"/>
                <a:cs typeface="Arial"/>
              </a:rPr>
              <a:t>Classificação</a:t>
            </a:r>
            <a:endParaRPr sz="1800" dirty="0">
              <a:latin typeface="Arial"/>
              <a:cs typeface="Arial"/>
            </a:endParaRPr>
          </a:p>
        </p:txBody>
      </p:sp>
      <p:grpSp>
        <p:nvGrpSpPr>
          <p:cNvPr id="6" name="Agrupar 5">
            <a:extLst>
              <a:ext uri="{FF2B5EF4-FFF2-40B4-BE49-F238E27FC236}">
                <a16:creationId xmlns:a16="http://schemas.microsoft.com/office/drawing/2014/main" id="{2C797307-1895-4946-BAF1-42ACE2647A1E}"/>
              </a:ext>
            </a:extLst>
          </p:cNvPr>
          <p:cNvGrpSpPr/>
          <p:nvPr/>
        </p:nvGrpSpPr>
        <p:grpSpPr>
          <a:xfrm>
            <a:off x="3492913" y="4428974"/>
            <a:ext cx="553720" cy="331470"/>
            <a:chOff x="3142861" y="3853638"/>
            <a:chExt cx="553720" cy="331470"/>
          </a:xfrm>
        </p:grpSpPr>
        <p:sp>
          <p:nvSpPr>
            <p:cNvPr id="15" name="object 110">
              <a:extLst>
                <a:ext uri="{FF2B5EF4-FFF2-40B4-BE49-F238E27FC236}">
                  <a16:creationId xmlns:a16="http://schemas.microsoft.com/office/drawing/2014/main" id="{F7E0D2F8-A027-44C7-B053-BCDB4B2C5EF4}"/>
                </a:ext>
              </a:extLst>
            </p:cNvPr>
            <p:cNvSpPr txBox="1"/>
            <p:nvPr/>
          </p:nvSpPr>
          <p:spPr>
            <a:xfrm>
              <a:off x="3246810" y="3853638"/>
              <a:ext cx="271780" cy="331470"/>
            </a:xfrm>
            <a:prstGeom prst="rect">
              <a:avLst/>
            </a:prstGeom>
          </p:spPr>
          <p:txBody>
            <a:bodyPr vert="horz" wrap="square" lIns="0" tIns="13335" rIns="0" bIns="0" rtlCol="0">
              <a:spAutoFit/>
            </a:bodyPr>
            <a:lstStyle/>
            <a:p>
              <a:pPr>
                <a:lnSpc>
                  <a:spcPct val="100000"/>
                </a:lnSpc>
                <a:spcBef>
                  <a:spcPts val="105"/>
                </a:spcBef>
              </a:pPr>
              <a:r>
                <a:rPr sz="2000" spc="-100" dirty="0">
                  <a:solidFill>
                    <a:srgbClr val="001F5F"/>
                  </a:solidFill>
                  <a:latin typeface="Arial"/>
                  <a:cs typeface="Arial"/>
                </a:rPr>
                <a:t>00</a:t>
              </a:r>
              <a:endParaRPr sz="2000" dirty="0">
                <a:latin typeface="Arial"/>
                <a:cs typeface="Arial"/>
              </a:endParaRPr>
            </a:p>
          </p:txBody>
        </p:sp>
        <p:sp>
          <p:nvSpPr>
            <p:cNvPr id="17" name="object 109">
              <a:extLst>
                <a:ext uri="{FF2B5EF4-FFF2-40B4-BE49-F238E27FC236}">
                  <a16:creationId xmlns:a16="http://schemas.microsoft.com/office/drawing/2014/main" id="{6CEBB5CB-3750-4516-805F-35E9789F17A8}"/>
                </a:ext>
              </a:extLst>
            </p:cNvPr>
            <p:cNvSpPr/>
            <p:nvPr/>
          </p:nvSpPr>
          <p:spPr>
            <a:xfrm>
              <a:off x="3142861" y="4185108"/>
              <a:ext cx="553720" cy="0"/>
            </a:xfrm>
            <a:custGeom>
              <a:avLst/>
              <a:gdLst/>
              <a:ahLst/>
              <a:cxnLst/>
              <a:rect l="l" t="t" r="r" b="b"/>
              <a:pathLst>
                <a:path w="553719">
                  <a:moveTo>
                    <a:pt x="0" y="0"/>
                  </a:moveTo>
                  <a:lnTo>
                    <a:pt x="553212" y="0"/>
                  </a:lnTo>
                </a:path>
              </a:pathLst>
            </a:custGeom>
            <a:ln w="38100">
              <a:solidFill>
                <a:srgbClr val="001F5F"/>
              </a:solidFill>
            </a:ln>
          </p:spPr>
          <p:txBody>
            <a:bodyPr wrap="square" lIns="0" tIns="0" rIns="0" bIns="0" rtlCol="0"/>
            <a:lstStyle/>
            <a:p>
              <a:endParaRPr dirty="0"/>
            </a:p>
          </p:txBody>
        </p:sp>
      </p:grpSp>
      <p:grpSp>
        <p:nvGrpSpPr>
          <p:cNvPr id="18" name="Agrupar 17">
            <a:extLst>
              <a:ext uri="{FF2B5EF4-FFF2-40B4-BE49-F238E27FC236}">
                <a16:creationId xmlns:a16="http://schemas.microsoft.com/office/drawing/2014/main" id="{41F53B41-6C05-44D2-84B0-0A5553CD2E50}"/>
              </a:ext>
            </a:extLst>
          </p:cNvPr>
          <p:cNvGrpSpPr/>
          <p:nvPr/>
        </p:nvGrpSpPr>
        <p:grpSpPr>
          <a:xfrm>
            <a:off x="2428353" y="4428974"/>
            <a:ext cx="553720" cy="331470"/>
            <a:chOff x="3142861" y="3853638"/>
            <a:chExt cx="553720" cy="331470"/>
          </a:xfrm>
        </p:grpSpPr>
        <p:sp>
          <p:nvSpPr>
            <p:cNvPr id="19" name="object 110">
              <a:extLst>
                <a:ext uri="{FF2B5EF4-FFF2-40B4-BE49-F238E27FC236}">
                  <a16:creationId xmlns:a16="http://schemas.microsoft.com/office/drawing/2014/main" id="{D53209A7-D3D4-4F50-88DE-5FF235BEAA3F}"/>
                </a:ext>
              </a:extLst>
            </p:cNvPr>
            <p:cNvSpPr txBox="1"/>
            <p:nvPr/>
          </p:nvSpPr>
          <p:spPr>
            <a:xfrm>
              <a:off x="3246810" y="3853638"/>
              <a:ext cx="271780" cy="331470"/>
            </a:xfrm>
            <a:prstGeom prst="rect">
              <a:avLst/>
            </a:prstGeom>
          </p:spPr>
          <p:txBody>
            <a:bodyPr vert="horz" wrap="square" lIns="0" tIns="13335" rIns="0" bIns="0" rtlCol="0">
              <a:spAutoFit/>
            </a:bodyPr>
            <a:lstStyle/>
            <a:p>
              <a:pPr>
                <a:lnSpc>
                  <a:spcPct val="100000"/>
                </a:lnSpc>
                <a:spcBef>
                  <a:spcPts val="105"/>
                </a:spcBef>
              </a:pPr>
              <a:r>
                <a:rPr sz="2000" spc="-100" dirty="0">
                  <a:solidFill>
                    <a:srgbClr val="001F5F"/>
                  </a:solidFill>
                  <a:latin typeface="Arial"/>
                  <a:cs typeface="Arial"/>
                </a:rPr>
                <a:t>00</a:t>
              </a:r>
              <a:endParaRPr sz="2000" dirty="0">
                <a:latin typeface="Arial"/>
                <a:cs typeface="Arial"/>
              </a:endParaRPr>
            </a:p>
          </p:txBody>
        </p:sp>
        <p:sp>
          <p:nvSpPr>
            <p:cNvPr id="20" name="object 109">
              <a:extLst>
                <a:ext uri="{FF2B5EF4-FFF2-40B4-BE49-F238E27FC236}">
                  <a16:creationId xmlns:a16="http://schemas.microsoft.com/office/drawing/2014/main" id="{C8EE52C9-C971-4552-A6EB-9B7F8421F20A}"/>
                </a:ext>
              </a:extLst>
            </p:cNvPr>
            <p:cNvSpPr/>
            <p:nvPr/>
          </p:nvSpPr>
          <p:spPr>
            <a:xfrm>
              <a:off x="3142861" y="4185108"/>
              <a:ext cx="553720" cy="0"/>
            </a:xfrm>
            <a:custGeom>
              <a:avLst/>
              <a:gdLst/>
              <a:ahLst/>
              <a:cxnLst/>
              <a:rect l="l" t="t" r="r" b="b"/>
              <a:pathLst>
                <a:path w="553719">
                  <a:moveTo>
                    <a:pt x="0" y="0"/>
                  </a:moveTo>
                  <a:lnTo>
                    <a:pt x="553212" y="0"/>
                  </a:lnTo>
                </a:path>
              </a:pathLst>
            </a:custGeom>
            <a:ln w="38100">
              <a:solidFill>
                <a:srgbClr val="001F5F"/>
              </a:solidFill>
            </a:ln>
          </p:spPr>
          <p:txBody>
            <a:bodyPr wrap="square" lIns="0" tIns="0" rIns="0" bIns="0" rtlCol="0"/>
            <a:lstStyle/>
            <a:p>
              <a:endParaRPr dirty="0"/>
            </a:p>
          </p:txBody>
        </p:sp>
      </p:grpSp>
      <p:sp>
        <p:nvSpPr>
          <p:cNvPr id="21" name="object 118">
            <a:extLst>
              <a:ext uri="{FF2B5EF4-FFF2-40B4-BE49-F238E27FC236}">
                <a16:creationId xmlns:a16="http://schemas.microsoft.com/office/drawing/2014/main" id="{20ED6A81-87AC-4BE8-8789-BC908D19A80D}"/>
              </a:ext>
            </a:extLst>
          </p:cNvPr>
          <p:cNvSpPr/>
          <p:nvPr/>
        </p:nvSpPr>
        <p:spPr>
          <a:xfrm>
            <a:off x="2685191" y="4910256"/>
            <a:ext cx="1617980" cy="1419225"/>
          </a:xfrm>
          <a:custGeom>
            <a:avLst/>
            <a:gdLst/>
            <a:ahLst/>
            <a:cxnLst/>
            <a:rect l="l" t="t" r="r" b="b"/>
            <a:pathLst>
              <a:path w="1617980" h="1419225">
                <a:moveTo>
                  <a:pt x="1503299" y="1304925"/>
                </a:moveTo>
                <a:lnTo>
                  <a:pt x="1503299" y="1419225"/>
                </a:lnTo>
                <a:lnTo>
                  <a:pt x="1579499" y="1381125"/>
                </a:lnTo>
                <a:lnTo>
                  <a:pt x="1522476" y="1381125"/>
                </a:lnTo>
                <a:lnTo>
                  <a:pt x="1529845" y="1379630"/>
                </a:lnTo>
                <a:lnTo>
                  <a:pt x="1535906" y="1375552"/>
                </a:lnTo>
                <a:lnTo>
                  <a:pt x="1540013" y="1369498"/>
                </a:lnTo>
                <a:lnTo>
                  <a:pt x="1541526" y="1362075"/>
                </a:lnTo>
                <a:lnTo>
                  <a:pt x="1540013" y="1354651"/>
                </a:lnTo>
                <a:lnTo>
                  <a:pt x="1535906" y="1348597"/>
                </a:lnTo>
                <a:lnTo>
                  <a:pt x="1529845" y="1344519"/>
                </a:lnTo>
                <a:lnTo>
                  <a:pt x="1522476" y="1343025"/>
                </a:lnTo>
                <a:lnTo>
                  <a:pt x="1579499" y="1343025"/>
                </a:lnTo>
                <a:lnTo>
                  <a:pt x="1503299" y="1304925"/>
                </a:lnTo>
                <a:close/>
              </a:path>
              <a:path w="1617980" h="1419225">
                <a:moveTo>
                  <a:pt x="1549" y="26550"/>
                </a:moveTo>
                <a:lnTo>
                  <a:pt x="1549" y="1362075"/>
                </a:lnTo>
                <a:lnTo>
                  <a:pt x="3047" y="1369498"/>
                </a:lnTo>
                <a:lnTo>
                  <a:pt x="7131" y="1375552"/>
                </a:lnTo>
                <a:lnTo>
                  <a:pt x="13186" y="1379630"/>
                </a:lnTo>
                <a:lnTo>
                  <a:pt x="20599" y="1381125"/>
                </a:lnTo>
                <a:lnTo>
                  <a:pt x="1503299" y="1381125"/>
                </a:lnTo>
                <a:lnTo>
                  <a:pt x="1503299" y="1362075"/>
                </a:lnTo>
                <a:lnTo>
                  <a:pt x="39649" y="1362075"/>
                </a:lnTo>
                <a:lnTo>
                  <a:pt x="20599" y="1343025"/>
                </a:lnTo>
                <a:lnTo>
                  <a:pt x="39649" y="1343025"/>
                </a:lnTo>
                <a:lnTo>
                  <a:pt x="39649" y="38100"/>
                </a:lnTo>
                <a:lnTo>
                  <a:pt x="19050" y="38100"/>
                </a:lnTo>
                <a:lnTo>
                  <a:pt x="11637" y="36605"/>
                </a:lnTo>
                <a:lnTo>
                  <a:pt x="5581" y="32527"/>
                </a:lnTo>
                <a:lnTo>
                  <a:pt x="1549" y="26550"/>
                </a:lnTo>
                <a:close/>
              </a:path>
              <a:path w="1617980" h="1419225">
                <a:moveTo>
                  <a:pt x="1579499" y="1343025"/>
                </a:moveTo>
                <a:lnTo>
                  <a:pt x="1522476" y="1343025"/>
                </a:lnTo>
                <a:lnTo>
                  <a:pt x="1529845" y="1344519"/>
                </a:lnTo>
                <a:lnTo>
                  <a:pt x="1535906" y="1348597"/>
                </a:lnTo>
                <a:lnTo>
                  <a:pt x="1540013" y="1354651"/>
                </a:lnTo>
                <a:lnTo>
                  <a:pt x="1541526" y="1362075"/>
                </a:lnTo>
                <a:lnTo>
                  <a:pt x="1540013" y="1369498"/>
                </a:lnTo>
                <a:lnTo>
                  <a:pt x="1535906" y="1375552"/>
                </a:lnTo>
                <a:lnTo>
                  <a:pt x="1529845" y="1379630"/>
                </a:lnTo>
                <a:lnTo>
                  <a:pt x="1522476" y="1381125"/>
                </a:lnTo>
                <a:lnTo>
                  <a:pt x="1579499" y="1381125"/>
                </a:lnTo>
                <a:lnTo>
                  <a:pt x="1617599" y="1362075"/>
                </a:lnTo>
                <a:lnTo>
                  <a:pt x="1579499" y="1343025"/>
                </a:lnTo>
                <a:close/>
              </a:path>
              <a:path w="1617980" h="1419225">
                <a:moveTo>
                  <a:pt x="39649" y="1343025"/>
                </a:moveTo>
                <a:lnTo>
                  <a:pt x="20599" y="1343025"/>
                </a:lnTo>
                <a:lnTo>
                  <a:pt x="39649" y="1362075"/>
                </a:lnTo>
                <a:lnTo>
                  <a:pt x="39649" y="1343025"/>
                </a:lnTo>
                <a:close/>
              </a:path>
              <a:path w="1617980" h="1419225">
                <a:moveTo>
                  <a:pt x="1503299" y="1343025"/>
                </a:moveTo>
                <a:lnTo>
                  <a:pt x="39649" y="1343025"/>
                </a:lnTo>
                <a:lnTo>
                  <a:pt x="39649" y="1362075"/>
                </a:lnTo>
                <a:lnTo>
                  <a:pt x="1503299" y="1362075"/>
                </a:lnTo>
                <a:lnTo>
                  <a:pt x="1503299" y="1343025"/>
                </a:lnTo>
                <a:close/>
              </a:path>
              <a:path w="1617980" h="1419225">
                <a:moveTo>
                  <a:pt x="1549" y="19050"/>
                </a:moveTo>
                <a:lnTo>
                  <a:pt x="1549" y="26550"/>
                </a:lnTo>
                <a:lnTo>
                  <a:pt x="5581" y="32527"/>
                </a:lnTo>
                <a:lnTo>
                  <a:pt x="11637" y="36605"/>
                </a:lnTo>
                <a:lnTo>
                  <a:pt x="19050" y="38100"/>
                </a:lnTo>
                <a:lnTo>
                  <a:pt x="20599" y="38100"/>
                </a:lnTo>
                <a:lnTo>
                  <a:pt x="1549" y="19050"/>
                </a:lnTo>
                <a:close/>
              </a:path>
              <a:path w="1617980" h="1419225">
                <a:moveTo>
                  <a:pt x="39649" y="19050"/>
                </a:moveTo>
                <a:lnTo>
                  <a:pt x="1549" y="19050"/>
                </a:lnTo>
                <a:lnTo>
                  <a:pt x="20599" y="38100"/>
                </a:lnTo>
                <a:lnTo>
                  <a:pt x="39649" y="38100"/>
                </a:lnTo>
                <a:lnTo>
                  <a:pt x="39649" y="19050"/>
                </a:lnTo>
                <a:close/>
              </a:path>
              <a:path w="1617980" h="1419225">
                <a:moveTo>
                  <a:pt x="20599" y="0"/>
                </a:moveTo>
                <a:lnTo>
                  <a:pt x="19050" y="0"/>
                </a:lnTo>
                <a:lnTo>
                  <a:pt x="11637" y="1494"/>
                </a:lnTo>
                <a:lnTo>
                  <a:pt x="5581" y="5572"/>
                </a:lnTo>
                <a:lnTo>
                  <a:pt x="1497" y="11626"/>
                </a:lnTo>
                <a:lnTo>
                  <a:pt x="0" y="19050"/>
                </a:lnTo>
                <a:lnTo>
                  <a:pt x="1497" y="26473"/>
                </a:lnTo>
                <a:lnTo>
                  <a:pt x="1549" y="19050"/>
                </a:lnTo>
                <a:lnTo>
                  <a:pt x="39649" y="19050"/>
                </a:lnTo>
                <a:lnTo>
                  <a:pt x="38153" y="11626"/>
                </a:lnTo>
                <a:lnTo>
                  <a:pt x="34072" y="5572"/>
                </a:lnTo>
                <a:lnTo>
                  <a:pt x="28017" y="1494"/>
                </a:lnTo>
                <a:lnTo>
                  <a:pt x="20599" y="0"/>
                </a:lnTo>
                <a:close/>
              </a:path>
            </a:pathLst>
          </a:custGeom>
          <a:solidFill>
            <a:srgbClr val="001F5F"/>
          </a:solidFill>
        </p:spPr>
        <p:txBody>
          <a:bodyPr wrap="square" lIns="0" tIns="0" rIns="0" bIns="0" rtlCol="0"/>
          <a:lstStyle/>
          <a:p>
            <a:endParaRPr dirty="0"/>
          </a:p>
        </p:txBody>
      </p:sp>
      <p:sp>
        <p:nvSpPr>
          <p:cNvPr id="22" name="object 108">
            <a:extLst>
              <a:ext uri="{FF2B5EF4-FFF2-40B4-BE49-F238E27FC236}">
                <a16:creationId xmlns:a16="http://schemas.microsoft.com/office/drawing/2014/main" id="{C9C357D2-2B2E-44B1-B2BA-C59FA92DAA5F}"/>
              </a:ext>
            </a:extLst>
          </p:cNvPr>
          <p:cNvSpPr/>
          <p:nvPr/>
        </p:nvSpPr>
        <p:spPr>
          <a:xfrm>
            <a:off x="3753015" y="4884727"/>
            <a:ext cx="572770" cy="935990"/>
          </a:xfrm>
          <a:custGeom>
            <a:avLst/>
            <a:gdLst/>
            <a:ahLst/>
            <a:cxnLst/>
            <a:rect l="l" t="t" r="r" b="b"/>
            <a:pathLst>
              <a:path w="572769" h="935989">
                <a:moveTo>
                  <a:pt x="536330" y="859282"/>
                </a:moveTo>
                <a:lnTo>
                  <a:pt x="477012" y="859282"/>
                </a:lnTo>
                <a:lnTo>
                  <a:pt x="484435" y="860776"/>
                </a:lnTo>
                <a:lnTo>
                  <a:pt x="490489" y="864854"/>
                </a:lnTo>
                <a:lnTo>
                  <a:pt x="494567" y="870908"/>
                </a:lnTo>
                <a:lnTo>
                  <a:pt x="496062" y="878332"/>
                </a:lnTo>
                <a:lnTo>
                  <a:pt x="494567" y="885755"/>
                </a:lnTo>
                <a:lnTo>
                  <a:pt x="490489" y="891809"/>
                </a:lnTo>
                <a:lnTo>
                  <a:pt x="484435" y="895887"/>
                </a:lnTo>
                <a:lnTo>
                  <a:pt x="477012" y="897382"/>
                </a:lnTo>
                <a:lnTo>
                  <a:pt x="458377" y="897397"/>
                </a:lnTo>
                <a:lnTo>
                  <a:pt x="459231" y="935863"/>
                </a:lnTo>
                <a:lnTo>
                  <a:pt x="572262" y="876300"/>
                </a:lnTo>
                <a:lnTo>
                  <a:pt x="536330" y="859282"/>
                </a:lnTo>
                <a:close/>
              </a:path>
              <a:path w="572769" h="935989">
                <a:moveTo>
                  <a:pt x="19050" y="0"/>
                </a:moveTo>
                <a:lnTo>
                  <a:pt x="11626" y="1494"/>
                </a:lnTo>
                <a:lnTo>
                  <a:pt x="5572" y="5572"/>
                </a:lnTo>
                <a:lnTo>
                  <a:pt x="1494" y="11626"/>
                </a:lnTo>
                <a:lnTo>
                  <a:pt x="0" y="19050"/>
                </a:lnTo>
                <a:lnTo>
                  <a:pt x="0" y="878713"/>
                </a:lnTo>
                <a:lnTo>
                  <a:pt x="1494" y="886136"/>
                </a:lnTo>
                <a:lnTo>
                  <a:pt x="5572" y="892190"/>
                </a:lnTo>
                <a:lnTo>
                  <a:pt x="11626" y="896268"/>
                </a:lnTo>
                <a:lnTo>
                  <a:pt x="19050" y="897763"/>
                </a:lnTo>
                <a:lnTo>
                  <a:pt x="458377" y="897397"/>
                </a:lnTo>
                <a:lnTo>
                  <a:pt x="457962" y="878713"/>
                </a:lnTo>
                <a:lnTo>
                  <a:pt x="38100" y="878713"/>
                </a:lnTo>
                <a:lnTo>
                  <a:pt x="19050" y="859663"/>
                </a:lnTo>
                <a:lnTo>
                  <a:pt x="38100" y="859647"/>
                </a:lnTo>
                <a:lnTo>
                  <a:pt x="38100" y="19050"/>
                </a:lnTo>
                <a:lnTo>
                  <a:pt x="36605" y="11626"/>
                </a:lnTo>
                <a:lnTo>
                  <a:pt x="32527" y="5572"/>
                </a:lnTo>
                <a:lnTo>
                  <a:pt x="26473" y="1494"/>
                </a:lnTo>
                <a:lnTo>
                  <a:pt x="19050" y="0"/>
                </a:lnTo>
                <a:close/>
              </a:path>
              <a:path w="572769" h="935989">
                <a:moveTo>
                  <a:pt x="477012" y="859282"/>
                </a:moveTo>
                <a:lnTo>
                  <a:pt x="457530" y="859298"/>
                </a:lnTo>
                <a:lnTo>
                  <a:pt x="458377" y="897397"/>
                </a:lnTo>
                <a:lnTo>
                  <a:pt x="477012" y="897382"/>
                </a:lnTo>
                <a:lnTo>
                  <a:pt x="484435" y="895887"/>
                </a:lnTo>
                <a:lnTo>
                  <a:pt x="490489" y="891809"/>
                </a:lnTo>
                <a:lnTo>
                  <a:pt x="494567" y="885755"/>
                </a:lnTo>
                <a:lnTo>
                  <a:pt x="496062" y="878332"/>
                </a:lnTo>
                <a:lnTo>
                  <a:pt x="494567" y="870908"/>
                </a:lnTo>
                <a:lnTo>
                  <a:pt x="490489" y="864854"/>
                </a:lnTo>
                <a:lnTo>
                  <a:pt x="484435" y="860776"/>
                </a:lnTo>
                <a:lnTo>
                  <a:pt x="477012" y="859282"/>
                </a:lnTo>
                <a:close/>
              </a:path>
              <a:path w="572769" h="935989">
                <a:moveTo>
                  <a:pt x="38100" y="859647"/>
                </a:moveTo>
                <a:lnTo>
                  <a:pt x="19050" y="859663"/>
                </a:lnTo>
                <a:lnTo>
                  <a:pt x="38100" y="878713"/>
                </a:lnTo>
                <a:lnTo>
                  <a:pt x="38100" y="859647"/>
                </a:lnTo>
                <a:close/>
              </a:path>
              <a:path w="572769" h="935989">
                <a:moveTo>
                  <a:pt x="457530" y="859298"/>
                </a:moveTo>
                <a:lnTo>
                  <a:pt x="38100" y="859647"/>
                </a:lnTo>
                <a:lnTo>
                  <a:pt x="38100" y="878713"/>
                </a:lnTo>
                <a:lnTo>
                  <a:pt x="457962" y="878713"/>
                </a:lnTo>
                <a:lnTo>
                  <a:pt x="457530" y="859298"/>
                </a:lnTo>
                <a:close/>
              </a:path>
              <a:path w="572769" h="935989">
                <a:moveTo>
                  <a:pt x="456692" y="821563"/>
                </a:moveTo>
                <a:lnTo>
                  <a:pt x="457530" y="859298"/>
                </a:lnTo>
                <a:lnTo>
                  <a:pt x="536330" y="859282"/>
                </a:lnTo>
                <a:lnTo>
                  <a:pt x="456692" y="821563"/>
                </a:lnTo>
                <a:close/>
              </a:path>
            </a:pathLst>
          </a:custGeom>
          <a:solidFill>
            <a:srgbClr val="001F5F"/>
          </a:solidFill>
        </p:spPr>
        <p:txBody>
          <a:bodyPr wrap="square" lIns="0" tIns="0" rIns="0" bIns="0" rtlCol="0"/>
          <a:lstStyle/>
          <a:p>
            <a:endParaRPr dirty="0"/>
          </a:p>
        </p:txBody>
      </p:sp>
      <p:sp>
        <p:nvSpPr>
          <p:cNvPr id="23" name="object 107">
            <a:extLst>
              <a:ext uri="{FF2B5EF4-FFF2-40B4-BE49-F238E27FC236}">
                <a16:creationId xmlns:a16="http://schemas.microsoft.com/office/drawing/2014/main" id="{3FF68026-0AA2-4208-8AFC-147B0907221B}"/>
              </a:ext>
            </a:extLst>
          </p:cNvPr>
          <p:cNvSpPr txBox="1"/>
          <p:nvPr/>
        </p:nvSpPr>
        <p:spPr>
          <a:xfrm>
            <a:off x="4570250" y="5619868"/>
            <a:ext cx="1029335" cy="300355"/>
          </a:xfrm>
          <a:prstGeom prst="rect">
            <a:avLst/>
          </a:prstGeom>
        </p:spPr>
        <p:txBody>
          <a:bodyPr vert="horz" wrap="square" lIns="0" tIns="12700" rIns="0" bIns="0" rtlCol="0">
            <a:spAutoFit/>
          </a:bodyPr>
          <a:lstStyle/>
          <a:p>
            <a:pPr algn="ctr">
              <a:lnSpc>
                <a:spcPct val="100000"/>
              </a:lnSpc>
              <a:spcBef>
                <a:spcPts val="100"/>
              </a:spcBef>
            </a:pPr>
            <a:r>
              <a:rPr lang="pt-BR" sz="1800" b="1" dirty="0">
                <a:latin typeface="Arial"/>
                <a:cs typeface="Arial"/>
              </a:rPr>
              <a:t>GRUPO</a:t>
            </a:r>
            <a:endParaRPr sz="1800" dirty="0">
              <a:latin typeface="Arial"/>
              <a:cs typeface="Arial"/>
            </a:endParaRPr>
          </a:p>
        </p:txBody>
      </p:sp>
      <p:sp>
        <p:nvSpPr>
          <p:cNvPr id="24" name="object 107">
            <a:extLst>
              <a:ext uri="{FF2B5EF4-FFF2-40B4-BE49-F238E27FC236}">
                <a16:creationId xmlns:a16="http://schemas.microsoft.com/office/drawing/2014/main" id="{C7D57326-BDDF-4541-8DE6-4463FB142A5D}"/>
              </a:ext>
            </a:extLst>
          </p:cNvPr>
          <p:cNvSpPr txBox="1"/>
          <p:nvPr/>
        </p:nvSpPr>
        <p:spPr>
          <a:xfrm>
            <a:off x="4443750" y="6061042"/>
            <a:ext cx="1390089" cy="289823"/>
          </a:xfrm>
          <a:prstGeom prst="rect">
            <a:avLst/>
          </a:prstGeom>
        </p:spPr>
        <p:txBody>
          <a:bodyPr vert="horz" wrap="square" lIns="0" tIns="12700" rIns="0" bIns="0" rtlCol="0">
            <a:spAutoFit/>
          </a:bodyPr>
          <a:lstStyle/>
          <a:p>
            <a:pPr algn="ctr">
              <a:lnSpc>
                <a:spcPct val="100000"/>
              </a:lnSpc>
              <a:spcBef>
                <a:spcPts val="100"/>
              </a:spcBef>
            </a:pPr>
            <a:r>
              <a:rPr lang="pt-BR" sz="1800" b="1" dirty="0">
                <a:latin typeface="Arial"/>
                <a:cs typeface="Arial"/>
              </a:rPr>
              <a:t>SUBGRUPO</a:t>
            </a:r>
            <a:endParaRPr sz="1800" dirty="0">
              <a:latin typeface="Arial"/>
              <a:cs typeface="Arial"/>
            </a:endParaRPr>
          </a:p>
        </p:txBody>
      </p:sp>
      <p:sp>
        <p:nvSpPr>
          <p:cNvPr id="25" name="object 107">
            <a:extLst>
              <a:ext uri="{FF2B5EF4-FFF2-40B4-BE49-F238E27FC236}">
                <a16:creationId xmlns:a16="http://schemas.microsoft.com/office/drawing/2014/main" id="{9FCDB0FA-7D77-4FD7-94AC-DB73ADFB9F17}"/>
              </a:ext>
            </a:extLst>
          </p:cNvPr>
          <p:cNvSpPr txBox="1"/>
          <p:nvPr/>
        </p:nvSpPr>
        <p:spPr>
          <a:xfrm>
            <a:off x="6522668" y="4794533"/>
            <a:ext cx="2816859" cy="289823"/>
          </a:xfrm>
          <a:prstGeom prst="rect">
            <a:avLst/>
          </a:prstGeom>
        </p:spPr>
        <p:txBody>
          <a:bodyPr vert="horz" wrap="square" lIns="0" tIns="12700" rIns="0" bIns="0" rtlCol="0">
            <a:spAutoFit/>
          </a:bodyPr>
          <a:lstStyle/>
          <a:p>
            <a:pPr marL="285750" indent="-285750" algn="ctr">
              <a:lnSpc>
                <a:spcPct val="100000"/>
              </a:lnSpc>
              <a:spcBef>
                <a:spcPts val="100"/>
              </a:spcBef>
              <a:buFont typeface="Wingdings" panose="05000000000000000000" pitchFamily="2" charset="2"/>
              <a:buChar char="§"/>
            </a:pPr>
            <a:r>
              <a:rPr lang="pt-BR" sz="1800" b="1" dirty="0">
                <a:latin typeface="Arial"/>
                <a:cs typeface="Arial"/>
              </a:rPr>
              <a:t>Descrição do Serviço</a:t>
            </a:r>
            <a:endParaRPr sz="1800" dirty="0">
              <a:latin typeface="Arial"/>
              <a:cs typeface="Arial"/>
            </a:endParaRPr>
          </a:p>
        </p:txBody>
      </p:sp>
      <p:sp>
        <p:nvSpPr>
          <p:cNvPr id="26" name="Espaço Reservado para Número de Slide 1">
            <a:extLst>
              <a:ext uri="{FF2B5EF4-FFF2-40B4-BE49-F238E27FC236}">
                <a16:creationId xmlns:a16="http://schemas.microsoft.com/office/drawing/2014/main" id="{73581FEA-A741-4D2F-B9D0-FD4CF08EFFF1}"/>
              </a:ext>
            </a:extLst>
          </p:cNvPr>
          <p:cNvSpPr txBox="1">
            <a:spLocks/>
          </p:cNvSpPr>
          <p:nvPr/>
        </p:nvSpPr>
        <p:spPr>
          <a:xfrm>
            <a:off x="10502289" y="6280198"/>
            <a:ext cx="1487487" cy="420688"/>
          </a:xfrm>
          <a:prstGeom prst="rect">
            <a:avLst/>
          </a:prstGeom>
          <a:noFill/>
        </p:spPr>
        <p:txBody>
          <a:bodyPr vert="horz" lIns="91440" tIns="45720" rIns="91440" bIns="45720" rtlCol="0" anchor="ctr"/>
          <a:lstStyle>
            <a:defPPr>
              <a:defRPr lang="pt-BR"/>
            </a:defPPr>
            <a:lvl1pPr marL="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fld id="{B11E278E-F9E6-4251-A67E-120101F24FB2}" type="slidenum">
              <a:rPr lang="pt-BR" altLang="pt-BR" smtClean="0"/>
              <a:pPr/>
              <a:t>30</a:t>
            </a:fld>
            <a:endParaRPr lang="pt-BR" altLang="pt-BR" dirty="0"/>
          </a:p>
        </p:txBody>
      </p:sp>
      <p:sp>
        <p:nvSpPr>
          <p:cNvPr id="12" name="object 117">
            <a:extLst>
              <a:ext uri="{FF2B5EF4-FFF2-40B4-BE49-F238E27FC236}">
                <a16:creationId xmlns:a16="http://schemas.microsoft.com/office/drawing/2014/main" id="{27C32C97-0422-3C0D-ADE5-322FB6643ADC}"/>
              </a:ext>
            </a:extLst>
          </p:cNvPr>
          <p:cNvSpPr txBox="1"/>
          <p:nvPr/>
        </p:nvSpPr>
        <p:spPr>
          <a:xfrm>
            <a:off x="5376621" y="1779115"/>
            <a:ext cx="5157468" cy="321242"/>
          </a:xfrm>
          <a:prstGeom prst="rect">
            <a:avLst/>
          </a:prstGeom>
        </p:spPr>
        <p:txBody>
          <a:bodyPr vert="horz" wrap="square" lIns="0" tIns="13335" rIns="0" bIns="0" rtlCol="0">
            <a:spAutoFit/>
          </a:bodyPr>
          <a:lstStyle/>
          <a:p>
            <a:pPr marL="12700">
              <a:lnSpc>
                <a:spcPct val="100000"/>
              </a:lnSpc>
              <a:spcBef>
                <a:spcPts val="105"/>
              </a:spcBef>
              <a:tabLst>
                <a:tab pos="4588510" algn="l"/>
              </a:tabLst>
            </a:pPr>
            <a:r>
              <a:rPr sz="2000" b="1" dirty="0">
                <a:solidFill>
                  <a:srgbClr val="FFFFFF"/>
                </a:solidFill>
                <a:latin typeface="Arial" panose="020B0604020202020204" pitchFamily="34" charset="0"/>
                <a:cs typeface="Arial" panose="020B0604020202020204" pitchFamily="34" charset="0"/>
              </a:rPr>
              <a:t>CADASTRO</a:t>
            </a:r>
            <a:r>
              <a:rPr sz="2000" b="1" spc="-10" dirty="0">
                <a:solidFill>
                  <a:srgbClr val="FFFFFF"/>
                </a:solidFill>
                <a:latin typeface="Arial" panose="020B0604020202020204" pitchFamily="34" charset="0"/>
                <a:cs typeface="Arial" panose="020B0604020202020204" pitchFamily="34" charset="0"/>
              </a:rPr>
              <a:t> </a:t>
            </a:r>
            <a:r>
              <a:rPr sz="2000" b="1" spc="-5" dirty="0">
                <a:solidFill>
                  <a:srgbClr val="FFFFFF"/>
                </a:solidFill>
                <a:latin typeface="Arial" panose="020B0604020202020204" pitchFamily="34" charset="0"/>
                <a:cs typeface="Arial" panose="020B0604020202020204" pitchFamily="34" charset="0"/>
              </a:rPr>
              <a:t>ORIGINAL</a:t>
            </a:r>
            <a:r>
              <a:rPr b="1" spc="-5" dirty="0">
                <a:solidFill>
                  <a:srgbClr val="FFFFFF"/>
                </a:solidFill>
                <a:latin typeface="Trebuchet MS"/>
                <a:cs typeface="Trebuchet MS"/>
              </a:rPr>
              <a:t>	</a:t>
            </a:r>
            <a:endParaRPr dirty="0">
              <a:latin typeface="Trebuchet MS"/>
              <a:cs typeface="Trebuchet MS"/>
            </a:endParaRPr>
          </a:p>
        </p:txBody>
      </p:sp>
      <p:sp>
        <p:nvSpPr>
          <p:cNvPr id="14" name="CaixaDeTexto 13">
            <a:extLst>
              <a:ext uri="{FF2B5EF4-FFF2-40B4-BE49-F238E27FC236}">
                <a16:creationId xmlns:a16="http://schemas.microsoft.com/office/drawing/2014/main" id="{C2BA322F-D18A-1459-7B8D-F2603544A932}"/>
              </a:ext>
            </a:extLst>
          </p:cNvPr>
          <p:cNvSpPr txBox="1"/>
          <p:nvPr/>
        </p:nvSpPr>
        <p:spPr>
          <a:xfrm>
            <a:off x="8739649" y="1733324"/>
            <a:ext cx="2997937" cy="400110"/>
          </a:xfrm>
          <a:prstGeom prst="rect">
            <a:avLst/>
          </a:prstGeom>
          <a:noFill/>
        </p:spPr>
        <p:txBody>
          <a:bodyPr wrap="none" rtlCol="0">
            <a:spAutoFit/>
          </a:bodyPr>
          <a:lstStyle/>
          <a:p>
            <a:r>
              <a:rPr lang="pt-BR" sz="2000" b="1" dirty="0">
                <a:solidFill>
                  <a:schemeClr val="bg1"/>
                </a:solidFill>
                <a:latin typeface="Arial" panose="020B0604020202020204" pitchFamily="34" charset="0"/>
                <a:cs typeface="Arial" panose="020B0604020202020204" pitchFamily="34" charset="0"/>
              </a:rPr>
              <a:t>CADASTRO SANEADO</a:t>
            </a:r>
          </a:p>
        </p:txBody>
      </p:sp>
    </p:spTree>
    <p:extLst>
      <p:ext uri="{BB962C8B-B14F-4D97-AF65-F5344CB8AC3E}">
        <p14:creationId xmlns:p14="http://schemas.microsoft.com/office/powerpoint/2010/main" val="621979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Agrupar 11">
            <a:extLst>
              <a:ext uri="{FF2B5EF4-FFF2-40B4-BE49-F238E27FC236}">
                <a16:creationId xmlns:a16="http://schemas.microsoft.com/office/drawing/2014/main" id="{C1668B5C-A64C-4A85-9C98-36E656942BFE}"/>
              </a:ext>
            </a:extLst>
          </p:cNvPr>
          <p:cNvGrpSpPr/>
          <p:nvPr/>
        </p:nvGrpSpPr>
        <p:grpSpPr>
          <a:xfrm>
            <a:off x="745588" y="2676744"/>
            <a:ext cx="10878565" cy="3789408"/>
            <a:chOff x="1940339" y="2484180"/>
            <a:chExt cx="7956095" cy="4150324"/>
          </a:xfrm>
        </p:grpSpPr>
        <p:sp>
          <p:nvSpPr>
            <p:cNvPr id="26" name="object 101">
              <a:extLst>
                <a:ext uri="{FF2B5EF4-FFF2-40B4-BE49-F238E27FC236}">
                  <a16:creationId xmlns:a16="http://schemas.microsoft.com/office/drawing/2014/main" id="{A6E24986-FA0F-4AF7-84CE-E1B482EC221F}"/>
                </a:ext>
              </a:extLst>
            </p:cNvPr>
            <p:cNvSpPr/>
            <p:nvPr/>
          </p:nvSpPr>
          <p:spPr>
            <a:xfrm>
              <a:off x="1940339" y="2595879"/>
              <a:ext cx="7929308" cy="4038625"/>
            </a:xfrm>
            <a:prstGeom prst="rect">
              <a:avLst/>
            </a:prstGeom>
            <a:blipFill>
              <a:blip r:embed="rId2" cstate="print"/>
              <a:stretch>
                <a:fillRect/>
              </a:stretch>
            </a:blipFill>
          </p:spPr>
          <p:txBody>
            <a:bodyPr wrap="square" lIns="0" tIns="0" rIns="0" bIns="0" rtlCol="0"/>
            <a:lstStyle/>
            <a:p>
              <a:endParaRPr dirty="0"/>
            </a:p>
          </p:txBody>
        </p:sp>
        <p:sp>
          <p:nvSpPr>
            <p:cNvPr id="27" name="object 105">
              <a:extLst>
                <a:ext uri="{FF2B5EF4-FFF2-40B4-BE49-F238E27FC236}">
                  <a16:creationId xmlns:a16="http://schemas.microsoft.com/office/drawing/2014/main" id="{DD6ECB73-9F01-435E-8940-A67650DE35FA}"/>
                </a:ext>
              </a:extLst>
            </p:cNvPr>
            <p:cNvSpPr txBox="1"/>
            <p:nvPr/>
          </p:nvSpPr>
          <p:spPr>
            <a:xfrm>
              <a:off x="2412617" y="2484180"/>
              <a:ext cx="7483817" cy="4150323"/>
            </a:xfrm>
            <a:prstGeom prst="rect">
              <a:avLst/>
            </a:prstGeom>
          </p:spPr>
          <p:txBody>
            <a:bodyPr vert="horz" wrap="square" lIns="0" tIns="95250" rIns="0" bIns="0" rtlCol="0">
              <a:spAutoFit/>
            </a:bodyPr>
            <a:lstStyle/>
            <a:p>
              <a:pPr marL="12700">
                <a:lnSpc>
                  <a:spcPct val="100000"/>
                </a:lnSpc>
                <a:spcBef>
                  <a:spcPts val="750"/>
                </a:spcBef>
                <a:tabLst>
                  <a:tab pos="798195" algn="l"/>
                </a:tabLst>
              </a:pPr>
              <a:r>
                <a:rPr sz="1800" spc="-5" dirty="0">
                  <a:latin typeface="Arial"/>
                  <a:cs typeface="Arial"/>
                </a:rPr>
                <a:t>	Serviços de informática e</a:t>
              </a:r>
              <a:r>
                <a:rPr sz="1800" spc="15" dirty="0">
                  <a:latin typeface="Arial"/>
                  <a:cs typeface="Arial"/>
                </a:rPr>
                <a:t> </a:t>
              </a:r>
              <a:r>
                <a:rPr sz="1800" spc="-5" dirty="0">
                  <a:latin typeface="Arial"/>
                  <a:cs typeface="Arial"/>
                </a:rPr>
                <a:t>congêneres.</a:t>
              </a:r>
              <a:endParaRPr sz="1800" dirty="0">
                <a:latin typeface="Arial"/>
                <a:cs typeface="Arial"/>
              </a:endParaRPr>
            </a:p>
            <a:p>
              <a:pPr marL="12700">
                <a:lnSpc>
                  <a:spcPct val="100000"/>
                </a:lnSpc>
                <a:spcBef>
                  <a:spcPts val="650"/>
                </a:spcBef>
                <a:tabLst>
                  <a:tab pos="798195" algn="l"/>
                </a:tabLst>
              </a:pPr>
              <a:r>
                <a:rPr sz="1800" spc="-5" dirty="0">
                  <a:latin typeface="Arial"/>
                  <a:cs typeface="Arial"/>
                </a:rPr>
                <a:t>	Assessoria e consultoria em</a:t>
              </a:r>
              <a:r>
                <a:rPr sz="1800" spc="40" dirty="0">
                  <a:latin typeface="Arial"/>
                  <a:cs typeface="Arial"/>
                </a:rPr>
                <a:t> </a:t>
              </a:r>
              <a:r>
                <a:rPr sz="1800" spc="-5" dirty="0" smtClean="0">
                  <a:latin typeface="Arial"/>
                  <a:cs typeface="Arial"/>
                </a:rPr>
                <a:t>inform</a:t>
              </a:r>
              <a:r>
                <a:rPr lang="pt-BR" spc="-5" dirty="0" smtClean="0">
                  <a:latin typeface="Arial"/>
                  <a:cs typeface="Arial"/>
                </a:rPr>
                <a:t>ática.</a:t>
              </a:r>
              <a:endParaRPr lang="pt-BR" dirty="0">
                <a:latin typeface="Arial"/>
                <a:cs typeface="Arial"/>
              </a:endParaRPr>
            </a:p>
            <a:p>
              <a:pPr marL="12700">
                <a:lnSpc>
                  <a:spcPct val="100000"/>
                </a:lnSpc>
                <a:spcBef>
                  <a:spcPts val="650"/>
                </a:spcBef>
                <a:tabLst>
                  <a:tab pos="798195" algn="l"/>
                </a:tabLst>
              </a:pPr>
              <a:r>
                <a:rPr lang="pt-BR" spc="-5" dirty="0">
                  <a:latin typeface="Arial"/>
                  <a:cs typeface="Arial"/>
                </a:rPr>
                <a:t>   </a:t>
              </a:r>
              <a:r>
                <a:rPr lang="pt-BR" sz="1800" spc="-5" dirty="0">
                  <a:latin typeface="Arial"/>
                  <a:cs typeface="Arial"/>
                </a:rPr>
                <a:t>         </a:t>
              </a:r>
              <a:r>
                <a:rPr sz="1800" spc="-5" dirty="0">
                  <a:latin typeface="Arial"/>
                  <a:cs typeface="Arial"/>
                </a:rPr>
                <a:t>Serviços de guarda, estacionamento, armazenamento, vigilância</a:t>
              </a:r>
              <a:r>
                <a:rPr sz="1800" spc="120" dirty="0">
                  <a:latin typeface="Arial"/>
                  <a:cs typeface="Arial"/>
                </a:rPr>
                <a:t> </a:t>
              </a:r>
              <a:r>
                <a:rPr sz="1800" spc="-5" dirty="0">
                  <a:latin typeface="Arial"/>
                  <a:cs typeface="Arial"/>
                </a:rPr>
                <a:t>e</a:t>
              </a:r>
              <a:r>
                <a:rPr lang="pt-BR" sz="1800" spc="-5" dirty="0">
                  <a:latin typeface="Arial"/>
                  <a:cs typeface="Arial"/>
                </a:rPr>
                <a:t> </a:t>
              </a:r>
              <a:endParaRPr lang="pt-BR" sz="1800" dirty="0">
                <a:latin typeface="Arial"/>
                <a:cs typeface="Arial"/>
              </a:endParaRPr>
            </a:p>
            <a:p>
              <a:pPr marL="798195">
                <a:lnSpc>
                  <a:spcPct val="100000"/>
                </a:lnSpc>
                <a:spcBef>
                  <a:spcPts val="325"/>
                </a:spcBef>
              </a:pPr>
              <a:r>
                <a:rPr lang="pt-BR" sz="1800" spc="-10" dirty="0">
                  <a:latin typeface="Arial"/>
                  <a:cs typeface="Arial"/>
                </a:rPr>
                <a:t>congêneres.</a:t>
              </a:r>
              <a:endParaRPr lang="pt-BR" dirty="0">
                <a:latin typeface="Arial"/>
                <a:cs typeface="Arial"/>
              </a:endParaRPr>
            </a:p>
            <a:p>
              <a:pPr marL="798195">
                <a:lnSpc>
                  <a:spcPct val="100000"/>
                </a:lnSpc>
                <a:spcBef>
                  <a:spcPts val="325"/>
                </a:spcBef>
              </a:pPr>
              <a:r>
                <a:rPr lang="pt-BR" sz="1800" spc="-5" dirty="0">
                  <a:latin typeface="Arial"/>
                  <a:cs typeface="Arial"/>
                </a:rPr>
                <a:t>Guarda e estacionamento de veículos terrestres automotores,</a:t>
              </a:r>
              <a:r>
                <a:rPr lang="pt-BR" sz="1800" spc="100" dirty="0">
                  <a:latin typeface="Arial"/>
                  <a:cs typeface="Arial"/>
                </a:rPr>
                <a:t> </a:t>
              </a:r>
              <a:r>
                <a:rPr lang="pt-BR" sz="1800" spc="-5" dirty="0">
                  <a:latin typeface="Arial"/>
                  <a:cs typeface="Arial"/>
                </a:rPr>
                <a:t>de</a:t>
              </a:r>
              <a:endParaRPr lang="pt-BR" sz="1800" dirty="0">
                <a:latin typeface="Arial"/>
                <a:cs typeface="Arial"/>
              </a:endParaRPr>
            </a:p>
            <a:p>
              <a:pPr marL="798195">
                <a:lnSpc>
                  <a:spcPct val="100000"/>
                </a:lnSpc>
                <a:spcBef>
                  <a:spcPts val="320"/>
                </a:spcBef>
              </a:pPr>
              <a:r>
                <a:rPr sz="1800" spc="-10" dirty="0" smtClean="0">
                  <a:latin typeface="Arial"/>
                  <a:cs typeface="Arial"/>
                </a:rPr>
                <a:t>aero naves </a:t>
              </a:r>
              <a:r>
                <a:rPr sz="1800" dirty="0">
                  <a:latin typeface="Arial"/>
                  <a:cs typeface="Arial"/>
                </a:rPr>
                <a:t>e de</a:t>
              </a:r>
              <a:r>
                <a:rPr sz="1800" spc="10" dirty="0">
                  <a:latin typeface="Arial"/>
                  <a:cs typeface="Arial"/>
                </a:rPr>
                <a:t> </a:t>
              </a:r>
              <a:r>
                <a:rPr sz="1800" spc="-5" dirty="0">
                  <a:latin typeface="Arial"/>
                  <a:cs typeface="Arial"/>
                </a:rPr>
                <a:t>embarcações.</a:t>
              </a:r>
              <a:endParaRPr sz="1800" dirty="0">
                <a:latin typeface="Arial"/>
                <a:cs typeface="Arial"/>
              </a:endParaRPr>
            </a:p>
            <a:p>
              <a:pPr marL="798195">
                <a:lnSpc>
                  <a:spcPct val="100000"/>
                </a:lnSpc>
                <a:spcBef>
                  <a:spcPts val="844"/>
                </a:spcBef>
              </a:pPr>
              <a:r>
                <a:rPr sz="1800" spc="-5" dirty="0">
                  <a:latin typeface="Arial"/>
                  <a:cs typeface="Arial"/>
                </a:rPr>
                <a:t>Serviços relativos a </a:t>
              </a:r>
              <a:r>
                <a:rPr sz="1800" spc="-10" dirty="0">
                  <a:latin typeface="Arial"/>
                  <a:cs typeface="Arial"/>
                </a:rPr>
                <a:t>bens </a:t>
              </a:r>
              <a:r>
                <a:rPr sz="1800" spc="-5" dirty="0">
                  <a:latin typeface="Arial"/>
                  <a:cs typeface="Arial"/>
                </a:rPr>
                <a:t>de</a:t>
              </a:r>
              <a:r>
                <a:rPr sz="1800" spc="50" dirty="0">
                  <a:latin typeface="Arial"/>
                  <a:cs typeface="Arial"/>
                </a:rPr>
                <a:t> </a:t>
              </a:r>
              <a:r>
                <a:rPr sz="1800" spc="-5" dirty="0">
                  <a:latin typeface="Arial"/>
                  <a:cs typeface="Arial"/>
                </a:rPr>
                <a:t>terceiros.</a:t>
              </a:r>
              <a:endParaRPr sz="1800" dirty="0">
                <a:latin typeface="Arial"/>
                <a:cs typeface="Arial"/>
              </a:endParaRPr>
            </a:p>
            <a:p>
              <a:pPr marL="798195" marR="5080">
                <a:lnSpc>
                  <a:spcPct val="114999"/>
                </a:lnSpc>
                <a:spcBef>
                  <a:spcPts val="525"/>
                </a:spcBef>
              </a:pPr>
              <a:r>
                <a:rPr sz="1800" spc="-5" dirty="0">
                  <a:latin typeface="Arial"/>
                  <a:cs typeface="Arial"/>
                </a:rPr>
                <a:t>Lubrificação, limpeza, lustração, revisão, carga e recarga, conserto,  restauração, blindagem, manutenção e conservação de</a:t>
              </a:r>
              <a:r>
                <a:rPr sz="1800" spc="105" dirty="0">
                  <a:latin typeface="Arial"/>
                  <a:cs typeface="Arial"/>
                </a:rPr>
                <a:t> </a:t>
              </a:r>
              <a:r>
                <a:rPr sz="1800" spc="-5" dirty="0">
                  <a:latin typeface="Arial"/>
                  <a:cs typeface="Arial"/>
                </a:rPr>
                <a:t>máquinas.</a:t>
              </a:r>
              <a:endParaRPr sz="1800" dirty="0">
                <a:latin typeface="Arial"/>
                <a:cs typeface="Arial"/>
              </a:endParaRPr>
            </a:p>
            <a:p>
              <a:pPr marL="798195" indent="-786130">
                <a:lnSpc>
                  <a:spcPct val="100000"/>
                </a:lnSpc>
                <a:spcBef>
                  <a:spcPts val="325"/>
                </a:spcBef>
                <a:tabLst>
                  <a:tab pos="798195" algn="l"/>
                </a:tabLst>
              </a:pPr>
              <a:r>
                <a:rPr sz="1800" spc="-5" dirty="0">
                  <a:latin typeface="Arial"/>
                  <a:cs typeface="Arial"/>
                </a:rPr>
                <a:t>	veículos, aparelhos, equipamentos, motores, elevadores ou</a:t>
              </a:r>
              <a:r>
                <a:rPr sz="1800" spc="70" dirty="0">
                  <a:latin typeface="Arial"/>
                  <a:cs typeface="Arial"/>
                </a:rPr>
                <a:t> </a:t>
              </a:r>
              <a:r>
                <a:rPr sz="1800" dirty="0">
                  <a:latin typeface="Arial"/>
                  <a:cs typeface="Arial"/>
                </a:rPr>
                <a:t>de</a:t>
              </a:r>
            </a:p>
            <a:p>
              <a:pPr marL="798195" marR="459740">
                <a:lnSpc>
                  <a:spcPct val="114999"/>
                </a:lnSpc>
              </a:pPr>
              <a:r>
                <a:rPr sz="1800" spc="-5" dirty="0">
                  <a:latin typeface="Arial"/>
                  <a:cs typeface="Arial"/>
                </a:rPr>
                <a:t>qualquer objeto (exceto peças e partes empregadas, que </a:t>
              </a:r>
              <a:r>
                <a:rPr sz="1800" dirty="0">
                  <a:latin typeface="Arial"/>
                  <a:cs typeface="Arial"/>
                </a:rPr>
                <a:t>ficam  </a:t>
              </a:r>
              <a:r>
                <a:rPr sz="1800" spc="-5" dirty="0">
                  <a:latin typeface="Arial"/>
                  <a:cs typeface="Arial"/>
                </a:rPr>
                <a:t>sujeitas ao</a:t>
              </a:r>
              <a:r>
                <a:rPr sz="1800" dirty="0">
                  <a:latin typeface="Arial"/>
                  <a:cs typeface="Arial"/>
                </a:rPr>
                <a:t> ICMS)..</a:t>
              </a:r>
            </a:p>
          </p:txBody>
        </p:sp>
        <p:sp>
          <p:nvSpPr>
            <p:cNvPr id="7" name="CaixaDeTexto 6">
              <a:extLst>
                <a:ext uri="{FF2B5EF4-FFF2-40B4-BE49-F238E27FC236}">
                  <a16:creationId xmlns:a16="http://schemas.microsoft.com/office/drawing/2014/main" id="{CB5A1415-60AF-4D38-9A22-BDE676852850}"/>
                </a:ext>
              </a:extLst>
            </p:cNvPr>
            <p:cNvSpPr txBox="1"/>
            <p:nvPr/>
          </p:nvSpPr>
          <p:spPr>
            <a:xfrm>
              <a:off x="1967127" y="4037428"/>
              <a:ext cx="710451" cy="369332"/>
            </a:xfrm>
            <a:prstGeom prst="rect">
              <a:avLst/>
            </a:prstGeom>
            <a:noFill/>
          </p:spPr>
          <p:txBody>
            <a:bodyPr wrap="none" rtlCol="0">
              <a:spAutoFit/>
            </a:bodyPr>
            <a:lstStyle/>
            <a:p>
              <a:r>
                <a:rPr lang="pt-BR" dirty="0"/>
                <a:t>11.01</a:t>
              </a:r>
            </a:p>
          </p:txBody>
        </p:sp>
        <p:sp>
          <p:nvSpPr>
            <p:cNvPr id="28" name="CaixaDeTexto 27">
              <a:extLst>
                <a:ext uri="{FF2B5EF4-FFF2-40B4-BE49-F238E27FC236}">
                  <a16:creationId xmlns:a16="http://schemas.microsoft.com/office/drawing/2014/main" id="{9914595E-567A-4C3C-A97D-091689557525}"/>
                </a:ext>
              </a:extLst>
            </p:cNvPr>
            <p:cNvSpPr txBox="1"/>
            <p:nvPr/>
          </p:nvSpPr>
          <p:spPr>
            <a:xfrm>
              <a:off x="1967127" y="2635906"/>
              <a:ext cx="301686" cy="369332"/>
            </a:xfrm>
            <a:prstGeom prst="rect">
              <a:avLst/>
            </a:prstGeom>
            <a:noFill/>
          </p:spPr>
          <p:txBody>
            <a:bodyPr wrap="none" rtlCol="0">
              <a:spAutoFit/>
            </a:bodyPr>
            <a:lstStyle/>
            <a:p>
              <a:r>
                <a:rPr lang="pt-BR" dirty="0"/>
                <a:t>1</a:t>
              </a:r>
            </a:p>
          </p:txBody>
        </p:sp>
        <p:sp>
          <p:nvSpPr>
            <p:cNvPr id="29" name="CaixaDeTexto 28">
              <a:extLst>
                <a:ext uri="{FF2B5EF4-FFF2-40B4-BE49-F238E27FC236}">
                  <a16:creationId xmlns:a16="http://schemas.microsoft.com/office/drawing/2014/main" id="{7997FD50-CAA3-4ECD-8F5B-709DB3EF0CBB}"/>
                </a:ext>
              </a:extLst>
            </p:cNvPr>
            <p:cNvSpPr txBox="1"/>
            <p:nvPr/>
          </p:nvSpPr>
          <p:spPr>
            <a:xfrm>
              <a:off x="1967126" y="2967335"/>
              <a:ext cx="593432" cy="369332"/>
            </a:xfrm>
            <a:prstGeom prst="rect">
              <a:avLst/>
            </a:prstGeom>
            <a:noFill/>
          </p:spPr>
          <p:txBody>
            <a:bodyPr wrap="none" rtlCol="0">
              <a:spAutoFit/>
            </a:bodyPr>
            <a:lstStyle/>
            <a:p>
              <a:r>
                <a:rPr lang="pt-BR" dirty="0"/>
                <a:t>1.06</a:t>
              </a:r>
            </a:p>
          </p:txBody>
        </p:sp>
        <p:sp>
          <p:nvSpPr>
            <p:cNvPr id="30" name="CaixaDeTexto 29">
              <a:extLst>
                <a:ext uri="{FF2B5EF4-FFF2-40B4-BE49-F238E27FC236}">
                  <a16:creationId xmlns:a16="http://schemas.microsoft.com/office/drawing/2014/main" id="{538EF4B1-B6CA-4821-84C2-CB89CF14E71D}"/>
                </a:ext>
              </a:extLst>
            </p:cNvPr>
            <p:cNvSpPr txBox="1"/>
            <p:nvPr/>
          </p:nvSpPr>
          <p:spPr>
            <a:xfrm>
              <a:off x="1967126" y="3458184"/>
              <a:ext cx="418704" cy="369332"/>
            </a:xfrm>
            <a:prstGeom prst="rect">
              <a:avLst/>
            </a:prstGeom>
            <a:noFill/>
          </p:spPr>
          <p:txBody>
            <a:bodyPr wrap="none" rtlCol="0">
              <a:spAutoFit/>
            </a:bodyPr>
            <a:lstStyle/>
            <a:p>
              <a:r>
                <a:rPr lang="pt-BR" dirty="0"/>
                <a:t>11</a:t>
              </a:r>
            </a:p>
          </p:txBody>
        </p:sp>
        <p:sp>
          <p:nvSpPr>
            <p:cNvPr id="31" name="CaixaDeTexto 30">
              <a:extLst>
                <a:ext uri="{FF2B5EF4-FFF2-40B4-BE49-F238E27FC236}">
                  <a16:creationId xmlns:a16="http://schemas.microsoft.com/office/drawing/2014/main" id="{6F14C325-EB5D-4D95-9CC1-765A05C9AB09}"/>
                </a:ext>
              </a:extLst>
            </p:cNvPr>
            <p:cNvSpPr txBox="1"/>
            <p:nvPr/>
          </p:nvSpPr>
          <p:spPr>
            <a:xfrm>
              <a:off x="1967126" y="4615191"/>
              <a:ext cx="418704" cy="369332"/>
            </a:xfrm>
            <a:prstGeom prst="rect">
              <a:avLst/>
            </a:prstGeom>
            <a:noFill/>
          </p:spPr>
          <p:txBody>
            <a:bodyPr wrap="none" rtlCol="0">
              <a:spAutoFit/>
            </a:bodyPr>
            <a:lstStyle/>
            <a:p>
              <a:r>
                <a:rPr lang="pt-BR" dirty="0"/>
                <a:t>14</a:t>
              </a:r>
            </a:p>
          </p:txBody>
        </p:sp>
        <p:sp>
          <p:nvSpPr>
            <p:cNvPr id="32" name="CaixaDeTexto 31">
              <a:extLst>
                <a:ext uri="{FF2B5EF4-FFF2-40B4-BE49-F238E27FC236}">
                  <a16:creationId xmlns:a16="http://schemas.microsoft.com/office/drawing/2014/main" id="{A6CC0A2B-A5AA-4764-889F-451545D8A728}"/>
                </a:ext>
              </a:extLst>
            </p:cNvPr>
            <p:cNvSpPr txBox="1"/>
            <p:nvPr/>
          </p:nvSpPr>
          <p:spPr>
            <a:xfrm>
              <a:off x="1967127" y="5587532"/>
              <a:ext cx="710451" cy="369332"/>
            </a:xfrm>
            <a:prstGeom prst="rect">
              <a:avLst/>
            </a:prstGeom>
            <a:noFill/>
          </p:spPr>
          <p:txBody>
            <a:bodyPr wrap="none" rtlCol="0">
              <a:spAutoFit/>
            </a:bodyPr>
            <a:lstStyle/>
            <a:p>
              <a:r>
                <a:rPr lang="pt-BR" dirty="0"/>
                <a:t>14.01</a:t>
              </a:r>
            </a:p>
          </p:txBody>
        </p:sp>
      </p:grpSp>
      <p:sp>
        <p:nvSpPr>
          <p:cNvPr id="33" name="Retângulo 32">
            <a:extLst>
              <a:ext uri="{FF2B5EF4-FFF2-40B4-BE49-F238E27FC236}">
                <a16:creationId xmlns:a16="http://schemas.microsoft.com/office/drawing/2014/main" id="{C90C804B-F55E-4770-B556-FC9E9F6C3BB0}"/>
              </a:ext>
            </a:extLst>
          </p:cNvPr>
          <p:cNvSpPr/>
          <p:nvPr/>
        </p:nvSpPr>
        <p:spPr>
          <a:xfrm>
            <a:off x="3286306" y="2288406"/>
            <a:ext cx="5684393" cy="425914"/>
          </a:xfrm>
          <a:prstGeom prst="rect">
            <a:avLst/>
          </a:prstGeom>
          <a:solidFill>
            <a:srgbClr val="B9C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tx1"/>
                </a:solidFill>
                <a:latin typeface="Arial" panose="020B0604020202020204" pitchFamily="34" charset="0"/>
                <a:cs typeface="Arial" panose="020B0604020202020204" pitchFamily="34" charset="0"/>
              </a:rPr>
              <a:t>Exemplos: Lei Complementar Nº 116</a:t>
            </a:r>
            <a:endParaRPr lang="pt-BR" sz="2000" b="1" dirty="0">
              <a:solidFill>
                <a:srgbClr val="002060"/>
              </a:solidFill>
              <a:latin typeface="Arial" panose="020B0604020202020204" pitchFamily="34" charset="0"/>
              <a:cs typeface="Arial" panose="020B0604020202020204" pitchFamily="34" charset="0"/>
            </a:endParaRPr>
          </a:p>
        </p:txBody>
      </p:sp>
      <p:sp>
        <p:nvSpPr>
          <p:cNvPr id="2" name="CaixaDeTexto 1">
            <a:extLst>
              <a:ext uri="{FF2B5EF4-FFF2-40B4-BE49-F238E27FC236}">
                <a16:creationId xmlns:a16="http://schemas.microsoft.com/office/drawing/2014/main" id="{A1CDBD09-1695-FDFB-906E-488CE73DC6BD}"/>
              </a:ext>
            </a:extLst>
          </p:cNvPr>
          <p:cNvSpPr txBox="1"/>
          <p:nvPr/>
        </p:nvSpPr>
        <p:spPr>
          <a:xfrm>
            <a:off x="5432941" y="177091"/>
            <a:ext cx="6759059" cy="954107"/>
          </a:xfrm>
          <a:prstGeom prst="rect">
            <a:avLst/>
          </a:prstGeom>
          <a:noFill/>
        </p:spPr>
        <p:txBody>
          <a:bodyPr wrap="square" rtlCol="0">
            <a:spAutoFit/>
          </a:bodyPr>
          <a:lstStyle/>
          <a:p>
            <a:pPr algn="ctr"/>
            <a:r>
              <a:rPr lang="pt-BR" sz="2800" b="1" dirty="0">
                <a:solidFill>
                  <a:schemeClr val="bg1"/>
                </a:solidFill>
                <a:latin typeface="Arial" panose="020B0604020202020204" pitchFamily="34" charset="0"/>
                <a:cs typeface="Arial" panose="020B0604020202020204" pitchFamily="34" charset="0"/>
              </a:rPr>
              <a:t>CLASSIFICAÇÃO DE SERVIÇOS ISSQN</a:t>
            </a:r>
          </a:p>
        </p:txBody>
      </p:sp>
      <p:sp>
        <p:nvSpPr>
          <p:cNvPr id="6" name="object 117">
            <a:extLst>
              <a:ext uri="{FF2B5EF4-FFF2-40B4-BE49-F238E27FC236}">
                <a16:creationId xmlns:a16="http://schemas.microsoft.com/office/drawing/2014/main" id="{0E3549F8-F4D7-AEBD-B4CF-EDFAF35CEB13}"/>
              </a:ext>
            </a:extLst>
          </p:cNvPr>
          <p:cNvSpPr txBox="1"/>
          <p:nvPr/>
        </p:nvSpPr>
        <p:spPr>
          <a:xfrm>
            <a:off x="5640292" y="1421665"/>
            <a:ext cx="5157468" cy="321242"/>
          </a:xfrm>
          <a:prstGeom prst="rect">
            <a:avLst/>
          </a:prstGeom>
        </p:spPr>
        <p:txBody>
          <a:bodyPr vert="horz" wrap="square" lIns="0" tIns="13335" rIns="0" bIns="0" rtlCol="0">
            <a:spAutoFit/>
          </a:bodyPr>
          <a:lstStyle/>
          <a:p>
            <a:pPr marL="12700">
              <a:lnSpc>
                <a:spcPct val="100000"/>
              </a:lnSpc>
              <a:spcBef>
                <a:spcPts val="105"/>
              </a:spcBef>
              <a:tabLst>
                <a:tab pos="4588510" algn="l"/>
              </a:tabLst>
            </a:pPr>
            <a:r>
              <a:rPr sz="2000" b="1" dirty="0">
                <a:solidFill>
                  <a:srgbClr val="FFFFFF"/>
                </a:solidFill>
                <a:latin typeface="Arial" panose="020B0604020202020204" pitchFamily="34" charset="0"/>
                <a:cs typeface="Arial" panose="020B0604020202020204" pitchFamily="34" charset="0"/>
              </a:rPr>
              <a:t>CADASTRO</a:t>
            </a:r>
            <a:r>
              <a:rPr sz="2000" b="1" spc="-10" dirty="0">
                <a:solidFill>
                  <a:srgbClr val="FFFFFF"/>
                </a:solidFill>
                <a:latin typeface="Arial" panose="020B0604020202020204" pitchFamily="34" charset="0"/>
                <a:cs typeface="Arial" panose="020B0604020202020204" pitchFamily="34" charset="0"/>
              </a:rPr>
              <a:t> </a:t>
            </a:r>
            <a:r>
              <a:rPr sz="2000" b="1" spc="-5" dirty="0">
                <a:solidFill>
                  <a:srgbClr val="FFFFFF"/>
                </a:solidFill>
                <a:latin typeface="Arial" panose="020B0604020202020204" pitchFamily="34" charset="0"/>
                <a:cs typeface="Arial" panose="020B0604020202020204" pitchFamily="34" charset="0"/>
              </a:rPr>
              <a:t>ORIGINAL</a:t>
            </a:r>
            <a:r>
              <a:rPr b="1" spc="-5" dirty="0">
                <a:solidFill>
                  <a:srgbClr val="FFFFFF"/>
                </a:solidFill>
                <a:latin typeface="Trebuchet MS"/>
                <a:cs typeface="Trebuchet MS"/>
              </a:rPr>
              <a:t>	</a:t>
            </a:r>
            <a:endParaRPr dirty="0">
              <a:latin typeface="Trebuchet MS"/>
              <a:cs typeface="Trebuchet MS"/>
            </a:endParaRPr>
          </a:p>
        </p:txBody>
      </p:sp>
      <p:sp>
        <p:nvSpPr>
          <p:cNvPr id="8" name="CaixaDeTexto 7">
            <a:extLst>
              <a:ext uri="{FF2B5EF4-FFF2-40B4-BE49-F238E27FC236}">
                <a16:creationId xmlns:a16="http://schemas.microsoft.com/office/drawing/2014/main" id="{917C21F5-9F98-3667-9AD9-4944069CE476}"/>
              </a:ext>
            </a:extLst>
          </p:cNvPr>
          <p:cNvSpPr txBox="1"/>
          <p:nvPr/>
        </p:nvSpPr>
        <p:spPr>
          <a:xfrm>
            <a:off x="9003320" y="1375874"/>
            <a:ext cx="2997937" cy="400110"/>
          </a:xfrm>
          <a:prstGeom prst="rect">
            <a:avLst/>
          </a:prstGeom>
          <a:noFill/>
        </p:spPr>
        <p:txBody>
          <a:bodyPr wrap="none" rtlCol="0">
            <a:spAutoFit/>
          </a:bodyPr>
          <a:lstStyle/>
          <a:p>
            <a:r>
              <a:rPr lang="pt-BR" sz="2000" b="1" dirty="0">
                <a:solidFill>
                  <a:schemeClr val="bg1"/>
                </a:solidFill>
                <a:latin typeface="Arial" panose="020B0604020202020204" pitchFamily="34" charset="0"/>
                <a:cs typeface="Arial" panose="020B0604020202020204" pitchFamily="34" charset="0"/>
              </a:rPr>
              <a:t>CADASTRO SANEADO</a:t>
            </a:r>
          </a:p>
        </p:txBody>
      </p:sp>
    </p:spTree>
    <p:extLst>
      <p:ext uri="{BB962C8B-B14F-4D97-AF65-F5344CB8AC3E}">
        <p14:creationId xmlns:p14="http://schemas.microsoft.com/office/powerpoint/2010/main" val="3258863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781440E6-1739-429C-BBBE-75748BA668EC}"/>
              </a:ext>
            </a:extLst>
          </p:cNvPr>
          <p:cNvSpPr txBox="1"/>
          <p:nvPr/>
        </p:nvSpPr>
        <p:spPr>
          <a:xfrm>
            <a:off x="4965897" y="416675"/>
            <a:ext cx="7526214" cy="523220"/>
          </a:xfrm>
          <a:prstGeom prst="rect">
            <a:avLst/>
          </a:prstGeom>
          <a:noFill/>
        </p:spPr>
        <p:txBody>
          <a:bodyPr wrap="square" rtlCol="0">
            <a:spAutoFit/>
          </a:bodyPr>
          <a:lstStyle/>
          <a:p>
            <a:pPr algn="ctr"/>
            <a:r>
              <a:rPr lang="pt-BR" sz="2800" b="1" dirty="0">
                <a:solidFill>
                  <a:schemeClr val="bg1"/>
                </a:solidFill>
                <a:latin typeface="Arial" panose="020B0604020202020204" pitchFamily="34" charset="0"/>
                <a:cs typeface="Arial" panose="020B0604020202020204" pitchFamily="34" charset="0"/>
              </a:rPr>
              <a:t>CLASSIFICAÇÃO DE SERVIÇOS – NBS</a:t>
            </a:r>
          </a:p>
        </p:txBody>
      </p:sp>
      <p:sp>
        <p:nvSpPr>
          <p:cNvPr id="13" name="object 117">
            <a:extLst>
              <a:ext uri="{FF2B5EF4-FFF2-40B4-BE49-F238E27FC236}">
                <a16:creationId xmlns:a16="http://schemas.microsoft.com/office/drawing/2014/main" id="{8F07AAEA-A9B8-48F7-85EA-B8AC58EA7B81}"/>
              </a:ext>
            </a:extLst>
          </p:cNvPr>
          <p:cNvSpPr txBox="1"/>
          <p:nvPr/>
        </p:nvSpPr>
        <p:spPr>
          <a:xfrm>
            <a:off x="5503231" y="1504318"/>
            <a:ext cx="5157468" cy="321242"/>
          </a:xfrm>
          <a:prstGeom prst="rect">
            <a:avLst/>
          </a:prstGeom>
        </p:spPr>
        <p:txBody>
          <a:bodyPr vert="horz" wrap="square" lIns="0" tIns="13335" rIns="0" bIns="0" rtlCol="0">
            <a:spAutoFit/>
          </a:bodyPr>
          <a:lstStyle/>
          <a:p>
            <a:pPr marL="12700">
              <a:lnSpc>
                <a:spcPct val="100000"/>
              </a:lnSpc>
              <a:spcBef>
                <a:spcPts val="105"/>
              </a:spcBef>
              <a:tabLst>
                <a:tab pos="4588510" algn="l"/>
              </a:tabLst>
            </a:pPr>
            <a:r>
              <a:rPr sz="2000" b="1" dirty="0">
                <a:solidFill>
                  <a:srgbClr val="FFFFFF"/>
                </a:solidFill>
                <a:latin typeface="Arial" panose="020B0604020202020204" pitchFamily="34" charset="0"/>
                <a:cs typeface="Arial" panose="020B0604020202020204" pitchFamily="34" charset="0"/>
              </a:rPr>
              <a:t>CADASTRO</a:t>
            </a:r>
            <a:r>
              <a:rPr sz="2000" b="1" spc="-10" dirty="0">
                <a:solidFill>
                  <a:srgbClr val="FFFFFF"/>
                </a:solidFill>
                <a:latin typeface="Arial" panose="020B0604020202020204" pitchFamily="34" charset="0"/>
                <a:cs typeface="Arial" panose="020B0604020202020204" pitchFamily="34" charset="0"/>
              </a:rPr>
              <a:t> </a:t>
            </a:r>
            <a:r>
              <a:rPr sz="2000" b="1" spc="-5" dirty="0">
                <a:solidFill>
                  <a:srgbClr val="FFFFFF"/>
                </a:solidFill>
                <a:latin typeface="Arial" panose="020B0604020202020204" pitchFamily="34" charset="0"/>
                <a:cs typeface="Arial" panose="020B0604020202020204" pitchFamily="34" charset="0"/>
              </a:rPr>
              <a:t>ORIGINAL</a:t>
            </a:r>
            <a:r>
              <a:rPr b="1" spc="-5" dirty="0">
                <a:solidFill>
                  <a:srgbClr val="FFFFFF"/>
                </a:solidFill>
                <a:latin typeface="Trebuchet MS"/>
                <a:cs typeface="Trebuchet MS"/>
              </a:rPr>
              <a:t>	</a:t>
            </a:r>
            <a:endParaRPr dirty="0">
              <a:latin typeface="Trebuchet MS"/>
              <a:cs typeface="Trebuchet MS"/>
            </a:endParaRPr>
          </a:p>
        </p:txBody>
      </p:sp>
      <p:sp>
        <p:nvSpPr>
          <p:cNvPr id="3" name="CaixaDeTexto 2">
            <a:extLst>
              <a:ext uri="{FF2B5EF4-FFF2-40B4-BE49-F238E27FC236}">
                <a16:creationId xmlns:a16="http://schemas.microsoft.com/office/drawing/2014/main" id="{2E09EFC5-0A94-44DD-B63D-73DDA17C215C}"/>
              </a:ext>
            </a:extLst>
          </p:cNvPr>
          <p:cNvSpPr txBox="1"/>
          <p:nvPr/>
        </p:nvSpPr>
        <p:spPr>
          <a:xfrm>
            <a:off x="8866259" y="1458527"/>
            <a:ext cx="2997937" cy="400110"/>
          </a:xfrm>
          <a:prstGeom prst="rect">
            <a:avLst/>
          </a:prstGeom>
          <a:noFill/>
        </p:spPr>
        <p:txBody>
          <a:bodyPr wrap="none" rtlCol="0">
            <a:spAutoFit/>
          </a:bodyPr>
          <a:lstStyle/>
          <a:p>
            <a:r>
              <a:rPr lang="pt-BR" sz="2000" b="1" dirty="0">
                <a:solidFill>
                  <a:schemeClr val="bg1"/>
                </a:solidFill>
                <a:latin typeface="Arial" panose="020B0604020202020204" pitchFamily="34" charset="0"/>
                <a:cs typeface="Arial" panose="020B0604020202020204" pitchFamily="34" charset="0"/>
              </a:rPr>
              <a:t>CADASTRO SANEADO</a:t>
            </a:r>
          </a:p>
        </p:txBody>
      </p:sp>
      <p:sp>
        <p:nvSpPr>
          <p:cNvPr id="24" name="CaixaDeTexto 23">
            <a:extLst>
              <a:ext uri="{FF2B5EF4-FFF2-40B4-BE49-F238E27FC236}">
                <a16:creationId xmlns:a16="http://schemas.microsoft.com/office/drawing/2014/main" id="{CCE6602A-04C0-4D5F-8465-19638C5A79ED}"/>
              </a:ext>
            </a:extLst>
          </p:cNvPr>
          <p:cNvSpPr txBox="1"/>
          <p:nvPr/>
        </p:nvSpPr>
        <p:spPr>
          <a:xfrm>
            <a:off x="715108" y="2436858"/>
            <a:ext cx="10761784" cy="1427635"/>
          </a:xfrm>
          <a:prstGeom prst="rect">
            <a:avLst/>
          </a:prstGeom>
          <a:noFill/>
        </p:spPr>
        <p:txBody>
          <a:bodyPr wrap="square" rtlCol="0">
            <a:spAutoFit/>
          </a:bodyPr>
          <a:lstStyle/>
          <a:p>
            <a:pPr marL="355600" marR="5080" indent="-342900" algn="just">
              <a:lnSpc>
                <a:spcPct val="150000"/>
              </a:lnSpc>
              <a:spcBef>
                <a:spcPts val="450"/>
              </a:spcBef>
              <a:buFont typeface="Wingdings" panose="05000000000000000000" pitchFamily="2" charset="2"/>
              <a:buChar char="Ø"/>
            </a:pPr>
            <a:r>
              <a:rPr lang="pt-BR" sz="2000" spc="-95" dirty="0">
                <a:latin typeface="Arial"/>
                <a:cs typeface="Arial"/>
              </a:rPr>
              <a:t>O código na Nomenclatura Brasileira de Serviços, Intangíveis e Outras Operações que produzem variações no patrimônio (NBS) é composto por nove dígitos, sendo que sua significância, da esquerda para a direita, é:</a:t>
            </a:r>
            <a:endParaRPr lang="pt-BR" dirty="0"/>
          </a:p>
        </p:txBody>
      </p:sp>
      <p:sp>
        <p:nvSpPr>
          <p:cNvPr id="25" name="Espaço Reservado para Número de Slide 1">
            <a:extLst>
              <a:ext uri="{FF2B5EF4-FFF2-40B4-BE49-F238E27FC236}">
                <a16:creationId xmlns:a16="http://schemas.microsoft.com/office/drawing/2014/main" id="{4837E984-EB0E-4A97-B323-FDAA6C65339F}"/>
              </a:ext>
            </a:extLst>
          </p:cNvPr>
          <p:cNvSpPr txBox="1">
            <a:spLocks/>
          </p:cNvSpPr>
          <p:nvPr/>
        </p:nvSpPr>
        <p:spPr>
          <a:xfrm>
            <a:off x="10502289" y="6280198"/>
            <a:ext cx="1487487" cy="420688"/>
          </a:xfrm>
          <a:prstGeom prst="rect">
            <a:avLst/>
          </a:prstGeom>
          <a:noFill/>
        </p:spPr>
        <p:txBody>
          <a:bodyPr vert="horz" lIns="91440" tIns="45720" rIns="91440" bIns="45720" rtlCol="0" anchor="ctr"/>
          <a:lstStyle>
            <a:defPPr>
              <a:defRPr lang="pt-BR"/>
            </a:defPPr>
            <a:lvl1pPr marL="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fld id="{B11E278E-F9E6-4251-A67E-120101F24FB2}" type="slidenum">
              <a:rPr lang="pt-BR" altLang="pt-BR" smtClean="0"/>
              <a:pPr/>
              <a:t>32</a:t>
            </a:fld>
            <a:endParaRPr lang="pt-BR" altLang="pt-BR" dirty="0"/>
          </a:p>
        </p:txBody>
      </p:sp>
    </p:spTree>
    <p:extLst>
      <p:ext uri="{BB962C8B-B14F-4D97-AF65-F5344CB8AC3E}">
        <p14:creationId xmlns:p14="http://schemas.microsoft.com/office/powerpoint/2010/main" val="366478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Agrupar 8">
            <a:extLst>
              <a:ext uri="{FF2B5EF4-FFF2-40B4-BE49-F238E27FC236}">
                <a16:creationId xmlns:a16="http://schemas.microsoft.com/office/drawing/2014/main" id="{B5A3415E-5BD8-4D1B-B5C0-518D92122B65}"/>
              </a:ext>
            </a:extLst>
          </p:cNvPr>
          <p:cNvGrpSpPr/>
          <p:nvPr/>
        </p:nvGrpSpPr>
        <p:grpSpPr>
          <a:xfrm>
            <a:off x="1553695" y="2423060"/>
            <a:ext cx="9594470" cy="4166263"/>
            <a:chOff x="1589647" y="1406770"/>
            <a:chExt cx="9664508" cy="4853353"/>
          </a:xfrm>
        </p:grpSpPr>
        <p:sp>
          <p:nvSpPr>
            <p:cNvPr id="6" name="Retângulo 5">
              <a:extLst>
                <a:ext uri="{FF2B5EF4-FFF2-40B4-BE49-F238E27FC236}">
                  <a16:creationId xmlns:a16="http://schemas.microsoft.com/office/drawing/2014/main" id="{71C25881-E2D6-47F4-8397-B11D292F6DC8}"/>
                </a:ext>
              </a:extLst>
            </p:cNvPr>
            <p:cNvSpPr/>
            <p:nvPr/>
          </p:nvSpPr>
          <p:spPr>
            <a:xfrm>
              <a:off x="1589650" y="1406770"/>
              <a:ext cx="2222695" cy="39446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NBS</a:t>
              </a:r>
            </a:p>
          </p:txBody>
        </p:sp>
        <p:sp>
          <p:nvSpPr>
            <p:cNvPr id="34" name="Retângulo 33">
              <a:extLst>
                <a:ext uri="{FF2B5EF4-FFF2-40B4-BE49-F238E27FC236}">
                  <a16:creationId xmlns:a16="http://schemas.microsoft.com/office/drawing/2014/main" id="{A2785F79-1914-451B-BB49-040D89C85010}"/>
                </a:ext>
              </a:extLst>
            </p:cNvPr>
            <p:cNvSpPr/>
            <p:nvPr/>
          </p:nvSpPr>
          <p:spPr>
            <a:xfrm>
              <a:off x="3964745" y="1406770"/>
              <a:ext cx="7289410" cy="39446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DESCRIÇÃOS</a:t>
              </a:r>
            </a:p>
          </p:txBody>
        </p:sp>
        <p:sp>
          <p:nvSpPr>
            <p:cNvPr id="35" name="Retângulo 34">
              <a:extLst>
                <a:ext uri="{FF2B5EF4-FFF2-40B4-BE49-F238E27FC236}">
                  <a16:creationId xmlns:a16="http://schemas.microsoft.com/office/drawing/2014/main" id="{7396F06F-D1DA-4130-BEFB-D61A988B5541}"/>
                </a:ext>
              </a:extLst>
            </p:cNvPr>
            <p:cNvSpPr/>
            <p:nvPr/>
          </p:nvSpPr>
          <p:spPr>
            <a:xfrm>
              <a:off x="1589648" y="1877610"/>
              <a:ext cx="2222695" cy="394460"/>
            </a:xfrm>
            <a:prstGeom prst="rect">
              <a:avLst/>
            </a:prstGeom>
            <a:solidFill>
              <a:srgbClr val="B4C7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b="1" dirty="0">
                  <a:solidFill>
                    <a:schemeClr val="tx1"/>
                  </a:solidFill>
                </a:rPr>
                <a:t>1.0101</a:t>
              </a:r>
            </a:p>
          </p:txBody>
        </p:sp>
        <p:sp>
          <p:nvSpPr>
            <p:cNvPr id="36" name="Retângulo 35">
              <a:extLst>
                <a:ext uri="{FF2B5EF4-FFF2-40B4-BE49-F238E27FC236}">
                  <a16:creationId xmlns:a16="http://schemas.microsoft.com/office/drawing/2014/main" id="{769D2C2F-59DB-4B65-97BE-A806AE795AA2}"/>
                </a:ext>
              </a:extLst>
            </p:cNvPr>
            <p:cNvSpPr/>
            <p:nvPr/>
          </p:nvSpPr>
          <p:spPr>
            <a:xfrm>
              <a:off x="3964745" y="1877610"/>
              <a:ext cx="7289410" cy="394460"/>
            </a:xfrm>
            <a:prstGeom prst="rect">
              <a:avLst/>
            </a:prstGeom>
            <a:solidFill>
              <a:srgbClr val="B4C7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b="1" dirty="0">
                  <a:solidFill>
                    <a:schemeClr val="tx1"/>
                  </a:solidFill>
                </a:rPr>
                <a:t>Serviços de construção de edificações residenciais</a:t>
              </a:r>
            </a:p>
          </p:txBody>
        </p:sp>
        <p:sp>
          <p:nvSpPr>
            <p:cNvPr id="37" name="Retângulo 36">
              <a:extLst>
                <a:ext uri="{FF2B5EF4-FFF2-40B4-BE49-F238E27FC236}">
                  <a16:creationId xmlns:a16="http://schemas.microsoft.com/office/drawing/2014/main" id="{1B4EAE1F-FB1A-4703-9C36-C044F32B4257}"/>
                </a:ext>
              </a:extLst>
            </p:cNvPr>
            <p:cNvSpPr/>
            <p:nvPr/>
          </p:nvSpPr>
          <p:spPr>
            <a:xfrm>
              <a:off x="1589648" y="2340316"/>
              <a:ext cx="2222695" cy="394460"/>
            </a:xfrm>
            <a:prstGeom prst="rect">
              <a:avLst/>
            </a:prstGeom>
            <a:solidFill>
              <a:srgbClr val="B4C7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1.0101.10.00</a:t>
              </a:r>
            </a:p>
          </p:txBody>
        </p:sp>
        <p:sp>
          <p:nvSpPr>
            <p:cNvPr id="38" name="Retângulo 37">
              <a:extLst>
                <a:ext uri="{FF2B5EF4-FFF2-40B4-BE49-F238E27FC236}">
                  <a16:creationId xmlns:a16="http://schemas.microsoft.com/office/drawing/2014/main" id="{F91FEF3E-775A-46C9-8C6F-BC1D18FB0CB2}"/>
                </a:ext>
              </a:extLst>
            </p:cNvPr>
            <p:cNvSpPr/>
            <p:nvPr/>
          </p:nvSpPr>
          <p:spPr>
            <a:xfrm>
              <a:off x="3964745" y="2340316"/>
              <a:ext cx="7289410" cy="394460"/>
            </a:xfrm>
            <a:prstGeom prst="rect">
              <a:avLst/>
            </a:prstGeom>
            <a:solidFill>
              <a:srgbClr val="B4C7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Serviços de construção de edificações residenciais de um e dois pavimentos</a:t>
              </a:r>
            </a:p>
          </p:txBody>
        </p:sp>
        <p:sp>
          <p:nvSpPr>
            <p:cNvPr id="39" name="Retângulo 38">
              <a:extLst>
                <a:ext uri="{FF2B5EF4-FFF2-40B4-BE49-F238E27FC236}">
                  <a16:creationId xmlns:a16="http://schemas.microsoft.com/office/drawing/2014/main" id="{7554435B-E353-4DFF-A833-77CC74DC83B4}"/>
                </a:ext>
              </a:extLst>
            </p:cNvPr>
            <p:cNvSpPr/>
            <p:nvPr/>
          </p:nvSpPr>
          <p:spPr>
            <a:xfrm>
              <a:off x="1589648" y="2803022"/>
              <a:ext cx="2222695" cy="597340"/>
            </a:xfrm>
            <a:prstGeom prst="rect">
              <a:avLst/>
            </a:prstGeom>
            <a:solidFill>
              <a:srgbClr val="B4C7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1.0101.20.00</a:t>
              </a:r>
            </a:p>
          </p:txBody>
        </p:sp>
        <p:sp>
          <p:nvSpPr>
            <p:cNvPr id="40" name="Retângulo 39">
              <a:extLst>
                <a:ext uri="{FF2B5EF4-FFF2-40B4-BE49-F238E27FC236}">
                  <a16:creationId xmlns:a16="http://schemas.microsoft.com/office/drawing/2014/main" id="{47EEF3B6-399C-45CE-823F-E6435CD36243}"/>
                </a:ext>
              </a:extLst>
            </p:cNvPr>
            <p:cNvSpPr/>
            <p:nvPr/>
          </p:nvSpPr>
          <p:spPr>
            <a:xfrm>
              <a:off x="3964745" y="2803022"/>
              <a:ext cx="7289410" cy="597340"/>
            </a:xfrm>
            <a:prstGeom prst="rect">
              <a:avLst/>
            </a:prstGeom>
            <a:solidFill>
              <a:srgbClr val="B4C7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Serviços de construção de edificações residenciais com mais de dois pavimentos</a:t>
              </a:r>
            </a:p>
          </p:txBody>
        </p:sp>
        <p:sp>
          <p:nvSpPr>
            <p:cNvPr id="41" name="Retângulo 40">
              <a:extLst>
                <a:ext uri="{FF2B5EF4-FFF2-40B4-BE49-F238E27FC236}">
                  <a16:creationId xmlns:a16="http://schemas.microsoft.com/office/drawing/2014/main" id="{BA01F852-688C-4858-AE21-45E57928D2EA}"/>
                </a:ext>
              </a:extLst>
            </p:cNvPr>
            <p:cNvSpPr/>
            <p:nvPr/>
          </p:nvSpPr>
          <p:spPr>
            <a:xfrm>
              <a:off x="1589648" y="3468608"/>
              <a:ext cx="2222695" cy="394460"/>
            </a:xfrm>
            <a:prstGeom prst="rect">
              <a:avLst/>
            </a:prstGeom>
            <a:solidFill>
              <a:srgbClr val="B4C7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b="1" dirty="0">
                  <a:solidFill>
                    <a:schemeClr val="tx1"/>
                  </a:solidFill>
                </a:rPr>
                <a:t>1.0102</a:t>
              </a:r>
            </a:p>
          </p:txBody>
        </p:sp>
        <p:sp>
          <p:nvSpPr>
            <p:cNvPr id="43" name="Retângulo 42">
              <a:extLst>
                <a:ext uri="{FF2B5EF4-FFF2-40B4-BE49-F238E27FC236}">
                  <a16:creationId xmlns:a16="http://schemas.microsoft.com/office/drawing/2014/main" id="{55C5215C-A406-4978-89F3-E65F3E746177}"/>
                </a:ext>
              </a:extLst>
            </p:cNvPr>
            <p:cNvSpPr/>
            <p:nvPr/>
          </p:nvSpPr>
          <p:spPr>
            <a:xfrm>
              <a:off x="3964745" y="3468608"/>
              <a:ext cx="7289410" cy="394460"/>
            </a:xfrm>
            <a:prstGeom prst="rect">
              <a:avLst/>
            </a:prstGeom>
            <a:solidFill>
              <a:srgbClr val="B4C7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b="1" dirty="0">
                  <a:solidFill>
                    <a:schemeClr val="tx1"/>
                  </a:solidFill>
                </a:rPr>
                <a:t>Serviços de construção de edificações não residenciais</a:t>
              </a:r>
            </a:p>
          </p:txBody>
        </p:sp>
        <p:sp>
          <p:nvSpPr>
            <p:cNvPr id="44" name="Retângulo 43">
              <a:extLst>
                <a:ext uri="{FF2B5EF4-FFF2-40B4-BE49-F238E27FC236}">
                  <a16:creationId xmlns:a16="http://schemas.microsoft.com/office/drawing/2014/main" id="{DB2C58DF-EE31-4CAC-9D58-D11AA91A7E31}"/>
                </a:ext>
              </a:extLst>
            </p:cNvPr>
            <p:cNvSpPr/>
            <p:nvPr/>
          </p:nvSpPr>
          <p:spPr>
            <a:xfrm>
              <a:off x="1589648" y="3931314"/>
              <a:ext cx="2222695" cy="394460"/>
            </a:xfrm>
            <a:prstGeom prst="rect">
              <a:avLst/>
            </a:prstGeom>
            <a:solidFill>
              <a:srgbClr val="B4C7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1.0102.10.00</a:t>
              </a:r>
            </a:p>
          </p:txBody>
        </p:sp>
        <p:sp>
          <p:nvSpPr>
            <p:cNvPr id="46" name="Retângulo 45">
              <a:extLst>
                <a:ext uri="{FF2B5EF4-FFF2-40B4-BE49-F238E27FC236}">
                  <a16:creationId xmlns:a16="http://schemas.microsoft.com/office/drawing/2014/main" id="{6BFBDBA6-0880-4575-9460-0DA8ADC81E7E}"/>
                </a:ext>
              </a:extLst>
            </p:cNvPr>
            <p:cNvSpPr/>
            <p:nvPr/>
          </p:nvSpPr>
          <p:spPr>
            <a:xfrm>
              <a:off x="3964745" y="3931314"/>
              <a:ext cx="7289410" cy="394460"/>
            </a:xfrm>
            <a:prstGeom prst="rect">
              <a:avLst/>
            </a:prstGeom>
            <a:solidFill>
              <a:srgbClr val="B4C7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Serviços de construção de edificações industriais</a:t>
              </a:r>
            </a:p>
          </p:txBody>
        </p:sp>
        <p:sp>
          <p:nvSpPr>
            <p:cNvPr id="47" name="Retângulo 46">
              <a:extLst>
                <a:ext uri="{FF2B5EF4-FFF2-40B4-BE49-F238E27FC236}">
                  <a16:creationId xmlns:a16="http://schemas.microsoft.com/office/drawing/2014/main" id="{C7C8576A-D6C5-4D43-BFB4-4B63683B4293}"/>
                </a:ext>
              </a:extLst>
            </p:cNvPr>
            <p:cNvSpPr/>
            <p:nvPr/>
          </p:nvSpPr>
          <p:spPr>
            <a:xfrm>
              <a:off x="1589647" y="4389116"/>
              <a:ext cx="2222695" cy="394460"/>
            </a:xfrm>
            <a:prstGeom prst="rect">
              <a:avLst/>
            </a:prstGeom>
            <a:solidFill>
              <a:srgbClr val="B4C7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1.0102.20.00</a:t>
              </a:r>
            </a:p>
          </p:txBody>
        </p:sp>
        <p:sp>
          <p:nvSpPr>
            <p:cNvPr id="48" name="Retângulo 47">
              <a:extLst>
                <a:ext uri="{FF2B5EF4-FFF2-40B4-BE49-F238E27FC236}">
                  <a16:creationId xmlns:a16="http://schemas.microsoft.com/office/drawing/2014/main" id="{D97F63EA-12CC-4036-8F19-46E5EE9F4312}"/>
                </a:ext>
              </a:extLst>
            </p:cNvPr>
            <p:cNvSpPr/>
            <p:nvPr/>
          </p:nvSpPr>
          <p:spPr>
            <a:xfrm>
              <a:off x="3964745" y="4382887"/>
              <a:ext cx="7289410" cy="394460"/>
            </a:xfrm>
            <a:prstGeom prst="rect">
              <a:avLst/>
            </a:prstGeom>
            <a:solidFill>
              <a:srgbClr val="B4C7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Serviços de construção de edificações comerciais</a:t>
              </a:r>
            </a:p>
          </p:txBody>
        </p:sp>
        <p:sp>
          <p:nvSpPr>
            <p:cNvPr id="49" name="Retângulo 48">
              <a:extLst>
                <a:ext uri="{FF2B5EF4-FFF2-40B4-BE49-F238E27FC236}">
                  <a16:creationId xmlns:a16="http://schemas.microsoft.com/office/drawing/2014/main" id="{4E1B62EB-0EE2-478D-88A4-45C7B6DF3D6B}"/>
                </a:ext>
              </a:extLst>
            </p:cNvPr>
            <p:cNvSpPr/>
            <p:nvPr/>
          </p:nvSpPr>
          <p:spPr>
            <a:xfrm>
              <a:off x="1589647" y="4846918"/>
              <a:ext cx="2222695" cy="394460"/>
            </a:xfrm>
            <a:prstGeom prst="rect">
              <a:avLst/>
            </a:prstGeom>
            <a:solidFill>
              <a:srgbClr val="B4C7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1.0102.90.00</a:t>
              </a:r>
            </a:p>
          </p:txBody>
        </p:sp>
        <p:sp>
          <p:nvSpPr>
            <p:cNvPr id="50" name="Retângulo 49">
              <a:extLst>
                <a:ext uri="{FF2B5EF4-FFF2-40B4-BE49-F238E27FC236}">
                  <a16:creationId xmlns:a16="http://schemas.microsoft.com/office/drawing/2014/main" id="{BE84C864-8FC2-4E5D-A448-1BC77509AACD}"/>
                </a:ext>
              </a:extLst>
            </p:cNvPr>
            <p:cNvSpPr/>
            <p:nvPr/>
          </p:nvSpPr>
          <p:spPr>
            <a:xfrm>
              <a:off x="3964745" y="4846918"/>
              <a:ext cx="7289410" cy="394460"/>
            </a:xfrm>
            <a:prstGeom prst="rect">
              <a:avLst/>
            </a:prstGeom>
            <a:solidFill>
              <a:srgbClr val="B4C7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Outros serviços de construção de edificações não residenciais</a:t>
              </a:r>
            </a:p>
          </p:txBody>
        </p:sp>
        <p:sp>
          <p:nvSpPr>
            <p:cNvPr id="51" name="Retângulo 50">
              <a:extLst>
                <a:ext uri="{FF2B5EF4-FFF2-40B4-BE49-F238E27FC236}">
                  <a16:creationId xmlns:a16="http://schemas.microsoft.com/office/drawing/2014/main" id="{DBABD033-8702-424A-9280-FBAC31721324}"/>
                </a:ext>
              </a:extLst>
            </p:cNvPr>
            <p:cNvSpPr/>
            <p:nvPr/>
          </p:nvSpPr>
          <p:spPr>
            <a:xfrm>
              <a:off x="1589647" y="5325591"/>
              <a:ext cx="2222695" cy="932468"/>
            </a:xfrm>
            <a:prstGeom prst="rect">
              <a:avLst/>
            </a:prstGeom>
            <a:solidFill>
              <a:srgbClr val="B4C7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b="1" dirty="0">
                  <a:solidFill>
                    <a:schemeClr val="tx1"/>
                  </a:solidFill>
                </a:rPr>
                <a:t>1.0103</a:t>
              </a:r>
            </a:p>
          </p:txBody>
        </p:sp>
        <p:sp>
          <p:nvSpPr>
            <p:cNvPr id="52" name="Retângulo 51">
              <a:extLst>
                <a:ext uri="{FF2B5EF4-FFF2-40B4-BE49-F238E27FC236}">
                  <a16:creationId xmlns:a16="http://schemas.microsoft.com/office/drawing/2014/main" id="{D46B7751-99A6-41F4-8D51-65B062ECA0E4}"/>
                </a:ext>
              </a:extLst>
            </p:cNvPr>
            <p:cNvSpPr/>
            <p:nvPr/>
          </p:nvSpPr>
          <p:spPr>
            <a:xfrm>
              <a:off x="3964745" y="5327655"/>
              <a:ext cx="7289410" cy="932468"/>
            </a:xfrm>
            <a:prstGeom prst="rect">
              <a:avLst/>
            </a:prstGeom>
            <a:solidFill>
              <a:srgbClr val="B4C7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b="1" dirty="0">
                  <a:solidFill>
                    <a:schemeClr val="tx1"/>
                  </a:solidFill>
                </a:rPr>
                <a:t>Serviços de construção de autoestradas (exceto autoestradas elevadas), ruas, estradas, estradas férreas e pistas de pouso e decolagem em aeroportos e infraestrutura aeroportuária</a:t>
              </a:r>
            </a:p>
          </p:txBody>
        </p:sp>
      </p:grpSp>
      <p:sp>
        <p:nvSpPr>
          <p:cNvPr id="7" name="CaixaDeTexto 6">
            <a:extLst>
              <a:ext uri="{FF2B5EF4-FFF2-40B4-BE49-F238E27FC236}">
                <a16:creationId xmlns:a16="http://schemas.microsoft.com/office/drawing/2014/main" id="{5745F85D-F623-946A-51D6-002B6B30C0F3}"/>
              </a:ext>
            </a:extLst>
          </p:cNvPr>
          <p:cNvSpPr txBox="1"/>
          <p:nvPr/>
        </p:nvSpPr>
        <p:spPr>
          <a:xfrm>
            <a:off x="4965897" y="416675"/>
            <a:ext cx="7526214" cy="523220"/>
          </a:xfrm>
          <a:prstGeom prst="rect">
            <a:avLst/>
          </a:prstGeom>
          <a:noFill/>
        </p:spPr>
        <p:txBody>
          <a:bodyPr wrap="square" rtlCol="0">
            <a:spAutoFit/>
          </a:bodyPr>
          <a:lstStyle/>
          <a:p>
            <a:pPr algn="ctr"/>
            <a:r>
              <a:rPr lang="pt-BR" sz="2800" b="1" dirty="0">
                <a:solidFill>
                  <a:schemeClr val="bg1"/>
                </a:solidFill>
                <a:latin typeface="Arial" panose="020B0604020202020204" pitchFamily="34" charset="0"/>
                <a:cs typeface="Arial" panose="020B0604020202020204" pitchFamily="34" charset="0"/>
              </a:rPr>
              <a:t>CLASSIFICAÇÃO DE SERVIÇOS – NBS</a:t>
            </a:r>
          </a:p>
        </p:txBody>
      </p:sp>
      <p:sp>
        <p:nvSpPr>
          <p:cNvPr id="8" name="object 117">
            <a:extLst>
              <a:ext uri="{FF2B5EF4-FFF2-40B4-BE49-F238E27FC236}">
                <a16:creationId xmlns:a16="http://schemas.microsoft.com/office/drawing/2014/main" id="{B8A8FEBB-4AA0-A812-A5D1-57A14A605B5F}"/>
              </a:ext>
            </a:extLst>
          </p:cNvPr>
          <p:cNvSpPr txBox="1"/>
          <p:nvPr/>
        </p:nvSpPr>
        <p:spPr>
          <a:xfrm>
            <a:off x="5503231" y="1504318"/>
            <a:ext cx="5157468" cy="321242"/>
          </a:xfrm>
          <a:prstGeom prst="rect">
            <a:avLst/>
          </a:prstGeom>
        </p:spPr>
        <p:txBody>
          <a:bodyPr vert="horz" wrap="square" lIns="0" tIns="13335" rIns="0" bIns="0" rtlCol="0">
            <a:spAutoFit/>
          </a:bodyPr>
          <a:lstStyle/>
          <a:p>
            <a:pPr marL="12700">
              <a:lnSpc>
                <a:spcPct val="100000"/>
              </a:lnSpc>
              <a:spcBef>
                <a:spcPts val="105"/>
              </a:spcBef>
              <a:tabLst>
                <a:tab pos="4588510" algn="l"/>
              </a:tabLst>
            </a:pPr>
            <a:r>
              <a:rPr sz="2000" b="1" dirty="0">
                <a:solidFill>
                  <a:srgbClr val="FFFFFF"/>
                </a:solidFill>
                <a:latin typeface="Arial" panose="020B0604020202020204" pitchFamily="34" charset="0"/>
                <a:cs typeface="Arial" panose="020B0604020202020204" pitchFamily="34" charset="0"/>
              </a:rPr>
              <a:t>CADASTRO</a:t>
            </a:r>
            <a:r>
              <a:rPr sz="2000" b="1" spc="-10" dirty="0">
                <a:solidFill>
                  <a:srgbClr val="FFFFFF"/>
                </a:solidFill>
                <a:latin typeface="Arial" panose="020B0604020202020204" pitchFamily="34" charset="0"/>
                <a:cs typeface="Arial" panose="020B0604020202020204" pitchFamily="34" charset="0"/>
              </a:rPr>
              <a:t> </a:t>
            </a:r>
            <a:r>
              <a:rPr sz="2000" b="1" spc="-5" dirty="0">
                <a:solidFill>
                  <a:srgbClr val="FFFFFF"/>
                </a:solidFill>
                <a:latin typeface="Arial" panose="020B0604020202020204" pitchFamily="34" charset="0"/>
                <a:cs typeface="Arial" panose="020B0604020202020204" pitchFamily="34" charset="0"/>
              </a:rPr>
              <a:t>ORIGINAL</a:t>
            </a:r>
            <a:r>
              <a:rPr b="1" spc="-5" dirty="0">
                <a:solidFill>
                  <a:srgbClr val="FFFFFF"/>
                </a:solidFill>
                <a:latin typeface="Trebuchet MS"/>
                <a:cs typeface="Trebuchet MS"/>
              </a:rPr>
              <a:t>	</a:t>
            </a:r>
            <a:endParaRPr dirty="0">
              <a:latin typeface="Trebuchet MS"/>
              <a:cs typeface="Trebuchet MS"/>
            </a:endParaRPr>
          </a:p>
        </p:txBody>
      </p:sp>
      <p:sp>
        <p:nvSpPr>
          <p:cNvPr id="10" name="CaixaDeTexto 9">
            <a:extLst>
              <a:ext uri="{FF2B5EF4-FFF2-40B4-BE49-F238E27FC236}">
                <a16:creationId xmlns:a16="http://schemas.microsoft.com/office/drawing/2014/main" id="{01D97056-EF97-4A27-3E05-DBA475582EBA}"/>
              </a:ext>
            </a:extLst>
          </p:cNvPr>
          <p:cNvSpPr txBox="1"/>
          <p:nvPr/>
        </p:nvSpPr>
        <p:spPr>
          <a:xfrm>
            <a:off x="8866259" y="1458527"/>
            <a:ext cx="2997937" cy="400110"/>
          </a:xfrm>
          <a:prstGeom prst="rect">
            <a:avLst/>
          </a:prstGeom>
          <a:noFill/>
        </p:spPr>
        <p:txBody>
          <a:bodyPr wrap="none" rtlCol="0">
            <a:spAutoFit/>
          </a:bodyPr>
          <a:lstStyle/>
          <a:p>
            <a:r>
              <a:rPr lang="pt-BR" sz="2000" b="1" dirty="0">
                <a:solidFill>
                  <a:schemeClr val="bg1"/>
                </a:solidFill>
                <a:latin typeface="Arial" panose="020B0604020202020204" pitchFamily="34" charset="0"/>
                <a:cs typeface="Arial" panose="020B0604020202020204" pitchFamily="34" charset="0"/>
              </a:rPr>
              <a:t>CADASTRO SANEADO</a:t>
            </a:r>
          </a:p>
        </p:txBody>
      </p:sp>
    </p:spTree>
    <p:extLst>
      <p:ext uri="{BB962C8B-B14F-4D97-AF65-F5344CB8AC3E}">
        <p14:creationId xmlns:p14="http://schemas.microsoft.com/office/powerpoint/2010/main" val="3268983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aixaDeTexto 23">
            <a:extLst>
              <a:ext uri="{FF2B5EF4-FFF2-40B4-BE49-F238E27FC236}">
                <a16:creationId xmlns:a16="http://schemas.microsoft.com/office/drawing/2014/main" id="{CCE6602A-04C0-4D5F-8465-19638C5A79ED}"/>
              </a:ext>
            </a:extLst>
          </p:cNvPr>
          <p:cNvSpPr txBox="1"/>
          <p:nvPr/>
        </p:nvSpPr>
        <p:spPr>
          <a:xfrm>
            <a:off x="715108" y="2308004"/>
            <a:ext cx="10761784" cy="4518225"/>
          </a:xfrm>
          <a:prstGeom prst="rect">
            <a:avLst/>
          </a:prstGeom>
          <a:noFill/>
        </p:spPr>
        <p:txBody>
          <a:bodyPr wrap="square" rtlCol="0">
            <a:spAutoFit/>
          </a:bodyPr>
          <a:lstStyle/>
          <a:p>
            <a:pPr marL="469900" marR="5080" indent="-457200" algn="just">
              <a:lnSpc>
                <a:spcPct val="150000"/>
              </a:lnSpc>
              <a:spcBef>
                <a:spcPts val="450"/>
              </a:spcBef>
              <a:buFont typeface="+mj-lt"/>
              <a:buAutoNum type="alphaLcPeriod"/>
            </a:pPr>
            <a:r>
              <a:rPr lang="pt-BR" sz="2000" spc="-95" dirty="0">
                <a:latin typeface="Arial"/>
                <a:cs typeface="Arial"/>
              </a:rPr>
              <a:t>O primeiro dígito, da esquerda para a direita, é o número 1 e é o indicador que o código que se segue refere a um serviço, intangível ou outra operação que produz  variação do patrimônio;</a:t>
            </a:r>
          </a:p>
          <a:p>
            <a:pPr marL="469900" marR="5080" indent="-457200" algn="just">
              <a:lnSpc>
                <a:spcPct val="150000"/>
              </a:lnSpc>
              <a:spcBef>
                <a:spcPts val="450"/>
              </a:spcBef>
              <a:buFont typeface="+mj-lt"/>
              <a:buAutoNum type="alphaLcPeriod"/>
            </a:pPr>
            <a:r>
              <a:rPr lang="pt-BR" sz="2000" spc="-95" dirty="0">
                <a:latin typeface="Arial"/>
                <a:cs typeface="Arial"/>
              </a:rPr>
              <a:t>O segundo e o terceiro dígitos indicam o Capítulo da NBS;</a:t>
            </a:r>
          </a:p>
          <a:p>
            <a:pPr marL="469900" marR="5080" indent="-457200" algn="just">
              <a:lnSpc>
                <a:spcPct val="150000"/>
              </a:lnSpc>
              <a:spcBef>
                <a:spcPts val="450"/>
              </a:spcBef>
              <a:buFont typeface="+mj-lt"/>
              <a:buAutoNum type="alphaLcPeriod"/>
            </a:pPr>
            <a:r>
              <a:rPr lang="pt-BR" sz="2000" spc="-95" dirty="0">
                <a:latin typeface="Arial"/>
                <a:cs typeface="Arial"/>
              </a:rPr>
              <a:t>O quarto e quinto dígitos, associados ao primeiro e ao segundo dígitos,  representam a posição dentro de um Capítulo;</a:t>
            </a:r>
          </a:p>
          <a:p>
            <a:pPr marL="469900" marR="5080" indent="-457200" algn="just">
              <a:lnSpc>
                <a:spcPct val="150000"/>
              </a:lnSpc>
              <a:spcBef>
                <a:spcPts val="450"/>
              </a:spcBef>
              <a:buFont typeface="+mj-lt"/>
              <a:buAutoNum type="alphaLcPeriod"/>
            </a:pPr>
            <a:r>
              <a:rPr lang="pt-BR" sz="2000" spc="-95" dirty="0">
                <a:latin typeface="Arial"/>
                <a:cs typeface="Arial"/>
              </a:rPr>
              <a:t>O sexto e o sétimo dígitos, associados ao cinco primeiro dígitos, representam, respectivamente, as subposições de primeiro e de segundo nível;</a:t>
            </a:r>
          </a:p>
          <a:p>
            <a:pPr marL="469900" marR="5080" indent="-457200" algn="just">
              <a:lnSpc>
                <a:spcPct val="150000"/>
              </a:lnSpc>
              <a:spcBef>
                <a:spcPts val="450"/>
              </a:spcBef>
              <a:buFont typeface="+mj-lt"/>
              <a:buAutoNum type="alphaLcPeriod"/>
            </a:pPr>
            <a:r>
              <a:rPr lang="pt-BR" sz="2000" spc="-95" dirty="0">
                <a:latin typeface="Arial"/>
                <a:cs typeface="Arial"/>
              </a:rPr>
              <a:t>O oitavo dígito é o item;</a:t>
            </a:r>
          </a:p>
          <a:p>
            <a:pPr marL="469900" marR="5080" indent="-457200" algn="just">
              <a:lnSpc>
                <a:spcPct val="150000"/>
              </a:lnSpc>
              <a:spcBef>
                <a:spcPts val="450"/>
              </a:spcBef>
              <a:buFont typeface="+mj-lt"/>
              <a:buAutoNum type="alphaLcPeriod"/>
            </a:pPr>
            <a:r>
              <a:rPr lang="pt-BR" sz="2000" spc="-95" dirty="0">
                <a:latin typeface="Arial"/>
                <a:cs typeface="Arial"/>
              </a:rPr>
              <a:t>O nono dígito é o subitem.</a:t>
            </a:r>
            <a:endParaRPr lang="pt-BR" dirty="0"/>
          </a:p>
        </p:txBody>
      </p:sp>
      <p:sp>
        <p:nvSpPr>
          <p:cNvPr id="6" name="Espaço Reservado para Número de Slide 1">
            <a:extLst>
              <a:ext uri="{FF2B5EF4-FFF2-40B4-BE49-F238E27FC236}">
                <a16:creationId xmlns:a16="http://schemas.microsoft.com/office/drawing/2014/main" id="{28660AAE-6220-4033-9428-8FEE3743D1D2}"/>
              </a:ext>
            </a:extLst>
          </p:cNvPr>
          <p:cNvSpPr txBox="1">
            <a:spLocks/>
          </p:cNvSpPr>
          <p:nvPr/>
        </p:nvSpPr>
        <p:spPr>
          <a:xfrm>
            <a:off x="10502289" y="6280198"/>
            <a:ext cx="1487487" cy="420688"/>
          </a:xfrm>
          <a:prstGeom prst="rect">
            <a:avLst/>
          </a:prstGeom>
          <a:noFill/>
        </p:spPr>
        <p:txBody>
          <a:bodyPr vert="horz" lIns="91440" tIns="45720" rIns="91440" bIns="45720" rtlCol="0" anchor="ctr"/>
          <a:lstStyle>
            <a:defPPr>
              <a:defRPr lang="pt-BR"/>
            </a:defPPr>
            <a:lvl1pPr marL="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fld id="{B11E278E-F9E6-4251-A67E-120101F24FB2}" type="slidenum">
              <a:rPr lang="pt-BR" altLang="pt-BR" smtClean="0"/>
              <a:pPr/>
              <a:t>34</a:t>
            </a:fld>
            <a:endParaRPr lang="pt-BR" altLang="pt-BR" dirty="0"/>
          </a:p>
        </p:txBody>
      </p:sp>
      <p:sp>
        <p:nvSpPr>
          <p:cNvPr id="2" name="CaixaDeTexto 1">
            <a:extLst>
              <a:ext uri="{FF2B5EF4-FFF2-40B4-BE49-F238E27FC236}">
                <a16:creationId xmlns:a16="http://schemas.microsoft.com/office/drawing/2014/main" id="{DE64AC15-39B3-2FA1-28A1-DE1ADE3848A9}"/>
              </a:ext>
            </a:extLst>
          </p:cNvPr>
          <p:cNvSpPr txBox="1"/>
          <p:nvPr/>
        </p:nvSpPr>
        <p:spPr>
          <a:xfrm>
            <a:off x="4965897" y="416675"/>
            <a:ext cx="7526214" cy="523220"/>
          </a:xfrm>
          <a:prstGeom prst="rect">
            <a:avLst/>
          </a:prstGeom>
          <a:noFill/>
        </p:spPr>
        <p:txBody>
          <a:bodyPr wrap="square" rtlCol="0">
            <a:spAutoFit/>
          </a:bodyPr>
          <a:lstStyle/>
          <a:p>
            <a:pPr algn="ctr"/>
            <a:r>
              <a:rPr lang="pt-BR" sz="2800" b="1" dirty="0">
                <a:solidFill>
                  <a:schemeClr val="bg1"/>
                </a:solidFill>
                <a:latin typeface="Arial" panose="020B0604020202020204" pitchFamily="34" charset="0"/>
                <a:cs typeface="Arial" panose="020B0604020202020204" pitchFamily="34" charset="0"/>
              </a:rPr>
              <a:t>CLASSIFICAÇÃO DE SERVIÇOS – NBS</a:t>
            </a:r>
          </a:p>
        </p:txBody>
      </p:sp>
      <p:sp>
        <p:nvSpPr>
          <p:cNvPr id="5" name="object 117">
            <a:extLst>
              <a:ext uri="{FF2B5EF4-FFF2-40B4-BE49-F238E27FC236}">
                <a16:creationId xmlns:a16="http://schemas.microsoft.com/office/drawing/2014/main" id="{5C129BE9-6443-8FF3-3DCC-38C0C3A6820F}"/>
              </a:ext>
            </a:extLst>
          </p:cNvPr>
          <p:cNvSpPr txBox="1"/>
          <p:nvPr/>
        </p:nvSpPr>
        <p:spPr>
          <a:xfrm>
            <a:off x="5503231" y="1504318"/>
            <a:ext cx="5157468" cy="321242"/>
          </a:xfrm>
          <a:prstGeom prst="rect">
            <a:avLst/>
          </a:prstGeom>
        </p:spPr>
        <p:txBody>
          <a:bodyPr vert="horz" wrap="square" lIns="0" tIns="13335" rIns="0" bIns="0" rtlCol="0">
            <a:spAutoFit/>
          </a:bodyPr>
          <a:lstStyle/>
          <a:p>
            <a:pPr marL="12700">
              <a:lnSpc>
                <a:spcPct val="100000"/>
              </a:lnSpc>
              <a:spcBef>
                <a:spcPts val="105"/>
              </a:spcBef>
              <a:tabLst>
                <a:tab pos="4588510" algn="l"/>
              </a:tabLst>
            </a:pPr>
            <a:r>
              <a:rPr sz="2000" b="1" dirty="0">
                <a:solidFill>
                  <a:srgbClr val="FFFFFF"/>
                </a:solidFill>
                <a:latin typeface="Arial" panose="020B0604020202020204" pitchFamily="34" charset="0"/>
                <a:cs typeface="Arial" panose="020B0604020202020204" pitchFamily="34" charset="0"/>
              </a:rPr>
              <a:t>CADASTRO</a:t>
            </a:r>
            <a:r>
              <a:rPr sz="2000" b="1" spc="-10" dirty="0">
                <a:solidFill>
                  <a:srgbClr val="FFFFFF"/>
                </a:solidFill>
                <a:latin typeface="Arial" panose="020B0604020202020204" pitchFamily="34" charset="0"/>
                <a:cs typeface="Arial" panose="020B0604020202020204" pitchFamily="34" charset="0"/>
              </a:rPr>
              <a:t> </a:t>
            </a:r>
            <a:r>
              <a:rPr sz="2000" b="1" spc="-5" dirty="0">
                <a:solidFill>
                  <a:srgbClr val="FFFFFF"/>
                </a:solidFill>
                <a:latin typeface="Arial" panose="020B0604020202020204" pitchFamily="34" charset="0"/>
                <a:cs typeface="Arial" panose="020B0604020202020204" pitchFamily="34" charset="0"/>
              </a:rPr>
              <a:t>ORIGINAL</a:t>
            </a:r>
            <a:r>
              <a:rPr b="1" spc="-5" dirty="0">
                <a:solidFill>
                  <a:srgbClr val="FFFFFF"/>
                </a:solidFill>
                <a:latin typeface="Trebuchet MS"/>
                <a:cs typeface="Trebuchet MS"/>
              </a:rPr>
              <a:t>	</a:t>
            </a:r>
            <a:endParaRPr dirty="0">
              <a:latin typeface="Trebuchet MS"/>
              <a:cs typeface="Trebuchet MS"/>
            </a:endParaRPr>
          </a:p>
        </p:txBody>
      </p:sp>
      <p:sp>
        <p:nvSpPr>
          <p:cNvPr id="7" name="CaixaDeTexto 6">
            <a:extLst>
              <a:ext uri="{FF2B5EF4-FFF2-40B4-BE49-F238E27FC236}">
                <a16:creationId xmlns:a16="http://schemas.microsoft.com/office/drawing/2014/main" id="{D84E2C90-728C-B848-650C-31D3984A5F5F}"/>
              </a:ext>
            </a:extLst>
          </p:cNvPr>
          <p:cNvSpPr txBox="1"/>
          <p:nvPr/>
        </p:nvSpPr>
        <p:spPr>
          <a:xfrm>
            <a:off x="8866259" y="1458527"/>
            <a:ext cx="2997937" cy="400110"/>
          </a:xfrm>
          <a:prstGeom prst="rect">
            <a:avLst/>
          </a:prstGeom>
          <a:noFill/>
        </p:spPr>
        <p:txBody>
          <a:bodyPr wrap="none" rtlCol="0">
            <a:spAutoFit/>
          </a:bodyPr>
          <a:lstStyle/>
          <a:p>
            <a:r>
              <a:rPr lang="pt-BR" sz="2000" b="1" dirty="0">
                <a:solidFill>
                  <a:schemeClr val="bg1"/>
                </a:solidFill>
                <a:latin typeface="Arial" panose="020B0604020202020204" pitchFamily="34" charset="0"/>
                <a:cs typeface="Arial" panose="020B0604020202020204" pitchFamily="34" charset="0"/>
              </a:rPr>
              <a:t>CADASTRO SANEADO</a:t>
            </a:r>
          </a:p>
        </p:txBody>
      </p:sp>
    </p:spTree>
    <p:extLst>
      <p:ext uri="{BB962C8B-B14F-4D97-AF65-F5344CB8AC3E}">
        <p14:creationId xmlns:p14="http://schemas.microsoft.com/office/powerpoint/2010/main" val="2324088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781440E6-1739-429C-BBBE-75748BA668EC}"/>
              </a:ext>
            </a:extLst>
          </p:cNvPr>
          <p:cNvSpPr txBox="1"/>
          <p:nvPr/>
        </p:nvSpPr>
        <p:spPr>
          <a:xfrm>
            <a:off x="4463562" y="508688"/>
            <a:ext cx="7526214" cy="584775"/>
          </a:xfrm>
          <a:prstGeom prst="rect">
            <a:avLst/>
          </a:prstGeom>
          <a:noFill/>
        </p:spPr>
        <p:txBody>
          <a:bodyPr wrap="square" rtlCol="0">
            <a:spAutoFit/>
          </a:bodyPr>
          <a:lstStyle/>
          <a:p>
            <a:pPr algn="ctr"/>
            <a:r>
              <a:rPr lang="pt-BR" sz="3200" b="1" dirty="0">
                <a:solidFill>
                  <a:schemeClr val="bg1"/>
                </a:solidFill>
                <a:latin typeface="Arial" panose="020B0604020202020204" pitchFamily="34" charset="0"/>
                <a:cs typeface="Arial" panose="020B0604020202020204" pitchFamily="34" charset="0"/>
              </a:rPr>
              <a:t>CADASTRO MATERIAIS</a:t>
            </a:r>
          </a:p>
        </p:txBody>
      </p:sp>
      <p:sp>
        <p:nvSpPr>
          <p:cNvPr id="5" name="CaixaDeTexto 4">
            <a:extLst>
              <a:ext uri="{FF2B5EF4-FFF2-40B4-BE49-F238E27FC236}">
                <a16:creationId xmlns:a16="http://schemas.microsoft.com/office/drawing/2014/main" id="{64B022E8-13A5-438E-8379-A89A9BC30DD5}"/>
              </a:ext>
            </a:extLst>
          </p:cNvPr>
          <p:cNvSpPr txBox="1"/>
          <p:nvPr/>
        </p:nvSpPr>
        <p:spPr>
          <a:xfrm>
            <a:off x="715108" y="2387533"/>
            <a:ext cx="10761784" cy="188930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defRPr/>
            </a:pPr>
            <a:r>
              <a:rPr lang="pt-BR" sz="2000" b="1" dirty="0">
                <a:latin typeface="Arial" panose="020B0604020202020204" pitchFamily="34" charset="0"/>
                <a:cs typeface="Arial" panose="020B0604020202020204" pitchFamily="34" charset="0"/>
              </a:rPr>
              <a:t>Conclusão</a:t>
            </a:r>
            <a:r>
              <a:rPr lang="pt-BR" sz="2000" dirty="0">
                <a:latin typeface="Arial" panose="020B0604020202020204" pitchFamily="34" charset="0"/>
                <a:cs typeface="Arial" panose="020B0604020202020204" pitchFamily="34" charset="0"/>
              </a:rPr>
              <a:t>: erros no cadastro de itens, materiais e produtos implicam em registro de operações inconsistentes do ponto de vista fiscal e tributário perante a Receita Federal, ou seja, em risco de autuação pelo fisco em casos de apuração indevida de créditos, ou de prejuízos com impostos pagos a maior ou créditos a menor.</a:t>
            </a:r>
            <a:endParaRPr lang="pt-BR" dirty="0"/>
          </a:p>
        </p:txBody>
      </p:sp>
      <p:sp>
        <p:nvSpPr>
          <p:cNvPr id="2" name="CaixaDeTexto 1">
            <a:extLst>
              <a:ext uri="{FF2B5EF4-FFF2-40B4-BE49-F238E27FC236}">
                <a16:creationId xmlns:a16="http://schemas.microsoft.com/office/drawing/2014/main" id="{986F7421-F664-4182-A42A-C4D7786DF8F9}"/>
              </a:ext>
            </a:extLst>
          </p:cNvPr>
          <p:cNvSpPr txBox="1"/>
          <p:nvPr/>
        </p:nvSpPr>
        <p:spPr>
          <a:xfrm>
            <a:off x="5624008" y="1308754"/>
            <a:ext cx="5852884" cy="400110"/>
          </a:xfrm>
          <a:prstGeom prst="rect">
            <a:avLst/>
          </a:prstGeom>
          <a:noFill/>
        </p:spPr>
        <p:txBody>
          <a:bodyPr wrap="none" rtlCol="0">
            <a:spAutoFit/>
          </a:bodyPr>
          <a:lstStyle/>
          <a:p>
            <a:r>
              <a:rPr lang="pt-BR" sz="2000" b="1" dirty="0">
                <a:latin typeface="Arial" panose="020B0604020202020204" pitchFamily="34" charset="0"/>
                <a:cs typeface="Arial" panose="020B0604020202020204" pitchFamily="34" charset="0"/>
              </a:rPr>
              <a:t>Saneamento de Cadastro de Itens de Materiais</a:t>
            </a:r>
          </a:p>
        </p:txBody>
      </p:sp>
      <p:sp>
        <p:nvSpPr>
          <p:cNvPr id="6" name="Espaço Reservado para Número de Slide 1">
            <a:extLst>
              <a:ext uri="{FF2B5EF4-FFF2-40B4-BE49-F238E27FC236}">
                <a16:creationId xmlns:a16="http://schemas.microsoft.com/office/drawing/2014/main" id="{181C6787-D3FA-4A62-A664-DA947E0F3C69}"/>
              </a:ext>
            </a:extLst>
          </p:cNvPr>
          <p:cNvSpPr txBox="1">
            <a:spLocks/>
          </p:cNvSpPr>
          <p:nvPr/>
        </p:nvSpPr>
        <p:spPr>
          <a:xfrm>
            <a:off x="10502289" y="6280198"/>
            <a:ext cx="1487487" cy="420688"/>
          </a:xfrm>
          <a:prstGeom prst="rect">
            <a:avLst/>
          </a:prstGeom>
          <a:noFill/>
        </p:spPr>
        <p:txBody>
          <a:bodyPr vert="horz" lIns="91440" tIns="45720" rIns="91440" bIns="45720" rtlCol="0" anchor="ctr"/>
          <a:lstStyle>
            <a:defPPr>
              <a:defRPr lang="pt-BR"/>
            </a:defPPr>
            <a:lvl1pPr marL="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fld id="{B11E278E-F9E6-4251-A67E-120101F24FB2}" type="slidenum">
              <a:rPr lang="pt-BR" altLang="pt-BR" smtClean="0"/>
              <a:pPr/>
              <a:t>35</a:t>
            </a:fld>
            <a:endParaRPr lang="pt-BR" altLang="pt-BR" dirty="0"/>
          </a:p>
        </p:txBody>
      </p:sp>
    </p:spTree>
    <p:extLst>
      <p:ext uri="{BB962C8B-B14F-4D97-AF65-F5344CB8AC3E}">
        <p14:creationId xmlns:p14="http://schemas.microsoft.com/office/powerpoint/2010/main" val="3385777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Agrupar 5">
            <a:extLst>
              <a:ext uri="{FF2B5EF4-FFF2-40B4-BE49-F238E27FC236}">
                <a16:creationId xmlns:a16="http://schemas.microsoft.com/office/drawing/2014/main" id="{A4C207D6-6F42-404C-9B2D-724CB7101694}"/>
              </a:ext>
            </a:extLst>
          </p:cNvPr>
          <p:cNvGrpSpPr/>
          <p:nvPr/>
        </p:nvGrpSpPr>
        <p:grpSpPr>
          <a:xfrm>
            <a:off x="889339" y="2173975"/>
            <a:ext cx="6375000" cy="4600666"/>
            <a:chOff x="1516341" y="2445958"/>
            <a:chExt cx="9082810" cy="6921832"/>
          </a:xfrm>
        </p:grpSpPr>
        <p:sp>
          <p:nvSpPr>
            <p:cNvPr id="7" name="object 3">
              <a:extLst>
                <a:ext uri="{FF2B5EF4-FFF2-40B4-BE49-F238E27FC236}">
                  <a16:creationId xmlns:a16="http://schemas.microsoft.com/office/drawing/2014/main" id="{9CA3CEBB-CF36-4EAB-998C-ACC97E6F3C34}"/>
                </a:ext>
              </a:extLst>
            </p:cNvPr>
            <p:cNvSpPr/>
            <p:nvPr/>
          </p:nvSpPr>
          <p:spPr>
            <a:xfrm>
              <a:off x="1516341" y="2445958"/>
              <a:ext cx="9082810" cy="6921832"/>
            </a:xfrm>
            <a:prstGeom prst="rect">
              <a:avLst/>
            </a:prstGeom>
            <a:blipFill>
              <a:blip r:embed="rId3" cstate="print"/>
              <a:stretch>
                <a:fillRect/>
              </a:stretch>
            </a:blipFill>
          </p:spPr>
          <p:txBody>
            <a:bodyPr wrap="square" lIns="0" tIns="0" rIns="0" bIns="0" rtlCol="0"/>
            <a:lstStyle/>
            <a:p>
              <a:endParaRPr dirty="0"/>
            </a:p>
          </p:txBody>
        </p:sp>
        <p:sp>
          <p:nvSpPr>
            <p:cNvPr id="8" name="object 4">
              <a:extLst>
                <a:ext uri="{FF2B5EF4-FFF2-40B4-BE49-F238E27FC236}">
                  <a16:creationId xmlns:a16="http://schemas.microsoft.com/office/drawing/2014/main" id="{95A8CA10-BC48-41AC-80F9-021E2610A451}"/>
                </a:ext>
              </a:extLst>
            </p:cNvPr>
            <p:cNvSpPr txBox="1"/>
            <p:nvPr/>
          </p:nvSpPr>
          <p:spPr>
            <a:xfrm>
              <a:off x="1923366" y="3238680"/>
              <a:ext cx="2162437" cy="889983"/>
            </a:xfrm>
            <a:prstGeom prst="rect">
              <a:avLst/>
            </a:prstGeom>
          </p:spPr>
          <p:txBody>
            <a:bodyPr vert="horz" wrap="square" lIns="0" tIns="48895" rIns="0" bIns="0" rtlCol="0">
              <a:spAutoFit/>
            </a:bodyPr>
            <a:lstStyle/>
            <a:p>
              <a:pPr marL="243840" marR="5080" indent="-231775">
                <a:lnSpc>
                  <a:spcPts val="2640"/>
                </a:lnSpc>
                <a:spcBef>
                  <a:spcPts val="385"/>
                </a:spcBef>
              </a:pPr>
              <a:r>
                <a:rPr lang="pt-BR" b="1" spc="-45" dirty="0">
                  <a:solidFill>
                    <a:srgbClr val="FFFFFF"/>
                  </a:solidFill>
                  <a:latin typeface="Trebuchet MS"/>
                  <a:cs typeface="Trebuchet MS"/>
                </a:rPr>
                <a:t>Identificação de Gaaps</a:t>
              </a:r>
              <a:endParaRPr dirty="0">
                <a:latin typeface="Trebuchet MS"/>
                <a:cs typeface="Trebuchet MS"/>
              </a:endParaRPr>
            </a:p>
          </p:txBody>
        </p:sp>
        <p:sp>
          <p:nvSpPr>
            <p:cNvPr id="9" name="object 5">
              <a:extLst>
                <a:ext uri="{FF2B5EF4-FFF2-40B4-BE49-F238E27FC236}">
                  <a16:creationId xmlns:a16="http://schemas.microsoft.com/office/drawing/2014/main" id="{5060E79C-EFB5-404C-A03A-6E902539D407}"/>
                </a:ext>
              </a:extLst>
            </p:cNvPr>
            <p:cNvSpPr txBox="1"/>
            <p:nvPr/>
          </p:nvSpPr>
          <p:spPr>
            <a:xfrm>
              <a:off x="1923366" y="7422505"/>
              <a:ext cx="1715770" cy="635800"/>
            </a:xfrm>
            <a:prstGeom prst="rect">
              <a:avLst/>
            </a:prstGeom>
          </p:spPr>
          <p:txBody>
            <a:bodyPr vert="horz" wrap="square" lIns="0" tIns="39370" rIns="0" bIns="0" rtlCol="0">
              <a:spAutoFit/>
            </a:bodyPr>
            <a:lstStyle/>
            <a:p>
              <a:pPr marL="12700" marR="5080" algn="ctr">
                <a:lnSpc>
                  <a:spcPct val="91600"/>
                </a:lnSpc>
                <a:spcBef>
                  <a:spcPts val="310"/>
                </a:spcBef>
              </a:pPr>
              <a:r>
                <a:rPr sz="1400" b="1" spc="-135" dirty="0">
                  <a:solidFill>
                    <a:srgbClr val="FFFFFF"/>
                  </a:solidFill>
                  <a:latin typeface="Trebuchet MS"/>
                  <a:cs typeface="Trebuchet MS"/>
                </a:rPr>
                <a:t>R</a:t>
              </a:r>
              <a:r>
                <a:rPr sz="1400" b="1" spc="-140" dirty="0">
                  <a:solidFill>
                    <a:srgbClr val="FFFFFF"/>
                  </a:solidFill>
                  <a:latin typeface="Trebuchet MS"/>
                  <a:cs typeface="Trebuchet MS"/>
                </a:rPr>
                <a:t>ee</a:t>
              </a:r>
              <a:r>
                <a:rPr sz="1400" b="1" spc="-125" dirty="0">
                  <a:solidFill>
                    <a:srgbClr val="FFFFFF"/>
                  </a:solidFill>
                  <a:latin typeface="Trebuchet MS"/>
                  <a:cs typeface="Trebuchet MS"/>
                </a:rPr>
                <a:t>s</a:t>
              </a:r>
              <a:r>
                <a:rPr sz="1400" b="1" spc="-130" dirty="0">
                  <a:solidFill>
                    <a:srgbClr val="FFFFFF"/>
                  </a:solidFill>
                  <a:latin typeface="Trebuchet MS"/>
                  <a:cs typeface="Trebuchet MS"/>
                </a:rPr>
                <a:t>trutu</a:t>
              </a:r>
              <a:r>
                <a:rPr sz="1400" b="1" spc="-160" dirty="0">
                  <a:solidFill>
                    <a:srgbClr val="FFFFFF"/>
                  </a:solidFill>
                  <a:latin typeface="Trebuchet MS"/>
                  <a:cs typeface="Trebuchet MS"/>
                </a:rPr>
                <a:t>r</a:t>
              </a:r>
              <a:r>
                <a:rPr sz="1400" b="1" spc="-145" dirty="0">
                  <a:solidFill>
                    <a:srgbClr val="FFFFFF"/>
                  </a:solidFill>
                  <a:latin typeface="Trebuchet MS"/>
                  <a:cs typeface="Trebuchet MS"/>
                </a:rPr>
                <a:t>a</a:t>
              </a:r>
              <a:r>
                <a:rPr sz="1400" b="1" spc="-160" dirty="0">
                  <a:solidFill>
                    <a:srgbClr val="FFFFFF"/>
                  </a:solidFill>
                  <a:latin typeface="Trebuchet MS"/>
                  <a:cs typeface="Trebuchet MS"/>
                </a:rPr>
                <a:t>ç</a:t>
              </a:r>
              <a:r>
                <a:rPr sz="1400" b="1" spc="-55" dirty="0">
                  <a:solidFill>
                    <a:srgbClr val="FFFFFF"/>
                  </a:solidFill>
                  <a:latin typeface="Trebuchet MS"/>
                  <a:cs typeface="Trebuchet MS"/>
                </a:rPr>
                <a:t>ão  </a:t>
              </a:r>
              <a:r>
                <a:rPr sz="1400" b="1" spc="-125" dirty="0">
                  <a:solidFill>
                    <a:srgbClr val="FFFFFF"/>
                  </a:solidFill>
                  <a:latin typeface="Trebuchet MS"/>
                  <a:cs typeface="Trebuchet MS"/>
                </a:rPr>
                <a:t>de </a:t>
              </a:r>
              <a:r>
                <a:rPr sz="1400" b="1" spc="-90" dirty="0">
                  <a:solidFill>
                    <a:srgbClr val="FFFFFF"/>
                  </a:solidFill>
                  <a:latin typeface="Trebuchet MS"/>
                  <a:cs typeface="Trebuchet MS"/>
                </a:rPr>
                <a:t>toda </a:t>
              </a:r>
              <a:r>
                <a:rPr sz="1400" b="1" spc="-85" dirty="0">
                  <a:solidFill>
                    <a:srgbClr val="FFFFFF"/>
                  </a:solidFill>
                  <a:latin typeface="Trebuchet MS"/>
                  <a:cs typeface="Trebuchet MS"/>
                </a:rPr>
                <a:t>a </a:t>
              </a:r>
              <a:r>
                <a:rPr sz="1400" b="1" spc="-100" dirty="0">
                  <a:solidFill>
                    <a:srgbClr val="FFFFFF"/>
                  </a:solidFill>
                  <a:latin typeface="Trebuchet MS"/>
                  <a:cs typeface="Trebuchet MS"/>
                </a:rPr>
                <a:t>base  </a:t>
              </a:r>
              <a:r>
                <a:rPr sz="1400" b="1" spc="-125" dirty="0">
                  <a:solidFill>
                    <a:srgbClr val="FFFFFF"/>
                  </a:solidFill>
                  <a:latin typeface="Trebuchet MS"/>
                  <a:cs typeface="Trebuchet MS"/>
                </a:rPr>
                <a:t>de </a:t>
              </a:r>
              <a:r>
                <a:rPr sz="1400" b="1" spc="-135" dirty="0">
                  <a:solidFill>
                    <a:srgbClr val="FFFFFF"/>
                  </a:solidFill>
                  <a:latin typeface="Trebuchet MS"/>
                  <a:cs typeface="Trebuchet MS"/>
                </a:rPr>
                <a:t>descritivo,  </a:t>
              </a:r>
              <a:r>
                <a:rPr sz="1400" b="1" spc="-140" dirty="0">
                  <a:solidFill>
                    <a:srgbClr val="FFFFFF"/>
                  </a:solidFill>
                  <a:latin typeface="Trebuchet MS"/>
                  <a:cs typeface="Trebuchet MS"/>
                </a:rPr>
                <a:t>exclusão </a:t>
              </a:r>
              <a:r>
                <a:rPr sz="1400" b="1" spc="-125" dirty="0">
                  <a:solidFill>
                    <a:srgbClr val="FFFFFF"/>
                  </a:solidFill>
                  <a:latin typeface="Trebuchet MS"/>
                  <a:cs typeface="Trebuchet MS"/>
                </a:rPr>
                <a:t>de  </a:t>
              </a:r>
              <a:r>
                <a:rPr sz="1400" b="1" spc="-110" dirty="0">
                  <a:solidFill>
                    <a:srgbClr val="FFFFFF"/>
                  </a:solidFill>
                  <a:latin typeface="Trebuchet MS"/>
                  <a:cs typeface="Trebuchet MS"/>
                </a:rPr>
                <a:t>duplicidades</a:t>
              </a:r>
              <a:endParaRPr sz="1400" dirty="0">
                <a:latin typeface="Trebuchet MS"/>
                <a:cs typeface="Trebuchet MS"/>
              </a:endParaRPr>
            </a:p>
          </p:txBody>
        </p:sp>
        <p:sp>
          <p:nvSpPr>
            <p:cNvPr id="10" name="object 6">
              <a:extLst>
                <a:ext uri="{FF2B5EF4-FFF2-40B4-BE49-F238E27FC236}">
                  <a16:creationId xmlns:a16="http://schemas.microsoft.com/office/drawing/2014/main" id="{25447D17-E793-4922-83CD-B486DFD382A4}"/>
                </a:ext>
              </a:extLst>
            </p:cNvPr>
            <p:cNvSpPr txBox="1"/>
            <p:nvPr/>
          </p:nvSpPr>
          <p:spPr>
            <a:xfrm>
              <a:off x="6328904" y="4769842"/>
              <a:ext cx="3646892" cy="1628708"/>
            </a:xfrm>
            <a:prstGeom prst="rect">
              <a:avLst/>
            </a:prstGeom>
          </p:spPr>
          <p:txBody>
            <a:bodyPr vert="horz" wrap="square" lIns="0" tIns="65405" rIns="0" bIns="0" rtlCol="0">
              <a:spAutoFit/>
            </a:bodyPr>
            <a:lstStyle/>
            <a:p>
              <a:pPr marL="12700" marR="5080" algn="ctr">
                <a:lnSpc>
                  <a:spcPct val="91600"/>
                </a:lnSpc>
                <a:spcBef>
                  <a:spcPts val="515"/>
                </a:spcBef>
              </a:pPr>
              <a:r>
                <a:rPr sz="2800" b="1" spc="-200" dirty="0">
                  <a:solidFill>
                    <a:srgbClr val="FFFFFF"/>
                  </a:solidFill>
                  <a:latin typeface="Trebuchet MS"/>
                  <a:cs typeface="Trebuchet MS"/>
                </a:rPr>
                <a:t>Impleme</a:t>
              </a:r>
              <a:r>
                <a:rPr sz="2800" b="1" spc="-245" dirty="0">
                  <a:solidFill>
                    <a:srgbClr val="FFFFFF"/>
                  </a:solidFill>
                  <a:latin typeface="Trebuchet MS"/>
                  <a:cs typeface="Trebuchet MS"/>
                </a:rPr>
                <a:t>n</a:t>
              </a:r>
              <a:r>
                <a:rPr sz="2800" b="1" spc="-240" dirty="0">
                  <a:solidFill>
                    <a:srgbClr val="FFFFFF"/>
                  </a:solidFill>
                  <a:latin typeface="Trebuchet MS"/>
                  <a:cs typeface="Trebuchet MS"/>
                </a:rPr>
                <a:t>t</a:t>
              </a:r>
              <a:r>
                <a:rPr sz="2800" b="1" spc="-275" dirty="0">
                  <a:solidFill>
                    <a:srgbClr val="FFFFFF"/>
                  </a:solidFill>
                  <a:latin typeface="Trebuchet MS"/>
                  <a:cs typeface="Trebuchet MS"/>
                </a:rPr>
                <a:t>a</a:t>
              </a:r>
              <a:r>
                <a:rPr sz="2800" b="1" spc="-290" dirty="0">
                  <a:solidFill>
                    <a:srgbClr val="FFFFFF"/>
                  </a:solidFill>
                  <a:latin typeface="Trebuchet MS"/>
                  <a:cs typeface="Trebuchet MS"/>
                </a:rPr>
                <a:t>ç</a:t>
              </a:r>
              <a:r>
                <a:rPr sz="2800" b="1" spc="-110" dirty="0">
                  <a:solidFill>
                    <a:srgbClr val="FFFFFF"/>
                  </a:solidFill>
                  <a:latin typeface="Trebuchet MS"/>
                  <a:cs typeface="Trebuchet MS"/>
                </a:rPr>
                <a:t>ão  </a:t>
              </a:r>
              <a:r>
                <a:rPr sz="2800" b="1" spc="-170" dirty="0">
                  <a:solidFill>
                    <a:srgbClr val="FFFFFF"/>
                  </a:solidFill>
                  <a:latin typeface="Trebuchet MS"/>
                  <a:cs typeface="Trebuchet MS"/>
                </a:rPr>
                <a:t>da </a:t>
              </a:r>
              <a:r>
                <a:rPr sz="2800" b="1" spc="-229" dirty="0">
                  <a:solidFill>
                    <a:srgbClr val="FFFFFF"/>
                  </a:solidFill>
                  <a:latin typeface="Trebuchet MS"/>
                  <a:cs typeface="Trebuchet MS"/>
                </a:rPr>
                <a:t>Governança  </a:t>
              </a:r>
              <a:r>
                <a:rPr sz="2800" b="1" spc="-235" dirty="0">
                  <a:solidFill>
                    <a:srgbClr val="FFFFFF"/>
                  </a:solidFill>
                  <a:latin typeface="Trebuchet MS"/>
                  <a:cs typeface="Trebuchet MS"/>
                </a:rPr>
                <a:t>de </a:t>
              </a:r>
              <a:r>
                <a:rPr sz="2800" b="1" spc="-140" dirty="0">
                  <a:solidFill>
                    <a:srgbClr val="FFFFFF"/>
                  </a:solidFill>
                  <a:latin typeface="Trebuchet MS"/>
                  <a:cs typeface="Trebuchet MS"/>
                </a:rPr>
                <a:t>Materiais </a:t>
              </a:r>
              <a:r>
                <a:rPr sz="2800" b="1" spc="-5" dirty="0">
                  <a:solidFill>
                    <a:srgbClr val="FFFFFF"/>
                  </a:solidFill>
                  <a:latin typeface="Trebuchet MS"/>
                  <a:cs typeface="Trebuchet MS"/>
                </a:rPr>
                <a:t>&amp;  </a:t>
              </a:r>
              <a:r>
                <a:rPr sz="2800" b="1" spc="80" dirty="0">
                  <a:solidFill>
                    <a:srgbClr val="FFFFFF"/>
                  </a:solidFill>
                  <a:latin typeface="Trebuchet MS"/>
                  <a:cs typeface="Trebuchet MS"/>
                </a:rPr>
                <a:t>PDM</a:t>
              </a:r>
              <a:endParaRPr sz="2800" dirty="0">
                <a:latin typeface="Trebuchet MS"/>
                <a:cs typeface="Trebuchet MS"/>
              </a:endParaRPr>
            </a:p>
          </p:txBody>
        </p:sp>
      </p:grpSp>
      <p:grpSp>
        <p:nvGrpSpPr>
          <p:cNvPr id="11" name="Agrupar 10">
            <a:extLst>
              <a:ext uri="{FF2B5EF4-FFF2-40B4-BE49-F238E27FC236}">
                <a16:creationId xmlns:a16="http://schemas.microsoft.com/office/drawing/2014/main" id="{1BA86D68-A5B5-4DB6-B861-F8BFDE587A56}"/>
              </a:ext>
            </a:extLst>
          </p:cNvPr>
          <p:cNvGrpSpPr/>
          <p:nvPr/>
        </p:nvGrpSpPr>
        <p:grpSpPr>
          <a:xfrm>
            <a:off x="7762390" y="2628710"/>
            <a:ext cx="4134841" cy="1657205"/>
            <a:chOff x="8057159" y="1873995"/>
            <a:chExt cx="4134841" cy="1657205"/>
          </a:xfrm>
        </p:grpSpPr>
        <p:sp>
          <p:nvSpPr>
            <p:cNvPr id="12" name="object 9">
              <a:extLst>
                <a:ext uri="{FF2B5EF4-FFF2-40B4-BE49-F238E27FC236}">
                  <a16:creationId xmlns:a16="http://schemas.microsoft.com/office/drawing/2014/main" id="{99E6524A-2171-4A37-9B48-AB7F08060CCD}"/>
                </a:ext>
              </a:extLst>
            </p:cNvPr>
            <p:cNvSpPr/>
            <p:nvPr/>
          </p:nvSpPr>
          <p:spPr>
            <a:xfrm>
              <a:off x="8057159" y="1873995"/>
              <a:ext cx="3702354" cy="1657205"/>
            </a:xfrm>
            <a:prstGeom prst="rect">
              <a:avLst/>
            </a:prstGeom>
            <a:blipFill>
              <a:blip r:embed="rId4" cstate="print"/>
              <a:stretch>
                <a:fillRect/>
              </a:stretch>
            </a:blipFill>
          </p:spPr>
          <p:txBody>
            <a:bodyPr wrap="square" lIns="0" tIns="0" rIns="0" bIns="0" rtlCol="0"/>
            <a:lstStyle/>
            <a:p>
              <a:endParaRPr dirty="0"/>
            </a:p>
          </p:txBody>
        </p:sp>
        <p:sp>
          <p:nvSpPr>
            <p:cNvPr id="13" name="object 10">
              <a:extLst>
                <a:ext uri="{FF2B5EF4-FFF2-40B4-BE49-F238E27FC236}">
                  <a16:creationId xmlns:a16="http://schemas.microsoft.com/office/drawing/2014/main" id="{E6B7734C-DB1C-4672-B816-AD0B27E4863E}"/>
                </a:ext>
              </a:extLst>
            </p:cNvPr>
            <p:cNvSpPr txBox="1"/>
            <p:nvPr/>
          </p:nvSpPr>
          <p:spPr>
            <a:xfrm>
              <a:off x="8168407" y="2150860"/>
              <a:ext cx="3407585" cy="704680"/>
            </a:xfrm>
            <a:prstGeom prst="rect">
              <a:avLst/>
            </a:prstGeom>
          </p:spPr>
          <p:txBody>
            <a:bodyPr vert="horz" wrap="square" lIns="0" tIns="12065" rIns="0" bIns="0" rtlCol="0">
              <a:spAutoFit/>
            </a:bodyPr>
            <a:lstStyle/>
            <a:p>
              <a:pPr marL="299085" marR="5080" indent="-286385">
                <a:lnSpc>
                  <a:spcPct val="100000"/>
                </a:lnSpc>
                <a:spcBef>
                  <a:spcPts val="95"/>
                </a:spcBef>
                <a:buFont typeface="Arial"/>
                <a:buChar char="•"/>
                <a:tabLst>
                  <a:tab pos="299085" algn="l"/>
                  <a:tab pos="299720" algn="l"/>
                </a:tabLst>
              </a:pPr>
              <a:r>
                <a:rPr sz="900" b="1" spc="-10" dirty="0">
                  <a:solidFill>
                    <a:srgbClr val="FFFFFF"/>
                  </a:solidFill>
                  <a:latin typeface="Verdana"/>
                  <a:cs typeface="Verdana"/>
                </a:rPr>
                <a:t>Adequação de </a:t>
              </a:r>
              <a:r>
                <a:rPr sz="900" b="1" spc="-5" dirty="0">
                  <a:solidFill>
                    <a:srgbClr val="FFFFFF"/>
                  </a:solidFill>
                  <a:latin typeface="Verdana"/>
                  <a:cs typeface="Verdana"/>
                </a:rPr>
                <a:t>todo o </a:t>
              </a:r>
              <a:r>
                <a:rPr sz="900" b="1" spc="-10" dirty="0">
                  <a:solidFill>
                    <a:srgbClr val="FFFFFF"/>
                  </a:solidFill>
                  <a:latin typeface="Verdana"/>
                  <a:cs typeface="Verdana"/>
                </a:rPr>
                <a:t>descritivo de </a:t>
              </a:r>
              <a:r>
                <a:rPr sz="900" b="1" spc="-5" dirty="0">
                  <a:solidFill>
                    <a:srgbClr val="FFFFFF"/>
                  </a:solidFill>
                  <a:latin typeface="Verdana"/>
                  <a:cs typeface="Verdana"/>
                </a:rPr>
                <a:t>materiais  </a:t>
              </a:r>
              <a:r>
                <a:rPr sz="900" b="1" spc="-10" dirty="0">
                  <a:solidFill>
                    <a:srgbClr val="FFFFFF"/>
                  </a:solidFill>
                  <a:latin typeface="Verdana"/>
                  <a:cs typeface="Verdana"/>
                </a:rPr>
                <a:t>de acordo com padronização</a:t>
              </a:r>
              <a:r>
                <a:rPr sz="900" b="1" spc="175" dirty="0">
                  <a:solidFill>
                    <a:srgbClr val="FFFFFF"/>
                  </a:solidFill>
                  <a:latin typeface="Verdana"/>
                  <a:cs typeface="Verdana"/>
                </a:rPr>
                <a:t> </a:t>
              </a:r>
              <a:r>
                <a:rPr sz="900" b="1" spc="-10" dirty="0">
                  <a:solidFill>
                    <a:srgbClr val="FFFFFF"/>
                  </a:solidFill>
                  <a:latin typeface="Verdana"/>
                  <a:cs typeface="Verdana"/>
                </a:rPr>
                <a:t>mercadológica.</a:t>
              </a:r>
              <a:endParaRPr sz="900" dirty="0">
                <a:latin typeface="Verdana"/>
                <a:cs typeface="Verdana"/>
              </a:endParaRPr>
            </a:p>
            <a:p>
              <a:pPr marL="299085" indent="-286385">
                <a:lnSpc>
                  <a:spcPct val="100000"/>
                </a:lnSpc>
                <a:buFont typeface="Arial"/>
                <a:buChar char="•"/>
                <a:tabLst>
                  <a:tab pos="299085" algn="l"/>
                  <a:tab pos="299720" algn="l"/>
                </a:tabLst>
              </a:pPr>
              <a:r>
                <a:rPr sz="900" b="1" spc="-10" dirty="0">
                  <a:solidFill>
                    <a:srgbClr val="FFFFFF"/>
                  </a:solidFill>
                  <a:latin typeface="Verdana"/>
                  <a:cs typeface="Verdana"/>
                </a:rPr>
                <a:t>Desvinculação de </a:t>
              </a:r>
              <a:r>
                <a:rPr sz="900" b="1" spc="-5" dirty="0">
                  <a:solidFill>
                    <a:srgbClr val="FFFFFF"/>
                  </a:solidFill>
                  <a:latin typeface="Verdana"/>
                  <a:cs typeface="Verdana"/>
                </a:rPr>
                <a:t>itens à</a:t>
              </a:r>
              <a:r>
                <a:rPr sz="900" b="1" spc="105" dirty="0">
                  <a:solidFill>
                    <a:srgbClr val="FFFFFF"/>
                  </a:solidFill>
                  <a:latin typeface="Verdana"/>
                  <a:cs typeface="Verdana"/>
                </a:rPr>
                <a:t> </a:t>
              </a:r>
              <a:r>
                <a:rPr sz="900" b="1" spc="-10" dirty="0">
                  <a:solidFill>
                    <a:srgbClr val="FFFFFF"/>
                  </a:solidFill>
                  <a:latin typeface="Verdana"/>
                  <a:cs typeface="Verdana"/>
                </a:rPr>
                <a:t>marcas.</a:t>
              </a:r>
              <a:endParaRPr sz="900" dirty="0">
                <a:latin typeface="Verdana"/>
                <a:cs typeface="Verdana"/>
              </a:endParaRPr>
            </a:p>
            <a:p>
              <a:pPr marL="299085" marR="208915" indent="-286385">
                <a:lnSpc>
                  <a:spcPct val="100000"/>
                </a:lnSpc>
                <a:buFont typeface="Arial"/>
                <a:buChar char="•"/>
                <a:tabLst>
                  <a:tab pos="299085" algn="l"/>
                  <a:tab pos="299720" algn="l"/>
                </a:tabLst>
              </a:pPr>
              <a:r>
                <a:rPr sz="900" b="1" spc="-10" dirty="0">
                  <a:solidFill>
                    <a:srgbClr val="FFFFFF"/>
                  </a:solidFill>
                  <a:latin typeface="Verdana"/>
                  <a:cs typeface="Verdana"/>
                </a:rPr>
                <a:t>Exclusões de </a:t>
              </a:r>
              <a:r>
                <a:rPr sz="900" b="1" spc="-5" dirty="0">
                  <a:solidFill>
                    <a:srgbClr val="FFFFFF"/>
                  </a:solidFill>
                  <a:latin typeface="Verdana"/>
                  <a:cs typeface="Verdana"/>
                </a:rPr>
                <a:t>itens </a:t>
              </a:r>
              <a:r>
                <a:rPr sz="900" b="1" spc="-10" dirty="0">
                  <a:solidFill>
                    <a:srgbClr val="FFFFFF"/>
                  </a:solidFill>
                  <a:latin typeface="Verdana"/>
                  <a:cs typeface="Verdana"/>
                </a:rPr>
                <a:t>duplicados </a:t>
              </a:r>
              <a:r>
                <a:rPr sz="900" b="1" spc="-5" dirty="0">
                  <a:solidFill>
                    <a:srgbClr val="FFFFFF"/>
                  </a:solidFill>
                  <a:latin typeface="Verdana"/>
                  <a:cs typeface="Verdana"/>
                </a:rPr>
                <a:t>e </a:t>
              </a:r>
              <a:r>
                <a:rPr sz="900" b="1" spc="-10" dirty="0">
                  <a:solidFill>
                    <a:srgbClr val="FFFFFF"/>
                  </a:solidFill>
                  <a:latin typeface="Verdana"/>
                  <a:cs typeface="Verdana"/>
                </a:rPr>
                <a:t>descrições  similares que podem implicar em</a:t>
              </a:r>
              <a:r>
                <a:rPr sz="900" b="1" spc="175" dirty="0">
                  <a:solidFill>
                    <a:srgbClr val="FFFFFF"/>
                  </a:solidFill>
                  <a:latin typeface="Verdana"/>
                  <a:cs typeface="Verdana"/>
                </a:rPr>
                <a:t> </a:t>
              </a:r>
              <a:r>
                <a:rPr sz="900" b="1" spc="-10" dirty="0">
                  <a:solidFill>
                    <a:srgbClr val="FFFFFF"/>
                  </a:solidFill>
                  <a:latin typeface="Verdana"/>
                  <a:cs typeface="Verdana"/>
                </a:rPr>
                <a:t>erro.</a:t>
              </a:r>
              <a:endParaRPr sz="900" dirty="0">
                <a:latin typeface="Verdana"/>
                <a:cs typeface="Verdana"/>
              </a:endParaRPr>
            </a:p>
          </p:txBody>
        </p:sp>
        <p:sp>
          <p:nvSpPr>
            <p:cNvPr id="14" name="object 11">
              <a:extLst>
                <a:ext uri="{FF2B5EF4-FFF2-40B4-BE49-F238E27FC236}">
                  <a16:creationId xmlns:a16="http://schemas.microsoft.com/office/drawing/2014/main" id="{5994C153-488E-483C-AD1A-0BDC58BCB622}"/>
                </a:ext>
              </a:extLst>
            </p:cNvPr>
            <p:cNvSpPr txBox="1"/>
            <p:nvPr/>
          </p:nvSpPr>
          <p:spPr>
            <a:xfrm>
              <a:off x="8631555" y="3047162"/>
              <a:ext cx="3560445" cy="181460"/>
            </a:xfrm>
            <a:prstGeom prst="rect">
              <a:avLst/>
            </a:prstGeom>
          </p:spPr>
          <p:txBody>
            <a:bodyPr vert="horz" wrap="square" lIns="0" tIns="12065" rIns="0" bIns="0" rtlCol="0">
              <a:spAutoFit/>
            </a:bodyPr>
            <a:lstStyle/>
            <a:p>
              <a:pPr marL="12700">
                <a:lnSpc>
                  <a:spcPct val="100000"/>
                </a:lnSpc>
                <a:spcBef>
                  <a:spcPts val="95"/>
                </a:spcBef>
              </a:pPr>
              <a:r>
                <a:rPr sz="1100" b="1" spc="-10" dirty="0">
                  <a:latin typeface="Verdana"/>
                  <a:cs typeface="Verdana"/>
                </a:rPr>
                <a:t>Processo </a:t>
              </a:r>
              <a:r>
                <a:rPr sz="1100" b="1" i="1" spc="-10" dirty="0">
                  <a:latin typeface="Verdana"/>
                  <a:cs typeface="Verdana"/>
                </a:rPr>
                <a:t>Connect</a:t>
              </a:r>
              <a:r>
                <a:rPr sz="1100" b="1" i="1" spc="75" dirty="0">
                  <a:latin typeface="Verdana"/>
                  <a:cs typeface="Verdana"/>
                </a:rPr>
                <a:t> </a:t>
              </a:r>
              <a:r>
                <a:rPr sz="1100" b="1" i="1" spc="-10" dirty="0">
                  <a:latin typeface="Verdana"/>
                  <a:cs typeface="Verdana"/>
                </a:rPr>
                <a:t>Consultoria</a:t>
              </a:r>
              <a:r>
                <a:rPr sz="1000" b="1" i="1" spc="-10" dirty="0">
                  <a:latin typeface="Verdana"/>
                  <a:cs typeface="Verdana"/>
                </a:rPr>
                <a:t>®</a:t>
              </a:r>
              <a:endParaRPr sz="1000" dirty="0">
                <a:latin typeface="Verdana"/>
                <a:cs typeface="Verdana"/>
              </a:endParaRPr>
            </a:p>
          </p:txBody>
        </p:sp>
      </p:grpSp>
      <p:grpSp>
        <p:nvGrpSpPr>
          <p:cNvPr id="15" name="Agrupar 14">
            <a:extLst>
              <a:ext uri="{FF2B5EF4-FFF2-40B4-BE49-F238E27FC236}">
                <a16:creationId xmlns:a16="http://schemas.microsoft.com/office/drawing/2014/main" id="{05710EF3-8025-4231-A14D-EFFE11646CA7}"/>
              </a:ext>
            </a:extLst>
          </p:cNvPr>
          <p:cNvGrpSpPr/>
          <p:nvPr/>
        </p:nvGrpSpPr>
        <p:grpSpPr>
          <a:xfrm>
            <a:off x="7762390" y="4751296"/>
            <a:ext cx="4429610" cy="1657205"/>
            <a:chOff x="7762390" y="4181767"/>
            <a:chExt cx="4429610" cy="1657205"/>
          </a:xfrm>
        </p:grpSpPr>
        <p:sp>
          <p:nvSpPr>
            <p:cNvPr id="16" name="object 12">
              <a:extLst>
                <a:ext uri="{FF2B5EF4-FFF2-40B4-BE49-F238E27FC236}">
                  <a16:creationId xmlns:a16="http://schemas.microsoft.com/office/drawing/2014/main" id="{B71866F0-C3ED-423A-B152-5BEC664D04BA}"/>
                </a:ext>
              </a:extLst>
            </p:cNvPr>
            <p:cNvSpPr/>
            <p:nvPr/>
          </p:nvSpPr>
          <p:spPr>
            <a:xfrm>
              <a:off x="7762390" y="4181767"/>
              <a:ext cx="3702354" cy="1657205"/>
            </a:xfrm>
            <a:prstGeom prst="rect">
              <a:avLst/>
            </a:prstGeom>
            <a:blipFill>
              <a:blip r:embed="rId5" cstate="print"/>
              <a:stretch>
                <a:fillRect/>
              </a:stretch>
            </a:blipFill>
          </p:spPr>
          <p:txBody>
            <a:bodyPr wrap="square" lIns="0" tIns="0" rIns="0" bIns="0" rtlCol="0"/>
            <a:lstStyle/>
            <a:p>
              <a:endParaRPr dirty="0"/>
            </a:p>
          </p:txBody>
        </p:sp>
        <p:sp>
          <p:nvSpPr>
            <p:cNvPr id="17" name="object 13">
              <a:extLst>
                <a:ext uri="{FF2B5EF4-FFF2-40B4-BE49-F238E27FC236}">
                  <a16:creationId xmlns:a16="http://schemas.microsoft.com/office/drawing/2014/main" id="{E12ACD2C-8262-49EE-8A20-AB100BB7FFA3}"/>
                </a:ext>
              </a:extLst>
            </p:cNvPr>
            <p:cNvSpPr txBox="1"/>
            <p:nvPr/>
          </p:nvSpPr>
          <p:spPr>
            <a:xfrm>
              <a:off x="7924473" y="4490851"/>
              <a:ext cx="3378188" cy="292676"/>
            </a:xfrm>
            <a:prstGeom prst="rect">
              <a:avLst/>
            </a:prstGeom>
          </p:spPr>
          <p:txBody>
            <a:bodyPr vert="horz" wrap="square" lIns="0" tIns="12065" rIns="0" bIns="0" rtlCol="0">
              <a:spAutoFit/>
            </a:bodyPr>
            <a:lstStyle/>
            <a:p>
              <a:pPr marL="299085" marR="5080" indent="-286385">
                <a:lnSpc>
                  <a:spcPct val="100000"/>
                </a:lnSpc>
                <a:spcBef>
                  <a:spcPts val="95"/>
                </a:spcBef>
                <a:buFont typeface="Arial"/>
                <a:buChar char="•"/>
                <a:tabLst>
                  <a:tab pos="299085" algn="l"/>
                  <a:tab pos="299720" algn="l"/>
                </a:tabLst>
              </a:pPr>
              <a:r>
                <a:rPr sz="900" b="1" spc="-5" dirty="0">
                  <a:solidFill>
                    <a:srgbClr val="FFFFFF"/>
                  </a:solidFill>
                  <a:latin typeface="Verdana"/>
                  <a:cs typeface="Verdana"/>
                </a:rPr>
                <a:t>Implantação </a:t>
              </a:r>
              <a:r>
                <a:rPr sz="900" b="1" spc="-10" dirty="0">
                  <a:solidFill>
                    <a:srgbClr val="FFFFFF"/>
                  </a:solidFill>
                  <a:latin typeface="Verdana"/>
                  <a:cs typeface="Verdana"/>
                </a:rPr>
                <a:t>do conceito de Governança de  </a:t>
              </a:r>
              <a:r>
                <a:rPr sz="900" b="1" spc="-5" dirty="0">
                  <a:solidFill>
                    <a:srgbClr val="FFFFFF"/>
                  </a:solidFill>
                  <a:latin typeface="Verdana"/>
                  <a:cs typeface="Verdana"/>
                </a:rPr>
                <a:t>Cadastro </a:t>
              </a:r>
              <a:r>
                <a:rPr sz="900" b="1" spc="-10" dirty="0">
                  <a:solidFill>
                    <a:srgbClr val="FFFFFF"/>
                  </a:solidFill>
                  <a:latin typeface="Verdana"/>
                  <a:cs typeface="Verdana"/>
                </a:rPr>
                <a:t>de</a:t>
              </a:r>
              <a:r>
                <a:rPr sz="900" b="1" spc="55" dirty="0">
                  <a:solidFill>
                    <a:srgbClr val="FFFFFF"/>
                  </a:solidFill>
                  <a:latin typeface="Verdana"/>
                  <a:cs typeface="Verdana"/>
                </a:rPr>
                <a:t> </a:t>
              </a:r>
              <a:r>
                <a:rPr sz="900" b="1" spc="-5" dirty="0">
                  <a:solidFill>
                    <a:srgbClr val="FFFFFF"/>
                  </a:solidFill>
                  <a:latin typeface="Verdana"/>
                  <a:cs typeface="Verdana"/>
                </a:rPr>
                <a:t>Materiais.</a:t>
              </a:r>
              <a:endParaRPr sz="900" dirty="0">
                <a:latin typeface="Verdana"/>
                <a:cs typeface="Verdana"/>
              </a:endParaRPr>
            </a:p>
          </p:txBody>
        </p:sp>
        <p:sp>
          <p:nvSpPr>
            <p:cNvPr id="18" name="object 14">
              <a:extLst>
                <a:ext uri="{FF2B5EF4-FFF2-40B4-BE49-F238E27FC236}">
                  <a16:creationId xmlns:a16="http://schemas.microsoft.com/office/drawing/2014/main" id="{27AAE0E9-F46A-4D10-A035-9AF6D55A728F}"/>
                </a:ext>
              </a:extLst>
            </p:cNvPr>
            <p:cNvSpPr txBox="1"/>
            <p:nvPr/>
          </p:nvSpPr>
          <p:spPr>
            <a:xfrm>
              <a:off x="7924473" y="4861647"/>
              <a:ext cx="3004784" cy="292676"/>
            </a:xfrm>
            <a:prstGeom prst="rect">
              <a:avLst/>
            </a:prstGeom>
          </p:spPr>
          <p:txBody>
            <a:bodyPr vert="horz" wrap="square" lIns="0" tIns="12065" rIns="0" bIns="0" rtlCol="0">
              <a:spAutoFit/>
            </a:bodyPr>
            <a:lstStyle/>
            <a:p>
              <a:pPr marL="299085" marR="5080" indent="-286385">
                <a:lnSpc>
                  <a:spcPct val="100000"/>
                </a:lnSpc>
                <a:spcBef>
                  <a:spcPts val="95"/>
                </a:spcBef>
                <a:buFont typeface="Arial"/>
                <a:buChar char="•"/>
                <a:tabLst>
                  <a:tab pos="299085" algn="l"/>
                  <a:tab pos="299720" algn="l"/>
                </a:tabLst>
              </a:pPr>
              <a:r>
                <a:rPr sz="900" b="1" spc="-10" dirty="0">
                  <a:solidFill>
                    <a:srgbClr val="FFFFFF"/>
                  </a:solidFill>
                  <a:latin typeface="Verdana"/>
                  <a:cs typeface="Verdana"/>
                </a:rPr>
                <a:t>Segregação das </a:t>
              </a:r>
              <a:r>
                <a:rPr sz="900" b="1" spc="-5" dirty="0">
                  <a:solidFill>
                    <a:srgbClr val="FFFFFF"/>
                  </a:solidFill>
                  <a:latin typeface="Verdana"/>
                  <a:cs typeface="Verdana"/>
                </a:rPr>
                <a:t>responsabilidades </a:t>
              </a:r>
              <a:r>
                <a:rPr sz="900" b="1" spc="-10" dirty="0">
                  <a:solidFill>
                    <a:srgbClr val="FFFFFF"/>
                  </a:solidFill>
                  <a:latin typeface="Verdana"/>
                  <a:cs typeface="Verdana"/>
                </a:rPr>
                <a:t>dentro da </a:t>
              </a:r>
              <a:r>
                <a:rPr sz="900" b="1" spc="-5" dirty="0">
                  <a:solidFill>
                    <a:srgbClr val="FFFFFF"/>
                  </a:solidFill>
                  <a:latin typeface="Verdana"/>
                  <a:cs typeface="Verdana"/>
                </a:rPr>
                <a:t>área  </a:t>
              </a:r>
              <a:r>
                <a:rPr sz="900" b="1" spc="-10" dirty="0">
                  <a:solidFill>
                    <a:srgbClr val="FFFFFF"/>
                  </a:solidFill>
                  <a:latin typeface="Verdana"/>
                  <a:cs typeface="Verdana"/>
                </a:rPr>
                <a:t>de cadastro de</a:t>
              </a:r>
              <a:r>
                <a:rPr sz="900" b="1" spc="65" dirty="0">
                  <a:solidFill>
                    <a:srgbClr val="FFFFFF"/>
                  </a:solidFill>
                  <a:latin typeface="Verdana"/>
                  <a:cs typeface="Verdana"/>
                </a:rPr>
                <a:t> </a:t>
              </a:r>
              <a:r>
                <a:rPr sz="900" b="1" spc="-5" dirty="0">
                  <a:solidFill>
                    <a:srgbClr val="FFFFFF"/>
                  </a:solidFill>
                  <a:latin typeface="Verdana"/>
                  <a:cs typeface="Verdana"/>
                </a:rPr>
                <a:t>materiais.</a:t>
              </a:r>
              <a:endParaRPr sz="900" dirty="0">
                <a:latin typeface="Verdana"/>
                <a:cs typeface="Verdana"/>
              </a:endParaRPr>
            </a:p>
          </p:txBody>
        </p:sp>
        <p:sp>
          <p:nvSpPr>
            <p:cNvPr id="19" name="object 15">
              <a:extLst>
                <a:ext uri="{FF2B5EF4-FFF2-40B4-BE49-F238E27FC236}">
                  <a16:creationId xmlns:a16="http://schemas.microsoft.com/office/drawing/2014/main" id="{FFE5E0E0-B85E-44B3-A9D9-6D06F2D12651}"/>
                </a:ext>
              </a:extLst>
            </p:cNvPr>
            <p:cNvSpPr txBox="1"/>
            <p:nvPr/>
          </p:nvSpPr>
          <p:spPr>
            <a:xfrm>
              <a:off x="8265796" y="5347211"/>
              <a:ext cx="3926204" cy="173766"/>
            </a:xfrm>
            <a:prstGeom prst="rect">
              <a:avLst/>
            </a:prstGeom>
          </p:spPr>
          <p:txBody>
            <a:bodyPr vert="horz" wrap="square" lIns="0" tIns="12065" rIns="0" bIns="0" rtlCol="0">
              <a:spAutoFit/>
            </a:bodyPr>
            <a:lstStyle/>
            <a:p>
              <a:pPr marL="12700">
                <a:lnSpc>
                  <a:spcPct val="100000"/>
                </a:lnSpc>
                <a:spcBef>
                  <a:spcPts val="95"/>
                </a:spcBef>
              </a:pPr>
              <a:r>
                <a:rPr sz="1050" b="1" i="1" spc="-10" dirty="0" smtClean="0">
                  <a:latin typeface="Verdana"/>
                  <a:cs typeface="Verdana"/>
                </a:rPr>
                <a:t>Connect</a:t>
              </a:r>
              <a:r>
                <a:rPr sz="1050" b="1" i="1" spc="55" dirty="0" smtClean="0">
                  <a:latin typeface="Verdana"/>
                  <a:cs typeface="Verdana"/>
                </a:rPr>
                <a:t> </a:t>
              </a:r>
              <a:r>
                <a:rPr sz="1050" b="1" i="1" spc="-5" dirty="0">
                  <a:latin typeface="Verdana"/>
                  <a:cs typeface="Verdana"/>
                </a:rPr>
                <a:t>Consultoria</a:t>
              </a:r>
              <a:r>
                <a:rPr sz="900" b="1" i="1" spc="-5" dirty="0">
                  <a:latin typeface="Verdana"/>
                  <a:cs typeface="Verdana"/>
                </a:rPr>
                <a:t>®</a:t>
              </a:r>
              <a:endParaRPr sz="900" dirty="0">
                <a:latin typeface="Verdana"/>
                <a:cs typeface="Verdana"/>
              </a:endParaRPr>
            </a:p>
          </p:txBody>
        </p:sp>
      </p:grpSp>
      <p:sp>
        <p:nvSpPr>
          <p:cNvPr id="2" name="CaixaDeTexto 1">
            <a:extLst>
              <a:ext uri="{FF2B5EF4-FFF2-40B4-BE49-F238E27FC236}">
                <a16:creationId xmlns:a16="http://schemas.microsoft.com/office/drawing/2014/main" id="{B03D2FA4-BA6C-C406-0F9E-8A379A22266A}"/>
              </a:ext>
            </a:extLst>
          </p:cNvPr>
          <p:cNvSpPr txBox="1"/>
          <p:nvPr/>
        </p:nvSpPr>
        <p:spPr>
          <a:xfrm>
            <a:off x="4665786" y="653386"/>
            <a:ext cx="7526214" cy="584775"/>
          </a:xfrm>
          <a:prstGeom prst="rect">
            <a:avLst/>
          </a:prstGeom>
          <a:noFill/>
        </p:spPr>
        <p:txBody>
          <a:bodyPr wrap="square" rtlCol="0">
            <a:spAutoFit/>
          </a:bodyPr>
          <a:lstStyle/>
          <a:p>
            <a:pPr algn="ctr"/>
            <a:r>
              <a:rPr lang="pt-BR" sz="3200" b="1" dirty="0">
                <a:solidFill>
                  <a:schemeClr val="bg1"/>
                </a:solidFill>
                <a:latin typeface="Arial" panose="020B0604020202020204" pitchFamily="34" charset="0"/>
                <a:cs typeface="Arial" panose="020B0604020202020204" pitchFamily="34" charset="0"/>
              </a:rPr>
              <a:t>CADASTRO MATERIAIS</a:t>
            </a:r>
          </a:p>
        </p:txBody>
      </p:sp>
    </p:spTree>
    <p:extLst>
      <p:ext uri="{BB962C8B-B14F-4D97-AF65-F5344CB8AC3E}">
        <p14:creationId xmlns:p14="http://schemas.microsoft.com/office/powerpoint/2010/main" val="1112124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1">
            <a:extLst>
              <a:ext uri="{FF2B5EF4-FFF2-40B4-BE49-F238E27FC236}">
                <a16:creationId xmlns:a16="http://schemas.microsoft.com/office/drawing/2014/main" id="{20FD44F4-F593-4CCD-9499-11308CC8241A}"/>
              </a:ext>
            </a:extLst>
          </p:cNvPr>
          <p:cNvSpPr txBox="1">
            <a:spLocks/>
          </p:cNvSpPr>
          <p:nvPr/>
        </p:nvSpPr>
        <p:spPr>
          <a:xfrm>
            <a:off x="10502289" y="6280198"/>
            <a:ext cx="1487487" cy="420688"/>
          </a:xfrm>
          <a:prstGeom prst="rect">
            <a:avLst/>
          </a:prstGeom>
          <a:noFill/>
        </p:spPr>
        <p:txBody>
          <a:bodyPr vert="horz" lIns="91440" tIns="45720" rIns="91440" bIns="45720" rtlCol="0" anchor="ctr"/>
          <a:lstStyle>
            <a:defPPr>
              <a:defRPr lang="pt-BR"/>
            </a:defPPr>
            <a:lvl1pPr marL="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fld id="{B11E278E-F9E6-4251-A67E-120101F24FB2}" type="slidenum">
              <a:rPr lang="pt-BR" altLang="pt-BR" smtClean="0"/>
              <a:pPr/>
              <a:t>5</a:t>
            </a:fld>
            <a:endParaRPr lang="pt-BR" altLang="pt-BR" dirty="0"/>
          </a:p>
        </p:txBody>
      </p:sp>
      <p:sp>
        <p:nvSpPr>
          <p:cNvPr id="2" name="Retângulo 1">
            <a:extLst>
              <a:ext uri="{FF2B5EF4-FFF2-40B4-BE49-F238E27FC236}">
                <a16:creationId xmlns:a16="http://schemas.microsoft.com/office/drawing/2014/main" id="{7AD629C9-1043-06C3-D37B-31AF80AE9AE2}"/>
              </a:ext>
            </a:extLst>
          </p:cNvPr>
          <p:cNvSpPr/>
          <p:nvPr/>
        </p:nvSpPr>
        <p:spPr>
          <a:xfrm>
            <a:off x="5825896" y="239022"/>
            <a:ext cx="5766148" cy="830997"/>
          </a:xfrm>
          <a:prstGeom prst="rect">
            <a:avLst/>
          </a:prstGeom>
        </p:spPr>
        <p:txBody>
          <a:bodyPr wrap="square">
            <a:spAutoFit/>
          </a:bodyPr>
          <a:lstStyle/>
          <a:p>
            <a:pPr algn="ctr"/>
            <a:r>
              <a:rPr lang="pt-BR" sz="2400" b="1" i="1" dirty="0">
                <a:latin typeface="Arial" panose="020B0604020202020204" pitchFamily="34" charset="0"/>
                <a:cs typeface="Arial" panose="020B0604020202020204" pitchFamily="34" charset="0"/>
              </a:rPr>
              <a:t>PROJETO </a:t>
            </a:r>
          </a:p>
          <a:p>
            <a:pPr algn="ctr"/>
            <a:r>
              <a:rPr lang="pt-BR" sz="2400" b="1" i="1" dirty="0">
                <a:latin typeface="Arial" panose="020B0604020202020204" pitchFamily="34" charset="0"/>
                <a:cs typeface="Arial" panose="020B0604020202020204" pitchFamily="34" charset="0"/>
              </a:rPr>
              <a:t>PROJETO SANEAMENTO - ETAPAS</a:t>
            </a:r>
          </a:p>
        </p:txBody>
      </p:sp>
      <p:sp>
        <p:nvSpPr>
          <p:cNvPr id="3" name="Título 3">
            <a:extLst>
              <a:ext uri="{FF2B5EF4-FFF2-40B4-BE49-F238E27FC236}">
                <a16:creationId xmlns:a16="http://schemas.microsoft.com/office/drawing/2014/main" id="{624712D2-D406-82F6-425C-3DD72AF14844}"/>
              </a:ext>
            </a:extLst>
          </p:cNvPr>
          <p:cNvSpPr txBox="1">
            <a:spLocks noChangeArrowheads="1"/>
          </p:cNvSpPr>
          <p:nvPr/>
        </p:nvSpPr>
        <p:spPr bwMode="auto">
          <a:xfrm>
            <a:off x="6548839" y="1134413"/>
            <a:ext cx="4517342" cy="557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round/>
                <a:headEnd/>
                <a:tailEnd/>
              </a14:hiddenLine>
            </a:ext>
          </a:extLst>
        </p:spPr>
        <p:txBody>
          <a:bodyPr wrap="none" anchor="ctr">
            <a:normAutofit fontScale="97500"/>
          </a:bodyPr>
          <a:lstStyle>
            <a:lvl1pPr algn="l" defTabSz="914400" rtl="0" eaLnBrk="1" latinLnBrk="0" hangingPunct="1">
              <a:lnSpc>
                <a:spcPct val="90000"/>
              </a:lnSpc>
              <a:spcBef>
                <a:spcPct val="50000"/>
              </a:spcBef>
              <a:buClr>
                <a:srgbClr val="014915"/>
              </a:buClr>
              <a:buFont typeface="Symbol" panose="05050102010706020507" pitchFamily="18" charset="2"/>
              <a:buChar char="•"/>
              <a:defRPr sz="1400" b="1" kern="1200">
                <a:solidFill>
                  <a:srgbClr val="014915"/>
                </a:solidFill>
                <a:latin typeface="Arial" panose="020B0604020202020204" pitchFamily="34" charset="0"/>
                <a:ea typeface="+mj-ea"/>
                <a:cs typeface="Arial" panose="020B0604020202020204" pitchFamily="34" charset="0"/>
              </a:defRPr>
            </a:lvl1pPr>
            <a:lvl2pPr marL="742950" indent="-285750">
              <a:spcBef>
                <a:spcPct val="50000"/>
              </a:spcBef>
              <a:buClr>
                <a:srgbClr val="014915"/>
              </a:buClr>
              <a:buFont typeface="Wingdings 3" panose="05040102010807070707" pitchFamily="18" charset="2"/>
              <a:buChar char="–"/>
              <a:defRPr sz="1400">
                <a:solidFill>
                  <a:schemeClr val="tx1"/>
                </a:solidFill>
                <a:latin typeface="Arial" panose="020B0604020202020204" pitchFamily="34" charset="0"/>
                <a:cs typeface="Arial" panose="020B0604020202020204" pitchFamily="34" charset="0"/>
              </a:defRPr>
            </a:lvl2pPr>
            <a:lvl3pPr marL="1143000" indent="-228600">
              <a:spcBef>
                <a:spcPct val="50000"/>
              </a:spcBef>
              <a:buClr>
                <a:srgbClr val="014915"/>
              </a:buClr>
              <a:buFont typeface="Wingdings 3" panose="05040102010807070707" pitchFamily="18" charset="2"/>
              <a:buChar char=""/>
              <a:defRPr sz="1400">
                <a:solidFill>
                  <a:schemeClr val="tx1"/>
                </a:solidFill>
                <a:latin typeface="Arial" panose="020B0604020202020204" pitchFamily="34" charset="0"/>
                <a:cs typeface="Arial" panose="020B0604020202020204" pitchFamily="34" charset="0"/>
              </a:defRPr>
            </a:lvl3pPr>
            <a:lvl4pPr marL="1600200" indent="-228600">
              <a:spcBef>
                <a:spcPct val="35000"/>
              </a:spcBef>
              <a:buClr>
                <a:srgbClr val="014915"/>
              </a:buClr>
              <a:buFont typeface="Wingdings" panose="05000000000000000000" pitchFamily="2" charset="2"/>
              <a:buChar char="§"/>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014915"/>
              </a:buClr>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14915"/>
              </a:buClr>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14915"/>
              </a:buClr>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14915"/>
              </a:buClr>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14915"/>
              </a:buClr>
              <a:buChar char="–"/>
              <a:defRPr sz="1400">
                <a:solidFill>
                  <a:schemeClr val="tx1"/>
                </a:solidFill>
                <a:latin typeface="Arial" panose="020B0604020202020204" pitchFamily="34" charset="0"/>
                <a:cs typeface="Arial" panose="020B0604020202020204" pitchFamily="34" charset="0"/>
              </a:defRPr>
            </a:lvl9pPr>
          </a:lstStyle>
          <a:p>
            <a:pPr algn="ctr">
              <a:spcBef>
                <a:spcPct val="0"/>
              </a:spcBef>
              <a:buClrTx/>
              <a:buFont typeface="Symbol" panose="05050102010706020507" pitchFamily="18" charset="2"/>
              <a:buNone/>
            </a:pPr>
            <a:r>
              <a:rPr lang="pt-BR" altLang="pt-BR" sz="3200" dirty="0">
                <a:solidFill>
                  <a:schemeClr val="tx1"/>
                </a:solidFill>
              </a:rPr>
              <a:t>Saneamento Cadastral</a:t>
            </a:r>
            <a:endParaRPr lang="pt-BR" altLang="pt-BR" sz="3200" dirty="0">
              <a:solidFill>
                <a:schemeClr val="tx1"/>
              </a:solidFill>
              <a:latin typeface="+mj-lt"/>
            </a:endParaRPr>
          </a:p>
        </p:txBody>
      </p:sp>
      <p:sp>
        <p:nvSpPr>
          <p:cNvPr id="7" name="Elipse 6">
            <a:extLst>
              <a:ext uri="{FF2B5EF4-FFF2-40B4-BE49-F238E27FC236}">
                <a16:creationId xmlns:a16="http://schemas.microsoft.com/office/drawing/2014/main" id="{140D9C60-5345-652C-4C41-C9D0357A1C57}"/>
              </a:ext>
            </a:extLst>
          </p:cNvPr>
          <p:cNvSpPr/>
          <p:nvPr/>
        </p:nvSpPr>
        <p:spPr>
          <a:xfrm>
            <a:off x="1195815" y="2613487"/>
            <a:ext cx="398378" cy="398378"/>
          </a:xfrm>
          <a:prstGeom prst="ellipse">
            <a:avLst/>
          </a:prstGeom>
        </p:spPr>
        <p:style>
          <a:lnRef idx="0">
            <a:schemeClr val="dk1">
              <a:hueOff val="0"/>
              <a:satOff val="0"/>
              <a:lumOff val="0"/>
              <a:alphaOff val="0"/>
            </a:schemeClr>
          </a:lnRef>
          <a:fillRef idx="1">
            <a:schemeClr val="accent5">
              <a:tint val="40000"/>
              <a:hueOff val="0"/>
              <a:satOff val="0"/>
              <a:lumOff val="0"/>
              <a:alphaOff val="0"/>
            </a:schemeClr>
          </a:fillRef>
          <a:effectRef idx="2">
            <a:schemeClr val="accent5">
              <a:tint val="40000"/>
              <a:hueOff val="0"/>
              <a:satOff val="0"/>
              <a:lumOff val="0"/>
              <a:alphaOff val="0"/>
            </a:schemeClr>
          </a:effectRef>
          <a:fontRef idx="minor">
            <a:schemeClr val="dk1">
              <a:hueOff val="0"/>
              <a:satOff val="0"/>
              <a:lumOff val="0"/>
              <a:alphaOff val="0"/>
            </a:schemeClr>
          </a:fontRef>
        </p:style>
      </p:sp>
      <p:sp>
        <p:nvSpPr>
          <p:cNvPr id="8" name="Corda 7">
            <a:extLst>
              <a:ext uri="{FF2B5EF4-FFF2-40B4-BE49-F238E27FC236}">
                <a16:creationId xmlns:a16="http://schemas.microsoft.com/office/drawing/2014/main" id="{010ED9D4-12F8-ED52-05D8-18BCDBBA96A7}"/>
              </a:ext>
            </a:extLst>
          </p:cNvPr>
          <p:cNvSpPr/>
          <p:nvPr/>
        </p:nvSpPr>
        <p:spPr>
          <a:xfrm>
            <a:off x="1227207" y="2653325"/>
            <a:ext cx="318702" cy="318702"/>
          </a:xfrm>
          <a:prstGeom prst="chord">
            <a:avLst>
              <a:gd name="adj1" fmla="val 2332194"/>
              <a:gd name="adj2" fmla="val 8587806"/>
            </a:avLst>
          </a:prstGeom>
          <a:solidFill>
            <a:srgbClr val="FF0000"/>
          </a:solidFill>
          <a:ln>
            <a:solidFill>
              <a:srgbClr val="FF0000"/>
            </a:solidFill>
          </a:ln>
        </p:spPr>
        <p:style>
          <a:lnRef idx="1">
            <a:scrgbClr r="0" g="0" b="0"/>
          </a:lnRef>
          <a:fillRef idx="3">
            <a:scrgbClr r="0" g="0" b="0"/>
          </a:fillRef>
          <a:effectRef idx="2">
            <a:schemeClr val="accent5">
              <a:hueOff val="0"/>
              <a:satOff val="0"/>
              <a:lumOff val="0"/>
              <a:alphaOff val="0"/>
            </a:schemeClr>
          </a:effectRef>
          <a:fontRef idx="minor">
            <a:schemeClr val="lt1"/>
          </a:fontRef>
        </p:style>
      </p:sp>
      <p:sp>
        <p:nvSpPr>
          <p:cNvPr id="9" name="Forma livre 14">
            <a:extLst>
              <a:ext uri="{FF2B5EF4-FFF2-40B4-BE49-F238E27FC236}">
                <a16:creationId xmlns:a16="http://schemas.microsoft.com/office/drawing/2014/main" id="{381EB9F1-1A48-CC09-0AFF-FDCE18D2759F}"/>
              </a:ext>
            </a:extLst>
          </p:cNvPr>
          <p:cNvSpPr/>
          <p:nvPr/>
        </p:nvSpPr>
        <p:spPr>
          <a:xfrm>
            <a:off x="850125" y="3076565"/>
            <a:ext cx="2362069" cy="3577896"/>
          </a:xfrm>
          <a:custGeom>
            <a:avLst/>
            <a:gdLst>
              <a:gd name="connsiteX0" fmla="*/ 0 w 2362069"/>
              <a:gd name="connsiteY0" fmla="*/ 0 h 2920210"/>
              <a:gd name="connsiteX1" fmla="*/ 2362069 w 2362069"/>
              <a:gd name="connsiteY1" fmla="*/ 0 h 2920210"/>
              <a:gd name="connsiteX2" fmla="*/ 2362069 w 2362069"/>
              <a:gd name="connsiteY2" fmla="*/ 2920210 h 2920210"/>
              <a:gd name="connsiteX3" fmla="*/ 0 w 2362069"/>
              <a:gd name="connsiteY3" fmla="*/ 2920210 h 2920210"/>
              <a:gd name="connsiteX4" fmla="*/ 0 w 2362069"/>
              <a:gd name="connsiteY4" fmla="*/ 0 h 2920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2069" h="2920210">
                <a:moveTo>
                  <a:pt x="0" y="0"/>
                </a:moveTo>
                <a:lnTo>
                  <a:pt x="2362069" y="0"/>
                </a:lnTo>
                <a:lnTo>
                  <a:pt x="2362069" y="2920210"/>
                </a:lnTo>
                <a:lnTo>
                  <a:pt x="0" y="29202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0480" tIns="30480" rIns="30480" bIns="30480" numCol="1" spcCol="1270" anchor="t" anchorCtr="0">
            <a:noAutofit/>
          </a:bodyPr>
          <a:lstStyle/>
          <a:p>
            <a:pPr lvl="0" algn="l" defTabSz="914400">
              <a:lnSpc>
                <a:spcPct val="90000"/>
              </a:lnSpc>
              <a:spcBef>
                <a:spcPct val="0"/>
              </a:spcBef>
              <a:spcAft>
                <a:spcPct val="35000"/>
              </a:spcAft>
              <a:buNone/>
            </a:pPr>
            <a:r>
              <a:rPr lang="pt-BR" sz="1200" kern="1200" dirty="0">
                <a:latin typeface="Arial" panose="020B0604020202020204" pitchFamily="34" charset="0"/>
                <a:cs typeface="Arial" panose="020B0604020202020204" pitchFamily="34" charset="0"/>
              </a:rPr>
              <a:t>Treinamento sobre Governança de Cadastro com todos os usuários envolvidos;  </a:t>
            </a:r>
            <a:endParaRPr lang="pt-BR" sz="1200" b="0" i="0" kern="1200" noProof="0" dirty="0">
              <a:latin typeface="Arial" panose="020B0604020202020204" pitchFamily="34" charset="0"/>
              <a:cs typeface="Arial" panose="020B0604020202020204" pitchFamily="34" charset="0"/>
            </a:endParaRPr>
          </a:p>
          <a:p>
            <a:pPr lvl="0" algn="l" defTabSz="533400">
              <a:lnSpc>
                <a:spcPct val="90000"/>
              </a:lnSpc>
              <a:spcBef>
                <a:spcPct val="0"/>
              </a:spcBef>
              <a:spcAft>
                <a:spcPct val="35000"/>
              </a:spcAft>
            </a:pPr>
            <a:r>
              <a:rPr lang="pt-BR" sz="1200" kern="1200" dirty="0">
                <a:latin typeface="Arial" panose="020B0604020202020204" pitchFamily="34" charset="0"/>
                <a:cs typeface="Arial" panose="020B0604020202020204" pitchFamily="34" charset="0"/>
              </a:rPr>
              <a:t>Análise de toda a Base Cadastral de </a:t>
            </a:r>
            <a:r>
              <a:rPr lang="pt-BR" sz="1200" kern="1200" dirty="0" smtClean="0">
                <a:latin typeface="Arial" panose="020B0604020202020204" pitchFamily="34" charset="0"/>
                <a:cs typeface="Arial" panose="020B0604020202020204" pitchFamily="34" charset="0"/>
              </a:rPr>
              <a:t>Itens; </a:t>
            </a:r>
            <a:endParaRPr lang="pt-BR" sz="1200" kern="1200" dirty="0">
              <a:latin typeface="Arial" panose="020B0604020202020204" pitchFamily="34" charset="0"/>
              <a:cs typeface="Arial" panose="020B0604020202020204" pitchFamily="34" charset="0"/>
            </a:endParaRPr>
          </a:p>
          <a:p>
            <a:pPr lvl="0" algn="l" defTabSz="533400">
              <a:lnSpc>
                <a:spcPct val="90000"/>
              </a:lnSpc>
              <a:spcBef>
                <a:spcPct val="0"/>
              </a:spcBef>
              <a:spcAft>
                <a:spcPct val="35000"/>
              </a:spcAft>
            </a:pPr>
            <a:r>
              <a:rPr lang="pt-BR" sz="1200" kern="1200" dirty="0">
                <a:latin typeface="Arial" panose="020B0604020202020204" pitchFamily="34" charset="0"/>
                <a:cs typeface="Arial" panose="020B0604020202020204" pitchFamily="34" charset="0"/>
              </a:rPr>
              <a:t>Análise campos: unidades de medida e fator conversão;</a:t>
            </a:r>
          </a:p>
          <a:p>
            <a:pPr lvl="0" algn="l" defTabSz="533400">
              <a:lnSpc>
                <a:spcPct val="90000"/>
              </a:lnSpc>
              <a:spcBef>
                <a:spcPct val="0"/>
              </a:spcBef>
              <a:spcAft>
                <a:spcPct val="35000"/>
              </a:spcAft>
            </a:pPr>
            <a:r>
              <a:rPr lang="pt-BR" sz="1200" b="0" i="0" kern="1200" noProof="0" dirty="0">
                <a:latin typeface="Arial" panose="020B0604020202020204" pitchFamily="34" charset="0"/>
                <a:cs typeface="Arial" panose="020B0604020202020204" pitchFamily="34" charset="0"/>
              </a:rPr>
              <a:t>Análise dos itens sem movimentação; </a:t>
            </a:r>
            <a:endParaRPr lang="pt-BR" sz="1200" kern="1200" dirty="0">
              <a:latin typeface="Arial" panose="020B0604020202020204" pitchFamily="34" charset="0"/>
              <a:cs typeface="Arial" panose="020B0604020202020204" pitchFamily="34" charset="0"/>
            </a:endParaRPr>
          </a:p>
          <a:p>
            <a:pPr lvl="0" algn="l" defTabSz="533400">
              <a:lnSpc>
                <a:spcPct val="90000"/>
              </a:lnSpc>
              <a:spcBef>
                <a:spcPct val="0"/>
              </a:spcBef>
              <a:spcAft>
                <a:spcPct val="35000"/>
              </a:spcAft>
            </a:pPr>
            <a:r>
              <a:rPr lang="pt-BR" sz="1200" kern="1200" dirty="0">
                <a:latin typeface="Arial" panose="020B0604020202020204" pitchFamily="34" charset="0"/>
                <a:cs typeface="Arial" panose="020B0604020202020204" pitchFamily="34" charset="0"/>
              </a:rPr>
              <a:t>Análise dos itens em Duplicidade; </a:t>
            </a:r>
          </a:p>
          <a:p>
            <a:pPr lvl="0" algn="l" defTabSz="533400">
              <a:lnSpc>
                <a:spcPct val="90000"/>
              </a:lnSpc>
              <a:spcBef>
                <a:spcPct val="0"/>
              </a:spcBef>
              <a:spcAft>
                <a:spcPct val="35000"/>
              </a:spcAft>
            </a:pPr>
            <a:r>
              <a:rPr lang="pt-BR" sz="1200" kern="1200" dirty="0">
                <a:latin typeface="Arial" panose="020B0604020202020204" pitchFamily="34" charset="0"/>
                <a:cs typeface="Arial" panose="020B0604020202020204" pitchFamily="34" charset="0"/>
              </a:rPr>
              <a:t>Análise de direcionamento de itens por marca/fornecedor; </a:t>
            </a:r>
          </a:p>
          <a:p>
            <a:pPr lvl="0" algn="l" defTabSz="533400">
              <a:lnSpc>
                <a:spcPct val="90000"/>
              </a:lnSpc>
              <a:spcBef>
                <a:spcPct val="0"/>
              </a:spcBef>
              <a:spcAft>
                <a:spcPct val="35000"/>
              </a:spcAft>
            </a:pPr>
            <a:r>
              <a:rPr lang="pt-BR" sz="1200" kern="1200" dirty="0">
                <a:latin typeface="Arial" panose="020B0604020202020204" pitchFamily="34" charset="0"/>
                <a:cs typeface="Arial" panose="020B0604020202020204" pitchFamily="34" charset="0"/>
              </a:rPr>
              <a:t>Análise campo de NCM; </a:t>
            </a:r>
          </a:p>
          <a:p>
            <a:pPr lvl="0" algn="l" defTabSz="444500">
              <a:lnSpc>
                <a:spcPct val="90000"/>
              </a:lnSpc>
              <a:spcBef>
                <a:spcPct val="0"/>
              </a:spcBef>
              <a:spcAft>
                <a:spcPct val="35000"/>
              </a:spcAft>
            </a:pPr>
            <a:endParaRPr lang="pt-BR" sz="1000" kern="1200" baseline="0" dirty="0">
              <a:latin typeface="+mn-lt"/>
            </a:endParaRPr>
          </a:p>
          <a:p>
            <a:pPr lvl="0" algn="l" defTabSz="444500">
              <a:lnSpc>
                <a:spcPct val="90000"/>
              </a:lnSpc>
              <a:spcBef>
                <a:spcPct val="0"/>
              </a:spcBef>
              <a:spcAft>
                <a:spcPct val="35000"/>
              </a:spcAft>
            </a:pPr>
            <a:r>
              <a:rPr lang="pt-BR" sz="1400" b="1" kern="1200" baseline="0" dirty="0">
                <a:latin typeface="+mn-lt"/>
              </a:rPr>
              <a:t>Início: </a:t>
            </a:r>
            <a:r>
              <a:rPr lang="pt-BR" sz="1400" b="1" dirty="0"/>
              <a:t>MÊS</a:t>
            </a:r>
            <a:endParaRPr lang="pt-BR" sz="1400" b="1" kern="1200" baseline="0" dirty="0">
              <a:latin typeface="+mn-lt"/>
            </a:endParaRPr>
          </a:p>
          <a:p>
            <a:pPr lvl="0" algn="l" defTabSz="444500">
              <a:lnSpc>
                <a:spcPct val="90000"/>
              </a:lnSpc>
              <a:spcBef>
                <a:spcPct val="0"/>
              </a:spcBef>
              <a:spcAft>
                <a:spcPct val="35000"/>
              </a:spcAft>
            </a:pPr>
            <a:r>
              <a:rPr lang="pt-BR" sz="1400" b="1" kern="1200" baseline="0" dirty="0">
                <a:latin typeface="+mn-lt"/>
              </a:rPr>
              <a:t>Tempo necessário</a:t>
            </a:r>
            <a:r>
              <a:rPr lang="pt-BR" sz="1400" b="1" kern="1200" baseline="0" dirty="0" smtClean="0">
                <a:latin typeface="+mn-lt"/>
              </a:rPr>
              <a:t>:</a:t>
            </a:r>
            <a:endParaRPr lang="pt-BR" sz="1400" b="1" kern="1200" baseline="0" dirty="0">
              <a:latin typeface="+mn-lt"/>
            </a:endParaRPr>
          </a:p>
        </p:txBody>
      </p:sp>
      <p:sp>
        <p:nvSpPr>
          <p:cNvPr id="10" name="Forma livre 15">
            <a:extLst>
              <a:ext uri="{FF2B5EF4-FFF2-40B4-BE49-F238E27FC236}">
                <a16:creationId xmlns:a16="http://schemas.microsoft.com/office/drawing/2014/main" id="{292CDB56-1CF6-3D0E-A3AE-81B616E815DA}"/>
              </a:ext>
            </a:extLst>
          </p:cNvPr>
          <p:cNvSpPr/>
          <p:nvPr/>
        </p:nvSpPr>
        <p:spPr>
          <a:xfrm>
            <a:off x="1663785" y="2438089"/>
            <a:ext cx="1324262" cy="599373"/>
          </a:xfrm>
          <a:custGeom>
            <a:avLst/>
            <a:gdLst>
              <a:gd name="connsiteX0" fmla="*/ 0 w 1324262"/>
              <a:gd name="connsiteY0" fmla="*/ 0 h 205786"/>
              <a:gd name="connsiteX1" fmla="*/ 1324262 w 1324262"/>
              <a:gd name="connsiteY1" fmla="*/ 0 h 205786"/>
              <a:gd name="connsiteX2" fmla="*/ 1324262 w 1324262"/>
              <a:gd name="connsiteY2" fmla="*/ 205786 h 205786"/>
              <a:gd name="connsiteX3" fmla="*/ 0 w 1324262"/>
              <a:gd name="connsiteY3" fmla="*/ 205786 h 205786"/>
              <a:gd name="connsiteX4" fmla="*/ 0 w 1324262"/>
              <a:gd name="connsiteY4" fmla="*/ 0 h 20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262" h="205786">
                <a:moveTo>
                  <a:pt x="0" y="0"/>
                </a:moveTo>
                <a:lnTo>
                  <a:pt x="1324262" y="0"/>
                </a:lnTo>
                <a:lnTo>
                  <a:pt x="1324262" y="205786"/>
                </a:lnTo>
                <a:lnTo>
                  <a:pt x="0" y="20578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40" tIns="40640" rIns="40640" bIns="40640" numCol="1" spcCol="1270" anchor="b" anchorCtr="0">
            <a:noAutofit/>
          </a:bodyPr>
          <a:lstStyle/>
          <a:p>
            <a:pPr lvl="0" algn="l" defTabSz="914400">
              <a:spcBef>
                <a:spcPct val="0"/>
              </a:spcBef>
              <a:buNone/>
            </a:pPr>
            <a:r>
              <a:rPr lang="pt-BR" sz="1200" b="1" i="0" kern="1200" noProof="0" dirty="0">
                <a:latin typeface="Arial" panose="020B0604020202020204" pitchFamily="34" charset="0"/>
                <a:cs typeface="Arial" panose="020B0604020202020204" pitchFamily="34" charset="0"/>
              </a:rPr>
              <a:t>Fase 1</a:t>
            </a:r>
          </a:p>
          <a:p>
            <a:pPr lvl="0" algn="l" defTabSz="914400">
              <a:spcBef>
                <a:spcPct val="0"/>
              </a:spcBef>
              <a:buNone/>
            </a:pPr>
            <a:r>
              <a:rPr lang="pt-BR" sz="1200" b="1" i="0" kern="1200" noProof="0" dirty="0">
                <a:latin typeface="Arial" panose="020B0604020202020204" pitchFamily="34" charset="0"/>
                <a:cs typeface="Arial" panose="020B0604020202020204" pitchFamily="34" charset="0"/>
              </a:rPr>
              <a:t>ANÁLISE</a:t>
            </a:r>
          </a:p>
        </p:txBody>
      </p:sp>
      <p:sp>
        <p:nvSpPr>
          <p:cNvPr id="11" name="Elipse 10">
            <a:extLst>
              <a:ext uri="{FF2B5EF4-FFF2-40B4-BE49-F238E27FC236}">
                <a16:creationId xmlns:a16="http://schemas.microsoft.com/office/drawing/2014/main" id="{7FFF8D79-F683-014C-A5D3-D877A440175A}"/>
              </a:ext>
            </a:extLst>
          </p:cNvPr>
          <p:cNvSpPr/>
          <p:nvPr/>
        </p:nvSpPr>
        <p:spPr>
          <a:xfrm>
            <a:off x="3367433" y="2574885"/>
            <a:ext cx="398378" cy="398378"/>
          </a:xfrm>
          <a:prstGeom prst="ellipse">
            <a:avLst/>
          </a:prstGeom>
        </p:spPr>
        <p:style>
          <a:lnRef idx="0">
            <a:schemeClr val="dk1">
              <a:hueOff val="0"/>
              <a:satOff val="0"/>
              <a:lumOff val="0"/>
              <a:alphaOff val="0"/>
            </a:schemeClr>
          </a:lnRef>
          <a:fillRef idx="1">
            <a:schemeClr val="accent5">
              <a:tint val="40000"/>
              <a:hueOff val="0"/>
              <a:satOff val="0"/>
              <a:lumOff val="0"/>
              <a:alphaOff val="0"/>
            </a:schemeClr>
          </a:fillRef>
          <a:effectRef idx="2">
            <a:schemeClr val="accent5">
              <a:tint val="40000"/>
              <a:hueOff val="0"/>
              <a:satOff val="0"/>
              <a:lumOff val="0"/>
              <a:alphaOff val="0"/>
            </a:schemeClr>
          </a:effectRef>
          <a:fontRef idx="minor">
            <a:schemeClr val="dk1">
              <a:hueOff val="0"/>
              <a:satOff val="0"/>
              <a:lumOff val="0"/>
              <a:alphaOff val="0"/>
            </a:schemeClr>
          </a:fontRef>
        </p:style>
      </p:sp>
      <p:sp>
        <p:nvSpPr>
          <p:cNvPr id="12" name="Corda 11">
            <a:extLst>
              <a:ext uri="{FF2B5EF4-FFF2-40B4-BE49-F238E27FC236}">
                <a16:creationId xmlns:a16="http://schemas.microsoft.com/office/drawing/2014/main" id="{6F39A84D-3FA8-7E81-72A3-2A2A9D3A48C5}"/>
              </a:ext>
            </a:extLst>
          </p:cNvPr>
          <p:cNvSpPr/>
          <p:nvPr/>
        </p:nvSpPr>
        <p:spPr>
          <a:xfrm>
            <a:off x="3404407" y="2627609"/>
            <a:ext cx="318702" cy="318702"/>
          </a:xfrm>
          <a:prstGeom prst="chord">
            <a:avLst>
              <a:gd name="adj1" fmla="val 692220"/>
              <a:gd name="adj2" fmla="val 10107780"/>
            </a:avLst>
          </a:prstGeom>
        </p:spPr>
        <p:style>
          <a:lnRef idx="1">
            <a:schemeClr val="accent5">
              <a:hueOff val="-1838336"/>
              <a:satOff val="-2557"/>
              <a:lumOff val="-981"/>
              <a:alphaOff val="0"/>
            </a:schemeClr>
          </a:lnRef>
          <a:fillRef idx="3">
            <a:schemeClr val="accent5">
              <a:hueOff val="-1838336"/>
              <a:satOff val="-2557"/>
              <a:lumOff val="-981"/>
              <a:alphaOff val="0"/>
            </a:schemeClr>
          </a:fillRef>
          <a:effectRef idx="2">
            <a:schemeClr val="accent5">
              <a:hueOff val="-1838336"/>
              <a:satOff val="-2557"/>
              <a:lumOff val="-981"/>
              <a:alphaOff val="0"/>
            </a:schemeClr>
          </a:effectRef>
          <a:fontRef idx="minor">
            <a:schemeClr val="lt1"/>
          </a:fontRef>
        </p:style>
      </p:sp>
      <p:sp>
        <p:nvSpPr>
          <p:cNvPr id="13" name="Forma livre 18">
            <a:extLst>
              <a:ext uri="{FF2B5EF4-FFF2-40B4-BE49-F238E27FC236}">
                <a16:creationId xmlns:a16="http://schemas.microsoft.com/office/drawing/2014/main" id="{24A4E16A-2690-363A-021C-5E5A3FB6DAEF}"/>
              </a:ext>
            </a:extLst>
          </p:cNvPr>
          <p:cNvSpPr/>
          <p:nvPr/>
        </p:nvSpPr>
        <p:spPr>
          <a:xfrm>
            <a:off x="3546108" y="3080743"/>
            <a:ext cx="1851550" cy="2811718"/>
          </a:xfrm>
          <a:custGeom>
            <a:avLst/>
            <a:gdLst>
              <a:gd name="connsiteX0" fmla="*/ 0 w 1851550"/>
              <a:gd name="connsiteY0" fmla="*/ 0 h 1676509"/>
              <a:gd name="connsiteX1" fmla="*/ 1851550 w 1851550"/>
              <a:gd name="connsiteY1" fmla="*/ 0 h 1676509"/>
              <a:gd name="connsiteX2" fmla="*/ 1851550 w 1851550"/>
              <a:gd name="connsiteY2" fmla="*/ 1676509 h 1676509"/>
              <a:gd name="connsiteX3" fmla="*/ 0 w 1851550"/>
              <a:gd name="connsiteY3" fmla="*/ 1676509 h 1676509"/>
              <a:gd name="connsiteX4" fmla="*/ 0 w 1851550"/>
              <a:gd name="connsiteY4" fmla="*/ 0 h 1676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550" h="1676509">
                <a:moveTo>
                  <a:pt x="0" y="0"/>
                </a:moveTo>
                <a:lnTo>
                  <a:pt x="1851550" y="0"/>
                </a:lnTo>
                <a:lnTo>
                  <a:pt x="1851550" y="1676509"/>
                </a:lnTo>
                <a:lnTo>
                  <a:pt x="0" y="16765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0480" tIns="30480" rIns="30480" bIns="30480" numCol="1" spcCol="1270" anchor="t" anchorCtr="0">
            <a:noAutofit/>
          </a:bodyPr>
          <a:lstStyle/>
          <a:p>
            <a:pPr lvl="0" algn="l" defTabSz="914400">
              <a:lnSpc>
                <a:spcPct val="90000"/>
              </a:lnSpc>
              <a:spcBef>
                <a:spcPct val="0"/>
              </a:spcBef>
              <a:spcAft>
                <a:spcPct val="35000"/>
              </a:spcAft>
              <a:buNone/>
            </a:pPr>
            <a:r>
              <a:rPr lang="pt-BR" sz="1200" kern="1200" dirty="0">
                <a:latin typeface="Arial" panose="020B0604020202020204" pitchFamily="34" charset="0"/>
                <a:cs typeface="Arial" panose="020B0604020202020204" pitchFamily="34" charset="0"/>
              </a:rPr>
              <a:t>Implementação de Descrição Longa; </a:t>
            </a:r>
            <a:endParaRPr lang="pt-BR" sz="1200" b="1" kern="1200" baseline="0" dirty="0">
              <a:latin typeface="Arial" panose="020B0604020202020204" pitchFamily="34" charset="0"/>
              <a:cs typeface="Arial" panose="020B0604020202020204" pitchFamily="34" charset="0"/>
            </a:endParaRPr>
          </a:p>
          <a:p>
            <a:pPr lvl="0" algn="l" defTabSz="533400">
              <a:lnSpc>
                <a:spcPct val="90000"/>
              </a:lnSpc>
              <a:spcBef>
                <a:spcPct val="0"/>
              </a:spcBef>
              <a:spcAft>
                <a:spcPct val="35000"/>
              </a:spcAft>
            </a:pPr>
            <a:r>
              <a:rPr lang="pt-BR" sz="1200" kern="1200" dirty="0">
                <a:latin typeface="Arial" panose="020B0604020202020204" pitchFamily="34" charset="0"/>
                <a:cs typeface="Arial" panose="020B0604020202020204" pitchFamily="34" charset="0"/>
              </a:rPr>
              <a:t>PDM - Padronização do Descritivo de Materiais; </a:t>
            </a:r>
          </a:p>
          <a:p>
            <a:pPr lvl="0" algn="l" defTabSz="533400">
              <a:lnSpc>
                <a:spcPct val="90000"/>
              </a:lnSpc>
              <a:spcBef>
                <a:spcPct val="0"/>
              </a:spcBef>
              <a:spcAft>
                <a:spcPct val="35000"/>
              </a:spcAft>
            </a:pPr>
            <a:r>
              <a:rPr lang="pt-BR" sz="1200" kern="1200" dirty="0">
                <a:latin typeface="Arial" panose="020B0604020202020204" pitchFamily="34" charset="0"/>
                <a:cs typeface="Arial" panose="020B0604020202020204" pitchFamily="34" charset="0"/>
              </a:rPr>
              <a:t>Implementação ajustes campos:</a:t>
            </a:r>
          </a:p>
          <a:p>
            <a:pPr lvl="0" algn="l" defTabSz="533400">
              <a:lnSpc>
                <a:spcPct val="90000"/>
              </a:lnSpc>
              <a:spcBef>
                <a:spcPct val="0"/>
              </a:spcBef>
              <a:spcAft>
                <a:spcPct val="35000"/>
              </a:spcAft>
            </a:pPr>
            <a:r>
              <a:rPr lang="pt-BR" sz="1200" kern="1200" dirty="0">
                <a:latin typeface="Arial" panose="020B0604020202020204" pitchFamily="34" charset="0"/>
                <a:cs typeface="Arial" panose="020B0604020202020204" pitchFamily="34" charset="0"/>
              </a:rPr>
              <a:t>NCM;</a:t>
            </a:r>
          </a:p>
          <a:p>
            <a:pPr lvl="0" algn="l" defTabSz="533400">
              <a:lnSpc>
                <a:spcPct val="90000"/>
              </a:lnSpc>
              <a:spcBef>
                <a:spcPct val="0"/>
              </a:spcBef>
              <a:spcAft>
                <a:spcPct val="35000"/>
              </a:spcAft>
            </a:pPr>
            <a:r>
              <a:rPr lang="pt-BR" sz="1200" kern="1200" dirty="0">
                <a:latin typeface="Arial" panose="020B0604020202020204" pitchFamily="34" charset="0"/>
                <a:cs typeface="Arial" panose="020B0604020202020204" pitchFamily="34" charset="0"/>
              </a:rPr>
              <a:t>Unidade medidas;</a:t>
            </a:r>
          </a:p>
          <a:p>
            <a:pPr lvl="0" algn="l" defTabSz="533400">
              <a:lnSpc>
                <a:spcPct val="90000"/>
              </a:lnSpc>
              <a:spcBef>
                <a:spcPct val="0"/>
              </a:spcBef>
              <a:spcAft>
                <a:spcPct val="35000"/>
              </a:spcAft>
            </a:pPr>
            <a:r>
              <a:rPr lang="pt-BR" sz="1200" kern="1200" dirty="0">
                <a:latin typeface="Arial" panose="020B0604020202020204" pitchFamily="34" charset="0"/>
                <a:cs typeface="Arial" panose="020B0604020202020204" pitchFamily="34" charset="0"/>
              </a:rPr>
              <a:t>Fator conversão;</a:t>
            </a:r>
          </a:p>
          <a:p>
            <a:pPr lvl="0" algn="l" defTabSz="533400">
              <a:lnSpc>
                <a:spcPct val="90000"/>
              </a:lnSpc>
              <a:spcBef>
                <a:spcPct val="0"/>
              </a:spcBef>
              <a:spcAft>
                <a:spcPct val="35000"/>
              </a:spcAft>
            </a:pPr>
            <a:r>
              <a:rPr lang="pt-BR" sz="1200" kern="1200" dirty="0">
                <a:latin typeface="Arial" panose="020B0604020202020204" pitchFamily="34" charset="0"/>
                <a:cs typeface="Arial" panose="020B0604020202020204" pitchFamily="34" charset="0"/>
              </a:rPr>
              <a:t>Inativação itens;</a:t>
            </a:r>
          </a:p>
          <a:p>
            <a:pPr lvl="0" algn="l" defTabSz="533400">
              <a:lnSpc>
                <a:spcPct val="90000"/>
              </a:lnSpc>
              <a:spcBef>
                <a:spcPct val="0"/>
              </a:spcBef>
              <a:spcAft>
                <a:spcPct val="35000"/>
              </a:spcAft>
            </a:pPr>
            <a:r>
              <a:rPr lang="pt-BR" sz="1200" kern="1200" dirty="0">
                <a:latin typeface="Arial" panose="020B0604020202020204" pitchFamily="34" charset="0"/>
                <a:cs typeface="Arial" panose="020B0604020202020204" pitchFamily="34" charset="0"/>
              </a:rPr>
              <a:t>Reuniões áreas técnicas eliminação duvidas descritivas;</a:t>
            </a:r>
          </a:p>
          <a:p>
            <a:pPr lvl="0" algn="l" defTabSz="533400">
              <a:lnSpc>
                <a:spcPct val="90000"/>
              </a:lnSpc>
              <a:spcBef>
                <a:spcPct val="0"/>
              </a:spcBef>
              <a:spcAft>
                <a:spcPct val="35000"/>
              </a:spcAft>
            </a:pPr>
            <a:endParaRPr lang="pt-BR" sz="1200" kern="1200" dirty="0">
              <a:latin typeface="Arial" panose="020B0604020202020204" pitchFamily="34" charset="0"/>
              <a:cs typeface="Arial" panose="020B0604020202020204" pitchFamily="34" charset="0"/>
            </a:endParaRPr>
          </a:p>
          <a:p>
            <a:pPr lvl="0" algn="l" defTabSz="533400">
              <a:lnSpc>
                <a:spcPct val="90000"/>
              </a:lnSpc>
              <a:spcBef>
                <a:spcPct val="0"/>
              </a:spcBef>
              <a:spcAft>
                <a:spcPct val="35000"/>
              </a:spcAft>
            </a:pPr>
            <a:endParaRPr lang="pt-BR" sz="1200" kern="1200" dirty="0">
              <a:latin typeface="Arial" panose="020B0604020202020204" pitchFamily="34" charset="0"/>
              <a:cs typeface="Arial" panose="020B0604020202020204" pitchFamily="34" charset="0"/>
            </a:endParaRPr>
          </a:p>
          <a:p>
            <a:pPr lvl="0" algn="l" defTabSz="914400">
              <a:lnSpc>
                <a:spcPct val="90000"/>
              </a:lnSpc>
              <a:spcBef>
                <a:spcPct val="0"/>
              </a:spcBef>
              <a:spcAft>
                <a:spcPct val="35000"/>
              </a:spcAft>
              <a:buNone/>
            </a:pPr>
            <a:endParaRPr lang="pt-BR" sz="1200" b="0" i="0" kern="1200" noProof="0" dirty="0">
              <a:latin typeface="Arial" panose="020B0604020202020204" pitchFamily="34" charset="0"/>
              <a:cs typeface="Arial" panose="020B0604020202020204" pitchFamily="34" charset="0"/>
            </a:endParaRPr>
          </a:p>
        </p:txBody>
      </p:sp>
      <p:sp>
        <p:nvSpPr>
          <p:cNvPr id="14" name="Forma livre 19">
            <a:extLst>
              <a:ext uri="{FF2B5EF4-FFF2-40B4-BE49-F238E27FC236}">
                <a16:creationId xmlns:a16="http://schemas.microsoft.com/office/drawing/2014/main" id="{2C7A8B22-3A8C-744D-07B3-D01EB084FB26}"/>
              </a:ext>
            </a:extLst>
          </p:cNvPr>
          <p:cNvSpPr/>
          <p:nvPr/>
        </p:nvSpPr>
        <p:spPr>
          <a:xfrm>
            <a:off x="3789045" y="2581942"/>
            <a:ext cx="1666343" cy="426157"/>
          </a:xfrm>
          <a:custGeom>
            <a:avLst/>
            <a:gdLst>
              <a:gd name="connsiteX0" fmla="*/ 0 w 1666343"/>
              <a:gd name="connsiteY0" fmla="*/ 0 h 426157"/>
              <a:gd name="connsiteX1" fmla="*/ 1666343 w 1666343"/>
              <a:gd name="connsiteY1" fmla="*/ 0 h 426157"/>
              <a:gd name="connsiteX2" fmla="*/ 1666343 w 1666343"/>
              <a:gd name="connsiteY2" fmla="*/ 426157 h 426157"/>
              <a:gd name="connsiteX3" fmla="*/ 0 w 1666343"/>
              <a:gd name="connsiteY3" fmla="*/ 426157 h 426157"/>
              <a:gd name="connsiteX4" fmla="*/ 0 w 1666343"/>
              <a:gd name="connsiteY4" fmla="*/ 0 h 426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343" h="426157">
                <a:moveTo>
                  <a:pt x="0" y="0"/>
                </a:moveTo>
                <a:lnTo>
                  <a:pt x="1666343" y="0"/>
                </a:lnTo>
                <a:lnTo>
                  <a:pt x="1666343" y="426157"/>
                </a:lnTo>
                <a:lnTo>
                  <a:pt x="0" y="42615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40" tIns="40640" rIns="40640" bIns="40640" numCol="1" spcCol="1270" anchor="b" anchorCtr="0">
            <a:noAutofit/>
          </a:bodyPr>
          <a:lstStyle/>
          <a:p>
            <a:pPr lvl="0" algn="l" defTabSz="914400">
              <a:lnSpc>
                <a:spcPct val="90000"/>
              </a:lnSpc>
              <a:spcBef>
                <a:spcPct val="0"/>
              </a:spcBef>
              <a:spcAft>
                <a:spcPct val="35000"/>
              </a:spcAft>
              <a:buNone/>
            </a:pPr>
            <a:r>
              <a:rPr lang="pt-BR" sz="1400" b="1" i="0" kern="1200" noProof="0" dirty="0">
                <a:latin typeface="Arial" panose="020B0604020202020204" pitchFamily="34" charset="0"/>
                <a:cs typeface="Arial" panose="020B0604020202020204" pitchFamily="34" charset="0"/>
              </a:rPr>
              <a:t>Fase 2 IMPLEMENTAÇÃO </a:t>
            </a:r>
            <a:endParaRPr lang="pt-BR" sz="1400" b="0" i="0" kern="1200" noProof="0" dirty="0">
              <a:latin typeface="Arial" panose="020B0604020202020204" pitchFamily="34" charset="0"/>
              <a:cs typeface="Arial" panose="020B0604020202020204" pitchFamily="34" charset="0"/>
            </a:endParaRPr>
          </a:p>
        </p:txBody>
      </p:sp>
      <p:sp>
        <p:nvSpPr>
          <p:cNvPr id="15" name="Elipse 14">
            <a:extLst>
              <a:ext uri="{FF2B5EF4-FFF2-40B4-BE49-F238E27FC236}">
                <a16:creationId xmlns:a16="http://schemas.microsoft.com/office/drawing/2014/main" id="{C3966BD6-ACB9-B89E-70BF-D67720AB3AEC}"/>
              </a:ext>
            </a:extLst>
          </p:cNvPr>
          <p:cNvSpPr/>
          <p:nvPr/>
        </p:nvSpPr>
        <p:spPr>
          <a:xfrm>
            <a:off x="5626707" y="2579916"/>
            <a:ext cx="398378" cy="398378"/>
          </a:xfrm>
          <a:prstGeom prst="ellipse">
            <a:avLst/>
          </a:prstGeom>
        </p:spPr>
        <p:style>
          <a:lnRef idx="0">
            <a:schemeClr val="dk1">
              <a:hueOff val="0"/>
              <a:satOff val="0"/>
              <a:lumOff val="0"/>
              <a:alphaOff val="0"/>
            </a:schemeClr>
          </a:lnRef>
          <a:fillRef idx="1">
            <a:schemeClr val="accent5">
              <a:tint val="40000"/>
              <a:hueOff val="0"/>
              <a:satOff val="0"/>
              <a:lumOff val="0"/>
              <a:alphaOff val="0"/>
            </a:schemeClr>
          </a:fillRef>
          <a:effectRef idx="2">
            <a:schemeClr val="accent5">
              <a:tint val="40000"/>
              <a:hueOff val="0"/>
              <a:satOff val="0"/>
              <a:lumOff val="0"/>
              <a:alphaOff val="0"/>
            </a:schemeClr>
          </a:effectRef>
          <a:fontRef idx="minor">
            <a:schemeClr val="dk1">
              <a:hueOff val="0"/>
              <a:satOff val="0"/>
              <a:lumOff val="0"/>
              <a:alphaOff val="0"/>
            </a:schemeClr>
          </a:fontRef>
        </p:style>
      </p:sp>
      <p:sp>
        <p:nvSpPr>
          <p:cNvPr id="16" name="Corda 15">
            <a:extLst>
              <a:ext uri="{FF2B5EF4-FFF2-40B4-BE49-F238E27FC236}">
                <a16:creationId xmlns:a16="http://schemas.microsoft.com/office/drawing/2014/main" id="{C2BBF9E6-0F65-C5FF-6C12-C680ADB48924}"/>
              </a:ext>
            </a:extLst>
          </p:cNvPr>
          <p:cNvSpPr/>
          <p:nvPr/>
        </p:nvSpPr>
        <p:spPr>
          <a:xfrm>
            <a:off x="5666572" y="2619756"/>
            <a:ext cx="318702" cy="318702"/>
          </a:xfrm>
          <a:prstGeom prst="chord">
            <a:avLst>
              <a:gd name="adj1" fmla="val 20907780"/>
              <a:gd name="adj2" fmla="val 11492220"/>
            </a:avLst>
          </a:prstGeom>
        </p:spPr>
        <p:style>
          <a:lnRef idx="1">
            <a:schemeClr val="accent5">
              <a:hueOff val="-3676672"/>
              <a:satOff val="-5114"/>
              <a:lumOff val="-1961"/>
              <a:alphaOff val="0"/>
            </a:schemeClr>
          </a:lnRef>
          <a:fillRef idx="3">
            <a:schemeClr val="accent5">
              <a:hueOff val="-3676672"/>
              <a:satOff val="-5114"/>
              <a:lumOff val="-1961"/>
              <a:alphaOff val="0"/>
            </a:schemeClr>
          </a:fillRef>
          <a:effectRef idx="2">
            <a:schemeClr val="accent5">
              <a:hueOff val="-3676672"/>
              <a:satOff val="-5114"/>
              <a:lumOff val="-1961"/>
              <a:alphaOff val="0"/>
            </a:schemeClr>
          </a:effectRef>
          <a:fontRef idx="minor">
            <a:schemeClr val="lt1"/>
          </a:fontRef>
        </p:style>
      </p:sp>
      <p:sp>
        <p:nvSpPr>
          <p:cNvPr id="17" name="Forma livre 22">
            <a:extLst>
              <a:ext uri="{FF2B5EF4-FFF2-40B4-BE49-F238E27FC236}">
                <a16:creationId xmlns:a16="http://schemas.microsoft.com/office/drawing/2014/main" id="{11E79DD9-C75E-4348-F731-BA4FD0EFD128}"/>
              </a:ext>
            </a:extLst>
          </p:cNvPr>
          <p:cNvSpPr/>
          <p:nvPr/>
        </p:nvSpPr>
        <p:spPr>
          <a:xfrm>
            <a:off x="5655698" y="3091938"/>
            <a:ext cx="1786283" cy="1676509"/>
          </a:xfrm>
          <a:custGeom>
            <a:avLst/>
            <a:gdLst>
              <a:gd name="connsiteX0" fmla="*/ 0 w 1786283"/>
              <a:gd name="connsiteY0" fmla="*/ 0 h 1676509"/>
              <a:gd name="connsiteX1" fmla="*/ 1786283 w 1786283"/>
              <a:gd name="connsiteY1" fmla="*/ 0 h 1676509"/>
              <a:gd name="connsiteX2" fmla="*/ 1786283 w 1786283"/>
              <a:gd name="connsiteY2" fmla="*/ 1676509 h 1676509"/>
              <a:gd name="connsiteX3" fmla="*/ 0 w 1786283"/>
              <a:gd name="connsiteY3" fmla="*/ 1676509 h 1676509"/>
              <a:gd name="connsiteX4" fmla="*/ 0 w 1786283"/>
              <a:gd name="connsiteY4" fmla="*/ 0 h 1676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6283" h="1676509">
                <a:moveTo>
                  <a:pt x="0" y="0"/>
                </a:moveTo>
                <a:lnTo>
                  <a:pt x="1786283" y="0"/>
                </a:lnTo>
                <a:lnTo>
                  <a:pt x="1786283" y="1676509"/>
                </a:lnTo>
                <a:lnTo>
                  <a:pt x="0" y="16765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0480" tIns="30480" rIns="30480" bIns="30480" numCol="1" spcCol="1270" anchor="t" anchorCtr="0">
            <a:noAutofit/>
          </a:bodyPr>
          <a:lstStyle/>
          <a:p>
            <a:pPr lvl="0" algn="l" defTabSz="914400">
              <a:lnSpc>
                <a:spcPct val="90000"/>
              </a:lnSpc>
              <a:spcBef>
                <a:spcPct val="0"/>
              </a:spcBef>
              <a:spcAft>
                <a:spcPct val="35000"/>
              </a:spcAft>
              <a:buNone/>
            </a:pPr>
            <a:r>
              <a:rPr lang="pt-BR" sz="1200" b="0" i="0" kern="1200" noProof="0" dirty="0">
                <a:latin typeface="Arial" panose="020B0604020202020204" pitchFamily="34" charset="0"/>
                <a:cs typeface="Arial" panose="020B0604020202020204" pitchFamily="34" charset="0"/>
              </a:rPr>
              <a:t>Reunião com áreas técnicas para apresentação dos resultados; </a:t>
            </a:r>
          </a:p>
          <a:p>
            <a:pPr lvl="0" algn="l" defTabSz="914400">
              <a:lnSpc>
                <a:spcPct val="90000"/>
              </a:lnSpc>
              <a:spcBef>
                <a:spcPct val="0"/>
              </a:spcBef>
              <a:spcAft>
                <a:spcPct val="35000"/>
              </a:spcAft>
              <a:buNone/>
            </a:pPr>
            <a:r>
              <a:rPr lang="pt-BR" sz="1200" b="0" i="0" kern="1200" noProof="0" dirty="0">
                <a:latin typeface="Arial" panose="020B0604020202020204" pitchFamily="34" charset="0"/>
                <a:cs typeface="Arial" panose="020B0604020202020204" pitchFamily="34" charset="0"/>
              </a:rPr>
              <a:t>Apresentação gráfica ações realizadas e observadas;</a:t>
            </a:r>
          </a:p>
          <a:p>
            <a:pPr lvl="0" algn="l" defTabSz="533400">
              <a:lnSpc>
                <a:spcPct val="90000"/>
              </a:lnSpc>
              <a:spcBef>
                <a:spcPct val="0"/>
              </a:spcBef>
              <a:spcAft>
                <a:spcPct val="35000"/>
              </a:spcAft>
            </a:pPr>
            <a:endParaRPr lang="pt-BR" sz="1200" b="0" i="0" kern="1200" noProof="0" dirty="0">
              <a:latin typeface="Arial" panose="020B0604020202020204" pitchFamily="34" charset="0"/>
              <a:cs typeface="Arial" panose="020B0604020202020204" pitchFamily="34" charset="0"/>
            </a:endParaRPr>
          </a:p>
        </p:txBody>
      </p:sp>
      <p:sp>
        <p:nvSpPr>
          <p:cNvPr id="18" name="Forma livre 23">
            <a:extLst>
              <a:ext uri="{FF2B5EF4-FFF2-40B4-BE49-F238E27FC236}">
                <a16:creationId xmlns:a16="http://schemas.microsoft.com/office/drawing/2014/main" id="{7BBF43EB-8597-5B10-190D-4D094470C51B}"/>
              </a:ext>
            </a:extLst>
          </p:cNvPr>
          <p:cNvSpPr/>
          <p:nvPr/>
        </p:nvSpPr>
        <p:spPr>
          <a:xfrm>
            <a:off x="6007538" y="2591253"/>
            <a:ext cx="1405805" cy="398378"/>
          </a:xfrm>
          <a:custGeom>
            <a:avLst/>
            <a:gdLst>
              <a:gd name="connsiteX0" fmla="*/ 0 w 1405805"/>
              <a:gd name="connsiteY0" fmla="*/ 0 h 398378"/>
              <a:gd name="connsiteX1" fmla="*/ 1405805 w 1405805"/>
              <a:gd name="connsiteY1" fmla="*/ 0 h 398378"/>
              <a:gd name="connsiteX2" fmla="*/ 1405805 w 1405805"/>
              <a:gd name="connsiteY2" fmla="*/ 398378 h 398378"/>
              <a:gd name="connsiteX3" fmla="*/ 0 w 1405805"/>
              <a:gd name="connsiteY3" fmla="*/ 398378 h 398378"/>
              <a:gd name="connsiteX4" fmla="*/ 0 w 1405805"/>
              <a:gd name="connsiteY4" fmla="*/ 0 h 398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805" h="398378">
                <a:moveTo>
                  <a:pt x="0" y="0"/>
                </a:moveTo>
                <a:lnTo>
                  <a:pt x="1405805" y="0"/>
                </a:lnTo>
                <a:lnTo>
                  <a:pt x="1405805" y="398378"/>
                </a:lnTo>
                <a:lnTo>
                  <a:pt x="0" y="3983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40" tIns="40640" rIns="40640" bIns="40640" numCol="1" spcCol="1270" anchor="b" anchorCtr="0">
            <a:noAutofit/>
          </a:bodyPr>
          <a:lstStyle/>
          <a:p>
            <a:pPr lvl="0" algn="l" defTabSz="914400">
              <a:lnSpc>
                <a:spcPct val="90000"/>
              </a:lnSpc>
              <a:spcBef>
                <a:spcPct val="0"/>
              </a:spcBef>
              <a:spcAft>
                <a:spcPct val="35000"/>
              </a:spcAft>
              <a:buNone/>
            </a:pPr>
            <a:r>
              <a:rPr lang="pt-BR" sz="1400" b="1" i="0" kern="1200" noProof="0" dirty="0">
                <a:latin typeface="Arial" panose="020B0604020202020204" pitchFamily="34" charset="0"/>
                <a:cs typeface="Arial" panose="020B0604020202020204" pitchFamily="34" charset="0"/>
              </a:rPr>
              <a:t>Fase 3 DIVULGAÇÃO</a:t>
            </a:r>
            <a:endParaRPr lang="pt-BR" sz="1400" b="0" i="0" kern="1200" noProof="0" dirty="0">
              <a:latin typeface="Arial" panose="020B0604020202020204" pitchFamily="34" charset="0"/>
              <a:cs typeface="Arial" panose="020B0604020202020204" pitchFamily="34" charset="0"/>
            </a:endParaRPr>
          </a:p>
        </p:txBody>
      </p:sp>
      <p:sp>
        <p:nvSpPr>
          <p:cNvPr id="19" name="Elipse 18">
            <a:extLst>
              <a:ext uri="{FF2B5EF4-FFF2-40B4-BE49-F238E27FC236}">
                <a16:creationId xmlns:a16="http://schemas.microsoft.com/office/drawing/2014/main" id="{0ABABE58-5A41-86ED-381F-7FFD0BA488C5}"/>
              </a:ext>
            </a:extLst>
          </p:cNvPr>
          <p:cNvSpPr/>
          <p:nvPr/>
        </p:nvSpPr>
        <p:spPr>
          <a:xfrm>
            <a:off x="7539065" y="2619600"/>
            <a:ext cx="398378" cy="398378"/>
          </a:xfrm>
          <a:prstGeom prst="ellipse">
            <a:avLst/>
          </a:prstGeom>
        </p:spPr>
        <p:style>
          <a:lnRef idx="0">
            <a:schemeClr val="dk1">
              <a:hueOff val="0"/>
              <a:satOff val="0"/>
              <a:lumOff val="0"/>
              <a:alphaOff val="0"/>
            </a:schemeClr>
          </a:lnRef>
          <a:fillRef idx="1">
            <a:schemeClr val="accent5">
              <a:tint val="40000"/>
              <a:hueOff val="0"/>
              <a:satOff val="0"/>
              <a:lumOff val="0"/>
              <a:alphaOff val="0"/>
            </a:schemeClr>
          </a:fillRef>
          <a:effectRef idx="2">
            <a:schemeClr val="accent5">
              <a:tint val="40000"/>
              <a:hueOff val="0"/>
              <a:satOff val="0"/>
              <a:lumOff val="0"/>
              <a:alphaOff val="0"/>
            </a:schemeClr>
          </a:effectRef>
          <a:fontRef idx="minor">
            <a:schemeClr val="dk1">
              <a:hueOff val="0"/>
              <a:satOff val="0"/>
              <a:lumOff val="0"/>
              <a:alphaOff val="0"/>
            </a:schemeClr>
          </a:fontRef>
        </p:style>
      </p:sp>
      <p:sp>
        <p:nvSpPr>
          <p:cNvPr id="20" name="Corda 19">
            <a:extLst>
              <a:ext uri="{FF2B5EF4-FFF2-40B4-BE49-F238E27FC236}">
                <a16:creationId xmlns:a16="http://schemas.microsoft.com/office/drawing/2014/main" id="{2AF1C910-49D4-B54F-0660-6B772351B7CF}"/>
              </a:ext>
            </a:extLst>
          </p:cNvPr>
          <p:cNvSpPr/>
          <p:nvPr/>
        </p:nvSpPr>
        <p:spPr>
          <a:xfrm>
            <a:off x="7578317" y="2659440"/>
            <a:ext cx="318702" cy="318702"/>
          </a:xfrm>
          <a:prstGeom prst="chord">
            <a:avLst>
              <a:gd name="adj1" fmla="val 19267806"/>
              <a:gd name="adj2" fmla="val 13012194"/>
            </a:avLst>
          </a:prstGeom>
        </p:spPr>
        <p:style>
          <a:lnRef idx="1">
            <a:schemeClr val="accent5">
              <a:hueOff val="-5515009"/>
              <a:satOff val="-7671"/>
              <a:lumOff val="-2942"/>
              <a:alphaOff val="0"/>
            </a:schemeClr>
          </a:lnRef>
          <a:fillRef idx="3">
            <a:schemeClr val="accent5">
              <a:hueOff val="-5515009"/>
              <a:satOff val="-7671"/>
              <a:lumOff val="-2942"/>
              <a:alphaOff val="0"/>
            </a:schemeClr>
          </a:fillRef>
          <a:effectRef idx="2">
            <a:schemeClr val="accent5">
              <a:hueOff val="-5515009"/>
              <a:satOff val="-7671"/>
              <a:lumOff val="-2942"/>
              <a:alphaOff val="0"/>
            </a:schemeClr>
          </a:effectRef>
          <a:fontRef idx="minor">
            <a:schemeClr val="lt1"/>
          </a:fontRef>
        </p:style>
      </p:sp>
      <p:sp>
        <p:nvSpPr>
          <p:cNvPr id="21" name="Forma livre 26">
            <a:extLst>
              <a:ext uri="{FF2B5EF4-FFF2-40B4-BE49-F238E27FC236}">
                <a16:creationId xmlns:a16="http://schemas.microsoft.com/office/drawing/2014/main" id="{DC71F8CE-A0E5-007E-40A4-70B1DC4957D6}"/>
              </a:ext>
            </a:extLst>
          </p:cNvPr>
          <p:cNvSpPr/>
          <p:nvPr/>
        </p:nvSpPr>
        <p:spPr>
          <a:xfrm>
            <a:off x="7709006" y="3085509"/>
            <a:ext cx="1635855" cy="1559790"/>
          </a:xfrm>
          <a:custGeom>
            <a:avLst/>
            <a:gdLst>
              <a:gd name="connsiteX0" fmla="*/ 0 w 1635855"/>
              <a:gd name="connsiteY0" fmla="*/ 0 h 1559790"/>
              <a:gd name="connsiteX1" fmla="*/ 1635855 w 1635855"/>
              <a:gd name="connsiteY1" fmla="*/ 0 h 1559790"/>
              <a:gd name="connsiteX2" fmla="*/ 1635855 w 1635855"/>
              <a:gd name="connsiteY2" fmla="*/ 1559790 h 1559790"/>
              <a:gd name="connsiteX3" fmla="*/ 0 w 1635855"/>
              <a:gd name="connsiteY3" fmla="*/ 1559790 h 1559790"/>
              <a:gd name="connsiteX4" fmla="*/ 0 w 1635855"/>
              <a:gd name="connsiteY4" fmla="*/ 0 h 1559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855" h="1559790">
                <a:moveTo>
                  <a:pt x="0" y="0"/>
                </a:moveTo>
                <a:lnTo>
                  <a:pt x="1635855" y="0"/>
                </a:lnTo>
                <a:lnTo>
                  <a:pt x="1635855" y="1559790"/>
                </a:lnTo>
                <a:lnTo>
                  <a:pt x="0" y="15597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0480" tIns="30480" rIns="30480" bIns="30480" numCol="1" spcCol="1270" anchor="t" anchorCtr="0">
            <a:noAutofit/>
          </a:bodyPr>
          <a:lstStyle/>
          <a:p>
            <a:pPr lvl="0" algn="l" defTabSz="914400">
              <a:lnSpc>
                <a:spcPct val="90000"/>
              </a:lnSpc>
              <a:spcBef>
                <a:spcPct val="0"/>
              </a:spcBef>
              <a:spcAft>
                <a:spcPct val="35000"/>
              </a:spcAft>
              <a:buNone/>
            </a:pPr>
            <a:r>
              <a:rPr lang="pt-BR" sz="1200" b="0" i="0" kern="1200" noProof="0" dirty="0">
                <a:latin typeface="Arial" panose="020B0604020202020204" pitchFamily="34" charset="0"/>
                <a:cs typeface="Arial" panose="020B0604020202020204" pitchFamily="34" charset="0"/>
              </a:rPr>
              <a:t>Validações ações executadas;</a:t>
            </a:r>
          </a:p>
          <a:p>
            <a:pPr lvl="0" algn="l" defTabSz="914400">
              <a:lnSpc>
                <a:spcPct val="90000"/>
              </a:lnSpc>
              <a:spcBef>
                <a:spcPct val="0"/>
              </a:spcBef>
              <a:spcAft>
                <a:spcPct val="35000"/>
              </a:spcAft>
              <a:buNone/>
            </a:pPr>
            <a:endParaRPr lang="pt-BR" sz="1200" b="0" i="0" kern="1200" noProof="0" dirty="0">
              <a:latin typeface="Arial" panose="020B0604020202020204" pitchFamily="34" charset="0"/>
              <a:cs typeface="Arial" panose="020B0604020202020204" pitchFamily="34" charset="0"/>
            </a:endParaRPr>
          </a:p>
          <a:p>
            <a:pPr lvl="0" algn="l" defTabSz="914400">
              <a:lnSpc>
                <a:spcPct val="90000"/>
              </a:lnSpc>
              <a:spcBef>
                <a:spcPct val="0"/>
              </a:spcBef>
              <a:spcAft>
                <a:spcPct val="35000"/>
              </a:spcAft>
              <a:buNone/>
            </a:pPr>
            <a:endParaRPr lang="pt-BR" sz="1200" b="0" i="0" kern="1200" noProof="0" dirty="0">
              <a:latin typeface="Arial" panose="020B0604020202020204" pitchFamily="34" charset="0"/>
              <a:cs typeface="Arial" panose="020B0604020202020204" pitchFamily="34" charset="0"/>
            </a:endParaRPr>
          </a:p>
          <a:p>
            <a:pPr lvl="0" algn="l" defTabSz="914400">
              <a:lnSpc>
                <a:spcPct val="90000"/>
              </a:lnSpc>
              <a:spcBef>
                <a:spcPct val="0"/>
              </a:spcBef>
              <a:spcAft>
                <a:spcPct val="35000"/>
              </a:spcAft>
              <a:buNone/>
            </a:pPr>
            <a:endParaRPr lang="pt-BR" sz="1200" b="0" i="0" kern="1200" noProof="0" dirty="0">
              <a:latin typeface="Arial" panose="020B0604020202020204" pitchFamily="34" charset="0"/>
              <a:cs typeface="Arial" panose="020B0604020202020204" pitchFamily="34" charset="0"/>
            </a:endParaRPr>
          </a:p>
        </p:txBody>
      </p:sp>
      <p:sp>
        <p:nvSpPr>
          <p:cNvPr id="22" name="Forma livre 27">
            <a:extLst>
              <a:ext uri="{FF2B5EF4-FFF2-40B4-BE49-F238E27FC236}">
                <a16:creationId xmlns:a16="http://schemas.microsoft.com/office/drawing/2014/main" id="{DB75ACB5-B44F-C00D-2E74-92506F7035F0}"/>
              </a:ext>
            </a:extLst>
          </p:cNvPr>
          <p:cNvSpPr/>
          <p:nvPr/>
        </p:nvSpPr>
        <p:spPr>
          <a:xfrm>
            <a:off x="7993929" y="2639339"/>
            <a:ext cx="1178536" cy="398378"/>
          </a:xfrm>
          <a:custGeom>
            <a:avLst/>
            <a:gdLst>
              <a:gd name="connsiteX0" fmla="*/ 0 w 1178536"/>
              <a:gd name="connsiteY0" fmla="*/ 0 h 398378"/>
              <a:gd name="connsiteX1" fmla="*/ 1178536 w 1178536"/>
              <a:gd name="connsiteY1" fmla="*/ 0 h 398378"/>
              <a:gd name="connsiteX2" fmla="*/ 1178536 w 1178536"/>
              <a:gd name="connsiteY2" fmla="*/ 398378 h 398378"/>
              <a:gd name="connsiteX3" fmla="*/ 0 w 1178536"/>
              <a:gd name="connsiteY3" fmla="*/ 398378 h 398378"/>
              <a:gd name="connsiteX4" fmla="*/ 0 w 1178536"/>
              <a:gd name="connsiteY4" fmla="*/ 0 h 398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36" h="398378">
                <a:moveTo>
                  <a:pt x="0" y="0"/>
                </a:moveTo>
                <a:lnTo>
                  <a:pt x="1178536" y="0"/>
                </a:lnTo>
                <a:lnTo>
                  <a:pt x="1178536" y="398378"/>
                </a:lnTo>
                <a:lnTo>
                  <a:pt x="0" y="3983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40" tIns="40640" rIns="40640" bIns="40640" numCol="1" spcCol="1270" anchor="b" anchorCtr="0">
            <a:noAutofit/>
          </a:bodyPr>
          <a:lstStyle/>
          <a:p>
            <a:pPr lvl="0" algn="l" defTabSz="914400">
              <a:lnSpc>
                <a:spcPct val="90000"/>
              </a:lnSpc>
              <a:spcBef>
                <a:spcPct val="0"/>
              </a:spcBef>
              <a:spcAft>
                <a:spcPct val="35000"/>
              </a:spcAft>
              <a:buNone/>
            </a:pPr>
            <a:r>
              <a:rPr lang="pt-BR" sz="1400" b="1" i="0" kern="1200" noProof="0" dirty="0">
                <a:latin typeface="Arial" panose="020B0604020202020204" pitchFamily="34" charset="0"/>
                <a:cs typeface="Arial" panose="020B0604020202020204" pitchFamily="34" charset="0"/>
              </a:rPr>
              <a:t>Fase 4 VALIDAÇÃO </a:t>
            </a:r>
            <a:endParaRPr lang="pt-BR" sz="1400" b="0" i="0" kern="1200" noProof="0" dirty="0">
              <a:latin typeface="Arial" panose="020B0604020202020204" pitchFamily="34" charset="0"/>
              <a:cs typeface="Arial" panose="020B0604020202020204" pitchFamily="34" charset="0"/>
            </a:endParaRPr>
          </a:p>
        </p:txBody>
      </p:sp>
      <p:sp>
        <p:nvSpPr>
          <p:cNvPr id="23" name="Elipse 22">
            <a:extLst>
              <a:ext uri="{FF2B5EF4-FFF2-40B4-BE49-F238E27FC236}">
                <a16:creationId xmlns:a16="http://schemas.microsoft.com/office/drawing/2014/main" id="{0E763298-8BFC-6F95-EED1-3A2E9D49084D}"/>
              </a:ext>
            </a:extLst>
          </p:cNvPr>
          <p:cNvSpPr/>
          <p:nvPr/>
        </p:nvSpPr>
        <p:spPr>
          <a:xfrm>
            <a:off x="9494416" y="2613877"/>
            <a:ext cx="398378" cy="398378"/>
          </a:xfrm>
          <a:prstGeom prst="ellipse">
            <a:avLst/>
          </a:prstGeom>
        </p:spPr>
        <p:style>
          <a:lnRef idx="0">
            <a:schemeClr val="dk1">
              <a:hueOff val="0"/>
              <a:satOff val="0"/>
              <a:lumOff val="0"/>
              <a:alphaOff val="0"/>
            </a:schemeClr>
          </a:lnRef>
          <a:fillRef idx="1">
            <a:schemeClr val="accent5">
              <a:tint val="40000"/>
              <a:hueOff val="0"/>
              <a:satOff val="0"/>
              <a:lumOff val="0"/>
              <a:alphaOff val="0"/>
            </a:schemeClr>
          </a:fillRef>
          <a:effectRef idx="2">
            <a:schemeClr val="accent5">
              <a:tint val="40000"/>
              <a:hueOff val="0"/>
              <a:satOff val="0"/>
              <a:lumOff val="0"/>
              <a:alphaOff val="0"/>
            </a:schemeClr>
          </a:effectRef>
          <a:fontRef idx="minor">
            <a:schemeClr val="dk1">
              <a:hueOff val="0"/>
              <a:satOff val="0"/>
              <a:lumOff val="0"/>
              <a:alphaOff val="0"/>
            </a:schemeClr>
          </a:fontRef>
        </p:style>
      </p:sp>
      <p:sp>
        <p:nvSpPr>
          <p:cNvPr id="24" name="Corda 23">
            <a:extLst>
              <a:ext uri="{FF2B5EF4-FFF2-40B4-BE49-F238E27FC236}">
                <a16:creationId xmlns:a16="http://schemas.microsoft.com/office/drawing/2014/main" id="{4109303B-F89B-A2CD-E907-2BF4B8DF7188}"/>
              </a:ext>
            </a:extLst>
          </p:cNvPr>
          <p:cNvSpPr/>
          <p:nvPr/>
        </p:nvSpPr>
        <p:spPr>
          <a:xfrm>
            <a:off x="9533666" y="2653127"/>
            <a:ext cx="318702" cy="318702"/>
          </a:xfrm>
          <a:prstGeom prst="chord">
            <a:avLst>
              <a:gd name="adj1" fmla="val 16200000"/>
              <a:gd name="adj2" fmla="val 16200000"/>
            </a:avLst>
          </a:prstGeom>
          <a:solidFill>
            <a:srgbClr val="99FF99"/>
          </a:solidFill>
          <a:ln>
            <a:solidFill>
              <a:srgbClr val="99FF99"/>
            </a:solidFill>
          </a:ln>
        </p:spPr>
        <p:style>
          <a:lnRef idx="1">
            <a:scrgbClr r="0" g="0" b="0"/>
          </a:lnRef>
          <a:fillRef idx="3">
            <a:scrgbClr r="0" g="0" b="0"/>
          </a:fillRef>
          <a:effectRef idx="2">
            <a:schemeClr val="accent5">
              <a:hueOff val="-7353344"/>
              <a:satOff val="-10228"/>
              <a:lumOff val="-3922"/>
              <a:alphaOff val="0"/>
            </a:schemeClr>
          </a:effectRef>
          <a:fontRef idx="minor">
            <a:schemeClr val="lt1"/>
          </a:fontRef>
        </p:style>
      </p:sp>
      <p:sp>
        <p:nvSpPr>
          <p:cNvPr id="25" name="Forma livre 30">
            <a:extLst>
              <a:ext uri="{FF2B5EF4-FFF2-40B4-BE49-F238E27FC236}">
                <a16:creationId xmlns:a16="http://schemas.microsoft.com/office/drawing/2014/main" id="{70EB8AC3-D387-FE1D-8EF3-0431C95C4246}"/>
              </a:ext>
            </a:extLst>
          </p:cNvPr>
          <p:cNvSpPr/>
          <p:nvPr/>
        </p:nvSpPr>
        <p:spPr>
          <a:xfrm>
            <a:off x="9710364" y="3076565"/>
            <a:ext cx="1778175" cy="1676509"/>
          </a:xfrm>
          <a:custGeom>
            <a:avLst/>
            <a:gdLst>
              <a:gd name="connsiteX0" fmla="*/ 0 w 1778175"/>
              <a:gd name="connsiteY0" fmla="*/ 0 h 1676509"/>
              <a:gd name="connsiteX1" fmla="*/ 1778175 w 1778175"/>
              <a:gd name="connsiteY1" fmla="*/ 0 h 1676509"/>
              <a:gd name="connsiteX2" fmla="*/ 1778175 w 1778175"/>
              <a:gd name="connsiteY2" fmla="*/ 1676509 h 1676509"/>
              <a:gd name="connsiteX3" fmla="*/ 0 w 1778175"/>
              <a:gd name="connsiteY3" fmla="*/ 1676509 h 1676509"/>
              <a:gd name="connsiteX4" fmla="*/ 0 w 1778175"/>
              <a:gd name="connsiteY4" fmla="*/ 0 h 1676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175" h="1676509">
                <a:moveTo>
                  <a:pt x="0" y="0"/>
                </a:moveTo>
                <a:lnTo>
                  <a:pt x="1778175" y="0"/>
                </a:lnTo>
                <a:lnTo>
                  <a:pt x="1778175" y="1676509"/>
                </a:lnTo>
                <a:lnTo>
                  <a:pt x="0" y="16765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0480" tIns="30480" rIns="30480" bIns="30480" numCol="1" spcCol="1270" anchor="t" anchorCtr="0">
            <a:noAutofit/>
          </a:bodyPr>
          <a:lstStyle/>
          <a:p>
            <a:pPr lvl="0" algn="l" defTabSz="914400">
              <a:lnSpc>
                <a:spcPct val="90000"/>
              </a:lnSpc>
              <a:spcBef>
                <a:spcPct val="0"/>
              </a:spcBef>
              <a:spcAft>
                <a:spcPct val="35000"/>
              </a:spcAft>
              <a:buNone/>
            </a:pPr>
            <a:r>
              <a:rPr lang="pt-BR" sz="1200" b="0" i="0" kern="1200" noProof="0" dirty="0">
                <a:latin typeface="Arial" panose="020B0604020202020204" pitchFamily="34" charset="0"/>
                <a:cs typeface="Arial" panose="020B0604020202020204" pitchFamily="34" charset="0"/>
              </a:rPr>
              <a:t>Carga sistema “Base  Teste” ERP das implementações realizadas;</a:t>
            </a:r>
          </a:p>
          <a:p>
            <a:pPr lvl="0" algn="l" defTabSz="914400">
              <a:lnSpc>
                <a:spcPct val="90000"/>
              </a:lnSpc>
              <a:spcBef>
                <a:spcPct val="0"/>
              </a:spcBef>
              <a:spcAft>
                <a:spcPct val="35000"/>
              </a:spcAft>
              <a:buNone/>
            </a:pPr>
            <a:r>
              <a:rPr lang="pt-BR" sz="1200" b="0" i="0" kern="1200" noProof="0" dirty="0">
                <a:latin typeface="Arial" panose="020B0604020202020204" pitchFamily="34" charset="0"/>
                <a:cs typeface="Arial" panose="020B0604020202020204" pitchFamily="34" charset="0"/>
              </a:rPr>
              <a:t>Conferencia “Base Teste”;</a:t>
            </a:r>
          </a:p>
          <a:p>
            <a:pPr lvl="0" algn="l" defTabSz="914400">
              <a:lnSpc>
                <a:spcPct val="90000"/>
              </a:lnSpc>
              <a:spcBef>
                <a:spcPct val="0"/>
              </a:spcBef>
              <a:spcAft>
                <a:spcPct val="35000"/>
              </a:spcAft>
              <a:buNone/>
            </a:pPr>
            <a:r>
              <a:rPr lang="pt-BR" sz="1200" b="0" i="0" kern="1200" noProof="0" dirty="0">
                <a:latin typeface="Arial" panose="020B0604020202020204" pitchFamily="34" charset="0"/>
                <a:cs typeface="Arial" panose="020B0604020202020204" pitchFamily="34" charset="0"/>
              </a:rPr>
              <a:t>Liberação para carga “Base Produção” ERP;</a:t>
            </a:r>
          </a:p>
          <a:p>
            <a:pPr lvl="0" algn="l" defTabSz="914400">
              <a:lnSpc>
                <a:spcPct val="90000"/>
              </a:lnSpc>
              <a:spcBef>
                <a:spcPct val="0"/>
              </a:spcBef>
              <a:spcAft>
                <a:spcPct val="35000"/>
              </a:spcAft>
              <a:buNone/>
            </a:pPr>
            <a:endParaRPr lang="pt-BR" sz="1200" b="0" i="0" kern="1200" noProof="0" dirty="0">
              <a:latin typeface="Arial" panose="020B0604020202020204" pitchFamily="34" charset="0"/>
              <a:cs typeface="Arial" panose="020B0604020202020204" pitchFamily="34" charset="0"/>
            </a:endParaRPr>
          </a:p>
        </p:txBody>
      </p:sp>
      <p:sp>
        <p:nvSpPr>
          <p:cNvPr id="26" name="Forma livre 31">
            <a:extLst>
              <a:ext uri="{FF2B5EF4-FFF2-40B4-BE49-F238E27FC236}">
                <a16:creationId xmlns:a16="http://schemas.microsoft.com/office/drawing/2014/main" id="{C27E10D0-4FB1-F288-0FD1-F67455D7DC58}"/>
              </a:ext>
            </a:extLst>
          </p:cNvPr>
          <p:cNvSpPr/>
          <p:nvPr/>
        </p:nvSpPr>
        <p:spPr>
          <a:xfrm>
            <a:off x="9915000" y="2636831"/>
            <a:ext cx="1795228" cy="398378"/>
          </a:xfrm>
          <a:custGeom>
            <a:avLst/>
            <a:gdLst>
              <a:gd name="connsiteX0" fmla="*/ 0 w 1795228"/>
              <a:gd name="connsiteY0" fmla="*/ 0 h 398378"/>
              <a:gd name="connsiteX1" fmla="*/ 1795228 w 1795228"/>
              <a:gd name="connsiteY1" fmla="*/ 0 h 398378"/>
              <a:gd name="connsiteX2" fmla="*/ 1795228 w 1795228"/>
              <a:gd name="connsiteY2" fmla="*/ 398378 h 398378"/>
              <a:gd name="connsiteX3" fmla="*/ 0 w 1795228"/>
              <a:gd name="connsiteY3" fmla="*/ 398378 h 398378"/>
              <a:gd name="connsiteX4" fmla="*/ 0 w 1795228"/>
              <a:gd name="connsiteY4" fmla="*/ 0 h 398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5228" h="398378">
                <a:moveTo>
                  <a:pt x="0" y="0"/>
                </a:moveTo>
                <a:lnTo>
                  <a:pt x="1795228" y="0"/>
                </a:lnTo>
                <a:lnTo>
                  <a:pt x="1795228" y="398378"/>
                </a:lnTo>
                <a:lnTo>
                  <a:pt x="0" y="3983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40" tIns="40640" rIns="40640" bIns="40640" numCol="1" spcCol="1270" anchor="b" anchorCtr="0">
            <a:noAutofit/>
          </a:bodyPr>
          <a:lstStyle/>
          <a:p>
            <a:pPr lvl="0" algn="l" defTabSz="914400">
              <a:spcBef>
                <a:spcPct val="0"/>
              </a:spcBef>
              <a:buNone/>
            </a:pPr>
            <a:r>
              <a:rPr lang="pt-BR" sz="1400" b="1" i="0" kern="1200" noProof="0" dirty="0">
                <a:latin typeface="Arial" panose="020B0604020202020204" pitchFamily="34" charset="0"/>
                <a:cs typeface="Arial" panose="020B0604020202020204" pitchFamily="34" charset="0"/>
              </a:rPr>
              <a:t>Fase 5</a:t>
            </a:r>
          </a:p>
          <a:p>
            <a:pPr lvl="0" algn="l" defTabSz="914400">
              <a:lnSpc>
                <a:spcPct val="90000"/>
              </a:lnSpc>
              <a:spcBef>
                <a:spcPct val="0"/>
              </a:spcBef>
              <a:spcAft>
                <a:spcPct val="35000"/>
              </a:spcAft>
              <a:buNone/>
            </a:pPr>
            <a:r>
              <a:rPr lang="pt-BR" sz="1400" b="1" i="0" kern="1200" noProof="0" dirty="0">
                <a:latin typeface="Arial" panose="020B0604020202020204" pitchFamily="34" charset="0"/>
                <a:cs typeface="Arial" panose="020B0604020202020204" pitchFamily="34" charset="0"/>
              </a:rPr>
              <a:t>EXECUÇÃO</a:t>
            </a:r>
            <a:endParaRPr lang="pt-BR" sz="1400" b="0" i="0" kern="1200" noProof="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3121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781440E6-1739-429C-BBBE-75748BA668EC}"/>
              </a:ext>
            </a:extLst>
          </p:cNvPr>
          <p:cNvSpPr txBox="1"/>
          <p:nvPr/>
        </p:nvSpPr>
        <p:spPr>
          <a:xfrm>
            <a:off x="4811152" y="562474"/>
            <a:ext cx="7526214" cy="584775"/>
          </a:xfrm>
          <a:prstGeom prst="rect">
            <a:avLst/>
          </a:prstGeom>
          <a:noFill/>
        </p:spPr>
        <p:txBody>
          <a:bodyPr wrap="square" rtlCol="0">
            <a:spAutoFit/>
          </a:bodyPr>
          <a:lstStyle/>
          <a:p>
            <a:pPr algn="ctr"/>
            <a:r>
              <a:rPr lang="pt-BR" sz="3200" b="1" dirty="0">
                <a:solidFill>
                  <a:schemeClr val="bg1"/>
                </a:solidFill>
                <a:latin typeface="Arial" panose="020B0604020202020204" pitchFamily="34" charset="0"/>
                <a:cs typeface="Arial" panose="020B0604020202020204" pitchFamily="34" charset="0"/>
              </a:rPr>
              <a:t>CADASTRO MATERIAIS</a:t>
            </a:r>
          </a:p>
        </p:txBody>
      </p:sp>
      <p:sp>
        <p:nvSpPr>
          <p:cNvPr id="5" name="CaixaDeTexto 4">
            <a:extLst>
              <a:ext uri="{FF2B5EF4-FFF2-40B4-BE49-F238E27FC236}">
                <a16:creationId xmlns:a16="http://schemas.microsoft.com/office/drawing/2014/main" id="{64B022E8-13A5-438E-8379-A89A9BC30DD5}"/>
              </a:ext>
            </a:extLst>
          </p:cNvPr>
          <p:cNvSpPr txBox="1"/>
          <p:nvPr/>
        </p:nvSpPr>
        <p:spPr>
          <a:xfrm>
            <a:off x="715108" y="2333685"/>
            <a:ext cx="10761784" cy="452431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defRPr/>
            </a:pPr>
            <a:r>
              <a:rPr lang="pt-BR" sz="2000" b="1" dirty="0">
                <a:latin typeface="Arial" panose="020B0604020202020204" pitchFamily="34" charset="0"/>
                <a:cs typeface="Arial" panose="020B0604020202020204" pitchFamily="34" charset="0"/>
              </a:rPr>
              <a:t>Grupos: </a:t>
            </a:r>
            <a:r>
              <a:rPr lang="pt-BR" sz="2000" dirty="0">
                <a:latin typeface="Arial" panose="020B0604020202020204" pitchFamily="34" charset="0"/>
                <a:cs typeface="Arial" panose="020B0604020202020204" pitchFamily="34" charset="0"/>
              </a:rPr>
              <a:t>Trata-se do primeiro nível de divisão do itens cadastrados e controlados contabilmente, definido pelo critério considerado o mais importante para a categorização dos itens.</a:t>
            </a:r>
          </a:p>
          <a:p>
            <a:pPr marL="342900" indent="-342900" algn="just">
              <a:lnSpc>
                <a:spcPct val="150000"/>
              </a:lnSpc>
              <a:buFont typeface="Wingdings" panose="05000000000000000000" pitchFamily="2" charset="2"/>
              <a:buChar char="Ø"/>
              <a:defRPr/>
            </a:pPr>
            <a:r>
              <a:rPr lang="pt-BR" sz="2000" b="1" dirty="0" smtClean="0">
                <a:latin typeface="Arial" panose="020B0604020202020204" pitchFamily="34" charset="0"/>
                <a:cs typeface="Arial" panose="020B0604020202020204" pitchFamily="34" charset="0"/>
              </a:rPr>
              <a:t>Subgrupos: </a:t>
            </a:r>
            <a:r>
              <a:rPr lang="pt-BR" sz="2000" dirty="0">
                <a:latin typeface="Arial" panose="020B0604020202020204" pitchFamily="34" charset="0"/>
                <a:cs typeface="Arial" panose="020B0604020202020204" pitchFamily="34" charset="0"/>
              </a:rPr>
              <a:t>Também designados por famílias em algumas empresas, os </a:t>
            </a:r>
            <a:r>
              <a:rPr lang="pt-BR" sz="2000" dirty="0" smtClean="0">
                <a:latin typeface="Arial" panose="020B0604020202020204" pitchFamily="34" charset="0"/>
                <a:cs typeface="Arial" panose="020B0604020202020204" pitchFamily="34" charset="0"/>
              </a:rPr>
              <a:t>subgrupos </a:t>
            </a:r>
            <a:r>
              <a:rPr lang="pt-BR" sz="2000" dirty="0">
                <a:latin typeface="Arial" panose="020B0604020202020204" pitchFamily="34" charset="0"/>
                <a:cs typeface="Arial" panose="020B0604020202020204" pitchFamily="34" charset="0"/>
              </a:rPr>
              <a:t>categorizam os itens dentro de cada grupo conforme o segundo critério de similaridade. Geralmente, bastam estas duas classificações, de forma a preservar a simplicidade. Em alguns PDMs, indicamos para cada </a:t>
            </a:r>
            <a:r>
              <a:rPr lang="pt-BR" sz="2000" dirty="0" smtClean="0">
                <a:latin typeface="Arial" panose="020B0604020202020204" pitchFamily="34" charset="0"/>
                <a:cs typeface="Arial" panose="020B0604020202020204" pitchFamily="34" charset="0"/>
              </a:rPr>
              <a:t>subgrupo </a:t>
            </a:r>
            <a:r>
              <a:rPr lang="pt-BR" sz="2000" dirty="0">
                <a:latin typeface="Arial" panose="020B0604020202020204" pitchFamily="34" charset="0"/>
                <a:cs typeface="Arial" panose="020B0604020202020204" pitchFamily="34" charset="0"/>
              </a:rPr>
              <a:t>quais são os outros </a:t>
            </a:r>
            <a:r>
              <a:rPr lang="pt-BR" sz="2000" dirty="0" smtClean="0">
                <a:latin typeface="Arial" panose="020B0604020202020204" pitchFamily="34" charset="0"/>
                <a:cs typeface="Arial" panose="020B0604020202020204" pitchFamily="34" charset="0"/>
              </a:rPr>
              <a:t>subgrupos </a:t>
            </a:r>
            <a:r>
              <a:rPr lang="pt-BR" sz="2000" dirty="0">
                <a:latin typeface="Arial" panose="020B0604020202020204" pitchFamily="34" charset="0"/>
                <a:cs typeface="Arial" panose="020B0604020202020204" pitchFamily="34" charset="0"/>
              </a:rPr>
              <a:t>que possuem alguma relação ou vínculo de similaridade, para facilitar tanto o processo de classificação quanto o de localização.</a:t>
            </a:r>
          </a:p>
          <a:p>
            <a:endParaRPr lang="pt-BR" dirty="0"/>
          </a:p>
        </p:txBody>
      </p:sp>
      <p:sp>
        <p:nvSpPr>
          <p:cNvPr id="2" name="CaixaDeTexto 1">
            <a:extLst>
              <a:ext uri="{FF2B5EF4-FFF2-40B4-BE49-F238E27FC236}">
                <a16:creationId xmlns:a16="http://schemas.microsoft.com/office/drawing/2014/main" id="{986F7421-F664-4182-A42A-C4D7786DF8F9}"/>
              </a:ext>
            </a:extLst>
          </p:cNvPr>
          <p:cNvSpPr txBox="1"/>
          <p:nvPr/>
        </p:nvSpPr>
        <p:spPr>
          <a:xfrm>
            <a:off x="6573551" y="1147249"/>
            <a:ext cx="4043094" cy="400110"/>
          </a:xfrm>
          <a:prstGeom prst="rect">
            <a:avLst/>
          </a:prstGeom>
          <a:noFill/>
        </p:spPr>
        <p:txBody>
          <a:bodyPr wrap="none" rtlCol="0">
            <a:spAutoFit/>
          </a:bodyPr>
          <a:lstStyle/>
          <a:p>
            <a:r>
              <a:rPr lang="pt-BR" sz="2000" b="1" dirty="0">
                <a:latin typeface="Arial" panose="020B0604020202020204" pitchFamily="34" charset="0"/>
                <a:cs typeface="Arial" panose="020B0604020202020204" pitchFamily="34" charset="0"/>
              </a:rPr>
              <a:t>Grupos e </a:t>
            </a:r>
            <a:r>
              <a:rPr lang="pt-BR" sz="2000" b="1" dirty="0" smtClean="0">
                <a:latin typeface="Arial" panose="020B0604020202020204" pitchFamily="34" charset="0"/>
                <a:cs typeface="Arial" panose="020B0604020202020204" pitchFamily="34" charset="0"/>
              </a:rPr>
              <a:t>Subgrupos </a:t>
            </a:r>
            <a:r>
              <a:rPr lang="pt-BR" sz="2000" b="1" dirty="0">
                <a:latin typeface="Arial" panose="020B0604020202020204" pitchFamily="34" charset="0"/>
                <a:cs typeface="Arial" panose="020B0604020202020204" pitchFamily="34" charset="0"/>
              </a:rPr>
              <a:t>Materiais</a:t>
            </a:r>
          </a:p>
        </p:txBody>
      </p:sp>
      <p:sp>
        <p:nvSpPr>
          <p:cNvPr id="6" name="Espaço Reservado para Número de Slide 1">
            <a:extLst>
              <a:ext uri="{FF2B5EF4-FFF2-40B4-BE49-F238E27FC236}">
                <a16:creationId xmlns:a16="http://schemas.microsoft.com/office/drawing/2014/main" id="{7E5C7561-438B-4930-A6EA-087C0B94E738}"/>
              </a:ext>
            </a:extLst>
          </p:cNvPr>
          <p:cNvSpPr txBox="1">
            <a:spLocks/>
          </p:cNvSpPr>
          <p:nvPr/>
        </p:nvSpPr>
        <p:spPr>
          <a:xfrm>
            <a:off x="10502289" y="6280198"/>
            <a:ext cx="1487487" cy="420688"/>
          </a:xfrm>
          <a:prstGeom prst="rect">
            <a:avLst/>
          </a:prstGeom>
          <a:noFill/>
        </p:spPr>
        <p:txBody>
          <a:bodyPr vert="horz" lIns="91440" tIns="45720" rIns="91440" bIns="45720" rtlCol="0" anchor="ctr"/>
          <a:lstStyle>
            <a:defPPr>
              <a:defRPr lang="pt-BR"/>
            </a:defPPr>
            <a:lvl1pPr marL="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fld id="{B11E278E-F9E6-4251-A67E-120101F24FB2}" type="slidenum">
              <a:rPr lang="pt-BR" altLang="pt-BR" smtClean="0"/>
              <a:pPr/>
              <a:t>6</a:t>
            </a:fld>
            <a:endParaRPr lang="pt-BR" altLang="pt-BR" dirty="0"/>
          </a:p>
        </p:txBody>
      </p:sp>
    </p:spTree>
    <p:extLst>
      <p:ext uri="{BB962C8B-B14F-4D97-AF65-F5344CB8AC3E}">
        <p14:creationId xmlns:p14="http://schemas.microsoft.com/office/powerpoint/2010/main" val="2187698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1">
            <a:extLst>
              <a:ext uri="{FF2B5EF4-FFF2-40B4-BE49-F238E27FC236}">
                <a16:creationId xmlns:a16="http://schemas.microsoft.com/office/drawing/2014/main" id="{FB2397EA-4523-4156-936F-7DC82B75621A}"/>
              </a:ext>
            </a:extLst>
          </p:cNvPr>
          <p:cNvSpPr txBox="1">
            <a:spLocks/>
          </p:cNvSpPr>
          <p:nvPr/>
        </p:nvSpPr>
        <p:spPr>
          <a:xfrm>
            <a:off x="10502289" y="6280198"/>
            <a:ext cx="1487487" cy="420688"/>
          </a:xfrm>
          <a:prstGeom prst="rect">
            <a:avLst/>
          </a:prstGeom>
          <a:noFill/>
        </p:spPr>
        <p:txBody>
          <a:bodyPr vert="horz" lIns="91440" tIns="45720" rIns="91440" bIns="45720" rtlCol="0" anchor="ctr"/>
          <a:lstStyle>
            <a:defPPr>
              <a:defRPr lang="pt-BR"/>
            </a:defPPr>
            <a:lvl1pPr marL="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fld id="{B11E278E-F9E6-4251-A67E-120101F24FB2}" type="slidenum">
              <a:rPr lang="pt-BR" altLang="pt-BR" smtClean="0"/>
              <a:pPr/>
              <a:t>7</a:t>
            </a:fld>
            <a:endParaRPr lang="pt-BR" altLang="pt-BR" dirty="0"/>
          </a:p>
        </p:txBody>
      </p:sp>
      <p:sp>
        <p:nvSpPr>
          <p:cNvPr id="7" name="Retângulo 6">
            <a:extLst>
              <a:ext uri="{FF2B5EF4-FFF2-40B4-BE49-F238E27FC236}">
                <a16:creationId xmlns:a16="http://schemas.microsoft.com/office/drawing/2014/main" id="{C579F549-1456-5F87-ACA0-3FB6CA598123}"/>
              </a:ext>
            </a:extLst>
          </p:cNvPr>
          <p:cNvSpPr/>
          <p:nvPr/>
        </p:nvSpPr>
        <p:spPr>
          <a:xfrm>
            <a:off x="5238822" y="652797"/>
            <a:ext cx="6804074" cy="707886"/>
          </a:xfrm>
          <a:prstGeom prst="rect">
            <a:avLst/>
          </a:prstGeom>
        </p:spPr>
        <p:txBody>
          <a:bodyPr wrap="square">
            <a:spAutoFit/>
          </a:bodyPr>
          <a:lstStyle/>
          <a:p>
            <a:pPr algn="ctr"/>
            <a:r>
              <a:rPr lang="pt-BR" sz="2000" b="1" i="1" dirty="0">
                <a:latin typeface="Arial" panose="020B0604020202020204" pitchFamily="34" charset="0"/>
                <a:cs typeface="Arial" panose="020B0604020202020204" pitchFamily="34" charset="0"/>
              </a:rPr>
              <a:t>PROJETO </a:t>
            </a:r>
          </a:p>
          <a:p>
            <a:pPr algn="ctr"/>
            <a:r>
              <a:rPr lang="pt-BR" sz="2000" b="1" i="1" dirty="0">
                <a:latin typeface="Arial" panose="020B0604020202020204" pitchFamily="34" charset="0"/>
                <a:cs typeface="Arial" panose="020B0604020202020204" pitchFamily="34" charset="0"/>
              </a:rPr>
              <a:t>PDM – Padrão Descrição de Material</a:t>
            </a:r>
          </a:p>
        </p:txBody>
      </p:sp>
      <p:sp>
        <p:nvSpPr>
          <p:cNvPr id="8" name="Título 1">
            <a:extLst>
              <a:ext uri="{FF2B5EF4-FFF2-40B4-BE49-F238E27FC236}">
                <a16:creationId xmlns:a16="http://schemas.microsoft.com/office/drawing/2014/main" id="{D4B8DABD-7A58-1CCB-E471-860E5B0B26C3}"/>
              </a:ext>
            </a:extLst>
          </p:cNvPr>
          <p:cNvSpPr txBox="1">
            <a:spLocks/>
          </p:cNvSpPr>
          <p:nvPr/>
        </p:nvSpPr>
        <p:spPr>
          <a:xfrm>
            <a:off x="323563" y="1987790"/>
            <a:ext cx="9662813" cy="18233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7000"/>
              </a:lnSpc>
              <a:spcAft>
                <a:spcPts val="800"/>
              </a:spcAft>
            </a:pPr>
            <a:r>
              <a:rPr lang="pt-BR" sz="2000" b="1" dirty="0">
                <a:solidFill>
                  <a:srgbClr val="FF0000"/>
                </a:solidFill>
                <a:latin typeface="Arial" panose="020B0604020202020204" pitchFamily="34" charset="0"/>
                <a:ea typeface="Calibri" panose="020F0502020204030204" pitchFamily="34" charset="0"/>
                <a:cs typeface="Arial" panose="020B0604020202020204" pitchFamily="34" charset="0"/>
              </a:rPr>
              <a:t/>
            </a:r>
            <a:br>
              <a:rPr lang="pt-BR" sz="2000" b="1" dirty="0">
                <a:solidFill>
                  <a:srgbClr val="FF0000"/>
                </a:solidFill>
                <a:latin typeface="Arial" panose="020B0604020202020204" pitchFamily="34" charset="0"/>
                <a:ea typeface="Calibri" panose="020F0502020204030204" pitchFamily="34" charset="0"/>
                <a:cs typeface="Arial" panose="020B0604020202020204" pitchFamily="34" charset="0"/>
              </a:rPr>
            </a:br>
            <a:r>
              <a:rPr lang="pt-BR" sz="2000" b="1" dirty="0">
                <a:solidFill>
                  <a:srgbClr val="FF0000"/>
                </a:solidFill>
                <a:latin typeface="Arial" panose="020B0604020202020204" pitchFamily="34" charset="0"/>
                <a:ea typeface="Calibri" panose="020F0502020204030204" pitchFamily="34" charset="0"/>
                <a:cs typeface="Arial" panose="020B0604020202020204" pitchFamily="34" charset="0"/>
              </a:rPr>
              <a:t/>
            </a:r>
            <a:br>
              <a:rPr lang="pt-BR" sz="2000" b="1" dirty="0">
                <a:solidFill>
                  <a:srgbClr val="FF0000"/>
                </a:solidFill>
                <a:latin typeface="Arial" panose="020B0604020202020204" pitchFamily="34" charset="0"/>
                <a:ea typeface="Calibri" panose="020F0502020204030204" pitchFamily="34" charset="0"/>
                <a:cs typeface="Arial" panose="020B0604020202020204" pitchFamily="34" charset="0"/>
              </a:rPr>
            </a:br>
            <a:r>
              <a:rPr lang="pt-BR" sz="2000" b="1" dirty="0">
                <a:solidFill>
                  <a:srgbClr val="FF0000"/>
                </a:solidFill>
                <a:latin typeface="Arial" panose="020B0604020202020204" pitchFamily="34" charset="0"/>
                <a:ea typeface="Calibri" panose="020F0502020204030204" pitchFamily="34" charset="0"/>
                <a:cs typeface="Arial" panose="020B0604020202020204" pitchFamily="34" charset="0"/>
              </a:rPr>
              <a:t>                           </a:t>
            </a:r>
            <a:r>
              <a:rPr lang="pt-BR" sz="2000" b="1" u="sng" dirty="0">
                <a:solidFill>
                  <a:srgbClr val="002060"/>
                </a:solidFill>
                <a:latin typeface="Arial" panose="020B0604020202020204" pitchFamily="34" charset="0"/>
                <a:ea typeface="Calibri" panose="020F0502020204030204" pitchFamily="34" charset="0"/>
                <a:cs typeface="Arial" panose="020B0604020202020204" pitchFamily="34" charset="0"/>
              </a:rPr>
              <a:t>ESTRUTURA CÓDIGO MATERIAIS</a:t>
            </a:r>
            <a:r>
              <a:rPr lang="pt-BR" sz="2000" b="1" dirty="0">
                <a:solidFill>
                  <a:srgbClr val="FF0000"/>
                </a:solidFill>
                <a:latin typeface="Arial" panose="020B0604020202020204" pitchFamily="34" charset="0"/>
                <a:ea typeface="Calibri" panose="020F0502020204030204" pitchFamily="34" charset="0"/>
                <a:cs typeface="Arial" panose="020B0604020202020204" pitchFamily="34" charset="0"/>
              </a:rPr>
              <a:t/>
            </a:r>
            <a:br>
              <a:rPr lang="pt-BR" sz="2000" b="1" dirty="0">
                <a:solidFill>
                  <a:srgbClr val="FF0000"/>
                </a:solidFill>
                <a:latin typeface="Arial" panose="020B0604020202020204" pitchFamily="34" charset="0"/>
                <a:ea typeface="Calibri" panose="020F0502020204030204" pitchFamily="34" charset="0"/>
                <a:cs typeface="Arial" panose="020B0604020202020204" pitchFamily="34" charset="0"/>
              </a:rPr>
            </a:br>
            <a:r>
              <a:rPr lang="pt-BR" sz="2000" b="1" dirty="0">
                <a:solidFill>
                  <a:srgbClr val="FF0000"/>
                </a:solidFill>
                <a:latin typeface="Arial" panose="020B0604020202020204" pitchFamily="34" charset="0"/>
                <a:ea typeface="Calibri" panose="020F0502020204030204" pitchFamily="34" charset="0"/>
                <a:cs typeface="Arial" panose="020B0604020202020204" pitchFamily="34" charset="0"/>
              </a:rPr>
              <a:t/>
            </a:r>
            <a:br>
              <a:rPr lang="pt-BR" sz="2000" b="1" dirty="0">
                <a:solidFill>
                  <a:srgbClr val="FF0000"/>
                </a:solidFill>
                <a:latin typeface="Arial" panose="020B0604020202020204" pitchFamily="34" charset="0"/>
                <a:ea typeface="Calibri" panose="020F0502020204030204" pitchFamily="34" charset="0"/>
                <a:cs typeface="Arial" panose="020B0604020202020204" pitchFamily="34" charset="0"/>
              </a:rPr>
            </a:br>
            <a:r>
              <a:rPr lang="pt-BR" sz="2000" b="1" dirty="0">
                <a:solidFill>
                  <a:srgbClr val="FF0000"/>
                </a:solidFill>
                <a:latin typeface="Arial" panose="020B0604020202020204" pitchFamily="34" charset="0"/>
                <a:ea typeface="Calibri" panose="020F0502020204030204" pitchFamily="34" charset="0"/>
                <a:cs typeface="Arial" panose="020B0604020202020204" pitchFamily="34" charset="0"/>
              </a:rPr>
              <a:t>                                                                                                       01</a:t>
            </a:r>
            <a:r>
              <a:rPr lang="pt-BR" sz="2000" b="1" dirty="0">
                <a:solidFill>
                  <a:srgbClr val="00B0F0"/>
                </a:solidFill>
                <a:latin typeface="Arial" panose="020B0604020202020204" pitchFamily="34" charset="0"/>
                <a:ea typeface="Calibri" panose="020F0502020204030204" pitchFamily="34" charset="0"/>
                <a:cs typeface="Arial" panose="020B0604020202020204" pitchFamily="34" charset="0"/>
              </a:rPr>
              <a:t>063</a:t>
            </a:r>
            <a:r>
              <a:rPr lang="pt-BR" sz="2000" b="1" dirty="0">
                <a:solidFill>
                  <a:srgbClr val="00B050"/>
                </a:solidFill>
                <a:latin typeface="Arial" panose="020B0604020202020204" pitchFamily="34" charset="0"/>
                <a:ea typeface="Calibri" panose="020F0502020204030204" pitchFamily="34" charset="0"/>
                <a:cs typeface="Arial" panose="020B0604020202020204" pitchFamily="34" charset="0"/>
              </a:rPr>
              <a:t>000</a:t>
            </a:r>
            <a:r>
              <a:rPr lang="pt-BR" sz="2000" b="1" dirty="0">
                <a:latin typeface="Arial" panose="020B0604020202020204" pitchFamily="34" charset="0"/>
                <a:ea typeface="Calibri" panose="020F0502020204030204" pitchFamily="34" charset="0"/>
                <a:cs typeface="Arial" panose="020B0604020202020204" pitchFamily="34" charset="0"/>
              </a:rPr>
              <a:t>02067</a:t>
            </a:r>
            <a:endParaRPr lang="pt-BR" sz="2000" b="1" dirty="0">
              <a:latin typeface="Arial" panose="020B0604020202020204" pitchFamily="34" charset="0"/>
              <a:cs typeface="Arial" panose="020B0604020202020204" pitchFamily="34" charset="0"/>
            </a:endParaRPr>
          </a:p>
        </p:txBody>
      </p:sp>
      <p:sp>
        <p:nvSpPr>
          <p:cNvPr id="9" name="Espaço Reservado para Conteúdo 2">
            <a:extLst>
              <a:ext uri="{FF2B5EF4-FFF2-40B4-BE49-F238E27FC236}">
                <a16:creationId xmlns:a16="http://schemas.microsoft.com/office/drawing/2014/main" id="{DDA74CF4-D32C-83C0-EFCE-2AE0DB6FF6EE}"/>
              </a:ext>
            </a:extLst>
          </p:cNvPr>
          <p:cNvSpPr txBox="1">
            <a:spLocks/>
          </p:cNvSpPr>
          <p:nvPr/>
        </p:nvSpPr>
        <p:spPr>
          <a:xfrm>
            <a:off x="474441" y="3561968"/>
            <a:ext cx="11515335" cy="3138918"/>
          </a:xfrm>
          <a:prstGeom prst="rect">
            <a:avLst/>
          </a:prstGeom>
        </p:spPr>
        <p:txBody>
          <a:bodyPr>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200" b="1" u="sng" dirty="0">
                <a:latin typeface="Arial" panose="020B0604020202020204" pitchFamily="34" charset="0"/>
                <a:ea typeface="Calibri" panose="020F0502020204030204" pitchFamily="34" charset="0"/>
                <a:cs typeface="Arial" panose="020B0604020202020204" pitchFamily="34" charset="0"/>
              </a:rPr>
              <a:t/>
            </a:r>
            <a:br>
              <a:rPr lang="pt-BR" sz="2200" b="1" u="sng" dirty="0">
                <a:latin typeface="Arial" panose="020B0604020202020204" pitchFamily="34" charset="0"/>
                <a:ea typeface="Calibri" panose="020F0502020204030204" pitchFamily="34" charset="0"/>
                <a:cs typeface="Arial" panose="020B0604020202020204" pitchFamily="34" charset="0"/>
              </a:rPr>
            </a:br>
            <a:endParaRPr lang="pt-BR" sz="2200" b="1" u="sng" dirty="0">
              <a:latin typeface="Arial" panose="020B0604020202020204" pitchFamily="34" charset="0"/>
              <a:ea typeface="Calibri" panose="020F0502020204030204" pitchFamily="34" charset="0"/>
              <a:cs typeface="Arial" panose="020B0604020202020204" pitchFamily="34" charset="0"/>
            </a:endParaRPr>
          </a:p>
          <a:p>
            <a:pPr>
              <a:lnSpc>
                <a:spcPct val="160000"/>
              </a:lnSpc>
              <a:buFont typeface="Wingdings" panose="05000000000000000000" pitchFamily="2" charset="2"/>
              <a:buChar char="Ø"/>
            </a:pPr>
            <a:r>
              <a:rPr lang="pt-BR" sz="3600" b="1" u="sng" dirty="0">
                <a:latin typeface="Arial" panose="020B0604020202020204" pitchFamily="34" charset="0"/>
                <a:ea typeface="Calibri" panose="020F0502020204030204" pitchFamily="34" charset="0"/>
                <a:cs typeface="Arial" panose="020B0604020202020204" pitchFamily="34" charset="0"/>
              </a:rPr>
              <a:t>Atual: </a:t>
            </a:r>
            <a:br>
              <a:rPr lang="pt-BR" sz="3600" b="1" u="sng" dirty="0">
                <a:latin typeface="Arial" panose="020B0604020202020204" pitchFamily="34" charset="0"/>
                <a:ea typeface="Calibri" panose="020F0502020204030204" pitchFamily="34" charset="0"/>
                <a:cs typeface="Arial" panose="020B0604020202020204" pitchFamily="34" charset="0"/>
              </a:rPr>
            </a:br>
            <a:r>
              <a:rPr lang="pt-BR" sz="3600" b="1" dirty="0">
                <a:latin typeface="Arial" panose="020B0604020202020204" pitchFamily="34" charset="0"/>
                <a:ea typeface="Calibri" panose="020F0502020204030204" pitchFamily="34" charset="0"/>
                <a:cs typeface="Arial" panose="020B0604020202020204" pitchFamily="34" charset="0"/>
              </a:rPr>
              <a:t>11159</a:t>
            </a:r>
            <a:r>
              <a:rPr lang="pt-BR" sz="3600" dirty="0">
                <a:latin typeface="Arial" panose="020B0604020202020204" pitchFamily="34" charset="0"/>
                <a:ea typeface="Calibri" panose="020F0502020204030204" pitchFamily="34" charset="0"/>
                <a:cs typeface="Arial" panose="020B0604020202020204" pitchFamily="34" charset="0"/>
              </a:rPr>
              <a:t> - </a:t>
            </a:r>
            <a:r>
              <a:rPr lang="pt-BR" sz="3600" dirty="0">
                <a:latin typeface="Arial" panose="020B0604020202020204" pitchFamily="34" charset="0"/>
                <a:cs typeface="Arial" panose="020B0604020202020204" pitchFamily="34" charset="0"/>
              </a:rPr>
              <a:t>Válvula borboleta corpo aço astm disco com haste aço inox rptfe 16" 150 libras com caixa redutora</a:t>
            </a:r>
          </a:p>
          <a:p>
            <a:pPr>
              <a:lnSpc>
                <a:spcPct val="170000"/>
              </a:lnSpc>
              <a:spcBef>
                <a:spcPts val="1800"/>
              </a:spcBef>
              <a:buFont typeface="Wingdings" panose="05000000000000000000" pitchFamily="2" charset="2"/>
              <a:buChar char="Ø"/>
            </a:pPr>
            <a:r>
              <a:rPr lang="pt-BR" sz="3600" b="1" u="sng" dirty="0">
                <a:latin typeface="Arial" panose="020B0604020202020204" pitchFamily="34" charset="0"/>
                <a:ea typeface="Calibri" panose="020F0502020204030204" pitchFamily="34" charset="0"/>
                <a:cs typeface="Arial" panose="020B0604020202020204" pitchFamily="34" charset="0"/>
              </a:rPr>
              <a:t>Nova Nomenclatura:</a:t>
            </a:r>
            <a:br>
              <a:rPr lang="pt-BR" sz="3600" b="1" u="sng" dirty="0">
                <a:latin typeface="Arial" panose="020B0604020202020204" pitchFamily="34" charset="0"/>
                <a:ea typeface="Calibri" panose="020F0502020204030204" pitchFamily="34" charset="0"/>
                <a:cs typeface="Arial" panose="020B0604020202020204" pitchFamily="34" charset="0"/>
              </a:rPr>
            </a:br>
            <a:r>
              <a:rPr lang="pt-BR" sz="3600" b="1" dirty="0">
                <a:solidFill>
                  <a:srgbClr val="FF0000"/>
                </a:solidFill>
                <a:latin typeface="Arial" panose="020B0604020202020204" pitchFamily="34" charset="0"/>
                <a:ea typeface="Calibri" panose="020F0502020204030204" pitchFamily="34" charset="0"/>
                <a:cs typeface="Arial" panose="020B0604020202020204" pitchFamily="34" charset="0"/>
              </a:rPr>
              <a:t>11</a:t>
            </a:r>
            <a:r>
              <a:rPr lang="pt-BR" sz="3600" b="1" dirty="0">
                <a:solidFill>
                  <a:srgbClr val="00B0F0"/>
                </a:solidFill>
                <a:latin typeface="Arial" panose="020B0604020202020204" pitchFamily="34" charset="0"/>
                <a:ea typeface="Calibri" panose="020F0502020204030204" pitchFamily="34" charset="0"/>
                <a:cs typeface="Arial" panose="020B0604020202020204" pitchFamily="34" charset="0"/>
              </a:rPr>
              <a:t>063</a:t>
            </a:r>
            <a:r>
              <a:rPr lang="pt-BR" sz="3600" b="1" dirty="0">
                <a:solidFill>
                  <a:srgbClr val="00B050"/>
                </a:solidFill>
                <a:latin typeface="Arial" panose="020B0604020202020204" pitchFamily="34" charset="0"/>
                <a:ea typeface="Calibri" panose="020F0502020204030204" pitchFamily="34" charset="0"/>
                <a:cs typeface="Arial" panose="020B0604020202020204" pitchFamily="34" charset="0"/>
              </a:rPr>
              <a:t>000</a:t>
            </a:r>
            <a:r>
              <a:rPr lang="pt-BR" sz="3600" b="1" dirty="0">
                <a:latin typeface="Arial" panose="020B0604020202020204" pitchFamily="34" charset="0"/>
                <a:ea typeface="Calibri" panose="020F0502020204030204" pitchFamily="34" charset="0"/>
                <a:cs typeface="Arial" panose="020B0604020202020204" pitchFamily="34" charset="0"/>
              </a:rPr>
              <a:t>11159 </a:t>
            </a:r>
            <a:r>
              <a:rPr lang="pt-BR" sz="3600" dirty="0">
                <a:latin typeface="Arial" panose="020B0604020202020204" pitchFamily="34" charset="0"/>
                <a:ea typeface="Calibri" panose="020F0502020204030204" pitchFamily="34" charset="0"/>
                <a:cs typeface="Arial" panose="020B0604020202020204" pitchFamily="34" charset="0"/>
              </a:rPr>
              <a:t>- </a:t>
            </a:r>
            <a:r>
              <a:rPr lang="pt-BR" sz="3600" i="1" dirty="0">
                <a:latin typeface="Arial" panose="020B0604020202020204" pitchFamily="34" charset="0"/>
                <a:cs typeface="Arial" panose="020B0604020202020204" pitchFamily="34" charset="0"/>
              </a:rPr>
              <a:t>VALVULA BORBOLETA WAFER BI-EXCENTRICA DIAM 16" CORPO EM ACO ASTM A-126 DISCO/HASTE EM INOX 316 ASTM 351 GR CF8M VEDACAO RPTFE FLANGEADA NORMA ANSI B.16-5 CLASSE PRESSAO 150PSI SISTEMA ACIONAMENTO CAIXA REDUTORA.</a:t>
            </a:r>
          </a:p>
        </p:txBody>
      </p:sp>
      <p:sp>
        <p:nvSpPr>
          <p:cNvPr id="10" name="CaixaDeTexto 9">
            <a:extLst>
              <a:ext uri="{FF2B5EF4-FFF2-40B4-BE49-F238E27FC236}">
                <a16:creationId xmlns:a16="http://schemas.microsoft.com/office/drawing/2014/main" id="{AEEFCC53-285F-60E1-107F-6CCB4C3CCB3F}"/>
              </a:ext>
            </a:extLst>
          </p:cNvPr>
          <p:cNvSpPr txBox="1"/>
          <p:nvPr/>
        </p:nvSpPr>
        <p:spPr>
          <a:xfrm>
            <a:off x="9227831" y="2597982"/>
            <a:ext cx="933449" cy="276999"/>
          </a:xfrm>
          <a:prstGeom prst="rect">
            <a:avLst/>
          </a:prstGeom>
          <a:noFill/>
        </p:spPr>
        <p:txBody>
          <a:bodyPr wrap="square" rtlCol="0">
            <a:spAutoFit/>
          </a:bodyPr>
          <a:lstStyle/>
          <a:p>
            <a:r>
              <a:rPr lang="pt-BR" sz="1200" dirty="0">
                <a:latin typeface="Arial" panose="020B0604020202020204" pitchFamily="34" charset="0"/>
                <a:cs typeface="Arial" panose="020B0604020202020204" pitchFamily="34" charset="0"/>
              </a:rPr>
              <a:t>F</a:t>
            </a:r>
            <a:r>
              <a:rPr lang="pt-BR" sz="1200" dirty="0">
                <a:solidFill>
                  <a:schemeClr val="tx1"/>
                </a:solidFill>
                <a:latin typeface="Arial" panose="020B0604020202020204" pitchFamily="34" charset="0"/>
                <a:cs typeface="Arial" panose="020B0604020202020204" pitchFamily="34" charset="0"/>
              </a:rPr>
              <a:t>amília</a:t>
            </a:r>
          </a:p>
        </p:txBody>
      </p:sp>
      <p:sp>
        <p:nvSpPr>
          <p:cNvPr id="11" name="CaixaDeTexto 10">
            <a:extLst>
              <a:ext uri="{FF2B5EF4-FFF2-40B4-BE49-F238E27FC236}">
                <a16:creationId xmlns:a16="http://schemas.microsoft.com/office/drawing/2014/main" id="{4E48649F-46A2-B102-B35D-852A1859C606}"/>
              </a:ext>
            </a:extLst>
          </p:cNvPr>
          <p:cNvSpPr txBox="1"/>
          <p:nvPr/>
        </p:nvSpPr>
        <p:spPr>
          <a:xfrm>
            <a:off x="8640859" y="3980201"/>
            <a:ext cx="733424" cy="276999"/>
          </a:xfrm>
          <a:prstGeom prst="rect">
            <a:avLst/>
          </a:prstGeom>
          <a:noFill/>
        </p:spPr>
        <p:txBody>
          <a:bodyPr wrap="square" rtlCol="0">
            <a:spAutoFit/>
          </a:bodyPr>
          <a:lstStyle/>
          <a:p>
            <a:r>
              <a:rPr lang="pt-BR" sz="1200" dirty="0">
                <a:latin typeface="Arial" panose="020B0604020202020204" pitchFamily="34" charset="0"/>
                <a:cs typeface="Arial" panose="020B0604020202020204" pitchFamily="34" charset="0"/>
              </a:rPr>
              <a:t>Grupo</a:t>
            </a:r>
            <a:endParaRPr lang="pt-BR" sz="1200" dirty="0">
              <a:solidFill>
                <a:schemeClr val="tx1"/>
              </a:solidFill>
              <a:latin typeface="Arial" panose="020B0604020202020204" pitchFamily="34" charset="0"/>
              <a:cs typeface="Arial" panose="020B0604020202020204" pitchFamily="34" charset="0"/>
            </a:endParaRPr>
          </a:p>
        </p:txBody>
      </p:sp>
      <p:sp>
        <p:nvSpPr>
          <p:cNvPr id="12" name="CaixaDeTexto 11">
            <a:extLst>
              <a:ext uri="{FF2B5EF4-FFF2-40B4-BE49-F238E27FC236}">
                <a16:creationId xmlns:a16="http://schemas.microsoft.com/office/drawing/2014/main" id="{DCD32D8A-DA6C-652E-5B30-7BA12920CA3C}"/>
              </a:ext>
            </a:extLst>
          </p:cNvPr>
          <p:cNvSpPr txBox="1"/>
          <p:nvPr/>
        </p:nvSpPr>
        <p:spPr>
          <a:xfrm>
            <a:off x="7429791" y="2372632"/>
            <a:ext cx="1048359" cy="276999"/>
          </a:xfrm>
          <a:prstGeom prst="rect">
            <a:avLst/>
          </a:prstGeom>
          <a:noFill/>
        </p:spPr>
        <p:txBody>
          <a:bodyPr wrap="square" rtlCol="0">
            <a:spAutoFit/>
          </a:bodyPr>
          <a:lstStyle/>
          <a:p>
            <a:r>
              <a:rPr lang="pt-BR" sz="1200" dirty="0">
                <a:latin typeface="Arial" panose="020B0604020202020204" pitchFamily="34" charset="0"/>
                <a:cs typeface="Arial" panose="020B0604020202020204" pitchFamily="34" charset="0"/>
              </a:rPr>
              <a:t>Seguimento</a:t>
            </a:r>
            <a:endParaRPr lang="pt-BR" sz="1200" dirty="0">
              <a:solidFill>
                <a:schemeClr val="tx1"/>
              </a:solidFill>
              <a:latin typeface="Arial" panose="020B0604020202020204" pitchFamily="34" charset="0"/>
              <a:cs typeface="Arial" panose="020B0604020202020204" pitchFamily="34" charset="0"/>
            </a:endParaRPr>
          </a:p>
        </p:txBody>
      </p:sp>
      <p:cxnSp>
        <p:nvCxnSpPr>
          <p:cNvPr id="13" name="Conector angulado 68">
            <a:extLst>
              <a:ext uri="{FF2B5EF4-FFF2-40B4-BE49-F238E27FC236}">
                <a16:creationId xmlns:a16="http://schemas.microsoft.com/office/drawing/2014/main" id="{53731188-1AFC-F067-8133-FC8AD5DD450F}"/>
              </a:ext>
            </a:extLst>
          </p:cNvPr>
          <p:cNvCxnSpPr/>
          <p:nvPr/>
        </p:nvCxnSpPr>
        <p:spPr bwMode="auto">
          <a:xfrm rot="16200000" flipV="1">
            <a:off x="7385689" y="2945045"/>
            <a:ext cx="602695" cy="160197"/>
          </a:xfrm>
          <a:prstGeom prst="bentConnector3">
            <a:avLst>
              <a:gd name="adj1" fmla="val 50000"/>
            </a:avLst>
          </a:prstGeom>
          <a:gradFill rotWithShape="0">
            <a:gsLst>
              <a:gs pos="0">
                <a:srgbClr val="BE9E00"/>
              </a:gs>
              <a:gs pos="100000">
                <a:srgbClr val="BE9E00">
                  <a:gamma/>
                  <a:tint val="66667"/>
                  <a:invGamma/>
                </a:srgbClr>
              </a:gs>
            </a:gsLst>
            <a:lin ang="5400000" scaled="1"/>
          </a:gradFill>
          <a:ln w="9525" cap="flat" cmpd="sng" algn="ctr">
            <a:solidFill>
              <a:schemeClr val="tx1"/>
            </a:solidFill>
            <a:prstDash val="solid"/>
            <a:round/>
            <a:headEnd type="none" w="med" len="med"/>
            <a:tailEnd type="triangle"/>
          </a:ln>
          <a:effectLst/>
        </p:spPr>
      </p:cxnSp>
      <p:cxnSp>
        <p:nvCxnSpPr>
          <p:cNvPr id="14" name="Conector angulado 69">
            <a:extLst>
              <a:ext uri="{FF2B5EF4-FFF2-40B4-BE49-F238E27FC236}">
                <a16:creationId xmlns:a16="http://schemas.microsoft.com/office/drawing/2014/main" id="{CF9C7591-B633-820C-3832-9A3A79882A51}"/>
              </a:ext>
            </a:extLst>
          </p:cNvPr>
          <p:cNvCxnSpPr/>
          <p:nvPr/>
        </p:nvCxnSpPr>
        <p:spPr bwMode="auto">
          <a:xfrm>
            <a:off x="7958764" y="3638880"/>
            <a:ext cx="581025" cy="458819"/>
          </a:xfrm>
          <a:prstGeom prst="bentConnector3">
            <a:avLst>
              <a:gd name="adj1" fmla="val 50000"/>
            </a:avLst>
          </a:prstGeom>
          <a:gradFill rotWithShape="0">
            <a:gsLst>
              <a:gs pos="0">
                <a:srgbClr val="BE9E00"/>
              </a:gs>
              <a:gs pos="100000">
                <a:srgbClr val="BE9E00">
                  <a:gamma/>
                  <a:tint val="66667"/>
                  <a:invGamma/>
                </a:srgbClr>
              </a:gs>
            </a:gsLst>
            <a:lin ang="5400000" scaled="1"/>
          </a:gradFill>
          <a:ln w="9525" cap="flat" cmpd="sng" algn="ctr">
            <a:solidFill>
              <a:schemeClr val="tx1"/>
            </a:solidFill>
            <a:prstDash val="solid"/>
            <a:round/>
            <a:headEnd type="none" w="med" len="med"/>
            <a:tailEnd type="triangle"/>
          </a:ln>
          <a:effectLst/>
        </p:spPr>
      </p:cxnSp>
      <p:cxnSp>
        <p:nvCxnSpPr>
          <p:cNvPr id="15" name="Conector angulado 70">
            <a:extLst>
              <a:ext uri="{FF2B5EF4-FFF2-40B4-BE49-F238E27FC236}">
                <a16:creationId xmlns:a16="http://schemas.microsoft.com/office/drawing/2014/main" id="{20FD57E0-D5EB-5FA5-6672-F97E852F1CEB}"/>
              </a:ext>
            </a:extLst>
          </p:cNvPr>
          <p:cNvCxnSpPr/>
          <p:nvPr/>
        </p:nvCxnSpPr>
        <p:spPr bwMode="auto">
          <a:xfrm flipV="1">
            <a:off x="8478150" y="2874981"/>
            <a:ext cx="717113" cy="415305"/>
          </a:xfrm>
          <a:prstGeom prst="bentConnector3">
            <a:avLst>
              <a:gd name="adj1" fmla="val 50000"/>
            </a:avLst>
          </a:prstGeom>
          <a:gradFill rotWithShape="0">
            <a:gsLst>
              <a:gs pos="0">
                <a:srgbClr val="BE9E00"/>
              </a:gs>
              <a:gs pos="100000">
                <a:srgbClr val="BE9E00">
                  <a:gamma/>
                  <a:tint val="66667"/>
                  <a:invGamma/>
                </a:srgbClr>
              </a:gs>
            </a:gsLst>
            <a:lin ang="5400000" scaled="1"/>
          </a:gradFill>
          <a:ln w="9525" cap="flat" cmpd="sng" algn="ctr">
            <a:solidFill>
              <a:schemeClr val="tx1"/>
            </a:solidFill>
            <a:prstDash val="solid"/>
            <a:round/>
            <a:headEnd type="none" w="med" len="med"/>
            <a:tailEnd type="triangle"/>
          </a:ln>
          <a:effectLst/>
        </p:spPr>
      </p:cxnSp>
      <p:sp>
        <p:nvSpPr>
          <p:cNvPr id="16" name="CaixaDeTexto 15">
            <a:extLst>
              <a:ext uri="{FF2B5EF4-FFF2-40B4-BE49-F238E27FC236}">
                <a16:creationId xmlns:a16="http://schemas.microsoft.com/office/drawing/2014/main" id="{1DD302D8-2BAF-8314-4360-470C82105501}"/>
              </a:ext>
            </a:extLst>
          </p:cNvPr>
          <p:cNvSpPr txBox="1"/>
          <p:nvPr/>
        </p:nvSpPr>
        <p:spPr>
          <a:xfrm>
            <a:off x="10216767" y="3241498"/>
            <a:ext cx="1285875" cy="276999"/>
          </a:xfrm>
          <a:prstGeom prst="rect">
            <a:avLst/>
          </a:prstGeom>
          <a:noFill/>
        </p:spPr>
        <p:txBody>
          <a:bodyPr wrap="square" rtlCol="0">
            <a:spAutoFit/>
          </a:bodyPr>
          <a:lstStyle/>
          <a:p>
            <a:r>
              <a:rPr lang="pt-BR" sz="1200" dirty="0">
                <a:solidFill>
                  <a:schemeClr val="tx1"/>
                </a:solidFill>
                <a:latin typeface="Arial" panose="020B0604020202020204" pitchFamily="34" charset="0"/>
                <a:cs typeface="Arial" panose="020B0604020202020204" pitchFamily="34" charset="0"/>
              </a:rPr>
              <a:t>Sequência </a:t>
            </a:r>
          </a:p>
        </p:txBody>
      </p:sp>
      <p:cxnSp>
        <p:nvCxnSpPr>
          <p:cNvPr id="17" name="Conector angulado 72">
            <a:extLst>
              <a:ext uri="{FF2B5EF4-FFF2-40B4-BE49-F238E27FC236}">
                <a16:creationId xmlns:a16="http://schemas.microsoft.com/office/drawing/2014/main" id="{2D76164C-3068-66D7-947E-51F0FBFC3983}"/>
              </a:ext>
            </a:extLst>
          </p:cNvPr>
          <p:cNvCxnSpPr/>
          <p:nvPr/>
        </p:nvCxnSpPr>
        <p:spPr bwMode="auto">
          <a:xfrm rot="10800000" flipV="1">
            <a:off x="9561976" y="3421310"/>
            <a:ext cx="599305" cy="97186"/>
          </a:xfrm>
          <a:prstGeom prst="bentConnector3">
            <a:avLst>
              <a:gd name="adj1" fmla="val 50000"/>
            </a:avLst>
          </a:prstGeom>
          <a:gradFill rotWithShape="0">
            <a:gsLst>
              <a:gs pos="0">
                <a:srgbClr val="BE9E00"/>
              </a:gs>
              <a:gs pos="100000">
                <a:srgbClr val="BE9E00">
                  <a:gamma/>
                  <a:tint val="66667"/>
                  <a:invGamma/>
                </a:srgbClr>
              </a:gs>
            </a:gsLst>
            <a:lin ang="5400000" scaled="1"/>
          </a:gra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203283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781440E6-1739-429C-BBBE-75748BA668EC}"/>
              </a:ext>
            </a:extLst>
          </p:cNvPr>
          <p:cNvSpPr txBox="1"/>
          <p:nvPr/>
        </p:nvSpPr>
        <p:spPr>
          <a:xfrm>
            <a:off x="4665786" y="562474"/>
            <a:ext cx="7526214" cy="584775"/>
          </a:xfrm>
          <a:prstGeom prst="rect">
            <a:avLst/>
          </a:prstGeom>
          <a:noFill/>
        </p:spPr>
        <p:txBody>
          <a:bodyPr wrap="square" rtlCol="0">
            <a:spAutoFit/>
          </a:bodyPr>
          <a:lstStyle/>
          <a:p>
            <a:pPr algn="ctr"/>
            <a:r>
              <a:rPr lang="pt-BR" sz="3200" b="1" dirty="0">
                <a:solidFill>
                  <a:schemeClr val="bg1"/>
                </a:solidFill>
                <a:latin typeface="Arial" panose="020B0604020202020204" pitchFamily="34" charset="0"/>
                <a:cs typeface="Arial" panose="020B0604020202020204" pitchFamily="34" charset="0"/>
              </a:rPr>
              <a:t>CADASTRO MATERIAIS</a:t>
            </a:r>
          </a:p>
        </p:txBody>
      </p:sp>
      <p:sp>
        <p:nvSpPr>
          <p:cNvPr id="5" name="CaixaDeTexto 4">
            <a:extLst>
              <a:ext uri="{FF2B5EF4-FFF2-40B4-BE49-F238E27FC236}">
                <a16:creationId xmlns:a16="http://schemas.microsoft.com/office/drawing/2014/main" id="{64B022E8-13A5-438E-8379-A89A9BC30DD5}"/>
              </a:ext>
            </a:extLst>
          </p:cNvPr>
          <p:cNvSpPr txBox="1"/>
          <p:nvPr/>
        </p:nvSpPr>
        <p:spPr>
          <a:xfrm>
            <a:off x="715108" y="2389955"/>
            <a:ext cx="10761784" cy="360098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defRPr/>
            </a:pPr>
            <a:r>
              <a:rPr lang="pt-BR" sz="2000" dirty="0">
                <a:latin typeface="Arial" panose="020B0604020202020204" pitchFamily="34" charset="0"/>
                <a:cs typeface="Arial" panose="020B0604020202020204" pitchFamily="34" charset="0"/>
              </a:rPr>
              <a:t>Quanto ao formato da descrição, recomendamos seguir normas brasileiras ou estrangeiras e, na falta destas, usar termos do mercado fornecedor. No entanto, devemos evitar utilizar o nome do fornecedor ou marcas comerciais, até porque podem induzir os compradores e limitar suas alternativas. Sempre que possível, devemos preferir utilizar termos específicos à genéricos e, se necessário, podem ser utilizadas abreviações, desde que previamente convencionadas. </a:t>
            </a:r>
          </a:p>
          <a:p>
            <a:pPr algn="just">
              <a:lnSpc>
                <a:spcPct val="150000"/>
              </a:lnSpc>
              <a:defRPr/>
            </a:pPr>
            <a:endParaRPr lang="pt-BR" sz="2000" dirty="0">
              <a:latin typeface="Arial" panose="020B0604020202020204" pitchFamily="34" charset="0"/>
              <a:cs typeface="Arial" panose="020B0604020202020204" pitchFamily="34" charset="0"/>
            </a:endParaRPr>
          </a:p>
          <a:p>
            <a:endParaRPr lang="pt-BR" dirty="0"/>
          </a:p>
        </p:txBody>
      </p:sp>
      <p:sp>
        <p:nvSpPr>
          <p:cNvPr id="2" name="CaixaDeTexto 1">
            <a:extLst>
              <a:ext uri="{FF2B5EF4-FFF2-40B4-BE49-F238E27FC236}">
                <a16:creationId xmlns:a16="http://schemas.microsoft.com/office/drawing/2014/main" id="{986F7421-F664-4182-A42A-C4D7786DF8F9}"/>
              </a:ext>
            </a:extLst>
          </p:cNvPr>
          <p:cNvSpPr txBox="1"/>
          <p:nvPr/>
        </p:nvSpPr>
        <p:spPr>
          <a:xfrm>
            <a:off x="7723411" y="1126992"/>
            <a:ext cx="1410964" cy="400110"/>
          </a:xfrm>
          <a:prstGeom prst="rect">
            <a:avLst/>
          </a:prstGeom>
          <a:noFill/>
        </p:spPr>
        <p:txBody>
          <a:bodyPr wrap="none" rtlCol="0">
            <a:spAutoFit/>
          </a:bodyPr>
          <a:lstStyle/>
          <a:p>
            <a:r>
              <a:rPr lang="pt-BR" sz="2000" b="1" dirty="0">
                <a:latin typeface="Arial" panose="020B0604020202020204" pitchFamily="34" charset="0"/>
                <a:cs typeface="Arial" panose="020B0604020202020204" pitchFamily="34" charset="0"/>
              </a:rPr>
              <a:t>Descrição</a:t>
            </a:r>
          </a:p>
        </p:txBody>
      </p:sp>
      <p:sp>
        <p:nvSpPr>
          <p:cNvPr id="6" name="Espaço Reservado para Número de Slide 1">
            <a:extLst>
              <a:ext uri="{FF2B5EF4-FFF2-40B4-BE49-F238E27FC236}">
                <a16:creationId xmlns:a16="http://schemas.microsoft.com/office/drawing/2014/main" id="{F1418BD0-E57D-42D4-9EE9-72B35E5DF62D}"/>
              </a:ext>
            </a:extLst>
          </p:cNvPr>
          <p:cNvSpPr txBox="1">
            <a:spLocks/>
          </p:cNvSpPr>
          <p:nvPr/>
        </p:nvSpPr>
        <p:spPr>
          <a:xfrm>
            <a:off x="10502289" y="6280198"/>
            <a:ext cx="1487487" cy="420688"/>
          </a:xfrm>
          <a:prstGeom prst="rect">
            <a:avLst/>
          </a:prstGeom>
          <a:noFill/>
        </p:spPr>
        <p:txBody>
          <a:bodyPr vert="horz" lIns="91440" tIns="45720" rIns="91440" bIns="45720" rtlCol="0" anchor="ctr"/>
          <a:lstStyle>
            <a:defPPr>
              <a:defRPr lang="pt-BR"/>
            </a:defPPr>
            <a:lvl1pPr marL="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fld id="{B11E278E-F9E6-4251-A67E-120101F24FB2}" type="slidenum">
              <a:rPr lang="pt-BR" altLang="pt-BR" smtClean="0"/>
              <a:pPr/>
              <a:t>8</a:t>
            </a:fld>
            <a:endParaRPr lang="pt-BR" altLang="pt-BR" dirty="0"/>
          </a:p>
        </p:txBody>
      </p:sp>
    </p:spTree>
    <p:extLst>
      <p:ext uri="{BB962C8B-B14F-4D97-AF65-F5344CB8AC3E}">
        <p14:creationId xmlns:p14="http://schemas.microsoft.com/office/powerpoint/2010/main" val="2275966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781440E6-1739-429C-BBBE-75748BA668EC}"/>
              </a:ext>
            </a:extLst>
          </p:cNvPr>
          <p:cNvSpPr txBox="1"/>
          <p:nvPr/>
        </p:nvSpPr>
        <p:spPr>
          <a:xfrm>
            <a:off x="4665786" y="562474"/>
            <a:ext cx="7526214" cy="584775"/>
          </a:xfrm>
          <a:prstGeom prst="rect">
            <a:avLst/>
          </a:prstGeom>
          <a:noFill/>
        </p:spPr>
        <p:txBody>
          <a:bodyPr wrap="square" rtlCol="0">
            <a:spAutoFit/>
          </a:bodyPr>
          <a:lstStyle/>
          <a:p>
            <a:pPr algn="ctr"/>
            <a:r>
              <a:rPr lang="pt-BR" sz="3200" b="1" dirty="0">
                <a:solidFill>
                  <a:schemeClr val="bg1"/>
                </a:solidFill>
                <a:latin typeface="Arial" panose="020B0604020202020204" pitchFamily="34" charset="0"/>
                <a:cs typeface="Arial" panose="020B0604020202020204" pitchFamily="34" charset="0"/>
              </a:rPr>
              <a:t>CADASTRO MATERIAIS</a:t>
            </a:r>
          </a:p>
        </p:txBody>
      </p:sp>
      <p:sp>
        <p:nvSpPr>
          <p:cNvPr id="5" name="CaixaDeTexto 4">
            <a:extLst>
              <a:ext uri="{FF2B5EF4-FFF2-40B4-BE49-F238E27FC236}">
                <a16:creationId xmlns:a16="http://schemas.microsoft.com/office/drawing/2014/main" id="{64B022E8-13A5-438E-8379-A89A9BC30DD5}"/>
              </a:ext>
            </a:extLst>
          </p:cNvPr>
          <p:cNvSpPr txBox="1"/>
          <p:nvPr/>
        </p:nvSpPr>
        <p:spPr>
          <a:xfrm>
            <a:off x="715108" y="2342417"/>
            <a:ext cx="10761784" cy="360098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defRPr/>
            </a:pPr>
            <a:r>
              <a:rPr lang="pt-BR" sz="2000" dirty="0">
                <a:latin typeface="Arial" panose="020B0604020202020204" pitchFamily="34" charset="0"/>
                <a:cs typeface="Arial" panose="020B0604020202020204" pitchFamily="34" charset="0"/>
              </a:rPr>
              <a:t>É preciso fazer a caracterização inequívoca através de uma sucinta denominação do item. Alguns sistemas informatizados limitam o comprimento da descrição em uma determinada quantidade de caracteres, mas em alguns existe um campo de narrativa que nos possibilita complementar a descrição. Como benefício direto, com o auxilio dos sistemas informatizados, podemos localizar qualquer item por sua descrição, parte desta e até por semelhança fonética.</a:t>
            </a:r>
          </a:p>
          <a:p>
            <a:pPr algn="just">
              <a:lnSpc>
                <a:spcPct val="150000"/>
              </a:lnSpc>
              <a:defRPr/>
            </a:pPr>
            <a:endParaRPr lang="pt-BR" sz="2000" dirty="0">
              <a:latin typeface="Arial" panose="020B0604020202020204" pitchFamily="34" charset="0"/>
              <a:cs typeface="Arial" panose="020B0604020202020204" pitchFamily="34" charset="0"/>
            </a:endParaRPr>
          </a:p>
          <a:p>
            <a:endParaRPr lang="pt-BR" dirty="0"/>
          </a:p>
        </p:txBody>
      </p:sp>
      <p:sp>
        <p:nvSpPr>
          <p:cNvPr id="2" name="CaixaDeTexto 1">
            <a:extLst>
              <a:ext uri="{FF2B5EF4-FFF2-40B4-BE49-F238E27FC236}">
                <a16:creationId xmlns:a16="http://schemas.microsoft.com/office/drawing/2014/main" id="{986F7421-F664-4182-A42A-C4D7786DF8F9}"/>
              </a:ext>
            </a:extLst>
          </p:cNvPr>
          <p:cNvSpPr txBox="1"/>
          <p:nvPr/>
        </p:nvSpPr>
        <p:spPr>
          <a:xfrm>
            <a:off x="7723411" y="1119113"/>
            <a:ext cx="1410964" cy="400110"/>
          </a:xfrm>
          <a:prstGeom prst="rect">
            <a:avLst/>
          </a:prstGeom>
          <a:noFill/>
        </p:spPr>
        <p:txBody>
          <a:bodyPr wrap="none" rtlCol="0">
            <a:spAutoFit/>
          </a:bodyPr>
          <a:lstStyle/>
          <a:p>
            <a:r>
              <a:rPr lang="pt-BR" sz="2000" b="1" dirty="0">
                <a:latin typeface="Arial" panose="020B0604020202020204" pitchFamily="34" charset="0"/>
                <a:cs typeface="Arial" panose="020B0604020202020204" pitchFamily="34" charset="0"/>
              </a:rPr>
              <a:t>Descrição</a:t>
            </a:r>
          </a:p>
        </p:txBody>
      </p:sp>
      <p:sp>
        <p:nvSpPr>
          <p:cNvPr id="6" name="Espaço Reservado para Número de Slide 1">
            <a:extLst>
              <a:ext uri="{FF2B5EF4-FFF2-40B4-BE49-F238E27FC236}">
                <a16:creationId xmlns:a16="http://schemas.microsoft.com/office/drawing/2014/main" id="{120D8463-C7BA-4B83-A7B2-6B1DA76C15E0}"/>
              </a:ext>
            </a:extLst>
          </p:cNvPr>
          <p:cNvSpPr txBox="1">
            <a:spLocks/>
          </p:cNvSpPr>
          <p:nvPr/>
        </p:nvSpPr>
        <p:spPr>
          <a:xfrm>
            <a:off x="10502289" y="6280198"/>
            <a:ext cx="1487487" cy="420688"/>
          </a:xfrm>
          <a:prstGeom prst="rect">
            <a:avLst/>
          </a:prstGeom>
          <a:noFill/>
        </p:spPr>
        <p:txBody>
          <a:bodyPr vert="horz" lIns="91440" tIns="45720" rIns="91440" bIns="45720" rtlCol="0" anchor="ctr"/>
          <a:lstStyle>
            <a:defPPr>
              <a:defRPr lang="pt-BR"/>
            </a:defPPr>
            <a:lvl1pPr marL="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fld id="{B11E278E-F9E6-4251-A67E-120101F24FB2}" type="slidenum">
              <a:rPr lang="pt-BR" altLang="pt-BR" smtClean="0"/>
              <a:pPr/>
              <a:t>9</a:t>
            </a:fld>
            <a:endParaRPr lang="pt-BR" altLang="pt-BR" dirty="0"/>
          </a:p>
        </p:txBody>
      </p:sp>
    </p:spTree>
    <p:extLst>
      <p:ext uri="{BB962C8B-B14F-4D97-AF65-F5344CB8AC3E}">
        <p14:creationId xmlns:p14="http://schemas.microsoft.com/office/powerpoint/2010/main" val="1578508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NEC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NECT" id="{D192E04B-8D82-4343-BB66-7C24D02241FD}" vid="{1E0EAC80-9F17-42A3-AE7B-15F629B2FB07}"/>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CONNECT</Template>
  <TotalTime>806</TotalTime>
  <Words>2214</Words>
  <Application>Microsoft Office PowerPoint</Application>
  <PresentationFormat>Widescreen</PresentationFormat>
  <Paragraphs>310</Paragraphs>
  <Slides>35</Slides>
  <Notes>1</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35</vt:i4>
      </vt:variant>
    </vt:vector>
  </HeadingPairs>
  <TitlesOfParts>
    <vt:vector size="43" baseType="lpstr">
      <vt:lpstr>Arial</vt:lpstr>
      <vt:lpstr>Calibri</vt:lpstr>
      <vt:lpstr>Calibri Light</vt:lpstr>
      <vt:lpstr>Symbol</vt:lpstr>
      <vt:lpstr>Trebuchet MS</vt:lpstr>
      <vt:lpstr>Verdana</vt:lpstr>
      <vt:lpstr>Wingdings</vt:lpstr>
      <vt:lpstr>CONNECT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Amadeu Rocha Souza Filho</dc:creator>
  <cp:lastModifiedBy>User</cp:lastModifiedBy>
  <cp:revision>63</cp:revision>
  <dcterms:created xsi:type="dcterms:W3CDTF">2019-01-23T22:50:45Z</dcterms:created>
  <dcterms:modified xsi:type="dcterms:W3CDTF">2023-09-30T18:21:13Z</dcterms:modified>
</cp:coreProperties>
</file>