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70047"/>
            <a:ext cx="4037075" cy="41879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892551"/>
            <a:ext cx="1522475" cy="236524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99476" y="0"/>
            <a:ext cx="1603247" cy="114147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06028" y="6095999"/>
            <a:ext cx="993648" cy="7619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98252" y="0"/>
            <a:ext cx="760488" cy="120396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8411" y="670051"/>
            <a:ext cx="8420735" cy="44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8411" y="1342390"/>
            <a:ext cx="9701530" cy="3592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9.png"/><Relationship Id="rId10" Type="http://schemas.openxmlformats.org/officeDocument/2006/relationships/image" Target="../media/image10.jpg"/><Relationship Id="rId11" Type="http://schemas.openxmlformats.org/officeDocument/2006/relationships/image" Target="../media/image11.jpg"/><Relationship Id="rId12" Type="http://schemas.openxmlformats.org/officeDocument/2006/relationships/image" Target="../media/image12.jpg"/><Relationship Id="rId13" Type="http://schemas.openxmlformats.org/officeDocument/2006/relationships/image" Target="../media/image13.jpg"/><Relationship Id="rId14" Type="http://schemas.openxmlformats.org/officeDocument/2006/relationships/image" Target="../media/image14.jpg"/><Relationship Id="rId15" Type="http://schemas.openxmlformats.org/officeDocument/2006/relationships/image" Target="../media/image15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25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23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2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0047"/>
              <a:ext cx="4037075" cy="418794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2551"/>
              <a:ext cx="1522475" cy="236524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9476" y="0"/>
              <a:ext cx="1603247" cy="114147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06028" y="6095999"/>
              <a:ext cx="993648" cy="7619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09569" y="2658516"/>
            <a:ext cx="5319395" cy="1305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88595">
              <a:lnSpc>
                <a:spcPct val="150000"/>
              </a:lnSpc>
              <a:spcBef>
                <a:spcPts val="100"/>
              </a:spcBef>
            </a:pPr>
            <a:r>
              <a:rPr dirty="0" sz="2800" spc="-135">
                <a:solidFill>
                  <a:srgbClr val="EBEBEB"/>
                </a:solidFill>
              </a:rPr>
              <a:t>HOMOLOGAÇÃO</a:t>
            </a:r>
            <a:r>
              <a:rPr dirty="0" sz="2800" spc="-100">
                <a:solidFill>
                  <a:srgbClr val="EBEBEB"/>
                </a:solidFill>
              </a:rPr>
              <a:t> </a:t>
            </a:r>
            <a:r>
              <a:rPr dirty="0" sz="2800" spc="-300">
                <a:solidFill>
                  <a:srgbClr val="EBEBEB"/>
                </a:solidFill>
              </a:rPr>
              <a:t>TÉCNICA</a:t>
            </a:r>
            <a:r>
              <a:rPr dirty="0" sz="2800" spc="-110">
                <a:solidFill>
                  <a:srgbClr val="EBEBEB"/>
                </a:solidFill>
              </a:rPr>
              <a:t> </a:t>
            </a:r>
            <a:r>
              <a:rPr dirty="0" sz="2800" spc="-509">
                <a:solidFill>
                  <a:srgbClr val="EBEBEB"/>
                </a:solidFill>
              </a:rPr>
              <a:t>E </a:t>
            </a:r>
            <a:r>
              <a:rPr dirty="0" sz="2800" spc="-530">
                <a:solidFill>
                  <a:srgbClr val="EBEBEB"/>
                </a:solidFill>
              </a:rPr>
              <a:t>ESTRUTURAL</a:t>
            </a:r>
            <a:r>
              <a:rPr dirty="0" sz="2800" spc="-145">
                <a:solidFill>
                  <a:srgbClr val="EBEBEB"/>
                </a:solidFill>
              </a:rPr>
              <a:t> </a:t>
            </a:r>
            <a:r>
              <a:rPr dirty="0" sz="2800" spc="-430">
                <a:solidFill>
                  <a:srgbClr val="EBEBEB"/>
                </a:solidFill>
              </a:rPr>
              <a:t>DE</a:t>
            </a:r>
            <a:r>
              <a:rPr dirty="0" sz="2800" spc="-170">
                <a:solidFill>
                  <a:srgbClr val="EBEBEB"/>
                </a:solidFill>
              </a:rPr>
              <a:t> </a:t>
            </a:r>
            <a:r>
              <a:rPr dirty="0" sz="2800" spc="-370">
                <a:solidFill>
                  <a:srgbClr val="EBEBEB"/>
                </a:solidFill>
              </a:rPr>
              <a:t>FORNECEDORES</a:t>
            </a:r>
            <a:endParaRPr sz="2800"/>
          </a:p>
        </p:txBody>
      </p:sp>
      <p:pic>
        <p:nvPicPr>
          <p:cNvPr id="12" name="object 1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18076" y="5823203"/>
            <a:ext cx="3304031" cy="637031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6324" y="445008"/>
            <a:ext cx="2133600" cy="160020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6991" y="2749295"/>
            <a:ext cx="2112264" cy="158343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44424" y="5038344"/>
            <a:ext cx="2095500" cy="1571244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681971" y="445008"/>
            <a:ext cx="2133600" cy="160020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703307" y="2749295"/>
            <a:ext cx="2112263" cy="1583435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701783" y="5038344"/>
            <a:ext cx="2093976" cy="15712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80"/>
              <a:t>Plataforma</a:t>
            </a:r>
            <a:r>
              <a:rPr dirty="0" spc="-170"/>
              <a:t> </a:t>
            </a:r>
            <a:r>
              <a:rPr dirty="0" spc="-105"/>
              <a:t>de</a:t>
            </a:r>
            <a:r>
              <a:rPr dirty="0" spc="-155"/>
              <a:t> </a:t>
            </a:r>
            <a:r>
              <a:rPr dirty="0" spc="-135"/>
              <a:t>Qualificação</a:t>
            </a:r>
            <a:r>
              <a:rPr dirty="0" spc="-140"/>
              <a:t> </a:t>
            </a:r>
            <a:r>
              <a:rPr dirty="0" spc="-105"/>
              <a:t>de</a:t>
            </a:r>
            <a:r>
              <a:rPr dirty="0" spc="-155"/>
              <a:t> </a:t>
            </a:r>
            <a:r>
              <a:rPr dirty="0" spc="-190"/>
              <a:t>Fornecedores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6947" y="6320028"/>
            <a:ext cx="2209800" cy="40690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2744" y="1187195"/>
            <a:ext cx="8060435" cy="50276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0047"/>
              <a:ext cx="4037075" cy="418794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2551"/>
              <a:ext cx="1522475" cy="236524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9476" y="0"/>
              <a:ext cx="1603247" cy="114147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06028" y="6095999"/>
              <a:ext cx="993648" cy="7619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96561" y="2661919"/>
            <a:ext cx="31991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34">
                <a:solidFill>
                  <a:srgbClr val="89D0D5"/>
                </a:solidFill>
              </a:rPr>
              <a:t>OBRIGADO</a:t>
            </a:r>
            <a:r>
              <a:rPr dirty="0" sz="4000" spc="-200">
                <a:solidFill>
                  <a:srgbClr val="89D0D5"/>
                </a:solidFill>
              </a:rPr>
              <a:t> </a:t>
            </a:r>
            <a:r>
              <a:rPr dirty="0" sz="4000" spc="-525">
                <a:solidFill>
                  <a:srgbClr val="89D0D5"/>
                </a:solidFill>
              </a:rPr>
              <a:t>!!</a:t>
            </a:r>
            <a:endParaRPr sz="4000"/>
          </a:p>
        </p:txBody>
      </p:sp>
      <p:pic>
        <p:nvPicPr>
          <p:cNvPr id="12" name="object 1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21708" y="5774435"/>
            <a:ext cx="3148584" cy="6370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431" y="6161532"/>
            <a:ext cx="2209800" cy="408431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318515" y="1184147"/>
            <a:ext cx="2783205" cy="4415155"/>
            <a:chOff x="318515" y="1184147"/>
            <a:chExt cx="2783205" cy="441515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515" y="1184147"/>
              <a:ext cx="2782824" cy="441502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431" y="1274063"/>
              <a:ext cx="2552573" cy="418490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376427" y="1242059"/>
              <a:ext cx="2616835" cy="4249420"/>
            </a:xfrm>
            <a:custGeom>
              <a:avLst/>
              <a:gdLst/>
              <a:ahLst/>
              <a:cxnLst/>
              <a:rect l="l" t="t" r="r" b="b"/>
              <a:pathLst>
                <a:path w="2616835" h="4249420">
                  <a:moveTo>
                    <a:pt x="227253" y="0"/>
                  </a:moveTo>
                  <a:lnTo>
                    <a:pt x="2389504" y="0"/>
                  </a:lnTo>
                  <a:lnTo>
                    <a:pt x="2433954" y="4444"/>
                  </a:lnTo>
                  <a:lnTo>
                    <a:pt x="2477008" y="17906"/>
                  </a:lnTo>
                  <a:lnTo>
                    <a:pt x="2515870" y="39115"/>
                  </a:lnTo>
                  <a:lnTo>
                    <a:pt x="2549905" y="67182"/>
                  </a:lnTo>
                  <a:lnTo>
                    <a:pt x="2577591" y="100964"/>
                  </a:lnTo>
                  <a:lnTo>
                    <a:pt x="2598801" y="139700"/>
                  </a:lnTo>
                  <a:lnTo>
                    <a:pt x="2612263" y="182752"/>
                  </a:lnTo>
                  <a:lnTo>
                    <a:pt x="2616708" y="227202"/>
                  </a:lnTo>
                  <a:lnTo>
                    <a:pt x="2616708" y="4021836"/>
                  </a:lnTo>
                  <a:lnTo>
                    <a:pt x="2612263" y="4066286"/>
                  </a:lnTo>
                  <a:lnTo>
                    <a:pt x="2598801" y="4109339"/>
                  </a:lnTo>
                  <a:lnTo>
                    <a:pt x="2577591" y="4148074"/>
                  </a:lnTo>
                  <a:lnTo>
                    <a:pt x="2549905" y="4182237"/>
                  </a:lnTo>
                  <a:lnTo>
                    <a:pt x="2515742" y="4210050"/>
                  </a:lnTo>
                  <a:lnTo>
                    <a:pt x="2477008" y="4231132"/>
                  </a:lnTo>
                  <a:lnTo>
                    <a:pt x="2433954" y="4244594"/>
                  </a:lnTo>
                  <a:lnTo>
                    <a:pt x="2389504" y="4249039"/>
                  </a:lnTo>
                  <a:lnTo>
                    <a:pt x="227253" y="4249039"/>
                  </a:lnTo>
                  <a:lnTo>
                    <a:pt x="182740" y="4244594"/>
                  </a:lnTo>
                  <a:lnTo>
                    <a:pt x="139687" y="4231132"/>
                  </a:lnTo>
                  <a:lnTo>
                    <a:pt x="100914" y="4209923"/>
                  </a:lnTo>
                  <a:lnTo>
                    <a:pt x="67233" y="4182237"/>
                  </a:lnTo>
                  <a:lnTo>
                    <a:pt x="39115" y="4148201"/>
                  </a:lnTo>
                  <a:lnTo>
                    <a:pt x="17881" y="4109339"/>
                  </a:lnTo>
                  <a:lnTo>
                    <a:pt x="4444" y="4066286"/>
                  </a:lnTo>
                  <a:lnTo>
                    <a:pt x="0" y="4021836"/>
                  </a:lnTo>
                  <a:lnTo>
                    <a:pt x="0" y="227202"/>
                  </a:lnTo>
                  <a:lnTo>
                    <a:pt x="4444" y="182752"/>
                  </a:lnTo>
                  <a:lnTo>
                    <a:pt x="17881" y="139700"/>
                  </a:lnTo>
                  <a:lnTo>
                    <a:pt x="39166" y="100837"/>
                  </a:lnTo>
                  <a:lnTo>
                    <a:pt x="67221" y="67182"/>
                  </a:lnTo>
                  <a:lnTo>
                    <a:pt x="100799" y="39115"/>
                  </a:lnTo>
                  <a:lnTo>
                    <a:pt x="139687" y="17906"/>
                  </a:lnTo>
                  <a:lnTo>
                    <a:pt x="182740" y="4444"/>
                  </a:lnTo>
                  <a:lnTo>
                    <a:pt x="227253" y="0"/>
                  </a:lnTo>
                  <a:close/>
                </a:path>
              </a:pathLst>
            </a:custGeom>
            <a:ln w="640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59582" y="446913"/>
            <a:ext cx="7068184" cy="857885"/>
          </a:xfrm>
          <a:prstGeom prst="rect"/>
        </p:spPr>
        <p:txBody>
          <a:bodyPr wrap="square" lIns="0" tIns="43815" rIns="0" bIns="0" rtlCol="0" vert="horz">
            <a:spAutoFit/>
          </a:bodyPr>
          <a:lstStyle/>
          <a:p>
            <a:pPr marL="12700" marR="491490">
              <a:lnSpc>
                <a:spcPts val="1939"/>
              </a:lnSpc>
              <a:spcBef>
                <a:spcPts val="345"/>
              </a:spcBef>
            </a:pPr>
            <a:r>
              <a:rPr dirty="0" sz="1800" b="0">
                <a:solidFill>
                  <a:srgbClr val="006FC0"/>
                </a:solidFill>
                <a:latin typeface="Gadugi"/>
                <a:cs typeface="Gadugi"/>
              </a:rPr>
              <a:t>Nós</a:t>
            </a:r>
            <a:r>
              <a:rPr dirty="0" sz="1800" spc="-35" b="0">
                <a:solidFill>
                  <a:srgbClr val="006FC0"/>
                </a:solidFill>
                <a:latin typeface="Gadugi"/>
                <a:cs typeface="Gadugi"/>
              </a:rPr>
              <a:t> </a:t>
            </a:r>
            <a:r>
              <a:rPr dirty="0" sz="1800" b="0">
                <a:solidFill>
                  <a:srgbClr val="006FC0"/>
                </a:solidFill>
                <a:latin typeface="Gadugi"/>
                <a:cs typeface="Gadugi"/>
              </a:rPr>
              <a:t>desenhamos,</a:t>
            </a:r>
            <a:r>
              <a:rPr dirty="0" sz="1800" spc="-65" b="0">
                <a:solidFill>
                  <a:srgbClr val="006FC0"/>
                </a:solidFill>
                <a:latin typeface="Gadugi"/>
                <a:cs typeface="Gadugi"/>
              </a:rPr>
              <a:t> </a:t>
            </a:r>
            <a:r>
              <a:rPr dirty="0" sz="1800" b="0">
                <a:solidFill>
                  <a:srgbClr val="006FC0"/>
                </a:solidFill>
                <a:latin typeface="Gadugi"/>
                <a:cs typeface="Gadugi"/>
              </a:rPr>
              <a:t>implementamos</a:t>
            </a:r>
            <a:r>
              <a:rPr dirty="0" sz="1800" spc="-15" b="0">
                <a:solidFill>
                  <a:srgbClr val="006FC0"/>
                </a:solidFill>
                <a:latin typeface="Gadugi"/>
                <a:cs typeface="Gadugi"/>
              </a:rPr>
              <a:t> </a:t>
            </a:r>
            <a:r>
              <a:rPr dirty="0" sz="1800" b="0">
                <a:solidFill>
                  <a:srgbClr val="006FC0"/>
                </a:solidFill>
                <a:latin typeface="Gadugi"/>
                <a:cs typeface="Gadugi"/>
              </a:rPr>
              <a:t>e</a:t>
            </a:r>
            <a:r>
              <a:rPr dirty="0" sz="1800" spc="-25" b="0">
                <a:solidFill>
                  <a:srgbClr val="006FC0"/>
                </a:solidFill>
                <a:latin typeface="Gadugi"/>
                <a:cs typeface="Gadugi"/>
              </a:rPr>
              <a:t> </a:t>
            </a:r>
            <a:r>
              <a:rPr dirty="0" sz="1800" b="0">
                <a:solidFill>
                  <a:srgbClr val="006FC0"/>
                </a:solidFill>
                <a:latin typeface="Gadugi"/>
                <a:cs typeface="Gadugi"/>
              </a:rPr>
              <a:t>aceleramos</a:t>
            </a:r>
            <a:r>
              <a:rPr dirty="0" sz="1800" spc="-25" b="0">
                <a:solidFill>
                  <a:srgbClr val="006FC0"/>
                </a:solidFill>
                <a:latin typeface="Gadugi"/>
                <a:cs typeface="Gadugi"/>
              </a:rPr>
              <a:t> </a:t>
            </a:r>
            <a:r>
              <a:rPr dirty="0" sz="1800" b="0">
                <a:solidFill>
                  <a:srgbClr val="006FC0"/>
                </a:solidFill>
                <a:latin typeface="Gadugi"/>
                <a:cs typeface="Gadugi"/>
              </a:rPr>
              <a:t>a</a:t>
            </a:r>
            <a:r>
              <a:rPr dirty="0" sz="1800" spc="-30" b="0">
                <a:solidFill>
                  <a:srgbClr val="006FC0"/>
                </a:solidFill>
                <a:latin typeface="Gadugi"/>
                <a:cs typeface="Gadugi"/>
              </a:rPr>
              <a:t> </a:t>
            </a:r>
            <a:r>
              <a:rPr dirty="0" sz="1800" spc="-10" b="0">
                <a:solidFill>
                  <a:srgbClr val="006FC0"/>
                </a:solidFill>
                <a:latin typeface="Gadugi"/>
                <a:cs typeface="Gadugi"/>
              </a:rPr>
              <a:t>transformação operacional.</a:t>
            </a:r>
            <a:endParaRPr sz="1800">
              <a:latin typeface="Gadugi"/>
              <a:cs typeface="Gadugi"/>
            </a:endParaRPr>
          </a:p>
          <a:p>
            <a:pPr marL="2504440">
              <a:lnSpc>
                <a:spcPct val="100000"/>
              </a:lnSpc>
              <a:spcBef>
                <a:spcPts val="265"/>
              </a:spcBef>
            </a:pPr>
            <a:r>
              <a:rPr dirty="0" sz="1800">
                <a:solidFill>
                  <a:srgbClr val="006FC0"/>
                </a:solidFill>
                <a:latin typeface="Gadugi"/>
                <a:cs typeface="Gadugi"/>
              </a:rPr>
              <a:t>Realizando</a:t>
            </a:r>
            <a:r>
              <a:rPr dirty="0" sz="1800" spc="-40">
                <a:solidFill>
                  <a:srgbClr val="006FC0"/>
                </a:solidFill>
                <a:latin typeface="Gadugi"/>
                <a:cs typeface="Gadugi"/>
              </a:rPr>
              <a:t> </a:t>
            </a:r>
            <a:r>
              <a:rPr dirty="0" sz="1800">
                <a:solidFill>
                  <a:srgbClr val="006FC0"/>
                </a:solidFill>
                <a:latin typeface="Gadugi"/>
                <a:cs typeface="Gadugi"/>
              </a:rPr>
              <a:t>os</a:t>
            </a:r>
            <a:r>
              <a:rPr dirty="0" sz="1800" spc="-10">
                <a:solidFill>
                  <a:srgbClr val="006FC0"/>
                </a:solidFill>
                <a:latin typeface="Gadugi"/>
                <a:cs typeface="Gadugi"/>
              </a:rPr>
              <a:t> </a:t>
            </a:r>
            <a:r>
              <a:rPr dirty="0" sz="1800">
                <a:solidFill>
                  <a:srgbClr val="006FC0"/>
                </a:solidFill>
                <a:latin typeface="Gadugi"/>
                <a:cs typeface="Gadugi"/>
              </a:rPr>
              <a:t>resultados</a:t>
            </a:r>
            <a:r>
              <a:rPr dirty="0" sz="1800" spc="-45">
                <a:solidFill>
                  <a:srgbClr val="006FC0"/>
                </a:solidFill>
                <a:latin typeface="Gadugi"/>
                <a:cs typeface="Gadugi"/>
              </a:rPr>
              <a:t> </a:t>
            </a:r>
            <a:r>
              <a:rPr dirty="0" sz="1800">
                <a:solidFill>
                  <a:srgbClr val="006FC0"/>
                </a:solidFill>
                <a:latin typeface="Gadugi"/>
                <a:cs typeface="Gadugi"/>
              </a:rPr>
              <a:t>de amanhã,</a:t>
            </a:r>
            <a:r>
              <a:rPr dirty="0" sz="1800" spc="-40">
                <a:solidFill>
                  <a:srgbClr val="006FC0"/>
                </a:solidFill>
                <a:latin typeface="Gadugi"/>
                <a:cs typeface="Gadugi"/>
              </a:rPr>
              <a:t> </a:t>
            </a:r>
            <a:r>
              <a:rPr dirty="0" sz="1800" spc="-10">
                <a:solidFill>
                  <a:srgbClr val="006FC0"/>
                </a:solidFill>
                <a:latin typeface="Gadugi"/>
                <a:cs typeface="Gadugi"/>
              </a:rPr>
              <a:t>hoje.</a:t>
            </a:r>
            <a:endParaRPr sz="1800">
              <a:latin typeface="Gadugi"/>
              <a:cs typeface="Gadug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208401" y="1510664"/>
            <a:ext cx="7168515" cy="460248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just" marL="12700" marR="8890">
              <a:lnSpc>
                <a:spcPts val="1510"/>
              </a:lnSpc>
              <a:spcBef>
                <a:spcPts val="295"/>
              </a:spcBef>
            </a:pPr>
            <a:r>
              <a:rPr dirty="0" sz="1400" spc="-160" b="1">
                <a:latin typeface="Verdana"/>
                <a:cs typeface="Verdana"/>
              </a:rPr>
              <a:t>Permitindo</a:t>
            </a:r>
            <a:r>
              <a:rPr dirty="0" sz="1400" spc="40" b="1">
                <a:latin typeface="Verdana"/>
                <a:cs typeface="Verdana"/>
              </a:rPr>
              <a:t> </a:t>
            </a:r>
            <a:r>
              <a:rPr dirty="0" sz="1400" spc="-75" b="1">
                <a:latin typeface="Verdana"/>
                <a:cs typeface="Verdana"/>
              </a:rPr>
              <a:t>que</a:t>
            </a:r>
            <a:r>
              <a:rPr dirty="0" sz="1400" spc="-35" b="1">
                <a:latin typeface="Verdana"/>
                <a:cs typeface="Verdana"/>
              </a:rPr>
              <a:t> </a:t>
            </a:r>
            <a:r>
              <a:rPr dirty="0" sz="1400" spc="-140" b="1">
                <a:latin typeface="Verdana"/>
                <a:cs typeface="Verdana"/>
              </a:rPr>
              <a:t>as</a:t>
            </a:r>
            <a:r>
              <a:rPr dirty="0" sz="1400" spc="20" b="1">
                <a:latin typeface="Verdana"/>
                <a:cs typeface="Verdana"/>
              </a:rPr>
              <a:t> </a:t>
            </a:r>
            <a:r>
              <a:rPr dirty="0" sz="1400" spc="-130" b="1">
                <a:latin typeface="Verdana"/>
                <a:cs typeface="Verdana"/>
              </a:rPr>
              <a:t>pessoas</a:t>
            </a:r>
            <a:r>
              <a:rPr dirty="0" sz="1400" spc="10" b="1">
                <a:latin typeface="Verdana"/>
                <a:cs typeface="Verdana"/>
              </a:rPr>
              <a:t> </a:t>
            </a:r>
            <a:r>
              <a:rPr dirty="0" sz="1400" spc="-175" b="1">
                <a:latin typeface="Verdana"/>
                <a:cs typeface="Verdana"/>
              </a:rPr>
              <a:t>transformem</a:t>
            </a:r>
            <a:r>
              <a:rPr dirty="0" sz="1400" spc="60" b="1">
                <a:latin typeface="Verdana"/>
                <a:cs typeface="Verdana"/>
              </a:rPr>
              <a:t> </a:t>
            </a:r>
            <a:r>
              <a:rPr dirty="0" sz="1400" spc="-100" b="1">
                <a:latin typeface="Verdana"/>
                <a:cs typeface="Verdana"/>
              </a:rPr>
              <a:t>organizações.</a:t>
            </a:r>
            <a:r>
              <a:rPr dirty="0" sz="1400" spc="5" b="1">
                <a:latin typeface="Verdana"/>
                <a:cs typeface="Verdana"/>
              </a:rPr>
              <a:t> </a:t>
            </a:r>
            <a:r>
              <a:rPr dirty="0" sz="1400" spc="65">
                <a:latin typeface="Verdana"/>
                <a:cs typeface="Verdana"/>
              </a:rPr>
              <a:t>A</a:t>
            </a:r>
            <a:r>
              <a:rPr dirty="0" sz="1400" spc="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CONNECT</a:t>
            </a:r>
            <a:r>
              <a:rPr dirty="0" sz="1400" spc="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trabalha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 spc="30">
                <a:latin typeface="Verdana"/>
                <a:cs typeface="Verdana"/>
              </a:rPr>
              <a:t>com </a:t>
            </a:r>
            <a:r>
              <a:rPr dirty="0" sz="1400">
                <a:latin typeface="Verdana"/>
                <a:cs typeface="Verdana"/>
              </a:rPr>
              <a:t>organizações</a:t>
            </a:r>
            <a:r>
              <a:rPr dirty="0" sz="1400" spc="35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para</a:t>
            </a:r>
            <a:r>
              <a:rPr dirty="0" sz="1400" spc="37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resolver</a:t>
            </a:r>
            <a:r>
              <a:rPr dirty="0" sz="1400" spc="36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necessidades</a:t>
            </a:r>
            <a:r>
              <a:rPr dirty="0" sz="1400" spc="35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estrategicamente</a:t>
            </a:r>
            <a:r>
              <a:rPr dirty="0" sz="1400" spc="36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importantes</a:t>
            </a:r>
            <a:r>
              <a:rPr dirty="0" sz="1400" spc="355">
                <a:latin typeface="Verdana"/>
                <a:cs typeface="Verdana"/>
              </a:rPr>
              <a:t> </a:t>
            </a:r>
            <a:r>
              <a:rPr dirty="0" sz="1400" spc="-25">
                <a:latin typeface="Verdana"/>
                <a:cs typeface="Verdana"/>
              </a:rPr>
              <a:t>que </a:t>
            </a:r>
            <a:r>
              <a:rPr dirty="0" sz="1400">
                <a:latin typeface="Verdana"/>
                <a:cs typeface="Verdana"/>
              </a:rPr>
              <a:t>impedem</a:t>
            </a:r>
            <a:r>
              <a:rPr dirty="0" sz="1400" spc="215">
                <a:latin typeface="Verdana"/>
                <a:cs typeface="Verdana"/>
              </a:rPr>
              <a:t> </a:t>
            </a:r>
            <a:r>
              <a:rPr dirty="0" sz="1400" spc="65">
                <a:latin typeface="Verdana"/>
                <a:cs typeface="Verdana"/>
              </a:rPr>
              <a:t>o</a:t>
            </a:r>
            <a:r>
              <a:rPr dirty="0" sz="1400" spc="204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crescimento</a:t>
            </a:r>
            <a:r>
              <a:rPr dirty="0" sz="1400" spc="225">
                <a:latin typeface="Verdana"/>
                <a:cs typeface="Verdana"/>
              </a:rPr>
              <a:t> </a:t>
            </a:r>
            <a:r>
              <a:rPr dirty="0" sz="1400" spc="100">
                <a:latin typeface="Verdana"/>
                <a:cs typeface="Verdana"/>
              </a:rPr>
              <a:t>da</a:t>
            </a:r>
            <a:r>
              <a:rPr dirty="0" sz="1400" spc="204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linha</a:t>
            </a:r>
            <a:r>
              <a:rPr dirty="0" sz="1400" spc="220">
                <a:latin typeface="Verdana"/>
                <a:cs typeface="Verdana"/>
              </a:rPr>
              <a:t> </a:t>
            </a:r>
            <a:r>
              <a:rPr dirty="0" sz="1400" spc="70">
                <a:latin typeface="Verdana"/>
                <a:cs typeface="Verdana"/>
              </a:rPr>
              <a:t>de</a:t>
            </a:r>
            <a:r>
              <a:rPr dirty="0" sz="1400" spc="2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frente</a:t>
            </a:r>
            <a:r>
              <a:rPr dirty="0" sz="1400" spc="2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ou</a:t>
            </a:r>
            <a:r>
              <a:rPr dirty="0" sz="1400" spc="210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resultados</a:t>
            </a:r>
            <a:r>
              <a:rPr dirty="0" sz="1400" spc="204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finais,</a:t>
            </a:r>
            <a:r>
              <a:rPr dirty="0" sz="1400" spc="2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trazendo</a:t>
            </a:r>
            <a:r>
              <a:rPr dirty="0" sz="1400" spc="220">
                <a:latin typeface="Verdana"/>
                <a:cs typeface="Verdana"/>
              </a:rPr>
              <a:t> </a:t>
            </a:r>
            <a:r>
              <a:rPr dirty="0" sz="1400" spc="-25">
                <a:latin typeface="Verdana"/>
                <a:cs typeface="Verdana"/>
              </a:rPr>
              <a:t>as </a:t>
            </a:r>
            <a:r>
              <a:rPr dirty="0" sz="1400" spc="-45">
                <a:latin typeface="Verdana"/>
                <a:cs typeface="Verdana"/>
              </a:rPr>
              <a:t>pessoas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para</a:t>
            </a:r>
            <a:r>
              <a:rPr dirty="0" sz="1400" spc="-70">
                <a:latin typeface="Verdana"/>
                <a:cs typeface="Verdana"/>
              </a:rPr>
              <a:t> </a:t>
            </a:r>
            <a:r>
              <a:rPr dirty="0" sz="1400" spc="114">
                <a:latin typeface="Verdana"/>
                <a:cs typeface="Verdana"/>
              </a:rPr>
              <a:t>a</a:t>
            </a:r>
            <a:r>
              <a:rPr dirty="0" sz="1400" spc="-60">
                <a:latin typeface="Verdana"/>
                <a:cs typeface="Verdana"/>
              </a:rPr>
              <a:t> </a:t>
            </a:r>
            <a:r>
              <a:rPr dirty="0" sz="1400" spc="-45">
                <a:latin typeface="Verdana"/>
                <a:cs typeface="Verdana"/>
              </a:rPr>
              <a:t>linha</a:t>
            </a:r>
            <a:r>
              <a:rPr dirty="0" sz="1400" spc="-95">
                <a:latin typeface="Verdana"/>
                <a:cs typeface="Verdana"/>
              </a:rPr>
              <a:t> </a:t>
            </a:r>
            <a:r>
              <a:rPr dirty="0" sz="1400" spc="70">
                <a:latin typeface="Verdana"/>
                <a:cs typeface="Verdana"/>
              </a:rPr>
              <a:t>de</a:t>
            </a:r>
            <a:r>
              <a:rPr dirty="0" sz="1400" spc="-75">
                <a:latin typeface="Verdana"/>
                <a:cs typeface="Verdana"/>
              </a:rPr>
              <a:t> </a:t>
            </a:r>
            <a:r>
              <a:rPr dirty="0" sz="1400" spc="-40">
                <a:latin typeface="Verdana"/>
                <a:cs typeface="Verdana"/>
              </a:rPr>
              <a:t>frente</a:t>
            </a:r>
            <a:r>
              <a:rPr dirty="0" sz="1400" spc="-60">
                <a:latin typeface="Verdana"/>
                <a:cs typeface="Verdana"/>
              </a:rPr>
              <a:t> </a:t>
            </a:r>
            <a:r>
              <a:rPr dirty="0" sz="1400" spc="100">
                <a:latin typeface="Verdana"/>
                <a:cs typeface="Verdana"/>
              </a:rPr>
              <a:t>da</a:t>
            </a:r>
            <a:r>
              <a:rPr dirty="0" sz="1400" spc="-65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solução.</a:t>
            </a:r>
            <a:endParaRPr sz="1400">
              <a:latin typeface="Verdana"/>
              <a:cs typeface="Verdana"/>
            </a:endParaRPr>
          </a:p>
          <a:p>
            <a:pPr algn="just" marL="12700" marR="6985">
              <a:lnSpc>
                <a:spcPts val="1510"/>
              </a:lnSpc>
              <a:spcBef>
                <a:spcPts val="910"/>
              </a:spcBef>
            </a:pPr>
            <a:r>
              <a:rPr dirty="0" sz="1400" spc="-140" b="1">
                <a:latin typeface="Verdana"/>
                <a:cs typeface="Verdana"/>
              </a:rPr>
              <a:t>Botas</a:t>
            </a:r>
            <a:r>
              <a:rPr dirty="0" sz="1400" spc="20" b="1">
                <a:latin typeface="Verdana"/>
                <a:cs typeface="Verdana"/>
              </a:rPr>
              <a:t> </a:t>
            </a:r>
            <a:r>
              <a:rPr dirty="0" sz="1400" spc="-45" b="1">
                <a:latin typeface="Verdana"/>
                <a:cs typeface="Verdana"/>
              </a:rPr>
              <a:t>no</a:t>
            </a:r>
            <a:r>
              <a:rPr dirty="0" sz="1400" spc="10" b="1">
                <a:latin typeface="Verdana"/>
                <a:cs typeface="Verdana"/>
              </a:rPr>
              <a:t> </a:t>
            </a:r>
            <a:r>
              <a:rPr dirty="0" sz="1400" spc="-10" b="1">
                <a:latin typeface="Verdana"/>
                <a:cs typeface="Verdana"/>
              </a:rPr>
              <a:t>chão</a:t>
            </a:r>
            <a:r>
              <a:rPr dirty="0" sz="1400" spc="5" b="1">
                <a:latin typeface="Verdana"/>
                <a:cs typeface="Verdana"/>
              </a:rPr>
              <a:t> </a:t>
            </a:r>
            <a:r>
              <a:rPr dirty="0" sz="1400" b="1">
                <a:latin typeface="Verdana"/>
                <a:cs typeface="Verdana"/>
              </a:rPr>
              <a:t>de</a:t>
            </a:r>
            <a:r>
              <a:rPr dirty="0" sz="1400" spc="20" b="1">
                <a:latin typeface="Verdana"/>
                <a:cs typeface="Verdana"/>
              </a:rPr>
              <a:t> </a:t>
            </a:r>
            <a:r>
              <a:rPr dirty="0" sz="1400" spc="-85" b="1">
                <a:latin typeface="Verdana"/>
                <a:cs typeface="Verdana"/>
              </a:rPr>
              <a:t>fábrica.</a:t>
            </a:r>
            <a:r>
              <a:rPr dirty="0" sz="1400" spc="10" b="1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Colaboramos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 spc="60">
                <a:latin typeface="Verdana"/>
                <a:cs typeface="Verdana"/>
              </a:rPr>
              <a:t>com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os</a:t>
            </a:r>
            <a:r>
              <a:rPr dirty="0" sz="1400" spc="-5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funcionários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 spc="100">
                <a:latin typeface="Verdana"/>
                <a:cs typeface="Verdana"/>
              </a:rPr>
              <a:t>da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linha</a:t>
            </a:r>
            <a:r>
              <a:rPr dirty="0" sz="1400" spc="-5">
                <a:latin typeface="Verdana"/>
                <a:cs typeface="Verdana"/>
              </a:rPr>
              <a:t> </a:t>
            </a:r>
            <a:r>
              <a:rPr dirty="0" sz="1400" spc="70">
                <a:latin typeface="Verdana"/>
                <a:cs typeface="Verdana"/>
              </a:rPr>
              <a:t>de</a:t>
            </a:r>
            <a:r>
              <a:rPr dirty="0" sz="1400" spc="-10">
                <a:latin typeface="Verdana"/>
                <a:cs typeface="Verdana"/>
              </a:rPr>
              <a:t> frente, </a:t>
            </a:r>
            <a:r>
              <a:rPr dirty="0" sz="1400" spc="60">
                <a:latin typeface="Verdana"/>
                <a:cs typeface="Verdana"/>
              </a:rPr>
              <a:t>com</a:t>
            </a:r>
            <a:r>
              <a:rPr dirty="0" sz="1400" spc="65">
                <a:latin typeface="Verdana"/>
                <a:cs typeface="Verdana"/>
              </a:rPr>
              <a:t> </a:t>
            </a:r>
            <a:r>
              <a:rPr dirty="0" sz="1400" spc="114">
                <a:latin typeface="Verdana"/>
                <a:cs typeface="Verdana"/>
              </a:rPr>
              <a:t>a</a:t>
            </a:r>
            <a:r>
              <a:rPr dirty="0" sz="1400" spc="65">
                <a:latin typeface="Verdana"/>
                <a:cs typeface="Verdana"/>
              </a:rPr>
              <a:t> </a:t>
            </a:r>
            <a:r>
              <a:rPr dirty="0" sz="1400" spc="-45">
                <a:latin typeface="Verdana"/>
                <a:cs typeface="Verdana"/>
              </a:rPr>
              <a:t>supervisão,</a:t>
            </a:r>
            <a:r>
              <a:rPr dirty="0" sz="1400" spc="50">
                <a:latin typeface="Verdana"/>
                <a:cs typeface="Verdana"/>
              </a:rPr>
              <a:t> </a:t>
            </a:r>
            <a:r>
              <a:rPr dirty="0" sz="1400" spc="114">
                <a:latin typeface="Verdana"/>
                <a:cs typeface="Verdana"/>
              </a:rPr>
              <a:t>a</a:t>
            </a:r>
            <a:r>
              <a:rPr dirty="0" sz="1400" spc="7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gerência</a:t>
            </a:r>
            <a:r>
              <a:rPr dirty="0" sz="1400" spc="70">
                <a:latin typeface="Verdana"/>
                <a:cs typeface="Verdana"/>
              </a:rPr>
              <a:t> </a:t>
            </a:r>
            <a:r>
              <a:rPr dirty="0" sz="1400" spc="65">
                <a:latin typeface="Verdana"/>
                <a:cs typeface="Verdana"/>
              </a:rPr>
              <a:t>e </a:t>
            </a:r>
            <a:r>
              <a:rPr dirty="0" sz="1400">
                <a:latin typeface="Verdana"/>
                <a:cs typeface="Verdana"/>
              </a:rPr>
              <a:t>os</a:t>
            </a:r>
            <a:r>
              <a:rPr dirty="0" sz="1400" spc="60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executivos</a:t>
            </a:r>
            <a:r>
              <a:rPr dirty="0" sz="1400" spc="60">
                <a:latin typeface="Verdana"/>
                <a:cs typeface="Verdana"/>
              </a:rPr>
              <a:t> </a:t>
            </a:r>
            <a:r>
              <a:rPr dirty="0" sz="1400" spc="-70">
                <a:latin typeface="Verdana"/>
                <a:cs typeface="Verdana"/>
              </a:rPr>
              <a:t>seniores,</a:t>
            </a:r>
            <a:r>
              <a:rPr dirty="0" sz="1400" spc="5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onde</a:t>
            </a:r>
            <a:r>
              <a:rPr dirty="0" sz="1400" spc="65">
                <a:latin typeface="Verdana"/>
                <a:cs typeface="Verdana"/>
              </a:rPr>
              <a:t> o</a:t>
            </a:r>
            <a:r>
              <a:rPr dirty="0" sz="1400" spc="7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trabalho</a:t>
            </a:r>
            <a:r>
              <a:rPr dirty="0" sz="1400" spc="75">
                <a:latin typeface="Verdana"/>
                <a:cs typeface="Verdana"/>
              </a:rPr>
              <a:t> </a:t>
            </a:r>
            <a:r>
              <a:rPr dirty="0" sz="1400" spc="65">
                <a:latin typeface="Verdana"/>
                <a:cs typeface="Verdana"/>
              </a:rPr>
              <a:t>é </a:t>
            </a:r>
            <a:r>
              <a:rPr dirty="0" sz="1400" spc="-10">
                <a:latin typeface="Verdana"/>
                <a:cs typeface="Verdana"/>
              </a:rPr>
              <a:t>feito, usando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 spc="-55">
                <a:latin typeface="Verdana"/>
                <a:cs typeface="Verdana"/>
              </a:rPr>
              <a:t>nossa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 spc="-60">
                <a:latin typeface="Verdana"/>
                <a:cs typeface="Verdana"/>
              </a:rPr>
              <a:t>expertise,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para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 spc="-35">
                <a:latin typeface="Verdana"/>
                <a:cs typeface="Verdana"/>
              </a:rPr>
              <a:t>implementar</a:t>
            </a:r>
            <a:r>
              <a:rPr dirty="0" sz="1400" spc="-6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mudanças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sustentáveis.</a:t>
            </a:r>
            <a:endParaRPr sz="1400">
              <a:latin typeface="Verdana"/>
              <a:cs typeface="Verdana"/>
            </a:endParaRPr>
          </a:p>
          <a:p>
            <a:pPr algn="just" marL="12700" marR="7620">
              <a:lnSpc>
                <a:spcPts val="1510"/>
              </a:lnSpc>
              <a:spcBef>
                <a:spcPts val="905"/>
              </a:spcBef>
            </a:pPr>
            <a:r>
              <a:rPr dirty="0" sz="1400" spc="-75" b="1">
                <a:latin typeface="Verdana"/>
                <a:cs typeface="Verdana"/>
              </a:rPr>
              <a:t>Benefícios</a:t>
            </a:r>
            <a:r>
              <a:rPr dirty="0" sz="1400" spc="270" b="1">
                <a:latin typeface="Verdana"/>
                <a:cs typeface="Verdana"/>
              </a:rPr>
              <a:t> </a:t>
            </a:r>
            <a:r>
              <a:rPr dirty="0" sz="1400" spc="-100" b="1">
                <a:latin typeface="Verdana"/>
                <a:cs typeface="Verdana"/>
              </a:rPr>
              <a:t>mensuráveis.</a:t>
            </a:r>
            <a:r>
              <a:rPr dirty="0" sz="1400" spc="290" b="1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Criamos</a:t>
            </a:r>
            <a:r>
              <a:rPr dirty="0" sz="1400" spc="245">
                <a:latin typeface="Verdana"/>
                <a:cs typeface="Verdana"/>
              </a:rPr>
              <a:t> </a:t>
            </a:r>
            <a:r>
              <a:rPr dirty="0" sz="1400" spc="65">
                <a:latin typeface="Verdana"/>
                <a:cs typeface="Verdana"/>
              </a:rPr>
              <a:t>e</a:t>
            </a:r>
            <a:r>
              <a:rPr dirty="0" sz="1400" spc="26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implementamos</a:t>
            </a:r>
            <a:r>
              <a:rPr dirty="0" sz="1400" spc="26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soluções</a:t>
            </a:r>
            <a:r>
              <a:rPr dirty="0" sz="1400" spc="254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que</a:t>
            </a:r>
            <a:r>
              <a:rPr dirty="0" sz="1400" spc="26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geram</a:t>
            </a:r>
            <a:r>
              <a:rPr dirty="0" sz="1400" spc="260">
                <a:latin typeface="Verdana"/>
                <a:cs typeface="Verdana"/>
              </a:rPr>
              <a:t> </a:t>
            </a:r>
            <a:r>
              <a:rPr dirty="0" sz="1400" spc="-25">
                <a:latin typeface="Verdana"/>
                <a:cs typeface="Verdana"/>
              </a:rPr>
              <a:t>um </a:t>
            </a:r>
            <a:r>
              <a:rPr dirty="0" sz="1400" spc="-35">
                <a:latin typeface="Verdana"/>
                <a:cs typeface="Verdana"/>
              </a:rPr>
              <a:t>retorno</a:t>
            </a:r>
            <a:r>
              <a:rPr dirty="0" sz="1400" spc="-55">
                <a:latin typeface="Verdana"/>
                <a:cs typeface="Verdana"/>
              </a:rPr>
              <a:t> </a:t>
            </a:r>
            <a:r>
              <a:rPr dirty="0" sz="1400" spc="-35">
                <a:latin typeface="Verdana"/>
                <a:cs typeface="Verdana"/>
              </a:rPr>
              <a:t>significativo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 spc="70">
                <a:latin typeface="Verdana"/>
                <a:cs typeface="Verdana"/>
              </a:rPr>
              <a:t>do</a:t>
            </a:r>
            <a:r>
              <a:rPr dirty="0" sz="1400" spc="-50">
                <a:latin typeface="Verdana"/>
                <a:cs typeface="Verdana"/>
              </a:rPr>
              <a:t> </a:t>
            </a:r>
            <a:r>
              <a:rPr dirty="0" sz="1400" spc="-55">
                <a:latin typeface="Verdana"/>
                <a:cs typeface="Verdana"/>
              </a:rPr>
              <a:t>investimento.</a:t>
            </a:r>
            <a:r>
              <a:rPr dirty="0" sz="1400" spc="-50">
                <a:latin typeface="Verdana"/>
                <a:cs typeface="Verdana"/>
              </a:rPr>
              <a:t> </a:t>
            </a:r>
            <a:r>
              <a:rPr dirty="0" sz="1400" spc="-95">
                <a:latin typeface="Verdana"/>
                <a:cs typeface="Verdana"/>
              </a:rPr>
              <a:t>Um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 spc="-35">
                <a:latin typeface="Verdana"/>
                <a:cs typeface="Verdana"/>
              </a:rPr>
              <a:t>retorno </a:t>
            </a:r>
            <a:r>
              <a:rPr dirty="0" sz="1400" spc="-25">
                <a:latin typeface="Verdana"/>
                <a:cs typeface="Verdana"/>
              </a:rPr>
              <a:t>financeiro,</a:t>
            </a:r>
            <a:r>
              <a:rPr dirty="0" sz="1400" spc="-55">
                <a:latin typeface="Verdana"/>
                <a:cs typeface="Verdana"/>
              </a:rPr>
              <a:t> </a:t>
            </a:r>
            <a:r>
              <a:rPr dirty="0" sz="1400" spc="-70">
                <a:latin typeface="Verdana"/>
                <a:cs typeface="Verdana"/>
              </a:rPr>
              <a:t>visto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no</a:t>
            </a:r>
            <a:r>
              <a:rPr dirty="0" sz="1400" spc="-50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P&amp;L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realizado </a:t>
            </a:r>
            <a:r>
              <a:rPr dirty="0" sz="1400" spc="-20">
                <a:latin typeface="Verdana"/>
                <a:cs typeface="Verdana"/>
              </a:rPr>
              <a:t>durante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 spc="-55">
                <a:latin typeface="Verdana"/>
                <a:cs typeface="Verdana"/>
              </a:rPr>
              <a:t>um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 spc="-35">
                <a:latin typeface="Verdana"/>
                <a:cs typeface="Verdana"/>
              </a:rPr>
              <a:t>projeto</a:t>
            </a:r>
            <a:r>
              <a:rPr dirty="0" sz="1400" spc="-7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típico</a:t>
            </a:r>
            <a:r>
              <a:rPr dirty="0" sz="1400" spc="-95">
                <a:latin typeface="Verdana"/>
                <a:cs typeface="Verdana"/>
              </a:rPr>
              <a:t> </a:t>
            </a:r>
            <a:r>
              <a:rPr dirty="0" sz="1400" spc="-65">
                <a:latin typeface="Verdana"/>
                <a:cs typeface="Verdana"/>
              </a:rPr>
              <a:t>nosso</a:t>
            </a:r>
            <a:r>
              <a:rPr dirty="0" sz="1400" spc="-70">
                <a:latin typeface="Verdana"/>
                <a:cs typeface="Verdana"/>
              </a:rPr>
              <a:t> </a:t>
            </a:r>
            <a:r>
              <a:rPr dirty="0" sz="1400" spc="65">
                <a:latin typeface="Verdana"/>
                <a:cs typeface="Verdana"/>
              </a:rPr>
              <a:t>e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capturado</a:t>
            </a:r>
            <a:r>
              <a:rPr dirty="0" sz="1400" spc="-70">
                <a:latin typeface="Verdana"/>
                <a:cs typeface="Verdana"/>
              </a:rPr>
              <a:t> </a:t>
            </a:r>
            <a:r>
              <a:rPr dirty="0" sz="1400" spc="-55">
                <a:latin typeface="Verdana"/>
                <a:cs typeface="Verdana"/>
              </a:rPr>
              <a:t>já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no</a:t>
            </a:r>
            <a:r>
              <a:rPr dirty="0" sz="1400" spc="-55">
                <a:latin typeface="Verdana"/>
                <a:cs typeface="Verdana"/>
              </a:rPr>
              <a:t> </a:t>
            </a:r>
            <a:r>
              <a:rPr dirty="0" sz="1400" spc="-60">
                <a:latin typeface="Verdana"/>
                <a:cs typeface="Verdana"/>
              </a:rPr>
              <a:t>primeiro </a:t>
            </a:r>
            <a:r>
              <a:rPr dirty="0" sz="1400" spc="-20">
                <a:latin typeface="Verdana"/>
                <a:cs typeface="Verdana"/>
              </a:rPr>
              <a:t>ano.</a:t>
            </a:r>
            <a:endParaRPr sz="1400">
              <a:latin typeface="Verdana"/>
              <a:cs typeface="Verdana"/>
            </a:endParaRPr>
          </a:p>
          <a:p>
            <a:pPr algn="just" marL="12700" marR="5080">
              <a:lnSpc>
                <a:spcPct val="90000"/>
              </a:lnSpc>
              <a:spcBef>
                <a:spcPts val="885"/>
              </a:spcBef>
            </a:pPr>
            <a:r>
              <a:rPr dirty="0" sz="1400">
                <a:latin typeface="Verdana"/>
                <a:cs typeface="Verdana"/>
              </a:rPr>
              <a:t>É</a:t>
            </a:r>
            <a:r>
              <a:rPr dirty="0" sz="1400" spc="25">
                <a:latin typeface="Verdana"/>
                <a:cs typeface="Verdana"/>
              </a:rPr>
              <a:t>  </a:t>
            </a:r>
            <a:r>
              <a:rPr dirty="0" sz="1400">
                <a:latin typeface="Verdana"/>
                <a:cs typeface="Verdana"/>
              </a:rPr>
              <a:t>importante</a:t>
            </a:r>
            <a:r>
              <a:rPr dirty="0" sz="1400" spc="40">
                <a:latin typeface="Verdana"/>
                <a:cs typeface="Verdana"/>
              </a:rPr>
              <a:t>  </a:t>
            </a:r>
            <a:r>
              <a:rPr dirty="0" sz="1400">
                <a:latin typeface="Verdana"/>
                <a:cs typeface="Verdana"/>
              </a:rPr>
              <a:t>ressaltar</a:t>
            </a:r>
            <a:r>
              <a:rPr dirty="0" sz="1400" spc="35">
                <a:latin typeface="Verdana"/>
                <a:cs typeface="Verdana"/>
              </a:rPr>
              <a:t>  </a:t>
            </a:r>
            <a:r>
              <a:rPr dirty="0" sz="1400">
                <a:latin typeface="Verdana"/>
                <a:cs typeface="Verdana"/>
              </a:rPr>
              <a:t>que</a:t>
            </a:r>
            <a:r>
              <a:rPr dirty="0" sz="1400" spc="35">
                <a:latin typeface="Verdana"/>
                <a:cs typeface="Verdana"/>
              </a:rPr>
              <a:t>  </a:t>
            </a:r>
            <a:r>
              <a:rPr dirty="0" sz="1400">
                <a:latin typeface="Verdana"/>
                <a:cs typeface="Verdana"/>
              </a:rPr>
              <a:t>nos</a:t>
            </a:r>
            <a:r>
              <a:rPr dirty="0" sz="1400" spc="30">
                <a:latin typeface="Verdana"/>
                <a:cs typeface="Verdana"/>
              </a:rPr>
              <a:t>  </a:t>
            </a:r>
            <a:r>
              <a:rPr dirty="0" sz="1400">
                <a:latin typeface="Verdana"/>
                <a:cs typeface="Verdana"/>
              </a:rPr>
              <a:t>concentramos</a:t>
            </a:r>
            <a:r>
              <a:rPr dirty="0" sz="1400" spc="25">
                <a:latin typeface="Verdana"/>
                <a:cs typeface="Verdana"/>
              </a:rPr>
              <a:t>  </a:t>
            </a:r>
            <a:r>
              <a:rPr dirty="0" sz="1400">
                <a:latin typeface="Verdana"/>
                <a:cs typeface="Verdana"/>
              </a:rPr>
              <a:t>no</a:t>
            </a:r>
            <a:r>
              <a:rPr dirty="0" sz="1400" spc="35">
                <a:latin typeface="Verdana"/>
                <a:cs typeface="Verdana"/>
              </a:rPr>
              <a:t>  </a:t>
            </a:r>
            <a:r>
              <a:rPr dirty="0" sz="1400" spc="-70" b="1">
                <a:latin typeface="Verdana"/>
                <a:cs typeface="Verdana"/>
              </a:rPr>
              <a:t>desenvolvimento</a:t>
            </a:r>
            <a:r>
              <a:rPr dirty="0" sz="1400" spc="55" b="1">
                <a:latin typeface="Verdana"/>
                <a:cs typeface="Verdana"/>
              </a:rPr>
              <a:t>  </a:t>
            </a:r>
            <a:r>
              <a:rPr dirty="0" sz="1400" b="1">
                <a:latin typeface="Verdana"/>
                <a:cs typeface="Verdana"/>
              </a:rPr>
              <a:t>e</a:t>
            </a:r>
            <a:r>
              <a:rPr dirty="0" sz="1400" spc="50" b="1">
                <a:latin typeface="Verdana"/>
                <a:cs typeface="Verdana"/>
              </a:rPr>
              <a:t>  </a:t>
            </a:r>
            <a:r>
              <a:rPr dirty="0" sz="1400" spc="-25" b="1">
                <a:latin typeface="Verdana"/>
                <a:cs typeface="Verdana"/>
              </a:rPr>
              <a:t>na </a:t>
            </a:r>
            <a:r>
              <a:rPr dirty="0" sz="1400" spc="-35" b="1">
                <a:latin typeface="Verdana"/>
                <a:cs typeface="Verdana"/>
              </a:rPr>
              <a:t>capacitação</a:t>
            </a:r>
            <a:r>
              <a:rPr dirty="0" sz="1400" spc="-60" b="1">
                <a:latin typeface="Verdana"/>
                <a:cs typeface="Verdana"/>
              </a:rPr>
              <a:t> </a:t>
            </a:r>
            <a:r>
              <a:rPr dirty="0" sz="1400" spc="-114" b="1">
                <a:latin typeface="Verdana"/>
                <a:cs typeface="Verdana"/>
              </a:rPr>
              <a:t>das</a:t>
            </a:r>
            <a:r>
              <a:rPr dirty="0" sz="1400" spc="15" b="1">
                <a:latin typeface="Verdana"/>
                <a:cs typeface="Verdana"/>
              </a:rPr>
              <a:t> </a:t>
            </a:r>
            <a:r>
              <a:rPr dirty="0" sz="1400" spc="-135" b="1">
                <a:latin typeface="Verdana"/>
                <a:cs typeface="Verdana"/>
              </a:rPr>
              <a:t>pessoas</a:t>
            </a:r>
            <a:r>
              <a:rPr dirty="0" sz="1400" spc="15" b="1">
                <a:latin typeface="Verdana"/>
                <a:cs typeface="Verdana"/>
              </a:rPr>
              <a:t> </a:t>
            </a:r>
            <a:r>
              <a:rPr dirty="0" sz="1400" spc="-30" b="1">
                <a:latin typeface="Verdana"/>
                <a:cs typeface="Verdana"/>
              </a:rPr>
              <a:t>de</a:t>
            </a:r>
            <a:r>
              <a:rPr dirty="0" sz="1400" spc="10" b="1">
                <a:latin typeface="Verdana"/>
                <a:cs typeface="Verdana"/>
              </a:rPr>
              <a:t> </a:t>
            </a:r>
            <a:r>
              <a:rPr dirty="0" sz="1400" spc="-185" b="1">
                <a:latin typeface="Verdana"/>
                <a:cs typeface="Verdana"/>
              </a:rPr>
              <a:t>nossos</a:t>
            </a:r>
            <a:r>
              <a:rPr dirty="0" sz="1400" spc="70" b="1">
                <a:latin typeface="Verdana"/>
                <a:cs typeface="Verdana"/>
              </a:rPr>
              <a:t> </a:t>
            </a:r>
            <a:r>
              <a:rPr dirty="0" sz="1400" spc="-125" b="1">
                <a:latin typeface="Verdana"/>
                <a:cs typeface="Verdana"/>
              </a:rPr>
              <a:t>clientes</a:t>
            </a:r>
            <a:r>
              <a:rPr dirty="0" sz="1400" spc="-125">
                <a:latin typeface="Verdana"/>
                <a:cs typeface="Verdana"/>
              </a:rPr>
              <a:t>,</a:t>
            </a:r>
            <a:r>
              <a:rPr dirty="0" sz="1400">
                <a:latin typeface="Verdana"/>
                <a:cs typeface="Verdana"/>
              </a:rPr>
              <a:t> para</a:t>
            </a:r>
            <a:r>
              <a:rPr dirty="0" sz="1400" spc="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que</a:t>
            </a:r>
            <a:r>
              <a:rPr dirty="0" sz="1400" spc="-5">
                <a:latin typeface="Verdana"/>
                <a:cs typeface="Verdana"/>
              </a:rPr>
              <a:t> </a:t>
            </a:r>
            <a:r>
              <a:rPr dirty="0" sz="1400" spc="-50">
                <a:latin typeface="Verdana"/>
                <a:cs typeface="Verdana"/>
              </a:rPr>
              <a:t>eles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 spc="-75">
                <a:latin typeface="Verdana"/>
                <a:cs typeface="Verdana"/>
              </a:rPr>
              <a:t>mesmos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30">
                <a:latin typeface="Verdana"/>
                <a:cs typeface="Verdana"/>
              </a:rPr>
              <a:t>possam</a:t>
            </a:r>
            <a:r>
              <a:rPr dirty="0" sz="1400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fazer </a:t>
            </a:r>
            <a:r>
              <a:rPr dirty="0" sz="1400">
                <a:latin typeface="Verdana"/>
                <a:cs typeface="Verdana"/>
              </a:rPr>
              <a:t>isso</a:t>
            </a:r>
            <a:r>
              <a:rPr dirty="0" sz="1400" spc="20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no</a:t>
            </a:r>
            <a:r>
              <a:rPr dirty="0" sz="1400" spc="2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futuro.</a:t>
            </a:r>
            <a:r>
              <a:rPr dirty="0" sz="1400" spc="19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Em</a:t>
            </a:r>
            <a:r>
              <a:rPr dirty="0" sz="1400" spc="204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resumo,</a:t>
            </a:r>
            <a:r>
              <a:rPr dirty="0" sz="1400" spc="20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ajudamos</a:t>
            </a:r>
            <a:r>
              <a:rPr dirty="0" sz="1400" spc="20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as</a:t>
            </a:r>
            <a:r>
              <a:rPr dirty="0" sz="1400" spc="19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pessoas</a:t>
            </a:r>
            <a:r>
              <a:rPr dirty="0" sz="1400" spc="204">
                <a:latin typeface="Verdana"/>
                <a:cs typeface="Verdana"/>
              </a:rPr>
              <a:t> </a:t>
            </a:r>
            <a:r>
              <a:rPr dirty="0" sz="1400" spc="114">
                <a:latin typeface="Verdana"/>
                <a:cs typeface="Verdana"/>
              </a:rPr>
              <a:t>a</a:t>
            </a:r>
            <a:r>
              <a:rPr dirty="0" sz="1400" spc="204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mudar</a:t>
            </a:r>
            <a:r>
              <a:rPr dirty="0" sz="1400" spc="200">
                <a:latin typeface="Verdana"/>
                <a:cs typeface="Verdana"/>
              </a:rPr>
              <a:t> </a:t>
            </a:r>
            <a:r>
              <a:rPr dirty="0" sz="1400" spc="114">
                <a:latin typeface="Verdana"/>
                <a:cs typeface="Verdana"/>
              </a:rPr>
              <a:t>a</a:t>
            </a:r>
            <a:r>
              <a:rPr dirty="0" sz="1400" spc="2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maneira</a:t>
            </a:r>
            <a:r>
              <a:rPr dirty="0" sz="1400" spc="195">
                <a:latin typeface="Verdana"/>
                <a:cs typeface="Verdana"/>
              </a:rPr>
              <a:t> </a:t>
            </a:r>
            <a:r>
              <a:rPr dirty="0" sz="1400" spc="40">
                <a:latin typeface="Verdana"/>
                <a:cs typeface="Verdana"/>
              </a:rPr>
              <a:t>como </a:t>
            </a:r>
            <a:r>
              <a:rPr dirty="0" sz="1400">
                <a:latin typeface="Verdana"/>
                <a:cs typeface="Verdana"/>
              </a:rPr>
              <a:t>trabalham</a:t>
            </a:r>
            <a:r>
              <a:rPr dirty="0" sz="1400" spc="5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para</a:t>
            </a:r>
            <a:r>
              <a:rPr dirty="0" sz="1400" spc="5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mudar</a:t>
            </a:r>
            <a:r>
              <a:rPr dirty="0" sz="1400" spc="50">
                <a:latin typeface="Verdana"/>
                <a:cs typeface="Verdana"/>
              </a:rPr>
              <a:t> </a:t>
            </a:r>
            <a:r>
              <a:rPr dirty="0" sz="1400" spc="-55">
                <a:latin typeface="Verdana"/>
                <a:cs typeface="Verdana"/>
              </a:rPr>
              <a:t>seus</a:t>
            </a:r>
            <a:r>
              <a:rPr dirty="0" sz="1400" spc="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negócios</a:t>
            </a:r>
            <a:r>
              <a:rPr dirty="0" sz="1400" spc="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para</a:t>
            </a:r>
            <a:r>
              <a:rPr dirty="0" sz="1400" spc="55">
                <a:latin typeface="Verdana"/>
                <a:cs typeface="Verdana"/>
              </a:rPr>
              <a:t> </a:t>
            </a:r>
            <a:r>
              <a:rPr dirty="0" sz="1400" spc="-35">
                <a:latin typeface="Verdana"/>
                <a:cs typeface="Verdana"/>
              </a:rPr>
              <a:t>melhor.</a:t>
            </a:r>
            <a:r>
              <a:rPr dirty="0" sz="1400" spc="50">
                <a:latin typeface="Verdana"/>
                <a:cs typeface="Verdana"/>
              </a:rPr>
              <a:t> </a:t>
            </a:r>
            <a:r>
              <a:rPr dirty="0" sz="1400" spc="-60">
                <a:latin typeface="Verdana"/>
                <a:cs typeface="Verdana"/>
              </a:rPr>
              <a:t>Eles</a:t>
            </a:r>
            <a:r>
              <a:rPr dirty="0" sz="1400" spc="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mudam</a:t>
            </a:r>
            <a:r>
              <a:rPr dirty="0" sz="1400" spc="60">
                <a:latin typeface="Verdana"/>
                <a:cs typeface="Verdana"/>
              </a:rPr>
              <a:t> </a:t>
            </a:r>
            <a:r>
              <a:rPr dirty="0" sz="1400" spc="-55">
                <a:latin typeface="Verdana"/>
                <a:cs typeface="Verdana"/>
              </a:rPr>
              <a:t>seus</a:t>
            </a:r>
            <a:r>
              <a:rPr dirty="0" sz="1400" spc="45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resultados. </a:t>
            </a:r>
            <a:r>
              <a:rPr dirty="0" sz="1400" spc="-45">
                <a:latin typeface="Verdana"/>
                <a:cs typeface="Verdana"/>
              </a:rPr>
              <a:t>Nós</a:t>
            </a:r>
            <a:r>
              <a:rPr dirty="0" sz="1400" spc="-55">
                <a:latin typeface="Verdana"/>
                <a:cs typeface="Verdana"/>
              </a:rPr>
              <a:t> </a:t>
            </a:r>
            <a:r>
              <a:rPr dirty="0" sz="1400" spc="-60">
                <a:latin typeface="Verdana"/>
                <a:cs typeface="Verdana"/>
              </a:rPr>
              <a:t>os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ajudamos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vocês,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 spc="114">
                <a:latin typeface="Verdana"/>
                <a:cs typeface="Verdana"/>
              </a:rPr>
              <a:t>a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perceber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 spc="-60">
                <a:latin typeface="Verdana"/>
                <a:cs typeface="Verdana"/>
              </a:rPr>
              <a:t>os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 spc="-50">
                <a:latin typeface="Verdana"/>
                <a:cs typeface="Verdana"/>
              </a:rPr>
              <a:t>resultados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 spc="70">
                <a:latin typeface="Verdana"/>
                <a:cs typeface="Verdana"/>
              </a:rPr>
              <a:t>de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amanhã,</a:t>
            </a:r>
            <a:r>
              <a:rPr dirty="0" sz="1400" spc="-55">
                <a:latin typeface="Verdana"/>
                <a:cs typeface="Verdana"/>
              </a:rPr>
              <a:t> </a:t>
            </a:r>
            <a:r>
              <a:rPr dirty="0" sz="1400" spc="-50">
                <a:latin typeface="Verdana"/>
                <a:cs typeface="Verdana"/>
              </a:rPr>
              <a:t>hoje.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 spc="55">
                <a:latin typeface="Verdana"/>
                <a:cs typeface="Verdana"/>
              </a:rPr>
              <a:t>Com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um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viés </a:t>
            </a:r>
            <a:r>
              <a:rPr dirty="0" sz="1400" spc="-35">
                <a:latin typeface="Verdana"/>
                <a:cs typeface="Verdana"/>
              </a:rPr>
              <a:t>Financeiro,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Operacional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 spc="65">
                <a:latin typeface="Verdana"/>
                <a:cs typeface="Verdana"/>
              </a:rPr>
              <a:t>e</a:t>
            </a:r>
            <a:r>
              <a:rPr dirty="0" sz="1400" spc="5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Cultural.</a:t>
            </a:r>
            <a:endParaRPr sz="1400">
              <a:latin typeface="Verdana"/>
              <a:cs typeface="Verdana"/>
            </a:endParaRPr>
          </a:p>
          <a:p>
            <a:pPr marL="379095">
              <a:lnSpc>
                <a:spcPct val="100000"/>
              </a:lnSpc>
              <a:spcBef>
                <a:spcPts val="840"/>
              </a:spcBef>
            </a:pPr>
            <a:r>
              <a:rPr dirty="0" sz="1800" b="1">
                <a:solidFill>
                  <a:srgbClr val="006FC0"/>
                </a:solidFill>
                <a:latin typeface="Gadugi"/>
                <a:cs typeface="Gadugi"/>
              </a:rPr>
              <a:t>E</a:t>
            </a:r>
            <a:r>
              <a:rPr dirty="0" sz="1800" spc="-5" b="1">
                <a:solidFill>
                  <a:srgbClr val="006FC0"/>
                </a:solidFill>
                <a:latin typeface="Gadugi"/>
                <a:cs typeface="Gadugi"/>
              </a:rPr>
              <a:t> </a:t>
            </a:r>
            <a:r>
              <a:rPr dirty="0" sz="1800" b="1">
                <a:solidFill>
                  <a:srgbClr val="006FC0"/>
                </a:solidFill>
                <a:latin typeface="Gadugi"/>
                <a:cs typeface="Gadugi"/>
              </a:rPr>
              <a:t>se</a:t>
            </a:r>
            <a:r>
              <a:rPr dirty="0" sz="1800" spc="-20" b="1">
                <a:solidFill>
                  <a:srgbClr val="006FC0"/>
                </a:solidFill>
                <a:latin typeface="Gadugi"/>
                <a:cs typeface="Gadugi"/>
              </a:rPr>
              <a:t> </a:t>
            </a:r>
            <a:r>
              <a:rPr dirty="0" sz="1800" b="1">
                <a:solidFill>
                  <a:srgbClr val="006FC0"/>
                </a:solidFill>
                <a:latin typeface="Gadugi"/>
                <a:cs typeface="Gadugi"/>
              </a:rPr>
              <a:t>você</a:t>
            </a:r>
            <a:r>
              <a:rPr dirty="0" sz="1800" spc="-5" b="1">
                <a:solidFill>
                  <a:srgbClr val="006FC0"/>
                </a:solidFill>
                <a:latin typeface="Gadugi"/>
                <a:cs typeface="Gadugi"/>
              </a:rPr>
              <a:t> </a:t>
            </a:r>
            <a:r>
              <a:rPr dirty="0" sz="1800" spc="-10" b="1">
                <a:solidFill>
                  <a:srgbClr val="006FC0"/>
                </a:solidFill>
                <a:latin typeface="Gadugi"/>
                <a:cs typeface="Gadugi"/>
              </a:rPr>
              <a:t>pudesse…</a:t>
            </a:r>
            <a:endParaRPr sz="1800">
              <a:latin typeface="Gadugi"/>
              <a:cs typeface="Gadugi"/>
            </a:endParaRPr>
          </a:p>
          <a:p>
            <a:pPr marL="974725" marR="477520" indent="-222885">
              <a:lnSpc>
                <a:spcPts val="1510"/>
              </a:lnSpc>
              <a:spcBef>
                <a:spcPts val="545"/>
              </a:spcBef>
            </a:pPr>
            <a:r>
              <a:rPr dirty="0" sz="1400">
                <a:latin typeface="Verdana"/>
                <a:cs typeface="Verdana"/>
              </a:rPr>
              <a:t>…Acelerar</a:t>
            </a:r>
            <a:r>
              <a:rPr dirty="0" sz="1400" spc="-75">
                <a:latin typeface="Verdana"/>
                <a:cs typeface="Verdana"/>
              </a:rPr>
              <a:t> </a:t>
            </a:r>
            <a:r>
              <a:rPr dirty="0" sz="1400" spc="-35">
                <a:latin typeface="Verdana"/>
                <a:cs typeface="Verdana"/>
              </a:rPr>
              <a:t>as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 spc="-45">
                <a:latin typeface="Verdana"/>
                <a:cs typeface="Verdana"/>
              </a:rPr>
              <a:t>iniciativas</a:t>
            </a:r>
            <a:r>
              <a:rPr dirty="0" sz="1400" spc="-85">
                <a:latin typeface="Verdana"/>
                <a:cs typeface="Verdana"/>
              </a:rPr>
              <a:t> </a:t>
            </a:r>
            <a:r>
              <a:rPr dirty="0" sz="1400" spc="-60">
                <a:latin typeface="Verdana"/>
                <a:cs typeface="Verdana"/>
              </a:rPr>
              <a:t>internas</a:t>
            </a:r>
            <a:r>
              <a:rPr dirty="0" sz="1400" spc="-50">
                <a:latin typeface="Verdana"/>
                <a:cs typeface="Verdana"/>
              </a:rPr>
              <a:t> </a:t>
            </a:r>
            <a:r>
              <a:rPr dirty="0" sz="1400" spc="75">
                <a:latin typeface="Verdana"/>
                <a:cs typeface="Verdana"/>
              </a:rPr>
              <a:t>de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 spc="-35">
                <a:latin typeface="Verdana"/>
                <a:cs typeface="Verdana"/>
              </a:rPr>
              <a:t>sua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organização</a:t>
            </a:r>
            <a:r>
              <a:rPr dirty="0" sz="1400" spc="-70">
                <a:latin typeface="Verdana"/>
                <a:cs typeface="Verdana"/>
              </a:rPr>
              <a:t> </a:t>
            </a:r>
            <a:r>
              <a:rPr dirty="0" sz="1400" spc="75">
                <a:latin typeface="Verdana"/>
                <a:cs typeface="Verdana"/>
              </a:rPr>
              <a:t>de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 spc="-30">
                <a:latin typeface="Verdana"/>
                <a:cs typeface="Verdana"/>
              </a:rPr>
              <a:t>forma</a:t>
            </a:r>
            <a:r>
              <a:rPr dirty="0" sz="1400" spc="-50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ágil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 spc="15">
                <a:latin typeface="Verdana"/>
                <a:cs typeface="Verdana"/>
              </a:rPr>
              <a:t>e </a:t>
            </a:r>
            <a:r>
              <a:rPr dirty="0" sz="1400" spc="-70">
                <a:latin typeface="Verdana"/>
                <a:cs typeface="Verdana"/>
              </a:rPr>
              <a:t>assertiva,</a:t>
            </a:r>
            <a:r>
              <a:rPr dirty="0" sz="1400" spc="-8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aproveitando</a:t>
            </a:r>
            <a:r>
              <a:rPr dirty="0" sz="1400" spc="-75">
                <a:latin typeface="Verdana"/>
                <a:cs typeface="Verdana"/>
              </a:rPr>
              <a:t> </a:t>
            </a:r>
            <a:r>
              <a:rPr dirty="0" sz="1400" spc="65">
                <a:latin typeface="Verdana"/>
                <a:cs typeface="Verdana"/>
              </a:rPr>
              <a:t>o</a:t>
            </a:r>
            <a:r>
              <a:rPr dirty="0" sz="1400" spc="-6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poder</a:t>
            </a:r>
            <a:r>
              <a:rPr dirty="0" sz="1400" spc="-70">
                <a:latin typeface="Verdana"/>
                <a:cs typeface="Verdana"/>
              </a:rPr>
              <a:t> </a:t>
            </a:r>
            <a:r>
              <a:rPr dirty="0" sz="1400" spc="75">
                <a:latin typeface="Verdana"/>
                <a:cs typeface="Verdana"/>
              </a:rPr>
              <a:t>do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 spc="-60">
                <a:latin typeface="Verdana"/>
                <a:cs typeface="Verdana"/>
              </a:rPr>
              <a:t>seu</a:t>
            </a:r>
            <a:r>
              <a:rPr dirty="0" sz="1400" spc="-55">
                <a:latin typeface="Verdana"/>
                <a:cs typeface="Verdana"/>
              </a:rPr>
              <a:t> </a:t>
            </a:r>
            <a:r>
              <a:rPr dirty="0" sz="1400" spc="-30">
                <a:latin typeface="Verdana"/>
                <a:cs typeface="Verdana"/>
              </a:rPr>
              <a:t>pessoal</a:t>
            </a:r>
            <a:r>
              <a:rPr dirty="0" sz="1400" spc="-8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para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 spc="-45">
                <a:latin typeface="Verdana"/>
                <a:cs typeface="Verdana"/>
              </a:rPr>
              <a:t>fazer </a:t>
            </a:r>
            <a:r>
              <a:rPr dirty="0" sz="1400" spc="-10">
                <a:latin typeface="Verdana"/>
                <a:cs typeface="Verdana"/>
              </a:rPr>
              <a:t>isso?</a:t>
            </a:r>
            <a:endParaRPr sz="1400">
              <a:latin typeface="Verdana"/>
              <a:cs typeface="Verdana"/>
            </a:endParaRPr>
          </a:p>
          <a:p>
            <a:pPr marL="3087370">
              <a:lnSpc>
                <a:spcPct val="100000"/>
              </a:lnSpc>
              <a:spcBef>
                <a:spcPts val="240"/>
              </a:spcBef>
            </a:pPr>
            <a:r>
              <a:rPr dirty="0" sz="1800" b="1">
                <a:solidFill>
                  <a:srgbClr val="006FC0"/>
                </a:solidFill>
                <a:latin typeface="Gadugi"/>
                <a:cs typeface="Gadugi"/>
              </a:rPr>
              <a:t>Com</a:t>
            </a:r>
            <a:r>
              <a:rPr dirty="0" sz="1800" spc="-35" b="1">
                <a:solidFill>
                  <a:srgbClr val="006FC0"/>
                </a:solidFill>
                <a:latin typeface="Gadugi"/>
                <a:cs typeface="Gadugi"/>
              </a:rPr>
              <a:t> </a:t>
            </a:r>
            <a:r>
              <a:rPr dirty="0" sz="1800" b="1">
                <a:solidFill>
                  <a:srgbClr val="006FC0"/>
                </a:solidFill>
                <a:latin typeface="Gadugi"/>
                <a:cs typeface="Gadugi"/>
              </a:rPr>
              <a:t>a</a:t>
            </a:r>
            <a:r>
              <a:rPr dirty="0" sz="1800" spc="-45" b="1">
                <a:solidFill>
                  <a:srgbClr val="006FC0"/>
                </a:solidFill>
                <a:latin typeface="Gadugi"/>
                <a:cs typeface="Gadugi"/>
              </a:rPr>
              <a:t> </a:t>
            </a:r>
            <a:r>
              <a:rPr dirty="0" sz="1800" spc="-20" b="1">
                <a:solidFill>
                  <a:srgbClr val="006FC0"/>
                </a:solidFill>
                <a:latin typeface="Gadugi"/>
                <a:cs typeface="Gadugi"/>
              </a:rPr>
              <a:t>CONNECT,</a:t>
            </a:r>
            <a:r>
              <a:rPr dirty="0" sz="1800" spc="-30" b="1">
                <a:solidFill>
                  <a:srgbClr val="006FC0"/>
                </a:solidFill>
                <a:latin typeface="Gadugi"/>
                <a:cs typeface="Gadugi"/>
              </a:rPr>
              <a:t> </a:t>
            </a:r>
            <a:r>
              <a:rPr dirty="0" sz="1800" b="1">
                <a:solidFill>
                  <a:srgbClr val="006FC0"/>
                </a:solidFill>
                <a:latin typeface="Gadugi"/>
                <a:cs typeface="Gadugi"/>
              </a:rPr>
              <a:t>você</a:t>
            </a:r>
            <a:r>
              <a:rPr dirty="0" sz="1800" spc="-30" b="1">
                <a:solidFill>
                  <a:srgbClr val="006FC0"/>
                </a:solidFill>
                <a:latin typeface="Gadugi"/>
                <a:cs typeface="Gadugi"/>
              </a:rPr>
              <a:t> </a:t>
            </a:r>
            <a:r>
              <a:rPr dirty="0" sz="1800" spc="-10" b="1">
                <a:solidFill>
                  <a:srgbClr val="006FC0"/>
                </a:solidFill>
                <a:latin typeface="Gadugi"/>
                <a:cs typeface="Gadugi"/>
              </a:rPr>
              <a:t>pode.</a:t>
            </a:r>
            <a:endParaRPr sz="1800">
              <a:latin typeface="Gadugi"/>
              <a:cs typeface="Gadug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O</a:t>
            </a:r>
            <a:r>
              <a:rPr dirty="0" spc="-165"/>
              <a:t> </a:t>
            </a:r>
            <a:r>
              <a:rPr dirty="0" spc="-180"/>
              <a:t>que</a:t>
            </a:r>
            <a:r>
              <a:rPr dirty="0" spc="-150"/>
              <a:t> </a:t>
            </a:r>
            <a:r>
              <a:rPr dirty="0" spc="-80"/>
              <a:t>é</a:t>
            </a:r>
            <a:r>
              <a:rPr dirty="0" spc="-145"/>
              <a:t> </a:t>
            </a:r>
            <a:r>
              <a:rPr dirty="0" spc="-150"/>
              <a:t>homologação </a:t>
            </a:r>
            <a:r>
              <a:rPr dirty="0" spc="-140"/>
              <a:t>técnica</a:t>
            </a:r>
            <a:r>
              <a:rPr dirty="0" spc="-150"/>
              <a:t> </a:t>
            </a:r>
            <a:r>
              <a:rPr dirty="0" spc="-105"/>
              <a:t>de</a:t>
            </a:r>
            <a:r>
              <a:rPr dirty="0" spc="-145"/>
              <a:t> </a:t>
            </a:r>
            <a:r>
              <a:rPr dirty="0" spc="-180"/>
              <a:t>fornecedores?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48411" y="1611248"/>
            <a:ext cx="9814560" cy="4141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35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Basicamente,</a:t>
            </a:r>
            <a:r>
              <a:rPr dirty="0" sz="1800" spc="229">
                <a:latin typeface="Verdana"/>
                <a:cs typeface="Verdana"/>
              </a:rPr>
              <a:t> </a:t>
            </a:r>
            <a:r>
              <a:rPr dirty="0" sz="1800" spc="-75">
                <a:latin typeface="Verdana"/>
                <a:cs typeface="Verdana"/>
              </a:rPr>
              <a:t>trata-</a:t>
            </a:r>
            <a:r>
              <a:rPr dirty="0" sz="1800">
                <a:latin typeface="Verdana"/>
                <a:cs typeface="Verdana"/>
              </a:rPr>
              <a:t>se</a:t>
            </a:r>
            <a:r>
              <a:rPr dirty="0" sz="1800" spc="220">
                <a:latin typeface="Verdana"/>
                <a:cs typeface="Verdana"/>
              </a:rPr>
              <a:t> </a:t>
            </a:r>
            <a:r>
              <a:rPr dirty="0" sz="1800" spc="105">
                <a:latin typeface="Verdana"/>
                <a:cs typeface="Verdana"/>
              </a:rPr>
              <a:t>de</a:t>
            </a:r>
            <a:r>
              <a:rPr dirty="0" sz="1800" spc="2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um</a:t>
            </a:r>
            <a:r>
              <a:rPr dirty="0" sz="1800" spc="2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procedimento</a:t>
            </a:r>
            <a:r>
              <a:rPr dirty="0" sz="1800" spc="229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em</a:t>
            </a:r>
            <a:r>
              <a:rPr dirty="0" sz="1800" spc="2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que</a:t>
            </a:r>
            <a:r>
              <a:rPr dirty="0" sz="1800" spc="2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uma</a:t>
            </a:r>
            <a:r>
              <a:rPr dirty="0" sz="1800" spc="2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das</a:t>
            </a:r>
            <a:r>
              <a:rPr dirty="0" sz="1800" spc="2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partes</a:t>
            </a:r>
            <a:r>
              <a:rPr dirty="0" sz="1800" spc="2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—</a:t>
            </a:r>
            <a:r>
              <a:rPr dirty="0" sz="1800" spc="2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</a:t>
            </a:r>
            <a:r>
              <a:rPr dirty="0" sz="1800" spc="2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caso,</a:t>
            </a:r>
            <a:r>
              <a:rPr dirty="0" sz="1800" spc="210">
                <a:latin typeface="Verdana"/>
                <a:cs typeface="Verdana"/>
              </a:rPr>
              <a:t> </a:t>
            </a:r>
            <a:r>
              <a:rPr dirty="0" sz="1800" spc="100">
                <a:latin typeface="Verdana"/>
                <a:cs typeface="Verdana"/>
              </a:rPr>
              <a:t>a </a:t>
            </a:r>
            <a:r>
              <a:rPr dirty="0" sz="1800">
                <a:latin typeface="Verdana"/>
                <a:cs typeface="Verdana"/>
              </a:rPr>
              <a:t>empresa</a:t>
            </a:r>
            <a:r>
              <a:rPr dirty="0" sz="1800" spc="-55">
                <a:latin typeface="Verdana"/>
                <a:cs typeface="Verdana"/>
              </a:rPr>
              <a:t>  </a:t>
            </a:r>
            <a:r>
              <a:rPr dirty="0" sz="1800">
                <a:latin typeface="Verdana"/>
                <a:cs typeface="Verdana"/>
              </a:rPr>
              <a:t>que</a:t>
            </a:r>
            <a:r>
              <a:rPr dirty="0" sz="1800" spc="-55">
                <a:latin typeface="Verdana"/>
                <a:cs typeface="Verdana"/>
              </a:rPr>
              <a:t>  </a:t>
            </a:r>
            <a:r>
              <a:rPr dirty="0" sz="1800" spc="150">
                <a:latin typeface="Verdana"/>
                <a:cs typeface="Verdana"/>
              </a:rPr>
              <a:t>a</a:t>
            </a:r>
            <a:r>
              <a:rPr dirty="0" sz="1800" spc="-55">
                <a:latin typeface="Verdana"/>
                <a:cs typeface="Verdana"/>
              </a:rPr>
              <a:t>  </a:t>
            </a:r>
            <a:r>
              <a:rPr dirty="0" sz="1800">
                <a:latin typeface="Verdana"/>
                <a:cs typeface="Verdana"/>
              </a:rPr>
              <a:t>realiza</a:t>
            </a:r>
            <a:r>
              <a:rPr dirty="0" sz="1800" spc="-65">
                <a:latin typeface="Verdana"/>
                <a:cs typeface="Verdana"/>
              </a:rPr>
              <a:t>  </a:t>
            </a:r>
            <a:r>
              <a:rPr dirty="0" sz="1800">
                <a:latin typeface="Verdana"/>
                <a:cs typeface="Verdana"/>
              </a:rPr>
              <a:t>—</a:t>
            </a:r>
            <a:r>
              <a:rPr dirty="0" sz="1800" spc="-50">
                <a:latin typeface="Verdana"/>
                <a:cs typeface="Verdana"/>
              </a:rPr>
              <a:t>  </a:t>
            </a:r>
            <a:r>
              <a:rPr dirty="0" sz="1800">
                <a:latin typeface="Verdana"/>
                <a:cs typeface="Verdana"/>
              </a:rPr>
              <a:t>submete</a:t>
            </a:r>
            <a:r>
              <a:rPr dirty="0" sz="1800" spc="-55">
                <a:latin typeface="Verdana"/>
                <a:cs typeface="Verdana"/>
              </a:rPr>
              <a:t>  </a:t>
            </a:r>
            <a:r>
              <a:rPr dirty="0" sz="1800" spc="150">
                <a:latin typeface="Verdana"/>
                <a:cs typeface="Verdana"/>
              </a:rPr>
              <a:t>a</a:t>
            </a:r>
            <a:r>
              <a:rPr dirty="0" sz="1800" spc="-55">
                <a:latin typeface="Verdana"/>
                <a:cs typeface="Verdana"/>
              </a:rPr>
              <a:t>  </a:t>
            </a:r>
            <a:r>
              <a:rPr dirty="0" sz="1800">
                <a:latin typeface="Verdana"/>
                <a:cs typeface="Verdana"/>
              </a:rPr>
              <a:t>outra</a:t>
            </a:r>
            <a:r>
              <a:rPr dirty="0" sz="1800" spc="-60">
                <a:latin typeface="Verdana"/>
                <a:cs typeface="Verdana"/>
              </a:rPr>
              <a:t>  </a:t>
            </a:r>
            <a:r>
              <a:rPr dirty="0" sz="1800">
                <a:latin typeface="Verdana"/>
                <a:cs typeface="Verdana"/>
              </a:rPr>
              <a:t>parte</a:t>
            </a:r>
            <a:r>
              <a:rPr dirty="0" sz="1800" spc="-45">
                <a:latin typeface="Verdana"/>
                <a:cs typeface="Verdana"/>
              </a:rPr>
              <a:t>  </a:t>
            </a:r>
            <a:r>
              <a:rPr dirty="0" sz="1800">
                <a:latin typeface="Verdana"/>
                <a:cs typeface="Verdana"/>
              </a:rPr>
              <a:t>(seus</a:t>
            </a:r>
            <a:r>
              <a:rPr dirty="0" sz="1800" spc="-50">
                <a:latin typeface="Verdana"/>
                <a:cs typeface="Verdana"/>
              </a:rPr>
              <a:t>  </a:t>
            </a:r>
            <a:r>
              <a:rPr dirty="0" sz="1800">
                <a:latin typeface="Verdana"/>
                <a:cs typeface="Verdana"/>
              </a:rPr>
              <a:t>fornecedores)</a:t>
            </a:r>
            <a:r>
              <a:rPr dirty="0" sz="1800" spc="-55">
                <a:latin typeface="Verdana"/>
                <a:cs typeface="Verdana"/>
              </a:rPr>
              <a:t>  </a:t>
            </a:r>
            <a:r>
              <a:rPr dirty="0" sz="1800" spc="150">
                <a:latin typeface="Verdana"/>
                <a:cs typeface="Verdana"/>
              </a:rPr>
              <a:t>a</a:t>
            </a:r>
            <a:r>
              <a:rPr dirty="0" sz="1800" spc="-50">
                <a:latin typeface="Verdana"/>
                <a:cs typeface="Verdana"/>
              </a:rPr>
              <a:t>  </a:t>
            </a:r>
            <a:r>
              <a:rPr dirty="0" sz="1800" spc="-10">
                <a:latin typeface="Verdana"/>
                <a:cs typeface="Verdana"/>
              </a:rPr>
              <a:t>certas </a:t>
            </a:r>
            <a:r>
              <a:rPr dirty="0" sz="1800">
                <a:latin typeface="Verdana"/>
                <a:cs typeface="Verdana"/>
              </a:rPr>
              <a:t>condições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para</a:t>
            </a:r>
            <a:r>
              <a:rPr dirty="0" sz="1800" spc="30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garantir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o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pleno</a:t>
            </a:r>
            <a:r>
              <a:rPr dirty="0" sz="1800" spc="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fornecimento</a:t>
            </a:r>
            <a:r>
              <a:rPr dirty="0" sz="1800" spc="35">
                <a:latin typeface="Verdana"/>
                <a:cs typeface="Verdana"/>
              </a:rPr>
              <a:t> </a:t>
            </a:r>
            <a:r>
              <a:rPr dirty="0" sz="1800" spc="105">
                <a:latin typeface="Verdana"/>
                <a:cs typeface="Verdana"/>
              </a:rPr>
              <a:t>de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 spc="-55">
                <a:latin typeface="Verdana"/>
                <a:cs typeface="Verdana"/>
              </a:rPr>
              <a:t>serviços</a:t>
            </a:r>
            <a:r>
              <a:rPr dirty="0" sz="1800" spc="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e/ou</a:t>
            </a:r>
            <a:r>
              <a:rPr dirty="0" sz="1800" spc="35">
                <a:latin typeface="Verdana"/>
                <a:cs typeface="Verdana"/>
              </a:rPr>
              <a:t> </a:t>
            </a:r>
            <a:r>
              <a:rPr dirty="0" sz="1800" spc="-65">
                <a:latin typeface="Verdana"/>
                <a:cs typeface="Verdana"/>
              </a:rPr>
              <a:t>materiais.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204">
                <a:latin typeface="Verdana"/>
                <a:cs typeface="Verdana"/>
              </a:rPr>
              <a:t>Isso</a:t>
            </a:r>
            <a:r>
              <a:rPr dirty="0" sz="1800" spc="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envolve </a:t>
            </a:r>
            <a:r>
              <a:rPr dirty="0" sz="1800" spc="-75">
                <a:latin typeface="Verdana"/>
                <a:cs typeface="Verdana"/>
              </a:rPr>
              <a:t>diretrizes</a:t>
            </a:r>
            <a:r>
              <a:rPr dirty="0" sz="1800" spc="120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e</a:t>
            </a:r>
            <a:r>
              <a:rPr dirty="0" sz="1800" spc="120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ações</a:t>
            </a:r>
            <a:r>
              <a:rPr dirty="0" sz="1800" spc="1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predefinidas,</a:t>
            </a:r>
            <a:r>
              <a:rPr dirty="0" sz="1800" spc="105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que</a:t>
            </a:r>
            <a:r>
              <a:rPr dirty="0" sz="1800" spc="114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visam</a:t>
            </a:r>
            <a:r>
              <a:rPr dirty="0" sz="1800" spc="1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uma</a:t>
            </a:r>
            <a:r>
              <a:rPr dirty="0" sz="1800" spc="114">
                <a:latin typeface="Verdana"/>
                <a:cs typeface="Verdana"/>
              </a:rPr>
              <a:t> </a:t>
            </a:r>
            <a:r>
              <a:rPr dirty="0" sz="1800" spc="-100" b="1">
                <a:latin typeface="Verdana"/>
                <a:cs typeface="Verdana"/>
              </a:rPr>
              <a:t>otimização</a:t>
            </a:r>
            <a:r>
              <a:rPr dirty="0" sz="1800" spc="14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de</a:t>
            </a:r>
            <a:r>
              <a:rPr dirty="0" sz="1800" spc="130" b="1">
                <a:latin typeface="Verdana"/>
                <a:cs typeface="Verdana"/>
              </a:rPr>
              <a:t> </a:t>
            </a:r>
            <a:r>
              <a:rPr dirty="0" sz="1800" spc="-90" b="1">
                <a:latin typeface="Verdana"/>
                <a:cs typeface="Verdana"/>
              </a:rPr>
              <a:t>tempo</a:t>
            </a:r>
            <a:r>
              <a:rPr dirty="0" sz="1800" spc="135" b="1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e</a:t>
            </a:r>
            <a:r>
              <a:rPr dirty="0" sz="1800" spc="114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de</a:t>
            </a:r>
            <a:r>
              <a:rPr dirty="0" sz="1800" spc="114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recursos </a:t>
            </a:r>
            <a:r>
              <a:rPr dirty="0" sz="1800">
                <a:latin typeface="Verdana"/>
                <a:cs typeface="Verdana"/>
              </a:rPr>
              <a:t>para</a:t>
            </a:r>
            <a:r>
              <a:rPr dirty="0" sz="1800" spc="-80">
                <a:latin typeface="Verdana"/>
                <a:cs typeface="Verdana"/>
              </a:rPr>
              <a:t> </a:t>
            </a:r>
            <a:r>
              <a:rPr dirty="0" sz="1800" spc="-55">
                <a:latin typeface="Verdana"/>
                <a:cs typeface="Verdana"/>
              </a:rPr>
              <a:t>garantir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 spc="150">
                <a:latin typeface="Verdana"/>
                <a:cs typeface="Verdana"/>
              </a:rPr>
              <a:t>a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efetividade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do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contrato.</a:t>
            </a:r>
            <a:endParaRPr sz="1800">
              <a:latin typeface="Verdana"/>
              <a:cs typeface="Verdana"/>
            </a:endParaRPr>
          </a:p>
          <a:p>
            <a:pPr algn="just" marL="12700" marR="5080">
              <a:lnSpc>
                <a:spcPct val="100000"/>
              </a:lnSpc>
              <a:spcBef>
                <a:spcPts val="2160"/>
              </a:spcBef>
            </a:pPr>
            <a:r>
              <a:rPr dirty="0" sz="1800" spc="60">
                <a:latin typeface="Verdana"/>
                <a:cs typeface="Verdana"/>
              </a:rPr>
              <a:t>Quando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 spc="-75">
                <a:latin typeface="Verdana"/>
                <a:cs typeface="Verdana"/>
              </a:rPr>
              <a:t>um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fornecedor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é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aceito,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sua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função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é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150">
                <a:latin typeface="Verdana"/>
                <a:cs typeface="Verdana"/>
              </a:rPr>
              <a:t>a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de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fornecer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75">
                <a:latin typeface="Verdana"/>
                <a:cs typeface="Verdana"/>
              </a:rPr>
              <a:t>matérias-</a:t>
            </a:r>
            <a:r>
              <a:rPr dirty="0" sz="1800" spc="-95">
                <a:latin typeface="Verdana"/>
                <a:cs typeface="Verdana"/>
              </a:rPr>
              <a:t>primas,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 spc="-60">
                <a:latin typeface="Verdana"/>
                <a:cs typeface="Verdana"/>
              </a:rPr>
              <a:t>insumos, </a:t>
            </a:r>
            <a:r>
              <a:rPr dirty="0" sz="1800" spc="-35">
                <a:latin typeface="Verdana"/>
                <a:cs typeface="Verdana"/>
              </a:rPr>
              <a:t>serviços</a:t>
            </a:r>
            <a:r>
              <a:rPr dirty="0" sz="1800" spc="90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e</a:t>
            </a:r>
            <a:r>
              <a:rPr dirty="0" sz="1800" spc="9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demais</a:t>
            </a:r>
            <a:r>
              <a:rPr dirty="0" sz="1800" spc="10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produtos</a:t>
            </a:r>
            <a:r>
              <a:rPr dirty="0" sz="1800" spc="1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para</a:t>
            </a:r>
            <a:r>
              <a:rPr dirty="0" sz="1800" spc="95">
                <a:latin typeface="Verdana"/>
                <a:cs typeface="Verdana"/>
              </a:rPr>
              <a:t> </a:t>
            </a:r>
            <a:r>
              <a:rPr dirty="0" sz="1800" spc="150">
                <a:latin typeface="Verdana"/>
                <a:cs typeface="Verdana"/>
              </a:rPr>
              <a:t>a</a:t>
            </a:r>
            <a:r>
              <a:rPr dirty="0" sz="1800" spc="9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empresa</a:t>
            </a:r>
            <a:r>
              <a:rPr dirty="0" sz="1800" spc="10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que</a:t>
            </a:r>
            <a:r>
              <a:rPr dirty="0" sz="1800" spc="100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o</a:t>
            </a:r>
            <a:r>
              <a:rPr dirty="0" sz="1800" spc="10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seleciona.</a:t>
            </a:r>
            <a:r>
              <a:rPr dirty="0" sz="1800" spc="90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Com</a:t>
            </a:r>
            <a:r>
              <a:rPr dirty="0" sz="1800" spc="105">
                <a:latin typeface="Verdana"/>
                <a:cs typeface="Verdana"/>
              </a:rPr>
              <a:t> </a:t>
            </a:r>
            <a:r>
              <a:rPr dirty="0" sz="1800" spc="150">
                <a:latin typeface="Verdana"/>
                <a:cs typeface="Verdana"/>
              </a:rPr>
              <a:t>a</a:t>
            </a:r>
            <a:r>
              <a:rPr dirty="0" sz="1800" spc="9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homologação, </a:t>
            </a:r>
            <a:r>
              <a:rPr dirty="0" sz="1800">
                <a:latin typeface="Verdana"/>
                <a:cs typeface="Verdana"/>
              </a:rPr>
              <a:t>portanto,</a:t>
            </a:r>
            <a:r>
              <a:rPr dirty="0" sz="1800" spc="3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será</a:t>
            </a:r>
            <a:r>
              <a:rPr dirty="0" sz="1800" spc="3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criada</a:t>
            </a:r>
            <a:r>
              <a:rPr dirty="0" sz="1800" spc="3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uma</a:t>
            </a:r>
            <a:r>
              <a:rPr dirty="0" sz="1800" spc="330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relação</a:t>
            </a:r>
            <a:r>
              <a:rPr dirty="0" sz="1800" spc="335">
                <a:latin typeface="Verdana"/>
                <a:cs typeface="Verdana"/>
              </a:rPr>
              <a:t> </a:t>
            </a:r>
            <a:r>
              <a:rPr dirty="0" sz="1800" spc="90">
                <a:latin typeface="Verdana"/>
                <a:cs typeface="Verdana"/>
              </a:rPr>
              <a:t>de</a:t>
            </a:r>
            <a:r>
              <a:rPr dirty="0" sz="1800" spc="3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subserviência,</a:t>
            </a:r>
            <a:r>
              <a:rPr dirty="0" sz="1800" spc="3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que</a:t>
            </a:r>
            <a:r>
              <a:rPr dirty="0" sz="1800" spc="335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deve</a:t>
            </a:r>
            <a:r>
              <a:rPr dirty="0" sz="1800" spc="3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ser</a:t>
            </a:r>
            <a:r>
              <a:rPr dirty="0" sz="1800" spc="335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pautada</a:t>
            </a:r>
            <a:r>
              <a:rPr dirty="0" sz="1800" spc="33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pela transparência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qualidade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para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 spc="-55">
                <a:latin typeface="Verdana"/>
                <a:cs typeface="Verdana"/>
              </a:rPr>
              <a:t>garantir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 spc="150">
                <a:latin typeface="Verdana"/>
                <a:cs typeface="Verdana"/>
              </a:rPr>
              <a:t>a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produtividade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de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ambas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65">
                <a:latin typeface="Verdana"/>
                <a:cs typeface="Verdana"/>
              </a:rPr>
              <a:t>as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partes.</a:t>
            </a:r>
            <a:endParaRPr sz="1800">
              <a:latin typeface="Verdana"/>
              <a:cs typeface="Verdana"/>
            </a:endParaRPr>
          </a:p>
          <a:p>
            <a:pPr algn="just" marL="12700" marR="5080">
              <a:lnSpc>
                <a:spcPct val="100000"/>
              </a:lnSpc>
              <a:spcBef>
                <a:spcPts val="2165"/>
              </a:spcBef>
            </a:pPr>
            <a:r>
              <a:rPr dirty="0" sz="1800">
                <a:latin typeface="Verdana"/>
                <a:cs typeface="Verdana"/>
              </a:rPr>
              <a:t>Após</a:t>
            </a:r>
            <a:r>
              <a:rPr dirty="0" sz="1800" spc="4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esse</a:t>
            </a:r>
            <a:r>
              <a:rPr dirty="0" sz="1800" spc="4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processo,</a:t>
            </a:r>
            <a:r>
              <a:rPr dirty="0" sz="1800" spc="480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é</a:t>
            </a:r>
            <a:r>
              <a:rPr dirty="0" sz="1800" spc="4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muito</a:t>
            </a:r>
            <a:r>
              <a:rPr dirty="0" sz="1800" spc="48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provável</a:t>
            </a:r>
            <a:r>
              <a:rPr dirty="0" sz="1800" spc="49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que</a:t>
            </a:r>
            <a:r>
              <a:rPr dirty="0" sz="1800" spc="4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problemas</a:t>
            </a:r>
            <a:r>
              <a:rPr dirty="0" sz="1800" spc="475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com</a:t>
            </a:r>
            <a:r>
              <a:rPr dirty="0" sz="1800" spc="470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o</a:t>
            </a:r>
            <a:r>
              <a:rPr dirty="0" sz="1800" spc="4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fornecimento</a:t>
            </a:r>
            <a:r>
              <a:rPr dirty="0" sz="1800" spc="484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não </a:t>
            </a:r>
            <a:r>
              <a:rPr dirty="0" sz="1800" spc="70">
                <a:latin typeface="Verdana"/>
                <a:cs typeface="Verdana"/>
              </a:rPr>
              <a:t>aconteçam</a:t>
            </a:r>
            <a:r>
              <a:rPr dirty="0" sz="1800" spc="1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—</a:t>
            </a:r>
            <a:r>
              <a:rPr dirty="0" sz="1800" spc="16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consegue-</a:t>
            </a:r>
            <a:r>
              <a:rPr dirty="0" sz="1800">
                <a:latin typeface="Verdana"/>
                <a:cs typeface="Verdana"/>
              </a:rPr>
              <a:t>se</a:t>
            </a:r>
            <a:r>
              <a:rPr dirty="0" sz="1800" spc="1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até</a:t>
            </a:r>
            <a:r>
              <a:rPr dirty="0" sz="1800" spc="1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que</a:t>
            </a:r>
            <a:r>
              <a:rPr dirty="0" sz="1800" spc="1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os</a:t>
            </a:r>
            <a:r>
              <a:rPr dirty="0" sz="1800" spc="1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preços</a:t>
            </a:r>
            <a:r>
              <a:rPr dirty="0" sz="1800" spc="1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sejam</a:t>
            </a:r>
            <a:r>
              <a:rPr dirty="0" sz="1800" spc="1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mais</a:t>
            </a:r>
            <a:r>
              <a:rPr dirty="0" sz="1800" spc="16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atraentes,</a:t>
            </a:r>
            <a:r>
              <a:rPr dirty="0" sz="1800" spc="15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muitas</a:t>
            </a:r>
            <a:r>
              <a:rPr dirty="0" sz="1800" spc="15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vezes. </a:t>
            </a:r>
            <a:r>
              <a:rPr dirty="0" sz="1800">
                <a:latin typeface="Verdana"/>
                <a:cs typeface="Verdana"/>
              </a:rPr>
              <a:t>Obviamente,</a:t>
            </a:r>
            <a:r>
              <a:rPr dirty="0" sz="1800" spc="-45">
                <a:latin typeface="Verdana"/>
                <a:cs typeface="Verdana"/>
              </a:rPr>
              <a:t>  </a:t>
            </a:r>
            <a:r>
              <a:rPr dirty="0" sz="1800">
                <a:latin typeface="Verdana"/>
                <a:cs typeface="Verdana"/>
              </a:rPr>
              <a:t>tudo</a:t>
            </a:r>
            <a:r>
              <a:rPr dirty="0" sz="1800" spc="-55">
                <a:latin typeface="Verdana"/>
                <a:cs typeface="Verdana"/>
              </a:rPr>
              <a:t>  </a:t>
            </a:r>
            <a:r>
              <a:rPr dirty="0" sz="1800">
                <a:latin typeface="Verdana"/>
                <a:cs typeface="Verdana"/>
              </a:rPr>
              <a:t>deverá</a:t>
            </a:r>
            <a:r>
              <a:rPr dirty="0" sz="1800" spc="-55">
                <a:latin typeface="Verdana"/>
                <a:cs typeface="Verdana"/>
              </a:rPr>
              <a:t>  </a:t>
            </a:r>
            <a:r>
              <a:rPr dirty="0" sz="1800">
                <a:latin typeface="Verdana"/>
                <a:cs typeface="Verdana"/>
              </a:rPr>
              <a:t>ser</a:t>
            </a:r>
            <a:r>
              <a:rPr dirty="0" sz="1800" spc="-50">
                <a:latin typeface="Verdana"/>
                <a:cs typeface="Verdana"/>
              </a:rPr>
              <a:t>  </a:t>
            </a:r>
            <a:r>
              <a:rPr dirty="0" sz="1800">
                <a:latin typeface="Verdana"/>
                <a:cs typeface="Verdana"/>
              </a:rPr>
              <a:t>definido</a:t>
            </a:r>
            <a:r>
              <a:rPr dirty="0" sz="1800" spc="-45">
                <a:latin typeface="Verdana"/>
                <a:cs typeface="Verdana"/>
              </a:rPr>
              <a:t>  </a:t>
            </a:r>
            <a:r>
              <a:rPr dirty="0" sz="1800" spc="70">
                <a:latin typeface="Verdana"/>
                <a:cs typeface="Verdana"/>
              </a:rPr>
              <a:t>com</a:t>
            </a:r>
            <a:r>
              <a:rPr dirty="0" sz="1800" spc="-50">
                <a:latin typeface="Verdana"/>
                <a:cs typeface="Verdana"/>
              </a:rPr>
              <a:t>  </a:t>
            </a:r>
            <a:r>
              <a:rPr dirty="0" sz="1800">
                <a:latin typeface="Verdana"/>
                <a:cs typeface="Verdana"/>
              </a:rPr>
              <a:t>certa</a:t>
            </a:r>
            <a:r>
              <a:rPr dirty="0" sz="1800" spc="-45">
                <a:latin typeface="Verdana"/>
                <a:cs typeface="Verdana"/>
              </a:rPr>
              <a:t>  </a:t>
            </a:r>
            <a:r>
              <a:rPr dirty="0" sz="1800">
                <a:latin typeface="Verdana"/>
                <a:cs typeface="Verdana"/>
              </a:rPr>
              <a:t>antecedência,</a:t>
            </a:r>
            <a:r>
              <a:rPr dirty="0" sz="1800" spc="-50">
                <a:latin typeface="Verdana"/>
                <a:cs typeface="Verdana"/>
              </a:rPr>
              <a:t>  </a:t>
            </a:r>
            <a:r>
              <a:rPr dirty="0" sz="1800">
                <a:latin typeface="Verdana"/>
                <a:cs typeface="Verdana"/>
              </a:rPr>
              <a:t>para</a:t>
            </a:r>
            <a:r>
              <a:rPr dirty="0" sz="1800" spc="-55">
                <a:latin typeface="Verdana"/>
                <a:cs typeface="Verdana"/>
              </a:rPr>
              <a:t>  </a:t>
            </a:r>
            <a:r>
              <a:rPr dirty="0" sz="1800" spc="50">
                <a:latin typeface="Verdana"/>
                <a:cs typeface="Verdana"/>
              </a:rPr>
              <a:t>que</a:t>
            </a:r>
            <a:r>
              <a:rPr dirty="0" sz="1800" spc="-45">
                <a:latin typeface="Verdana"/>
                <a:cs typeface="Verdana"/>
              </a:rPr>
              <a:t>  </a:t>
            </a:r>
            <a:r>
              <a:rPr dirty="0" sz="1800" spc="-20">
                <a:latin typeface="Verdana"/>
                <a:cs typeface="Verdana"/>
              </a:rPr>
              <a:t>essas </a:t>
            </a:r>
            <a:r>
              <a:rPr dirty="0" sz="1800" spc="-10">
                <a:latin typeface="Verdana"/>
                <a:cs typeface="Verdana"/>
              </a:rPr>
              <a:t>vantagens</a:t>
            </a:r>
            <a:r>
              <a:rPr dirty="0" sz="1800" spc="-90">
                <a:latin typeface="Verdana"/>
                <a:cs typeface="Verdana"/>
              </a:rPr>
              <a:t> </a:t>
            </a:r>
            <a:r>
              <a:rPr dirty="0" sz="1800" spc="-80">
                <a:latin typeface="Verdana"/>
                <a:cs typeface="Verdana"/>
              </a:rPr>
              <a:t>sejam</a:t>
            </a:r>
            <a:r>
              <a:rPr dirty="0" sz="1800" spc="-10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viabilizadas.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6947" y="6295644"/>
            <a:ext cx="2209800" cy="4069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9"/>
              <a:t>Itens</a:t>
            </a:r>
            <a:r>
              <a:rPr dirty="0" spc="-170"/>
              <a:t> </a:t>
            </a:r>
            <a:r>
              <a:rPr dirty="0" spc="-85"/>
              <a:t>da</a:t>
            </a:r>
            <a:r>
              <a:rPr dirty="0" spc="-170"/>
              <a:t> </a:t>
            </a:r>
            <a:r>
              <a:rPr dirty="0" spc="-125"/>
              <a:t>homologação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48411" y="1286636"/>
            <a:ext cx="9726930" cy="4461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55">
                <a:solidFill>
                  <a:srgbClr val="333333"/>
                </a:solidFill>
                <a:latin typeface="Verdana"/>
                <a:cs typeface="Verdana"/>
              </a:rPr>
              <a:t>Na</a:t>
            </a:r>
            <a:r>
              <a:rPr dirty="0" sz="1800" spc="-114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Verdana"/>
                <a:cs typeface="Verdana"/>
              </a:rPr>
              <a:t>prática,</a:t>
            </a:r>
            <a:r>
              <a:rPr dirty="0" sz="1800" spc="-11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dirty="0" sz="1800" spc="-12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Verdana"/>
                <a:cs typeface="Verdana"/>
              </a:rPr>
              <a:t>processo</a:t>
            </a:r>
            <a:r>
              <a:rPr dirty="0" sz="1800" spc="-9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333333"/>
                </a:solidFill>
                <a:latin typeface="Verdana"/>
                <a:cs typeface="Verdana"/>
              </a:rPr>
              <a:t>nada</a:t>
            </a:r>
            <a:r>
              <a:rPr dirty="0" sz="1800" spc="-10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333333"/>
                </a:solidFill>
                <a:latin typeface="Verdana"/>
                <a:cs typeface="Verdana"/>
              </a:rPr>
              <a:t>mais</a:t>
            </a:r>
            <a:r>
              <a:rPr dirty="0" sz="1800" spc="-13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333333"/>
                </a:solidFill>
                <a:latin typeface="Verdana"/>
                <a:cs typeface="Verdana"/>
              </a:rPr>
              <a:t>é</a:t>
            </a:r>
            <a:r>
              <a:rPr dirty="0" sz="1800" spc="-114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333333"/>
                </a:solidFill>
                <a:latin typeface="Verdana"/>
                <a:cs typeface="Verdana"/>
              </a:rPr>
              <a:t>que</a:t>
            </a:r>
            <a:r>
              <a:rPr dirty="0" sz="1800" spc="-8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dirty="0" sz="1800" spc="-12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333333"/>
                </a:solidFill>
                <a:latin typeface="Verdana"/>
                <a:cs typeface="Verdana"/>
              </a:rPr>
              <a:t>revisão</a:t>
            </a:r>
            <a:r>
              <a:rPr dirty="0" sz="1800" spc="-13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333333"/>
                </a:solidFill>
                <a:latin typeface="Verdana"/>
                <a:cs typeface="Verdana"/>
              </a:rPr>
              <a:t>de</a:t>
            </a:r>
            <a:r>
              <a:rPr dirty="0" sz="1800" spc="-11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333333"/>
                </a:solidFill>
                <a:latin typeface="Verdana"/>
                <a:cs typeface="Verdana"/>
              </a:rPr>
              <a:t>diversos</a:t>
            </a:r>
            <a:r>
              <a:rPr dirty="0" sz="1800" spc="-13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333333"/>
                </a:solidFill>
                <a:latin typeface="Verdana"/>
                <a:cs typeface="Verdana"/>
              </a:rPr>
              <a:t>documentos</a:t>
            </a:r>
            <a:r>
              <a:rPr dirty="0" sz="1800" spc="-7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dirty="0" sz="1800" spc="-114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Verdana"/>
                <a:cs typeface="Verdana"/>
              </a:rPr>
              <a:t>processos </a:t>
            </a:r>
            <a:r>
              <a:rPr dirty="0" sz="1800">
                <a:solidFill>
                  <a:srgbClr val="333333"/>
                </a:solidFill>
                <a:latin typeface="Verdana"/>
                <a:cs typeface="Verdana"/>
              </a:rPr>
              <a:t>que</a:t>
            </a:r>
            <a:r>
              <a:rPr dirty="0" sz="1800" spc="-6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333333"/>
                </a:solidFill>
                <a:latin typeface="Verdana"/>
                <a:cs typeface="Verdana"/>
              </a:rPr>
              <a:t>comprovam</a:t>
            </a:r>
            <a:r>
              <a:rPr dirty="0" sz="1800" spc="-11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dirty="0" sz="1800" spc="-8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110">
                <a:solidFill>
                  <a:srgbClr val="333333"/>
                </a:solidFill>
                <a:latin typeface="Verdana"/>
                <a:cs typeface="Verdana"/>
              </a:rPr>
              <a:t>capacidade</a:t>
            </a:r>
            <a:r>
              <a:rPr dirty="0" sz="1800" spc="-9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333333"/>
                </a:solidFill>
                <a:latin typeface="Verdana"/>
                <a:cs typeface="Verdana"/>
              </a:rPr>
              <a:t>do</a:t>
            </a:r>
            <a:r>
              <a:rPr dirty="0" sz="1800" spc="-7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333333"/>
                </a:solidFill>
                <a:latin typeface="Verdana"/>
                <a:cs typeface="Verdana"/>
              </a:rPr>
              <a:t>fornecedor</a:t>
            </a:r>
            <a:r>
              <a:rPr dirty="0" sz="1800" spc="-6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333333"/>
                </a:solidFill>
                <a:latin typeface="Verdana"/>
                <a:cs typeface="Verdana"/>
              </a:rPr>
              <a:t>para</a:t>
            </a:r>
            <a:r>
              <a:rPr dirty="0" sz="1800" spc="-8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333333"/>
                </a:solidFill>
                <a:latin typeface="Verdana"/>
                <a:cs typeface="Verdana"/>
              </a:rPr>
              <a:t>atender</a:t>
            </a:r>
            <a:r>
              <a:rPr dirty="0" sz="1800" spc="-3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333333"/>
                </a:solidFill>
                <a:latin typeface="Verdana"/>
                <a:cs typeface="Verdana"/>
              </a:rPr>
              <a:t>as</a:t>
            </a:r>
            <a:r>
              <a:rPr dirty="0" sz="1800" spc="-7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Verdana"/>
                <a:cs typeface="Verdana"/>
              </a:rPr>
              <a:t>expectativas</a:t>
            </a:r>
            <a:r>
              <a:rPr dirty="0" sz="1800" spc="-6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70">
                <a:solidFill>
                  <a:srgbClr val="333333"/>
                </a:solidFill>
                <a:latin typeface="Verdana"/>
                <a:cs typeface="Verdana"/>
              </a:rPr>
              <a:t>do </a:t>
            </a:r>
            <a:r>
              <a:rPr dirty="0" sz="1800" spc="-20">
                <a:solidFill>
                  <a:srgbClr val="333333"/>
                </a:solidFill>
                <a:latin typeface="Verdana"/>
                <a:cs typeface="Verdana"/>
              </a:rPr>
              <a:t>contratante,</a:t>
            </a:r>
            <a:r>
              <a:rPr dirty="0" sz="1800" spc="-7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333333"/>
                </a:solidFill>
                <a:latin typeface="Verdana"/>
                <a:cs typeface="Verdana"/>
              </a:rPr>
              <a:t>entre</a:t>
            </a:r>
            <a:r>
              <a:rPr dirty="0" sz="1800" spc="-8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Verdana"/>
                <a:cs typeface="Verdana"/>
              </a:rPr>
              <a:t>elas: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800">
              <a:latin typeface="Verdana"/>
              <a:cs typeface="Verdana"/>
            </a:endParaRPr>
          </a:p>
          <a:p>
            <a:pPr marL="819785" indent="-349885">
              <a:lnSpc>
                <a:spcPct val="100000"/>
              </a:lnSpc>
              <a:buFont typeface="Wingdings"/>
              <a:buChar char=""/>
              <a:tabLst>
                <a:tab pos="819785" algn="l"/>
              </a:tabLst>
            </a:pPr>
            <a:r>
              <a:rPr dirty="0" sz="1800" spc="45">
                <a:solidFill>
                  <a:srgbClr val="333333"/>
                </a:solidFill>
                <a:latin typeface="Verdana"/>
                <a:cs typeface="Verdana"/>
              </a:rPr>
              <a:t>Qualidade</a:t>
            </a:r>
            <a:r>
              <a:rPr dirty="0" sz="1800" spc="-14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333333"/>
                </a:solidFill>
                <a:latin typeface="Verdana"/>
                <a:cs typeface="Verdana"/>
              </a:rPr>
              <a:t>nos</a:t>
            </a:r>
            <a:r>
              <a:rPr dirty="0" sz="1800" spc="-10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333333"/>
                </a:solidFill>
                <a:latin typeface="Verdana"/>
                <a:cs typeface="Verdana"/>
              </a:rPr>
              <a:t>produtos</a:t>
            </a:r>
            <a:r>
              <a:rPr dirty="0" sz="1800" spc="-10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333333"/>
                </a:solidFill>
                <a:latin typeface="Verdana"/>
                <a:cs typeface="Verdana"/>
              </a:rPr>
              <a:t>ou</a:t>
            </a:r>
            <a:r>
              <a:rPr dirty="0" sz="1800" spc="-12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333333"/>
                </a:solidFill>
                <a:latin typeface="Verdana"/>
                <a:cs typeface="Verdana"/>
              </a:rPr>
              <a:t>matéria</a:t>
            </a:r>
            <a:r>
              <a:rPr dirty="0" sz="1800" spc="-12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Verdana"/>
                <a:cs typeface="Verdana"/>
              </a:rPr>
              <a:t>prima;</a:t>
            </a:r>
            <a:endParaRPr sz="1800">
              <a:latin typeface="Verdana"/>
              <a:cs typeface="Verdana"/>
            </a:endParaRPr>
          </a:p>
          <a:p>
            <a:pPr marL="819785" indent="-349885">
              <a:lnSpc>
                <a:spcPct val="100000"/>
              </a:lnSpc>
              <a:spcBef>
                <a:spcPts val="1205"/>
              </a:spcBef>
              <a:buFont typeface="Wingdings"/>
              <a:buChar char=""/>
              <a:tabLst>
                <a:tab pos="819785" algn="l"/>
              </a:tabLst>
            </a:pPr>
            <a:r>
              <a:rPr dirty="0" sz="1800" spc="-30">
                <a:solidFill>
                  <a:srgbClr val="333333"/>
                </a:solidFill>
                <a:latin typeface="Verdana"/>
                <a:cs typeface="Verdana"/>
              </a:rPr>
              <a:t>Fornecimento</a:t>
            </a:r>
            <a:r>
              <a:rPr dirty="0" sz="1800" spc="-9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333333"/>
                </a:solidFill>
                <a:latin typeface="Verdana"/>
                <a:cs typeface="Verdana"/>
              </a:rPr>
              <a:t>de</a:t>
            </a:r>
            <a:r>
              <a:rPr dirty="0" sz="1800" spc="-9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333333"/>
                </a:solidFill>
                <a:latin typeface="Verdana"/>
                <a:cs typeface="Verdana"/>
              </a:rPr>
              <a:t>serviço</a:t>
            </a:r>
            <a:r>
              <a:rPr dirty="0" sz="1800" spc="-13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333333"/>
                </a:solidFill>
                <a:latin typeface="Verdana"/>
                <a:cs typeface="Verdana"/>
              </a:rPr>
              <a:t>de</a:t>
            </a:r>
            <a:r>
              <a:rPr dirty="0" sz="1800" spc="-10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Verdana"/>
                <a:cs typeface="Verdana"/>
              </a:rPr>
              <a:t>qualidade;</a:t>
            </a:r>
            <a:endParaRPr sz="1800">
              <a:latin typeface="Verdana"/>
              <a:cs typeface="Verdana"/>
            </a:endParaRPr>
          </a:p>
          <a:p>
            <a:pPr marL="819785" indent="-349885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819785" algn="l"/>
              </a:tabLst>
            </a:pPr>
            <a:r>
              <a:rPr dirty="0" sz="1800" spc="-30">
                <a:solidFill>
                  <a:srgbClr val="333333"/>
                </a:solidFill>
                <a:latin typeface="Verdana"/>
                <a:cs typeface="Verdana"/>
              </a:rPr>
              <a:t>Fornecimento</a:t>
            </a:r>
            <a:r>
              <a:rPr dirty="0" sz="1800" spc="-9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333333"/>
                </a:solidFill>
                <a:latin typeface="Verdana"/>
                <a:cs typeface="Verdana"/>
              </a:rPr>
              <a:t>de</a:t>
            </a:r>
            <a:r>
              <a:rPr dirty="0" sz="1800" spc="-8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333333"/>
                </a:solidFill>
                <a:latin typeface="Verdana"/>
                <a:cs typeface="Verdana"/>
              </a:rPr>
              <a:t>apoio</a:t>
            </a:r>
            <a:r>
              <a:rPr dirty="0" sz="1800" spc="-13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Verdana"/>
                <a:cs typeface="Verdana"/>
              </a:rPr>
              <a:t>técnico;</a:t>
            </a:r>
            <a:endParaRPr sz="1800">
              <a:latin typeface="Verdana"/>
              <a:cs typeface="Verdana"/>
            </a:endParaRPr>
          </a:p>
          <a:p>
            <a:pPr marL="819785" indent="-349885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819785" algn="l"/>
              </a:tabLst>
            </a:pPr>
            <a:r>
              <a:rPr dirty="0" sz="1800" spc="-120">
                <a:solidFill>
                  <a:srgbClr val="333333"/>
                </a:solidFill>
                <a:latin typeface="Verdana"/>
                <a:cs typeface="Verdana"/>
              </a:rPr>
              <a:t>Estrutura</a:t>
            </a:r>
            <a:r>
              <a:rPr dirty="0" sz="1800" spc="-8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333333"/>
                </a:solidFill>
                <a:latin typeface="Verdana"/>
                <a:cs typeface="Verdana"/>
              </a:rPr>
              <a:t>física</a:t>
            </a:r>
            <a:r>
              <a:rPr dirty="0" sz="1800" spc="-15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333333"/>
                </a:solidFill>
                <a:latin typeface="Verdana"/>
                <a:cs typeface="Verdana"/>
              </a:rPr>
              <a:t>do</a:t>
            </a:r>
            <a:r>
              <a:rPr dirty="0" sz="1800" spc="-11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Verdana"/>
                <a:cs typeface="Verdana"/>
              </a:rPr>
              <a:t>local;</a:t>
            </a:r>
            <a:endParaRPr sz="1800">
              <a:latin typeface="Verdana"/>
              <a:cs typeface="Verdana"/>
            </a:endParaRPr>
          </a:p>
          <a:p>
            <a:pPr marL="819785" indent="-349885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819785" algn="l"/>
              </a:tabLst>
            </a:pPr>
            <a:r>
              <a:rPr dirty="0" sz="1800" spc="-40">
                <a:solidFill>
                  <a:srgbClr val="333333"/>
                </a:solidFill>
                <a:latin typeface="Verdana"/>
                <a:cs typeface="Verdana"/>
              </a:rPr>
              <a:t>Equipamentos</a:t>
            </a:r>
            <a:r>
              <a:rPr dirty="0" sz="1800" spc="-5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Verdana"/>
                <a:cs typeface="Verdana"/>
              </a:rPr>
              <a:t>utilizados;</a:t>
            </a:r>
            <a:endParaRPr sz="1800">
              <a:latin typeface="Verdana"/>
              <a:cs typeface="Verdana"/>
            </a:endParaRPr>
          </a:p>
          <a:p>
            <a:pPr marL="819785" indent="-349885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819785" algn="l"/>
              </a:tabLst>
            </a:pPr>
            <a:r>
              <a:rPr dirty="0" sz="1800">
                <a:solidFill>
                  <a:srgbClr val="333333"/>
                </a:solidFill>
                <a:latin typeface="Verdana"/>
                <a:cs typeface="Verdana"/>
              </a:rPr>
              <a:t>Segurança</a:t>
            </a:r>
            <a:r>
              <a:rPr dirty="0" sz="1800" spc="-13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Verdana"/>
                <a:cs typeface="Verdana"/>
              </a:rPr>
              <a:t>dos</a:t>
            </a:r>
            <a:r>
              <a:rPr dirty="0" sz="1800" spc="-12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Verdana"/>
                <a:cs typeface="Verdana"/>
              </a:rPr>
              <a:t>colaboradores;</a:t>
            </a:r>
            <a:endParaRPr sz="1800">
              <a:latin typeface="Verdana"/>
              <a:cs typeface="Verdana"/>
            </a:endParaRPr>
          </a:p>
          <a:p>
            <a:pPr marL="819785" indent="-349885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819785" algn="l"/>
              </a:tabLst>
            </a:pPr>
            <a:r>
              <a:rPr dirty="0" sz="1800">
                <a:solidFill>
                  <a:srgbClr val="333333"/>
                </a:solidFill>
                <a:latin typeface="Verdana"/>
                <a:cs typeface="Verdana"/>
              </a:rPr>
              <a:t>Condições</a:t>
            </a:r>
            <a:r>
              <a:rPr dirty="0" sz="1800" spc="-5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333333"/>
                </a:solidFill>
                <a:latin typeface="Verdana"/>
                <a:cs typeface="Verdana"/>
              </a:rPr>
              <a:t>de</a:t>
            </a:r>
            <a:r>
              <a:rPr dirty="0" sz="1800" spc="-3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333333"/>
                </a:solidFill>
                <a:latin typeface="Verdana"/>
                <a:cs typeface="Verdana"/>
              </a:rPr>
              <a:t>armazenagem</a:t>
            </a:r>
            <a:r>
              <a:rPr dirty="0" sz="1800" spc="-2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333333"/>
                </a:solidFill>
                <a:latin typeface="Verdana"/>
                <a:cs typeface="Verdana"/>
              </a:rPr>
              <a:t>de</a:t>
            </a:r>
            <a:r>
              <a:rPr dirty="0" sz="1800" spc="-2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Verdana"/>
                <a:cs typeface="Verdana"/>
              </a:rPr>
              <a:t>estoque;</a:t>
            </a:r>
            <a:endParaRPr sz="1800">
              <a:latin typeface="Verdana"/>
              <a:cs typeface="Verdana"/>
            </a:endParaRPr>
          </a:p>
          <a:p>
            <a:pPr marL="819785" indent="-349885">
              <a:lnSpc>
                <a:spcPct val="100000"/>
              </a:lnSpc>
              <a:spcBef>
                <a:spcPts val="1205"/>
              </a:spcBef>
              <a:buFont typeface="Wingdings"/>
              <a:buChar char=""/>
              <a:tabLst>
                <a:tab pos="819785" algn="l"/>
              </a:tabLst>
            </a:pPr>
            <a:r>
              <a:rPr dirty="0" sz="1800" spc="-50">
                <a:solidFill>
                  <a:srgbClr val="333333"/>
                </a:solidFill>
                <a:latin typeface="Verdana"/>
                <a:cs typeface="Verdana"/>
              </a:rPr>
              <a:t>Demais</a:t>
            </a:r>
            <a:r>
              <a:rPr dirty="0" sz="1800" spc="-13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333333"/>
                </a:solidFill>
                <a:latin typeface="Verdana"/>
                <a:cs typeface="Verdana"/>
              </a:rPr>
              <a:t>itens </a:t>
            </a:r>
            <a:r>
              <a:rPr dirty="0" sz="1800" spc="-60">
                <a:solidFill>
                  <a:srgbClr val="333333"/>
                </a:solidFill>
                <a:latin typeface="Verdana"/>
                <a:cs typeface="Verdana"/>
              </a:rPr>
              <a:t>parametrizáveis,</a:t>
            </a:r>
            <a:r>
              <a:rPr dirty="0" sz="1800" spc="-15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333333"/>
                </a:solidFill>
                <a:latin typeface="Verdana"/>
                <a:cs typeface="Verdana"/>
              </a:rPr>
              <a:t>de</a:t>
            </a:r>
            <a:r>
              <a:rPr dirty="0" sz="1800" spc="-9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333333"/>
                </a:solidFill>
                <a:latin typeface="Verdana"/>
                <a:cs typeface="Verdana"/>
              </a:rPr>
              <a:t>acordo</a:t>
            </a:r>
            <a:r>
              <a:rPr dirty="0" sz="1800" spc="-114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solidFill>
                  <a:srgbClr val="333333"/>
                </a:solidFill>
                <a:latin typeface="Verdana"/>
                <a:cs typeface="Verdana"/>
              </a:rPr>
              <a:t>com</a:t>
            </a:r>
            <a:r>
              <a:rPr dirty="0" sz="1800" spc="-12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dirty="0" sz="1800" spc="-10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Verdana"/>
                <a:cs typeface="Verdana"/>
              </a:rPr>
              <a:t>cliente.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6947" y="6295644"/>
            <a:ext cx="2209800" cy="40690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04631" y="2744723"/>
            <a:ext cx="3082289" cy="30838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15"/>
              <a:t>Objetivo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48411" y="1943861"/>
            <a:ext cx="5354955" cy="304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8450" algn="l"/>
              </a:tabLst>
            </a:pPr>
            <a:r>
              <a:rPr dirty="0" sz="1800" spc="-20">
                <a:latin typeface="Verdana"/>
                <a:cs typeface="Verdana"/>
              </a:rPr>
              <a:t>Qualificar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70">
                <a:latin typeface="Verdana"/>
                <a:cs typeface="Verdana"/>
              </a:rPr>
              <a:t>estruturalmente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90">
                <a:latin typeface="Verdana"/>
                <a:cs typeface="Verdana"/>
              </a:rPr>
              <a:t>os </a:t>
            </a:r>
            <a:r>
              <a:rPr dirty="0" sz="1800" spc="-10">
                <a:latin typeface="Verdana"/>
                <a:cs typeface="Verdana"/>
              </a:rPr>
              <a:t>fornecedores;</a:t>
            </a:r>
            <a:endParaRPr sz="18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2160"/>
              </a:spcBef>
              <a:buFont typeface="Wingdings"/>
              <a:buChar char=""/>
              <a:tabLst>
                <a:tab pos="298450" algn="l"/>
              </a:tabLst>
            </a:pPr>
            <a:r>
              <a:rPr dirty="0" sz="1800" spc="-40">
                <a:latin typeface="Verdana"/>
                <a:cs typeface="Verdana"/>
              </a:rPr>
              <a:t>Monitorar</a:t>
            </a:r>
            <a:r>
              <a:rPr dirty="0" sz="1800" spc="-1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desempenho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de</a:t>
            </a:r>
            <a:r>
              <a:rPr dirty="0" sz="1800" spc="-90">
                <a:latin typeface="Verdana"/>
                <a:cs typeface="Verdana"/>
              </a:rPr>
              <a:t> </a:t>
            </a:r>
            <a:r>
              <a:rPr dirty="0" sz="1800" spc="145">
                <a:latin typeface="Verdana"/>
                <a:cs typeface="Verdana"/>
              </a:rPr>
              <a:t>cada</a:t>
            </a:r>
            <a:r>
              <a:rPr dirty="0" sz="1800" spc="-10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fornecedor;</a:t>
            </a:r>
            <a:endParaRPr sz="18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2160"/>
              </a:spcBef>
              <a:buFont typeface="Wingdings"/>
              <a:buChar char=""/>
              <a:tabLst>
                <a:tab pos="298450" algn="l"/>
              </a:tabLst>
            </a:pPr>
            <a:r>
              <a:rPr dirty="0" sz="1800" spc="-55">
                <a:latin typeface="Verdana"/>
                <a:cs typeface="Verdana"/>
              </a:rPr>
              <a:t>Identificar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falhas</a:t>
            </a:r>
            <a:r>
              <a:rPr dirty="0" sz="1800" spc="-110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e</a:t>
            </a:r>
            <a:r>
              <a:rPr dirty="0" sz="1800" spc="-11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pontos</a:t>
            </a:r>
            <a:r>
              <a:rPr dirty="0" sz="1800" spc="-90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de</a:t>
            </a:r>
            <a:r>
              <a:rPr dirty="0" sz="1800" spc="-10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melhoria;</a:t>
            </a:r>
            <a:endParaRPr sz="18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2160"/>
              </a:spcBef>
              <a:buFont typeface="Wingdings"/>
              <a:buChar char=""/>
              <a:tabLst>
                <a:tab pos="298450" algn="l"/>
              </a:tabLst>
            </a:pPr>
            <a:r>
              <a:rPr dirty="0" sz="1800" spc="-25">
                <a:latin typeface="Verdana"/>
                <a:cs typeface="Verdana"/>
              </a:rPr>
              <a:t>Consolidar</a:t>
            </a:r>
            <a:r>
              <a:rPr dirty="0" sz="1800" spc="-8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parcerias;</a:t>
            </a:r>
            <a:endParaRPr sz="18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2160"/>
              </a:spcBef>
              <a:buFont typeface="Wingdings"/>
              <a:buChar char=""/>
              <a:tabLst>
                <a:tab pos="298450" algn="l"/>
              </a:tabLst>
            </a:pPr>
            <a:r>
              <a:rPr dirty="0" sz="1800">
                <a:latin typeface="Verdana"/>
                <a:cs typeface="Verdana"/>
              </a:rPr>
              <a:t>Agilidade para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tomada</a:t>
            </a:r>
            <a:r>
              <a:rPr dirty="0" sz="1800" spc="35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de</a:t>
            </a:r>
            <a:r>
              <a:rPr dirty="0" sz="1800" spc="5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decisões;</a:t>
            </a:r>
            <a:endParaRPr sz="18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2165"/>
              </a:spcBef>
              <a:buFont typeface="Wingdings"/>
              <a:buChar char=""/>
              <a:tabLst>
                <a:tab pos="298450" algn="l"/>
              </a:tabLst>
            </a:pPr>
            <a:r>
              <a:rPr dirty="0" sz="1800" spc="-80">
                <a:latin typeface="Verdana"/>
                <a:cs typeface="Verdana"/>
              </a:rPr>
              <a:t>Selo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de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certificação</a:t>
            </a:r>
            <a:r>
              <a:rPr dirty="0" sz="1800" spc="-10">
                <a:latin typeface="Verdana"/>
                <a:cs typeface="Verdana"/>
              </a:rPr>
              <a:t> CONNECT.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6947" y="6295644"/>
            <a:ext cx="2209800" cy="4069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6144" y="1444752"/>
            <a:ext cx="3742182" cy="25869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72756" y="4273296"/>
            <a:ext cx="3595878" cy="16436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35"/>
              <a:t>Benefícios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86231" y="1611248"/>
            <a:ext cx="5825490" cy="386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marR="6985" indent="-28575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085" algn="l"/>
              </a:tabLst>
            </a:pPr>
            <a:r>
              <a:rPr dirty="0" sz="1800" spc="-25">
                <a:latin typeface="Verdana"/>
                <a:cs typeface="Verdana"/>
              </a:rPr>
              <a:t>Garantir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150">
                <a:latin typeface="Verdana"/>
                <a:cs typeface="Verdana"/>
              </a:rPr>
              <a:t>a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qualidade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</a:t>
            </a:r>
            <a:r>
              <a:rPr dirty="0" sz="1800" spc="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fornecimento</a:t>
            </a:r>
            <a:r>
              <a:rPr dirty="0" sz="1800" spc="30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de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peças </a:t>
            </a:r>
            <a:r>
              <a:rPr dirty="0" sz="1800" spc="45">
                <a:latin typeface="Verdana"/>
                <a:cs typeface="Verdana"/>
              </a:rPr>
              <a:t>	</a:t>
            </a:r>
            <a:r>
              <a:rPr dirty="0" sz="1800" spc="85">
                <a:latin typeface="Verdana"/>
                <a:cs typeface="Verdana"/>
              </a:rPr>
              <a:t>e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serviços;</a:t>
            </a:r>
            <a:endParaRPr sz="18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2160"/>
              </a:spcBef>
              <a:buFont typeface="Wingdings"/>
              <a:buChar char=""/>
              <a:tabLst>
                <a:tab pos="298450" algn="l"/>
                <a:tab pos="1464945" algn="l"/>
                <a:tab pos="2469515" algn="l"/>
                <a:tab pos="3319779" algn="l"/>
                <a:tab pos="3714115" algn="l"/>
                <a:tab pos="4642485" algn="l"/>
                <a:tab pos="5193030" algn="l"/>
              </a:tabLst>
            </a:pPr>
            <a:r>
              <a:rPr dirty="0" sz="1800" spc="-10">
                <a:latin typeface="Verdana"/>
                <a:cs typeface="Verdana"/>
              </a:rPr>
              <a:t>Informar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-10">
                <a:latin typeface="Verdana"/>
                <a:cs typeface="Verdana"/>
              </a:rPr>
              <a:t>pontos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-10">
                <a:latin typeface="Verdana"/>
                <a:cs typeface="Verdana"/>
              </a:rPr>
              <a:t>fortes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35">
                <a:latin typeface="Verdana"/>
                <a:cs typeface="Verdana"/>
              </a:rPr>
              <a:t>e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-10">
                <a:latin typeface="Verdana"/>
                <a:cs typeface="Verdana"/>
              </a:rPr>
              <a:t>fracos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65">
                <a:latin typeface="Verdana"/>
                <a:cs typeface="Verdana"/>
              </a:rPr>
              <a:t>de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135">
                <a:latin typeface="Verdana"/>
                <a:cs typeface="Verdana"/>
              </a:rPr>
              <a:t>cada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dirty="0" sz="1800" spc="-10">
                <a:latin typeface="Verdana"/>
                <a:cs typeface="Verdana"/>
              </a:rPr>
              <a:t>fornecedor;</a:t>
            </a:r>
            <a:endParaRPr sz="18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2160"/>
              </a:spcBef>
              <a:buFont typeface="Wingdings"/>
              <a:buChar char=""/>
              <a:tabLst>
                <a:tab pos="298450" algn="l"/>
              </a:tabLst>
            </a:pPr>
            <a:r>
              <a:rPr dirty="0" sz="1800" spc="-50">
                <a:latin typeface="Verdana"/>
                <a:cs typeface="Verdana"/>
              </a:rPr>
              <a:t>Relatório</a:t>
            </a:r>
            <a:r>
              <a:rPr dirty="0" sz="1800" spc="-10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comparativo</a:t>
            </a:r>
            <a:r>
              <a:rPr dirty="0" sz="1800" spc="-105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e</a:t>
            </a:r>
            <a:r>
              <a:rPr dirty="0" sz="1800" spc="-60">
                <a:latin typeface="Verdana"/>
                <a:cs typeface="Verdana"/>
              </a:rPr>
              <a:t> interativo</a:t>
            </a:r>
            <a:r>
              <a:rPr dirty="0" sz="1800" spc="-11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por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segmento;</a:t>
            </a:r>
            <a:endParaRPr sz="18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2160"/>
              </a:spcBef>
              <a:buFont typeface="Wingdings"/>
              <a:buChar char=""/>
              <a:tabLst>
                <a:tab pos="298450" algn="l"/>
                <a:tab pos="1607820" algn="l"/>
                <a:tab pos="3460115" algn="l"/>
                <a:tab pos="3952240" algn="l"/>
                <a:tab pos="4965700" algn="l"/>
                <a:tab pos="5662295" algn="l"/>
              </a:tabLst>
            </a:pPr>
            <a:r>
              <a:rPr dirty="0" sz="1800" spc="-10">
                <a:latin typeface="Verdana"/>
                <a:cs typeface="Verdana"/>
              </a:rPr>
              <a:t>Aplicativo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-10">
                <a:latin typeface="Verdana"/>
                <a:cs typeface="Verdana"/>
              </a:rPr>
              <a:t>parametrizável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70">
                <a:latin typeface="Verdana"/>
                <a:cs typeface="Verdana"/>
              </a:rPr>
              <a:t>de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55">
                <a:latin typeface="Verdana"/>
                <a:cs typeface="Verdana"/>
              </a:rPr>
              <a:t>acordo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45">
                <a:latin typeface="Verdana"/>
                <a:cs typeface="Verdana"/>
              </a:rPr>
              <a:t>com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35">
                <a:latin typeface="Verdana"/>
                <a:cs typeface="Verdana"/>
              </a:rPr>
              <a:t>o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1800" spc="-20">
                <a:latin typeface="Verdana"/>
                <a:cs typeface="Verdana"/>
              </a:rPr>
              <a:t>segmento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de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atuação</a:t>
            </a:r>
            <a:r>
              <a:rPr dirty="0" sz="1800" spc="-110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do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fornecedor;</a:t>
            </a:r>
            <a:endParaRPr sz="18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2160"/>
              </a:spcBef>
              <a:buFont typeface="Wingdings"/>
              <a:buChar char=""/>
              <a:tabLst>
                <a:tab pos="298450" algn="l"/>
              </a:tabLst>
            </a:pPr>
            <a:r>
              <a:rPr dirty="0" sz="1800" spc="-10">
                <a:latin typeface="Verdana"/>
                <a:cs typeface="Verdana"/>
              </a:rPr>
              <a:t>Parceria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com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fornecedores</a:t>
            </a:r>
            <a:r>
              <a:rPr dirty="0" sz="1800" spc="-8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qualificados;</a:t>
            </a:r>
            <a:endParaRPr sz="18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2160"/>
              </a:spcBef>
              <a:buFont typeface="Wingdings"/>
              <a:buChar char=""/>
              <a:tabLst>
                <a:tab pos="298450" algn="l"/>
              </a:tabLst>
            </a:pPr>
            <a:r>
              <a:rPr dirty="0" sz="1800">
                <a:latin typeface="Verdana"/>
                <a:cs typeface="Verdana"/>
              </a:rPr>
              <a:t>Segurança</a:t>
            </a:r>
            <a:r>
              <a:rPr dirty="0" sz="1800" spc="-10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processo</a:t>
            </a:r>
            <a:r>
              <a:rPr dirty="0" sz="1800" spc="-105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de</a:t>
            </a:r>
            <a:r>
              <a:rPr dirty="0" sz="1800" spc="-11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compras.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6947" y="6365746"/>
            <a:ext cx="2209800" cy="40690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63540" y="1511808"/>
            <a:ext cx="5732525" cy="45239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80"/>
              <a:t>Plataforma</a:t>
            </a:r>
            <a:r>
              <a:rPr dirty="0" spc="-170"/>
              <a:t> </a:t>
            </a:r>
            <a:r>
              <a:rPr dirty="0" spc="-105"/>
              <a:t>de</a:t>
            </a:r>
            <a:r>
              <a:rPr dirty="0" spc="-155"/>
              <a:t> </a:t>
            </a:r>
            <a:r>
              <a:rPr dirty="0" spc="-135"/>
              <a:t>Qualificação</a:t>
            </a:r>
            <a:r>
              <a:rPr dirty="0" spc="-140"/>
              <a:t> </a:t>
            </a:r>
            <a:r>
              <a:rPr dirty="0" spc="-105"/>
              <a:t>de</a:t>
            </a:r>
            <a:r>
              <a:rPr dirty="0" spc="-155"/>
              <a:t> </a:t>
            </a:r>
            <a:r>
              <a:rPr dirty="0" spc="-190"/>
              <a:t>Fornecedores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6947" y="6320028"/>
            <a:ext cx="2209800" cy="40690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5336" y="1403603"/>
            <a:ext cx="8522208" cy="47411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80"/>
              <a:t>Plataforma</a:t>
            </a:r>
            <a:r>
              <a:rPr dirty="0" spc="-170"/>
              <a:t> </a:t>
            </a:r>
            <a:r>
              <a:rPr dirty="0" spc="-105"/>
              <a:t>de</a:t>
            </a:r>
            <a:r>
              <a:rPr dirty="0" spc="-155"/>
              <a:t> </a:t>
            </a:r>
            <a:r>
              <a:rPr dirty="0" spc="-135"/>
              <a:t>Qualificação</a:t>
            </a:r>
            <a:r>
              <a:rPr dirty="0" spc="-140"/>
              <a:t> </a:t>
            </a:r>
            <a:r>
              <a:rPr dirty="0" spc="-105"/>
              <a:t>de</a:t>
            </a:r>
            <a:r>
              <a:rPr dirty="0" spc="-155"/>
              <a:t> </a:t>
            </a:r>
            <a:r>
              <a:rPr dirty="0" spc="-190"/>
              <a:t>Fornecedores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6947" y="6320028"/>
            <a:ext cx="2209800" cy="40690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8450" algn="l"/>
              </a:tabLst>
            </a:pPr>
            <a:r>
              <a:rPr dirty="0"/>
              <a:t>Categorias</a:t>
            </a:r>
            <a:r>
              <a:rPr dirty="0" spc="-105"/>
              <a:t> </a:t>
            </a:r>
            <a:r>
              <a:rPr dirty="0" spc="-40"/>
              <a:t>personalizadas</a:t>
            </a:r>
            <a:r>
              <a:rPr dirty="0" spc="-114"/>
              <a:t> </a:t>
            </a:r>
            <a:r>
              <a:rPr dirty="0" spc="85"/>
              <a:t>e</a:t>
            </a:r>
            <a:r>
              <a:rPr dirty="0" spc="-100"/>
              <a:t> </a:t>
            </a:r>
            <a:r>
              <a:rPr dirty="0" spc="-10"/>
              <a:t>parametrizáveis.</a:t>
            </a:r>
          </a:p>
          <a:p>
            <a:pPr>
              <a:lnSpc>
                <a:spcPct val="100000"/>
              </a:lnSpc>
              <a:spcBef>
                <a:spcPts val="2130"/>
              </a:spcBef>
              <a:buFont typeface="Wingdings"/>
              <a:buChar char=""/>
            </a:p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dirty="0"/>
              <a:t>Comparativo</a:t>
            </a:r>
            <a:r>
              <a:rPr dirty="0" spc="35"/>
              <a:t> </a:t>
            </a:r>
            <a:r>
              <a:rPr dirty="0"/>
              <a:t>entre</a:t>
            </a:r>
            <a:r>
              <a:rPr dirty="0" spc="45"/>
              <a:t> </a:t>
            </a:r>
            <a:r>
              <a:rPr dirty="0" spc="-25"/>
              <a:t>segmentos</a:t>
            </a:r>
            <a:r>
              <a:rPr dirty="0" spc="45"/>
              <a:t> </a:t>
            </a:r>
            <a:r>
              <a:rPr dirty="0" spc="85"/>
              <a:t>e</a:t>
            </a:r>
            <a:r>
              <a:rPr dirty="0" spc="40"/>
              <a:t> </a:t>
            </a:r>
            <a:r>
              <a:rPr dirty="0" spc="-25"/>
              <a:t>ranking</a:t>
            </a:r>
            <a:r>
              <a:rPr dirty="0" spc="50"/>
              <a:t> </a:t>
            </a:r>
            <a:r>
              <a:rPr dirty="0" spc="95"/>
              <a:t>de</a:t>
            </a:r>
            <a:r>
              <a:rPr dirty="0" spc="40"/>
              <a:t> </a:t>
            </a:r>
            <a:r>
              <a:rPr dirty="0"/>
              <a:t>fornecedores</a:t>
            </a:r>
            <a:r>
              <a:rPr dirty="0" spc="45"/>
              <a:t> </a:t>
            </a:r>
            <a:r>
              <a:rPr dirty="0" spc="70"/>
              <a:t>com</a:t>
            </a:r>
            <a:r>
              <a:rPr dirty="0" spc="55"/>
              <a:t> </a:t>
            </a:r>
            <a:r>
              <a:rPr dirty="0" spc="85"/>
              <a:t>o</a:t>
            </a:r>
            <a:r>
              <a:rPr dirty="0" spc="35"/>
              <a:t> </a:t>
            </a:r>
            <a:r>
              <a:rPr dirty="0"/>
              <a:t>total</a:t>
            </a:r>
            <a:r>
              <a:rPr dirty="0" spc="60"/>
              <a:t> </a:t>
            </a:r>
            <a:r>
              <a:rPr dirty="0" spc="95"/>
              <a:t>de</a:t>
            </a:r>
            <a:r>
              <a:rPr dirty="0" spc="40"/>
              <a:t> </a:t>
            </a:r>
            <a:r>
              <a:rPr dirty="0" spc="-25"/>
              <a:t>critérios</a:t>
            </a:r>
          </a:p>
          <a:p>
            <a:pPr marL="299085">
              <a:lnSpc>
                <a:spcPct val="100000"/>
              </a:lnSpc>
              <a:spcBef>
                <a:spcPts val="1085"/>
              </a:spcBef>
            </a:pPr>
            <a:r>
              <a:rPr dirty="0" spc="-10"/>
              <a:t>atendidos.</a:t>
            </a:r>
          </a:p>
          <a:p>
            <a:pPr>
              <a:lnSpc>
                <a:spcPct val="100000"/>
              </a:lnSpc>
              <a:spcBef>
                <a:spcPts val="2130"/>
              </a:spcBef>
            </a:p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dirty="0" spc="-20"/>
              <a:t>Plataforma</a:t>
            </a:r>
            <a:r>
              <a:rPr dirty="0" spc="-110"/>
              <a:t> </a:t>
            </a:r>
            <a:r>
              <a:rPr dirty="0" spc="-10"/>
              <a:t>personalizada.</a:t>
            </a:r>
          </a:p>
          <a:p>
            <a:pPr>
              <a:lnSpc>
                <a:spcPct val="100000"/>
              </a:lnSpc>
              <a:spcBef>
                <a:spcPts val="1055"/>
              </a:spcBef>
              <a:buFont typeface="Wingdings"/>
              <a:buChar char=""/>
            </a:pPr>
          </a:p>
          <a:p>
            <a:pPr marL="297815" marR="5080" indent="-285750">
              <a:lnSpc>
                <a:spcPct val="150000"/>
              </a:lnSpc>
              <a:buFont typeface="Wingdings"/>
              <a:buChar char=""/>
              <a:tabLst>
                <a:tab pos="299085" algn="l"/>
              </a:tabLst>
            </a:pPr>
            <a:r>
              <a:rPr dirty="0"/>
              <a:t>Comparativo</a:t>
            </a:r>
            <a:r>
              <a:rPr dirty="0" spc="-60"/>
              <a:t> </a:t>
            </a:r>
            <a:r>
              <a:rPr dirty="0" spc="-50"/>
              <a:t>entre</a:t>
            </a:r>
            <a:r>
              <a:rPr dirty="0" spc="-40"/>
              <a:t> </a:t>
            </a:r>
            <a:r>
              <a:rPr dirty="0" spc="-10"/>
              <a:t>fornecedores</a:t>
            </a:r>
            <a:r>
              <a:rPr dirty="0" spc="-40"/>
              <a:t> </a:t>
            </a:r>
            <a:r>
              <a:rPr dirty="0" spc="-10"/>
              <a:t>aprovados,</a:t>
            </a:r>
            <a:r>
              <a:rPr dirty="0" spc="-45"/>
              <a:t> </a:t>
            </a:r>
            <a:r>
              <a:rPr dirty="0"/>
              <a:t>em</a:t>
            </a:r>
            <a:r>
              <a:rPr dirty="0" spc="-35"/>
              <a:t> </a:t>
            </a:r>
            <a:r>
              <a:rPr dirty="0"/>
              <a:t>relação</a:t>
            </a:r>
            <a:r>
              <a:rPr dirty="0" spc="-45"/>
              <a:t> </a:t>
            </a:r>
            <a:r>
              <a:rPr dirty="0" spc="150"/>
              <a:t>a</a:t>
            </a:r>
            <a:r>
              <a:rPr dirty="0" spc="-50"/>
              <a:t> </a:t>
            </a:r>
            <a:r>
              <a:rPr dirty="0" spc="-90"/>
              <a:t>estrutura</a:t>
            </a:r>
            <a:r>
              <a:rPr dirty="0" spc="-25"/>
              <a:t> </a:t>
            </a:r>
            <a:r>
              <a:rPr dirty="0"/>
              <a:t>fornecida</a:t>
            </a:r>
            <a:r>
              <a:rPr dirty="0" spc="-45"/>
              <a:t> </a:t>
            </a:r>
            <a:r>
              <a:rPr dirty="0" spc="-20"/>
              <a:t>para </a:t>
            </a:r>
            <a:r>
              <a:rPr dirty="0" spc="-20"/>
              <a:t>	</a:t>
            </a:r>
            <a:r>
              <a:rPr dirty="0" spc="85"/>
              <a:t>o</a:t>
            </a:r>
            <a:r>
              <a:rPr dirty="0" spc="-120"/>
              <a:t> </a:t>
            </a:r>
            <a:r>
              <a:rPr dirty="0" spc="-10"/>
              <a:t>atendimento</a:t>
            </a:r>
            <a:r>
              <a:rPr dirty="0" spc="-85"/>
              <a:t> </a:t>
            </a:r>
            <a:r>
              <a:rPr dirty="0" spc="114"/>
              <a:t>ao</a:t>
            </a:r>
            <a:r>
              <a:rPr dirty="0" spc="-120"/>
              <a:t> </a:t>
            </a:r>
            <a:r>
              <a:rPr dirty="0" spc="-10"/>
              <a:t>cliente.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2369057" y="5458155"/>
            <a:ext cx="7981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1185" algn="l"/>
                <a:tab pos="1617345" algn="l"/>
                <a:tab pos="3007360" algn="l"/>
                <a:tab pos="3726815" algn="l"/>
                <a:tab pos="5273675" algn="l"/>
                <a:tab pos="5853430" algn="l"/>
                <a:tab pos="7524750" algn="l"/>
              </a:tabLst>
            </a:pPr>
            <a:r>
              <a:rPr dirty="0" sz="1800" spc="-25">
                <a:latin typeface="Verdana"/>
                <a:cs typeface="Verdana"/>
              </a:rPr>
              <a:t>dos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-10">
                <a:latin typeface="Verdana"/>
                <a:cs typeface="Verdana"/>
              </a:rPr>
              <a:t>critérios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-10">
                <a:latin typeface="Verdana"/>
                <a:cs typeface="Verdana"/>
              </a:rPr>
              <a:t>pendentes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-20">
                <a:latin typeface="Verdana"/>
                <a:cs typeface="Verdana"/>
              </a:rPr>
              <a:t>para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95">
                <a:latin typeface="Verdana"/>
                <a:cs typeface="Verdana"/>
              </a:rPr>
              <a:t>adequação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-25">
                <a:latin typeface="Verdana"/>
                <a:cs typeface="Verdana"/>
              </a:rPr>
              <a:t>dos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-10">
                <a:latin typeface="Verdana"/>
                <a:cs typeface="Verdana"/>
              </a:rPr>
              <a:t>fornecedores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30">
                <a:latin typeface="Verdana"/>
                <a:cs typeface="Verdana"/>
              </a:rPr>
              <a:t>não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48411" y="5320995"/>
            <a:ext cx="158432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marR="5080" indent="-285750">
              <a:lnSpc>
                <a:spcPct val="150000"/>
              </a:lnSpc>
              <a:spcBef>
                <a:spcPts val="100"/>
              </a:spcBef>
              <a:buFont typeface="Wingdings"/>
              <a:buChar char=""/>
              <a:tabLst>
                <a:tab pos="299085" algn="l"/>
              </a:tabLst>
            </a:pPr>
            <a:r>
              <a:rPr dirty="0" sz="1800" spc="-60">
                <a:latin typeface="Verdana"/>
                <a:cs typeface="Verdana"/>
              </a:rPr>
              <a:t>Informativo </a:t>
            </a:r>
            <a:r>
              <a:rPr dirty="0" sz="1800" spc="-60">
                <a:latin typeface="Verdana"/>
                <a:cs typeface="Verdana"/>
              </a:rPr>
              <a:t>	</a:t>
            </a:r>
            <a:r>
              <a:rPr dirty="0" sz="1800" spc="-10">
                <a:latin typeface="Verdana"/>
                <a:cs typeface="Verdana"/>
              </a:rPr>
              <a:t>aprovados.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80"/>
              <a:t>Plataforma</a:t>
            </a:r>
            <a:r>
              <a:rPr dirty="0" spc="-170"/>
              <a:t> </a:t>
            </a:r>
            <a:r>
              <a:rPr dirty="0" spc="-105"/>
              <a:t>de</a:t>
            </a:r>
            <a:r>
              <a:rPr dirty="0" spc="-155"/>
              <a:t> </a:t>
            </a:r>
            <a:r>
              <a:rPr dirty="0" spc="-135"/>
              <a:t>Qualificação</a:t>
            </a:r>
            <a:r>
              <a:rPr dirty="0" spc="-140"/>
              <a:t> </a:t>
            </a:r>
            <a:r>
              <a:rPr dirty="0" spc="-105"/>
              <a:t>de</a:t>
            </a:r>
            <a:r>
              <a:rPr dirty="0" spc="-155"/>
              <a:t> </a:t>
            </a:r>
            <a:r>
              <a:rPr dirty="0" spc="-190"/>
              <a:t>Fornecedores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6947" y="6320028"/>
            <a:ext cx="2209800" cy="40690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19" y="1193291"/>
            <a:ext cx="9604248" cy="50215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:title>ANÁLISE ÚLTIOS 3 ANOS GESTÃO SUPRIMENTOS 2019-2020-2021</dc:title>
  <dcterms:created xsi:type="dcterms:W3CDTF">2024-01-13T12:14:46Z</dcterms:created>
  <dcterms:modified xsi:type="dcterms:W3CDTF">2024-01-13T12:14:46Z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2024-01-13T00:00:00Z</vt:filetime>
  </property>
  <property fmtid="{D5CDD505-2E9C-101B-9397-08002B2CF9AE}" pid="5" name="Producer">
    <vt:lpwstr>Microsoft® PowerPoint® 2016</vt:lpwstr>
  </property>
</Properties>
</file>