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0"/>
            <a:ext cx="1603247" cy="114147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6028" y="6095999"/>
            <a:ext cx="993648" cy="7619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8411" y="668527"/>
            <a:ext cx="9636125" cy="4460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8411" y="1388490"/>
            <a:ext cx="10864850" cy="469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9.png"/><Relationship Id="rId10" Type="http://schemas.openxmlformats.org/officeDocument/2006/relationships/image" Target="../media/image10.jpg"/><Relationship Id="rId11" Type="http://schemas.openxmlformats.org/officeDocument/2006/relationships/image" Target="../media/image11.jpg"/><Relationship Id="rId12" Type="http://schemas.openxmlformats.org/officeDocument/2006/relationships/image" Target="../media/image12.jpg"/><Relationship Id="rId13" Type="http://schemas.openxmlformats.org/officeDocument/2006/relationships/image" Target="../media/image13.jpg"/><Relationship Id="rId14" Type="http://schemas.openxmlformats.org/officeDocument/2006/relationships/image" Target="../media/image14.jpg"/><Relationship Id="rId15" Type="http://schemas.openxmlformats.org/officeDocument/2006/relationships/image" Target="../media/image1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30.png"/><Relationship Id="rId4" Type="http://schemas.openxmlformats.org/officeDocument/2006/relationships/image" Target="../media/image3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32.jpg"/><Relationship Id="rId4" Type="http://schemas.openxmlformats.org/officeDocument/2006/relationships/image" Target="../media/image3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36.jpg"/><Relationship Id="rId4" Type="http://schemas.openxmlformats.org/officeDocument/2006/relationships/image" Target="../media/image3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38.jpg"/><Relationship Id="rId4" Type="http://schemas.openxmlformats.org/officeDocument/2006/relationships/image" Target="../media/image3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5.jpg"/><Relationship Id="rId4" Type="http://schemas.openxmlformats.org/officeDocument/2006/relationships/image" Target="../media/image2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0047"/>
              <a:ext cx="4037075" cy="41879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2551"/>
              <a:ext cx="1522475" cy="23652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9476" y="0"/>
              <a:ext cx="1603247" cy="114147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6028" y="6095999"/>
              <a:ext cx="993648" cy="761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94478" y="2134946"/>
            <a:ext cx="2004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60">
                <a:solidFill>
                  <a:srgbClr val="EBEBEB"/>
                </a:solidFill>
              </a:rPr>
              <a:t>FOLLOW-</a:t>
            </a:r>
            <a:r>
              <a:rPr dirty="0" sz="2800" spc="-305">
                <a:solidFill>
                  <a:srgbClr val="EBEBEB"/>
                </a:solidFill>
              </a:rPr>
              <a:t>UP</a:t>
            </a:r>
            <a:endParaRPr sz="2800"/>
          </a:p>
        </p:txBody>
      </p:sp>
      <p:sp>
        <p:nvSpPr>
          <p:cNvPr id="12" name="object 12" descr=""/>
          <p:cNvSpPr txBox="1"/>
          <p:nvPr/>
        </p:nvSpPr>
        <p:spPr>
          <a:xfrm>
            <a:off x="4204461" y="2988944"/>
            <a:ext cx="3783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 b="1">
                <a:solidFill>
                  <a:srgbClr val="EBEBEB"/>
                </a:solidFill>
                <a:latin typeface="Tahoma"/>
                <a:cs typeface="Tahoma"/>
              </a:rPr>
              <a:t>GESTÃO</a:t>
            </a:r>
            <a:r>
              <a:rPr dirty="0" sz="2800" spc="-95" b="1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dirty="0" sz="2800" spc="-235" b="1">
                <a:solidFill>
                  <a:srgbClr val="EBEBEB"/>
                </a:solidFill>
                <a:latin typeface="Tahoma"/>
                <a:cs typeface="Tahoma"/>
              </a:rPr>
              <a:t>DE</a:t>
            </a:r>
            <a:r>
              <a:rPr dirty="0" sz="2800" spc="-40" b="1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dirty="0" sz="2800" spc="-35" b="1">
                <a:solidFill>
                  <a:srgbClr val="EBEBEB"/>
                </a:solidFill>
                <a:latin typeface="Tahoma"/>
                <a:cs typeface="Tahoma"/>
              </a:rPr>
              <a:t>COMPRAS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34484" y="5713476"/>
            <a:ext cx="2923032" cy="63703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6324" y="445008"/>
            <a:ext cx="2133600" cy="160020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6991" y="2749295"/>
            <a:ext cx="2112264" cy="158343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4424" y="5038344"/>
            <a:ext cx="2095500" cy="157124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681971" y="445008"/>
            <a:ext cx="2133600" cy="160020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703307" y="2749295"/>
            <a:ext cx="2112263" cy="158343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701783" y="5038344"/>
            <a:ext cx="2093976" cy="15712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Plataforma</a:t>
            </a:r>
            <a:r>
              <a:rPr dirty="0" spc="-60"/>
              <a:t> </a:t>
            </a:r>
            <a:r>
              <a:rPr dirty="0" spc="95"/>
              <a:t>de</a:t>
            </a:r>
            <a:r>
              <a:rPr dirty="0" spc="-45"/>
              <a:t> </a:t>
            </a:r>
            <a:r>
              <a:rPr dirty="0" spc="-130"/>
              <a:t>Follow</a:t>
            </a:r>
            <a:r>
              <a:rPr dirty="0" spc="-25"/>
              <a:t> </a:t>
            </a:r>
            <a:r>
              <a:rPr dirty="0" spc="-90"/>
              <a:t>Up</a:t>
            </a:r>
            <a:r>
              <a:rPr dirty="0" spc="-50"/>
              <a:t> </a:t>
            </a:r>
            <a:r>
              <a:rPr dirty="0" spc="-585">
                <a:latin typeface="Verdana"/>
                <a:cs typeface="Verdana"/>
              </a:rPr>
              <a:t>–</a:t>
            </a:r>
            <a:r>
              <a:rPr dirty="0" spc="-180">
                <a:latin typeface="Verdana"/>
                <a:cs typeface="Verdana"/>
              </a:rPr>
              <a:t> </a:t>
            </a:r>
            <a:r>
              <a:rPr dirty="0" spc="-190" b="0">
                <a:latin typeface="Verdana"/>
                <a:cs typeface="Verdana"/>
              </a:rPr>
              <a:t>Status</a:t>
            </a:r>
            <a:r>
              <a:rPr dirty="0" spc="-23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das</a:t>
            </a:r>
            <a:r>
              <a:rPr dirty="0" spc="-225" b="0">
                <a:latin typeface="Verdana"/>
                <a:cs typeface="Verdana"/>
              </a:rPr>
              <a:t> </a:t>
            </a:r>
            <a:r>
              <a:rPr dirty="0" spc="-70" b="0">
                <a:latin typeface="Verdana"/>
                <a:cs typeface="Verdana"/>
              </a:rPr>
              <a:t>ordens</a:t>
            </a:r>
            <a:r>
              <a:rPr dirty="0" spc="-210" b="0">
                <a:latin typeface="Verdana"/>
                <a:cs typeface="Verdana"/>
              </a:rPr>
              <a:t> </a:t>
            </a:r>
            <a:r>
              <a:rPr dirty="0" spc="150" b="0">
                <a:latin typeface="Verdana"/>
                <a:cs typeface="Verdana"/>
              </a:rPr>
              <a:t>de</a:t>
            </a:r>
            <a:r>
              <a:rPr dirty="0" spc="-21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compra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320028"/>
            <a:ext cx="2209800" cy="40690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312" y="3883152"/>
            <a:ext cx="10546080" cy="212293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1312" y="1591055"/>
            <a:ext cx="10590276" cy="19781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Plataforma</a:t>
            </a:r>
            <a:r>
              <a:rPr dirty="0" spc="-60"/>
              <a:t> </a:t>
            </a:r>
            <a:r>
              <a:rPr dirty="0" spc="95"/>
              <a:t>de</a:t>
            </a:r>
            <a:r>
              <a:rPr dirty="0" spc="-45"/>
              <a:t> </a:t>
            </a:r>
            <a:r>
              <a:rPr dirty="0" spc="-130"/>
              <a:t>Follow</a:t>
            </a:r>
            <a:r>
              <a:rPr dirty="0" spc="-25"/>
              <a:t> </a:t>
            </a:r>
            <a:r>
              <a:rPr dirty="0" spc="-90"/>
              <a:t>Up</a:t>
            </a:r>
            <a:r>
              <a:rPr dirty="0" spc="-50"/>
              <a:t> </a:t>
            </a:r>
            <a:r>
              <a:rPr dirty="0" spc="-585">
                <a:latin typeface="Verdana"/>
                <a:cs typeface="Verdana"/>
              </a:rPr>
              <a:t>–</a:t>
            </a:r>
            <a:r>
              <a:rPr dirty="0" spc="-180">
                <a:latin typeface="Verdana"/>
                <a:cs typeface="Verdana"/>
              </a:rPr>
              <a:t> </a:t>
            </a:r>
            <a:r>
              <a:rPr dirty="0" spc="-190" b="0">
                <a:latin typeface="Verdana"/>
                <a:cs typeface="Verdana"/>
              </a:rPr>
              <a:t>Status</a:t>
            </a:r>
            <a:r>
              <a:rPr dirty="0" spc="-23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das</a:t>
            </a:r>
            <a:r>
              <a:rPr dirty="0" spc="-225" b="0">
                <a:latin typeface="Verdana"/>
                <a:cs typeface="Verdana"/>
              </a:rPr>
              <a:t> </a:t>
            </a:r>
            <a:r>
              <a:rPr dirty="0" spc="-70" b="0">
                <a:latin typeface="Verdana"/>
                <a:cs typeface="Verdana"/>
              </a:rPr>
              <a:t>ordens</a:t>
            </a:r>
            <a:r>
              <a:rPr dirty="0" spc="-210" b="0">
                <a:latin typeface="Verdana"/>
                <a:cs typeface="Verdana"/>
              </a:rPr>
              <a:t> </a:t>
            </a:r>
            <a:r>
              <a:rPr dirty="0" spc="150" b="0">
                <a:latin typeface="Verdana"/>
                <a:cs typeface="Verdana"/>
              </a:rPr>
              <a:t>de</a:t>
            </a:r>
            <a:r>
              <a:rPr dirty="0" spc="-21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compra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320028"/>
            <a:ext cx="2209800" cy="40690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976" y="4195571"/>
            <a:ext cx="10535412" cy="200863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1312" y="1338072"/>
            <a:ext cx="10546080" cy="217017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70356" y="3647313"/>
            <a:ext cx="73507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30">
                <a:latin typeface="Verdana"/>
                <a:cs typeface="Verdana"/>
              </a:rPr>
              <a:t>Status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Parciais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20">
                <a:latin typeface="Verdana"/>
                <a:cs typeface="Verdana"/>
              </a:rPr>
              <a:t>: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Quando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há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fracionamento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125">
                <a:latin typeface="Verdana"/>
                <a:cs typeface="Verdana"/>
              </a:rPr>
              <a:t>da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entrega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 spc="90">
                <a:latin typeface="Verdana"/>
                <a:cs typeface="Verdana"/>
              </a:rPr>
              <a:t>do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item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Plataforma</a:t>
            </a:r>
            <a:r>
              <a:rPr dirty="0" spc="-25"/>
              <a:t> </a:t>
            </a:r>
            <a:r>
              <a:rPr dirty="0" spc="95"/>
              <a:t>de</a:t>
            </a:r>
            <a:r>
              <a:rPr dirty="0" spc="-10"/>
              <a:t> </a:t>
            </a:r>
            <a:r>
              <a:rPr dirty="0" spc="-130"/>
              <a:t>Follow</a:t>
            </a:r>
            <a:r>
              <a:rPr dirty="0" spc="15"/>
              <a:t> </a:t>
            </a:r>
            <a:r>
              <a:rPr dirty="0" spc="-90"/>
              <a:t>Up</a:t>
            </a:r>
            <a:r>
              <a:rPr dirty="0" spc="-20"/>
              <a:t> </a:t>
            </a:r>
            <a:r>
              <a:rPr dirty="0" spc="-585">
                <a:latin typeface="Verdana"/>
                <a:cs typeface="Verdana"/>
              </a:rPr>
              <a:t>–</a:t>
            </a:r>
            <a:r>
              <a:rPr dirty="0" spc="-140">
                <a:latin typeface="Verdana"/>
                <a:cs typeface="Verdana"/>
              </a:rPr>
              <a:t> </a:t>
            </a:r>
            <a:r>
              <a:rPr dirty="0" spc="170" b="0">
                <a:latin typeface="Verdana"/>
                <a:cs typeface="Verdana"/>
              </a:rPr>
              <a:t>Aba</a:t>
            </a:r>
            <a:r>
              <a:rPr dirty="0" spc="-185" b="0">
                <a:latin typeface="Verdana"/>
                <a:cs typeface="Verdana"/>
              </a:rPr>
              <a:t> </a:t>
            </a:r>
            <a:r>
              <a:rPr dirty="0" spc="150" b="0">
                <a:latin typeface="Verdana"/>
                <a:cs typeface="Verdana"/>
              </a:rPr>
              <a:t>de</a:t>
            </a:r>
            <a:r>
              <a:rPr dirty="0" spc="-17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importação</a:t>
            </a:r>
            <a:r>
              <a:rPr dirty="0" spc="-180" b="0">
                <a:latin typeface="Verdana"/>
                <a:cs typeface="Verdana"/>
              </a:rPr>
              <a:t> </a:t>
            </a:r>
            <a:r>
              <a:rPr dirty="0" spc="150" b="0">
                <a:latin typeface="Verdana"/>
                <a:cs typeface="Verdana"/>
              </a:rPr>
              <a:t>de</a:t>
            </a:r>
            <a:r>
              <a:rPr dirty="0" spc="-17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dados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320028"/>
            <a:ext cx="2209800" cy="40690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976" y="1784603"/>
            <a:ext cx="3015995" cy="379628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2296" y="1261872"/>
            <a:ext cx="7691628" cy="379628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971671" y="5257291"/>
            <a:ext cx="544322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114">
                <a:latin typeface="Verdana"/>
                <a:cs typeface="Verdana"/>
              </a:rPr>
              <a:t>Aba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para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importação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das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ordens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compra.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55">
                <a:latin typeface="Verdana"/>
                <a:cs typeface="Verdana"/>
              </a:rPr>
              <a:t>Forma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simples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prática.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Plataforma</a:t>
            </a:r>
            <a:r>
              <a:rPr dirty="0" spc="-65"/>
              <a:t> </a:t>
            </a:r>
            <a:r>
              <a:rPr dirty="0" spc="95"/>
              <a:t>de</a:t>
            </a:r>
            <a:r>
              <a:rPr dirty="0" spc="-50"/>
              <a:t> </a:t>
            </a:r>
            <a:r>
              <a:rPr dirty="0" spc="-130"/>
              <a:t>Follow</a:t>
            </a:r>
            <a:r>
              <a:rPr dirty="0" spc="-30"/>
              <a:t> </a:t>
            </a:r>
            <a:r>
              <a:rPr dirty="0" spc="-90"/>
              <a:t>Up</a:t>
            </a:r>
            <a:r>
              <a:rPr dirty="0" spc="-60"/>
              <a:t> </a:t>
            </a:r>
            <a:r>
              <a:rPr dirty="0" spc="-585">
                <a:latin typeface="Verdana"/>
                <a:cs typeface="Verdana"/>
              </a:rPr>
              <a:t>–</a:t>
            </a:r>
            <a:r>
              <a:rPr dirty="0" spc="-180">
                <a:latin typeface="Verdana"/>
                <a:cs typeface="Verdana"/>
              </a:rPr>
              <a:t> </a:t>
            </a:r>
            <a:r>
              <a:rPr dirty="0" spc="114"/>
              <a:t>Aba</a:t>
            </a:r>
            <a:r>
              <a:rPr dirty="0" spc="-50"/>
              <a:t> </a:t>
            </a:r>
            <a:r>
              <a:rPr dirty="0" spc="95"/>
              <a:t>de</a:t>
            </a:r>
            <a:r>
              <a:rPr dirty="0" spc="-50"/>
              <a:t> </a:t>
            </a:r>
            <a:r>
              <a:rPr dirty="0" spc="45"/>
              <a:t>aprovação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320028"/>
            <a:ext cx="2209800" cy="40690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976" y="1331975"/>
            <a:ext cx="10482072" cy="17571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976" y="4137659"/>
            <a:ext cx="10482072" cy="187909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74040" y="3316604"/>
            <a:ext cx="93065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114">
                <a:latin typeface="Verdana"/>
                <a:cs typeface="Verdana"/>
              </a:rPr>
              <a:t>Aba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para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70">
                <a:latin typeface="Verdana"/>
                <a:cs typeface="Verdana"/>
              </a:rPr>
              <a:t>aprovação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referente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150">
                <a:latin typeface="Verdana"/>
                <a:cs typeface="Verdana"/>
              </a:rPr>
              <a:t>a</a:t>
            </a:r>
            <a:r>
              <a:rPr dirty="0" sz="1800" spc="-9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alteração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das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datas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de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entrega,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emitidas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pelo </a:t>
            </a:r>
            <a:r>
              <a:rPr dirty="0" sz="1800">
                <a:latin typeface="Verdana"/>
                <a:cs typeface="Verdana"/>
              </a:rPr>
              <a:t>fornecedor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aprovados</a:t>
            </a:r>
            <a:r>
              <a:rPr dirty="0" sz="1800" spc="-9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pela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com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ciência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do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cliente.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Plataforma</a:t>
            </a:r>
            <a:r>
              <a:rPr dirty="0" spc="-75"/>
              <a:t> </a:t>
            </a:r>
            <a:r>
              <a:rPr dirty="0" spc="95"/>
              <a:t>de</a:t>
            </a:r>
            <a:r>
              <a:rPr dirty="0" spc="-65"/>
              <a:t> </a:t>
            </a:r>
            <a:r>
              <a:rPr dirty="0" spc="-130"/>
              <a:t>Follow</a:t>
            </a:r>
            <a:r>
              <a:rPr dirty="0" spc="-40"/>
              <a:t> </a:t>
            </a:r>
            <a:r>
              <a:rPr dirty="0" spc="-90"/>
              <a:t>Up</a:t>
            </a:r>
            <a:r>
              <a:rPr dirty="0" spc="-70"/>
              <a:t> </a:t>
            </a:r>
            <a:r>
              <a:rPr dirty="0"/>
              <a:t>-</a:t>
            </a:r>
            <a:r>
              <a:rPr dirty="0" spc="-70"/>
              <a:t> </a:t>
            </a:r>
            <a:r>
              <a:rPr dirty="0" spc="-10" b="0">
                <a:latin typeface="Verdana"/>
                <a:cs typeface="Verdana"/>
              </a:rPr>
              <a:t>Gráficos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320028"/>
            <a:ext cx="2209800" cy="40690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976" y="1527047"/>
            <a:ext cx="10527792" cy="147066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976" y="3541776"/>
            <a:ext cx="10527792" cy="9875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0047"/>
              <a:ext cx="4037075" cy="41879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2551"/>
              <a:ext cx="1522475" cy="23652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9476" y="0"/>
              <a:ext cx="1603247" cy="114147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6028" y="6095999"/>
              <a:ext cx="993648" cy="761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96561" y="2661919"/>
            <a:ext cx="31991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95">
                <a:solidFill>
                  <a:srgbClr val="89D0D5"/>
                </a:solidFill>
              </a:rPr>
              <a:t>OBRIGADO</a:t>
            </a:r>
            <a:r>
              <a:rPr dirty="0" sz="4000" spc="-145">
                <a:solidFill>
                  <a:srgbClr val="89D0D5"/>
                </a:solidFill>
              </a:rPr>
              <a:t> </a:t>
            </a:r>
            <a:r>
              <a:rPr dirty="0" sz="4000" spc="-290">
                <a:solidFill>
                  <a:srgbClr val="89D0D5"/>
                </a:solidFill>
              </a:rPr>
              <a:t>!!</a:t>
            </a:r>
            <a:endParaRPr sz="4000"/>
          </a:p>
        </p:txBody>
      </p:sp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34484" y="5774435"/>
            <a:ext cx="2923032" cy="6370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295644"/>
            <a:ext cx="2209800" cy="40690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464819" y="1184147"/>
            <a:ext cx="2783205" cy="4415155"/>
            <a:chOff x="464819" y="1184147"/>
            <a:chExt cx="2783205" cy="441515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19" y="1184147"/>
              <a:ext cx="2782824" cy="441502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735" y="1274063"/>
              <a:ext cx="2552700" cy="418490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22731" y="1242059"/>
              <a:ext cx="2616835" cy="4249420"/>
            </a:xfrm>
            <a:custGeom>
              <a:avLst/>
              <a:gdLst/>
              <a:ahLst/>
              <a:cxnLst/>
              <a:rect l="l" t="t" r="r" b="b"/>
              <a:pathLst>
                <a:path w="2616835" h="4249420">
                  <a:moveTo>
                    <a:pt x="227660" y="0"/>
                  </a:moveTo>
                  <a:lnTo>
                    <a:pt x="2389505" y="0"/>
                  </a:lnTo>
                  <a:lnTo>
                    <a:pt x="2433955" y="4444"/>
                  </a:lnTo>
                  <a:lnTo>
                    <a:pt x="2477008" y="17906"/>
                  </a:lnTo>
                  <a:lnTo>
                    <a:pt x="2515870" y="39115"/>
                  </a:lnTo>
                  <a:lnTo>
                    <a:pt x="2549906" y="67182"/>
                  </a:lnTo>
                  <a:lnTo>
                    <a:pt x="2577592" y="100964"/>
                  </a:lnTo>
                  <a:lnTo>
                    <a:pt x="2598801" y="140207"/>
                  </a:lnTo>
                  <a:lnTo>
                    <a:pt x="2612263" y="183134"/>
                  </a:lnTo>
                  <a:lnTo>
                    <a:pt x="2616708" y="227711"/>
                  </a:lnTo>
                  <a:lnTo>
                    <a:pt x="2616708" y="4021836"/>
                  </a:lnTo>
                  <a:lnTo>
                    <a:pt x="2612263" y="4066286"/>
                  </a:lnTo>
                  <a:lnTo>
                    <a:pt x="2598801" y="4109339"/>
                  </a:lnTo>
                  <a:lnTo>
                    <a:pt x="2577592" y="4148074"/>
                  </a:lnTo>
                  <a:lnTo>
                    <a:pt x="2549906" y="4182237"/>
                  </a:lnTo>
                  <a:lnTo>
                    <a:pt x="2515743" y="4210050"/>
                  </a:lnTo>
                  <a:lnTo>
                    <a:pt x="2477008" y="4231132"/>
                  </a:lnTo>
                  <a:lnTo>
                    <a:pt x="2433955" y="4244594"/>
                  </a:lnTo>
                  <a:lnTo>
                    <a:pt x="2389505" y="4249039"/>
                  </a:lnTo>
                  <a:lnTo>
                    <a:pt x="227660" y="4249039"/>
                  </a:lnTo>
                  <a:lnTo>
                    <a:pt x="183146" y="4244594"/>
                  </a:lnTo>
                  <a:lnTo>
                    <a:pt x="140157" y="4231258"/>
                  </a:lnTo>
                  <a:lnTo>
                    <a:pt x="100977" y="4210050"/>
                  </a:lnTo>
                  <a:lnTo>
                    <a:pt x="67233" y="4182237"/>
                  </a:lnTo>
                  <a:lnTo>
                    <a:pt x="39116" y="4148201"/>
                  </a:lnTo>
                  <a:lnTo>
                    <a:pt x="17881" y="4109339"/>
                  </a:lnTo>
                  <a:lnTo>
                    <a:pt x="4445" y="4066286"/>
                  </a:lnTo>
                  <a:lnTo>
                    <a:pt x="0" y="4021836"/>
                  </a:lnTo>
                  <a:lnTo>
                    <a:pt x="0" y="227711"/>
                  </a:lnTo>
                  <a:lnTo>
                    <a:pt x="4445" y="183134"/>
                  </a:lnTo>
                  <a:lnTo>
                    <a:pt x="17856" y="140207"/>
                  </a:lnTo>
                  <a:lnTo>
                    <a:pt x="39116" y="100837"/>
                  </a:lnTo>
                  <a:lnTo>
                    <a:pt x="67221" y="67182"/>
                  </a:lnTo>
                  <a:lnTo>
                    <a:pt x="100863" y="39115"/>
                  </a:lnTo>
                  <a:lnTo>
                    <a:pt x="140157" y="17906"/>
                  </a:lnTo>
                  <a:lnTo>
                    <a:pt x="183146" y="4444"/>
                  </a:lnTo>
                  <a:lnTo>
                    <a:pt x="227660" y="0"/>
                  </a:lnTo>
                  <a:close/>
                </a:path>
              </a:pathLst>
            </a:custGeom>
            <a:ln w="64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34917" y="977646"/>
            <a:ext cx="5179060" cy="546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 sz="1800" b="0">
                <a:solidFill>
                  <a:srgbClr val="006FC0"/>
                </a:solidFill>
                <a:latin typeface="Arial"/>
                <a:cs typeface="Arial"/>
              </a:rPr>
              <a:t>Nós</a:t>
            </a:r>
            <a:r>
              <a:rPr dirty="0" sz="1800" spc="-20" b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006FC0"/>
                </a:solidFill>
                <a:latin typeface="Arial"/>
                <a:cs typeface="Arial"/>
              </a:rPr>
              <a:t>desenhamos,</a:t>
            </a:r>
            <a:r>
              <a:rPr dirty="0" sz="1800" spc="10" b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006FC0"/>
                </a:solidFill>
                <a:latin typeface="Arial"/>
                <a:cs typeface="Arial"/>
              </a:rPr>
              <a:t>implementamos</a:t>
            </a:r>
            <a:r>
              <a:rPr dirty="0" sz="1800" spc="10" b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dirty="0" sz="1800" spc="-20" b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006FC0"/>
                </a:solidFill>
                <a:latin typeface="Arial"/>
                <a:cs typeface="Arial"/>
              </a:rPr>
              <a:t>aceleramos</a:t>
            </a:r>
            <a:r>
              <a:rPr dirty="0" sz="1800" spc="10" b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50" b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dirty="0" sz="1800" b="0">
                <a:solidFill>
                  <a:srgbClr val="006FC0"/>
                </a:solidFill>
                <a:latin typeface="Arial"/>
                <a:cs typeface="Arial"/>
              </a:rPr>
              <a:t>transformação</a:t>
            </a:r>
            <a:r>
              <a:rPr dirty="0" sz="1800" spc="-60" b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10" b="0">
                <a:solidFill>
                  <a:srgbClr val="006FC0"/>
                </a:solidFill>
                <a:latin typeface="Arial"/>
                <a:cs typeface="Arial"/>
              </a:rPr>
              <a:t>operacional.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83609" y="1535684"/>
            <a:ext cx="6892290" cy="4280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2844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Realizando</a:t>
            </a:r>
            <a:r>
              <a:rPr dirty="0" sz="1800" spc="-3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os</a:t>
            </a:r>
            <a:r>
              <a:rPr dirty="0" sz="1800" spc="-2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resultados</a:t>
            </a:r>
            <a:r>
              <a:rPr dirty="0" sz="1800" spc="-2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de</a:t>
            </a:r>
            <a:r>
              <a:rPr dirty="0" sz="1800" spc="-2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amanhã,</a:t>
            </a:r>
            <a:r>
              <a:rPr dirty="0" sz="1800" spc="-1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FC0"/>
                </a:solidFill>
                <a:latin typeface="Arial"/>
                <a:cs typeface="Arial"/>
              </a:rPr>
              <a:t>hoje.</a:t>
            </a:r>
            <a:endParaRPr sz="1800">
              <a:latin typeface="Arial"/>
              <a:cs typeface="Arial"/>
            </a:endParaRPr>
          </a:p>
          <a:p>
            <a:pPr algn="just" marL="12700" marR="6985">
              <a:lnSpc>
                <a:spcPts val="1300"/>
              </a:lnSpc>
              <a:spcBef>
                <a:spcPts val="1400"/>
              </a:spcBef>
            </a:pPr>
            <a:r>
              <a:rPr dirty="0" sz="1200" b="1">
                <a:latin typeface="Tahoma"/>
                <a:cs typeface="Tahoma"/>
              </a:rPr>
              <a:t>Permitindo</a:t>
            </a:r>
            <a:r>
              <a:rPr dirty="0" sz="1200" spc="-2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que</a:t>
            </a:r>
            <a:r>
              <a:rPr dirty="0" sz="1200" spc="-3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as</a:t>
            </a:r>
            <a:r>
              <a:rPr dirty="0" sz="1200" spc="-3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pessoas</a:t>
            </a:r>
            <a:r>
              <a:rPr dirty="0" sz="1200" spc="-2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transformem</a:t>
            </a:r>
            <a:r>
              <a:rPr dirty="0" sz="1200" spc="-2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organizações.</a:t>
            </a:r>
            <a:r>
              <a:rPr dirty="0" sz="1200" spc="-25" b="1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CONNECT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trabalha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com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organizações </a:t>
            </a:r>
            <a:r>
              <a:rPr dirty="0" sz="1200">
                <a:latin typeface="Tahoma"/>
                <a:cs typeface="Tahoma"/>
              </a:rPr>
              <a:t>para</a:t>
            </a:r>
            <a:r>
              <a:rPr dirty="0" sz="1200" spc="1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resolver</a:t>
            </a:r>
            <a:r>
              <a:rPr dirty="0" sz="1200" spc="14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necessidades</a:t>
            </a:r>
            <a:r>
              <a:rPr dirty="0" sz="1200" spc="1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estrategicamente</a:t>
            </a:r>
            <a:r>
              <a:rPr dirty="0" sz="1200" spc="1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importantes</a:t>
            </a:r>
            <a:r>
              <a:rPr dirty="0" sz="1200" spc="1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que</a:t>
            </a:r>
            <a:r>
              <a:rPr dirty="0" sz="1200" spc="1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impedem</a:t>
            </a:r>
            <a:r>
              <a:rPr dirty="0" sz="1200" spc="1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o</a:t>
            </a:r>
            <a:r>
              <a:rPr dirty="0" sz="1200" spc="1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crescimento</a:t>
            </a:r>
            <a:r>
              <a:rPr dirty="0" sz="1200" spc="14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da</a:t>
            </a:r>
            <a:r>
              <a:rPr dirty="0" sz="1200" spc="1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linha</a:t>
            </a:r>
            <a:r>
              <a:rPr dirty="0" sz="1200" spc="135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de </a:t>
            </a:r>
            <a:r>
              <a:rPr dirty="0" sz="1200">
                <a:latin typeface="Tahoma"/>
                <a:cs typeface="Tahoma"/>
              </a:rPr>
              <a:t>frente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ou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resultados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finais,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trazendo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as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pessoas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para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linha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de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frente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da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solução.</a:t>
            </a:r>
            <a:endParaRPr sz="1200">
              <a:latin typeface="Tahoma"/>
              <a:cs typeface="Tahoma"/>
            </a:endParaRPr>
          </a:p>
          <a:p>
            <a:pPr algn="just" marL="12700" marR="5715">
              <a:lnSpc>
                <a:spcPct val="90100"/>
              </a:lnSpc>
              <a:spcBef>
                <a:spcPts val="869"/>
              </a:spcBef>
            </a:pPr>
            <a:r>
              <a:rPr dirty="0" sz="1200" b="1">
                <a:latin typeface="Tahoma"/>
                <a:cs typeface="Tahoma"/>
              </a:rPr>
              <a:t>Botas</a:t>
            </a:r>
            <a:r>
              <a:rPr dirty="0" sz="1200" spc="2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no</a:t>
            </a:r>
            <a:r>
              <a:rPr dirty="0" sz="1200" spc="3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chão</a:t>
            </a:r>
            <a:r>
              <a:rPr dirty="0" sz="1200" spc="4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de</a:t>
            </a:r>
            <a:r>
              <a:rPr dirty="0" sz="1200" spc="2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fábrica.</a:t>
            </a:r>
            <a:r>
              <a:rPr dirty="0" sz="1200" spc="30" b="1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Colaboramos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com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os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funcionários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da linha de</a:t>
            </a:r>
            <a:r>
              <a:rPr dirty="0" sz="1200" spc="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frente,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com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supervisão, </a:t>
            </a:r>
            <a:r>
              <a:rPr dirty="0" sz="1200">
                <a:latin typeface="Tahoma"/>
                <a:cs typeface="Tahoma"/>
              </a:rPr>
              <a:t>a</a:t>
            </a:r>
            <a:r>
              <a:rPr dirty="0" sz="1200" spc="39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gerência</a:t>
            </a:r>
            <a:r>
              <a:rPr dirty="0" sz="1200" spc="40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e</a:t>
            </a:r>
            <a:r>
              <a:rPr dirty="0" sz="1200" spc="4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os</a:t>
            </a:r>
            <a:r>
              <a:rPr dirty="0" sz="1200" spc="4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executivos</a:t>
            </a:r>
            <a:r>
              <a:rPr dirty="0" sz="1200" spc="4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seniores,</a:t>
            </a:r>
            <a:r>
              <a:rPr dirty="0" sz="1200" spc="4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onde</a:t>
            </a:r>
            <a:r>
              <a:rPr dirty="0" sz="1200" spc="409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o</a:t>
            </a:r>
            <a:r>
              <a:rPr dirty="0" sz="1200" spc="4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trabalho</a:t>
            </a:r>
            <a:r>
              <a:rPr dirty="0" sz="1200" spc="4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é</a:t>
            </a:r>
            <a:r>
              <a:rPr dirty="0" sz="1200" spc="4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feito,</a:t>
            </a:r>
            <a:r>
              <a:rPr dirty="0" sz="1200" spc="4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usando</a:t>
            </a:r>
            <a:r>
              <a:rPr dirty="0" sz="1200" spc="4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nossa</a:t>
            </a:r>
            <a:r>
              <a:rPr dirty="0" sz="1200" spc="4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expertise,</a:t>
            </a:r>
            <a:r>
              <a:rPr dirty="0" sz="1200" spc="425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para </a:t>
            </a:r>
            <a:r>
              <a:rPr dirty="0" sz="1200">
                <a:latin typeface="Tahoma"/>
                <a:cs typeface="Tahoma"/>
              </a:rPr>
              <a:t>implementar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mudanças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sustentáveis.</a:t>
            </a:r>
            <a:endParaRPr sz="1200">
              <a:latin typeface="Tahoma"/>
              <a:cs typeface="Tahoma"/>
            </a:endParaRPr>
          </a:p>
          <a:p>
            <a:pPr algn="just" marL="12700" marR="8890">
              <a:lnSpc>
                <a:spcPts val="1300"/>
              </a:lnSpc>
              <a:spcBef>
                <a:spcPts val="915"/>
              </a:spcBef>
            </a:pPr>
            <a:r>
              <a:rPr dirty="0" sz="1200" b="1">
                <a:latin typeface="Tahoma"/>
                <a:cs typeface="Tahoma"/>
              </a:rPr>
              <a:t>Benefícios</a:t>
            </a:r>
            <a:r>
              <a:rPr dirty="0" sz="1200" spc="10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mensuráveis.</a:t>
            </a:r>
            <a:r>
              <a:rPr dirty="0" sz="1200" spc="100" b="1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Criamos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e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implementamos</a:t>
            </a:r>
            <a:r>
              <a:rPr dirty="0" sz="1200" spc="8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soluções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que</a:t>
            </a:r>
            <a:r>
              <a:rPr dirty="0" sz="1200" spc="8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geram</a:t>
            </a:r>
            <a:r>
              <a:rPr dirty="0" sz="1200" spc="8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um</a:t>
            </a:r>
            <a:r>
              <a:rPr dirty="0" sz="1200" spc="8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retorno</a:t>
            </a:r>
            <a:r>
              <a:rPr dirty="0" sz="1200" spc="8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significativo </a:t>
            </a:r>
            <a:r>
              <a:rPr dirty="0" sz="1200">
                <a:latin typeface="Tahoma"/>
                <a:cs typeface="Tahoma"/>
              </a:rPr>
              <a:t>do</a:t>
            </a:r>
            <a:r>
              <a:rPr dirty="0" sz="1200" spc="1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investimento.</a:t>
            </a:r>
            <a:r>
              <a:rPr dirty="0" sz="1200" spc="1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Um</a:t>
            </a:r>
            <a:r>
              <a:rPr dirty="0" sz="1200" spc="16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retorno</a:t>
            </a:r>
            <a:r>
              <a:rPr dirty="0" sz="1200" spc="15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financeiro,</a:t>
            </a:r>
            <a:r>
              <a:rPr dirty="0" sz="1200" spc="1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visto</a:t>
            </a:r>
            <a:r>
              <a:rPr dirty="0" sz="1200" spc="1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no</a:t>
            </a:r>
            <a:r>
              <a:rPr dirty="0" sz="1200" spc="15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P&amp;L</a:t>
            </a:r>
            <a:r>
              <a:rPr dirty="0" sz="1200" spc="14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realizado</a:t>
            </a:r>
            <a:r>
              <a:rPr dirty="0" sz="1200" spc="1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durante</a:t>
            </a:r>
            <a:r>
              <a:rPr dirty="0" sz="1200" spc="1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um</a:t>
            </a:r>
            <a:r>
              <a:rPr dirty="0" sz="1200" spc="1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projeto</a:t>
            </a:r>
            <a:r>
              <a:rPr dirty="0" sz="1200" spc="14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típico</a:t>
            </a:r>
            <a:r>
              <a:rPr dirty="0" sz="1200" spc="1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nosso</a:t>
            </a:r>
            <a:r>
              <a:rPr dirty="0" sz="1200" spc="140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e </a:t>
            </a:r>
            <a:r>
              <a:rPr dirty="0" sz="1200">
                <a:latin typeface="Tahoma"/>
                <a:cs typeface="Tahoma"/>
              </a:rPr>
              <a:t>capturado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já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no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primeiro</a:t>
            </a:r>
            <a:r>
              <a:rPr dirty="0" sz="1200" spc="-20">
                <a:latin typeface="Tahoma"/>
                <a:cs typeface="Tahoma"/>
              </a:rPr>
              <a:t> ano.</a:t>
            </a:r>
            <a:endParaRPr sz="1200">
              <a:latin typeface="Tahoma"/>
              <a:cs typeface="Tahoma"/>
            </a:endParaRPr>
          </a:p>
          <a:p>
            <a:pPr algn="just" marL="12700" marR="5080">
              <a:lnSpc>
                <a:spcPct val="90100"/>
              </a:lnSpc>
              <a:spcBef>
                <a:spcPts val="869"/>
              </a:spcBef>
            </a:pPr>
            <a:r>
              <a:rPr dirty="0" sz="1200">
                <a:latin typeface="Tahoma"/>
                <a:cs typeface="Tahoma"/>
              </a:rPr>
              <a:t>É</a:t>
            </a:r>
            <a:r>
              <a:rPr dirty="0" sz="1200" spc="38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importante</a:t>
            </a:r>
            <a:r>
              <a:rPr dirty="0" sz="1200" spc="40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ressaltar</a:t>
            </a:r>
            <a:r>
              <a:rPr dirty="0" sz="1200" spc="39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que</a:t>
            </a:r>
            <a:r>
              <a:rPr dirty="0" sz="1200" spc="40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nos</a:t>
            </a:r>
            <a:r>
              <a:rPr dirty="0" sz="1200" spc="39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concentramos</a:t>
            </a:r>
            <a:r>
              <a:rPr dirty="0" sz="1200" spc="40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no</a:t>
            </a:r>
            <a:r>
              <a:rPr dirty="0" sz="1200" spc="395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desenvolvimento</a:t>
            </a:r>
            <a:r>
              <a:rPr dirty="0" sz="1200" spc="42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e</a:t>
            </a:r>
            <a:r>
              <a:rPr dirty="0" sz="1200" spc="409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na</a:t>
            </a:r>
            <a:r>
              <a:rPr dirty="0" sz="1200" spc="41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capacitação</a:t>
            </a:r>
            <a:r>
              <a:rPr dirty="0" sz="1200" spc="415" b="1">
                <a:latin typeface="Tahoma"/>
                <a:cs typeface="Tahoma"/>
              </a:rPr>
              <a:t> </a:t>
            </a:r>
            <a:r>
              <a:rPr dirty="0" sz="1200" spc="-25" b="1">
                <a:latin typeface="Tahoma"/>
                <a:cs typeface="Tahoma"/>
              </a:rPr>
              <a:t>das </a:t>
            </a:r>
            <a:r>
              <a:rPr dirty="0" sz="1200" b="1">
                <a:latin typeface="Tahoma"/>
                <a:cs typeface="Tahoma"/>
              </a:rPr>
              <a:t>pessoas</a:t>
            </a:r>
            <a:r>
              <a:rPr dirty="0" sz="1200" spc="21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de</a:t>
            </a:r>
            <a:r>
              <a:rPr dirty="0" sz="1200" spc="21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nossos</a:t>
            </a:r>
            <a:r>
              <a:rPr dirty="0" sz="1200" spc="21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clientes</a:t>
            </a:r>
            <a:r>
              <a:rPr dirty="0" sz="1200">
                <a:latin typeface="Tahoma"/>
                <a:cs typeface="Tahoma"/>
              </a:rPr>
              <a:t>,</a:t>
            </a:r>
            <a:r>
              <a:rPr dirty="0" sz="1200" spc="19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para</a:t>
            </a:r>
            <a:r>
              <a:rPr dirty="0" sz="1200" spc="20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que</a:t>
            </a:r>
            <a:r>
              <a:rPr dirty="0" sz="1200" spc="2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eles</a:t>
            </a:r>
            <a:r>
              <a:rPr dirty="0" sz="1200" spc="20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mesmos</a:t>
            </a:r>
            <a:r>
              <a:rPr dirty="0" sz="1200" spc="2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possam</a:t>
            </a:r>
            <a:r>
              <a:rPr dirty="0" sz="1200" spc="19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fazer</a:t>
            </a:r>
            <a:r>
              <a:rPr dirty="0" sz="1200" spc="19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isso</a:t>
            </a:r>
            <a:r>
              <a:rPr dirty="0" sz="1200" spc="204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no</a:t>
            </a:r>
            <a:r>
              <a:rPr dirty="0" sz="1200" spc="19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futuro.</a:t>
            </a:r>
            <a:r>
              <a:rPr dirty="0" sz="1200" spc="19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Em</a:t>
            </a:r>
            <a:r>
              <a:rPr dirty="0" sz="1200" spc="19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resumo, </a:t>
            </a:r>
            <a:r>
              <a:rPr dirty="0" sz="1200">
                <a:latin typeface="Tahoma"/>
                <a:cs typeface="Tahoma"/>
              </a:rPr>
              <a:t>ajudamos</a:t>
            </a:r>
            <a:r>
              <a:rPr dirty="0" sz="1200" spc="1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as</a:t>
            </a:r>
            <a:r>
              <a:rPr dirty="0" sz="1200" spc="1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pessoas</a:t>
            </a:r>
            <a:r>
              <a:rPr dirty="0" sz="1200" spc="1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</a:t>
            </a:r>
            <a:r>
              <a:rPr dirty="0" sz="1200" spc="114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mudar</a:t>
            </a:r>
            <a:r>
              <a:rPr dirty="0" sz="1200" spc="1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</a:t>
            </a:r>
            <a:r>
              <a:rPr dirty="0" sz="1200" spc="114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maneira</a:t>
            </a:r>
            <a:r>
              <a:rPr dirty="0" sz="1200" spc="1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como</a:t>
            </a:r>
            <a:r>
              <a:rPr dirty="0" sz="1200" spc="114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trabalham</a:t>
            </a:r>
            <a:r>
              <a:rPr dirty="0" sz="1200" spc="1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para</a:t>
            </a:r>
            <a:r>
              <a:rPr dirty="0" sz="1200" spc="1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mudar</a:t>
            </a:r>
            <a:r>
              <a:rPr dirty="0" sz="1200" spc="1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seus</a:t>
            </a:r>
            <a:r>
              <a:rPr dirty="0" sz="1200" spc="1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negócios</a:t>
            </a:r>
            <a:r>
              <a:rPr dirty="0" sz="1200" spc="1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para</a:t>
            </a:r>
            <a:r>
              <a:rPr dirty="0" sz="1200" spc="12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melhor. </a:t>
            </a:r>
            <a:r>
              <a:rPr dirty="0" sz="1200">
                <a:latin typeface="Tahoma"/>
                <a:cs typeface="Tahoma"/>
              </a:rPr>
              <a:t>Eles</a:t>
            </a:r>
            <a:r>
              <a:rPr dirty="0" sz="1200" spc="1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mudam</a:t>
            </a:r>
            <a:r>
              <a:rPr dirty="0" sz="1200" spc="1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seus</a:t>
            </a:r>
            <a:r>
              <a:rPr dirty="0" sz="1200" spc="1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resultados.</a:t>
            </a:r>
            <a:r>
              <a:rPr dirty="0" sz="1200" spc="1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Nós</a:t>
            </a:r>
            <a:r>
              <a:rPr dirty="0" sz="1200" spc="1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os</a:t>
            </a:r>
            <a:r>
              <a:rPr dirty="0" sz="1200" spc="14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ajudamos</a:t>
            </a:r>
            <a:r>
              <a:rPr dirty="0" sz="1200" spc="1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vocês,</a:t>
            </a:r>
            <a:r>
              <a:rPr dirty="0" sz="1200" spc="1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</a:t>
            </a:r>
            <a:r>
              <a:rPr dirty="0" sz="1200" spc="1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perceber</a:t>
            </a:r>
            <a:r>
              <a:rPr dirty="0" sz="1200" spc="1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os</a:t>
            </a:r>
            <a:r>
              <a:rPr dirty="0" sz="1200" spc="1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resultados</a:t>
            </a:r>
            <a:r>
              <a:rPr dirty="0" sz="1200" spc="1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de</a:t>
            </a:r>
            <a:r>
              <a:rPr dirty="0" sz="1200" spc="1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amanhã,</a:t>
            </a:r>
            <a:r>
              <a:rPr dirty="0" sz="1200" spc="1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hoje. </a:t>
            </a:r>
            <a:r>
              <a:rPr dirty="0" sz="1200">
                <a:latin typeface="Tahoma"/>
                <a:cs typeface="Tahoma"/>
              </a:rPr>
              <a:t>Com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um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viés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Financeiro,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Operacional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e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Cultural.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200">
              <a:latin typeface="Tahoma"/>
              <a:cs typeface="Tahoma"/>
            </a:endParaRPr>
          </a:p>
          <a:p>
            <a:pPr algn="just" marL="103505">
              <a:lnSpc>
                <a:spcPct val="100000"/>
              </a:lnSpc>
            </a:pP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dirty="0" sz="1800" spc="-2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se</a:t>
            </a:r>
            <a:r>
              <a:rPr dirty="0" sz="1800" spc="-3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você</a:t>
            </a:r>
            <a:r>
              <a:rPr dirty="0" sz="1800" spc="1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FC0"/>
                </a:solidFill>
                <a:latin typeface="Arial"/>
                <a:cs typeface="Arial"/>
              </a:rPr>
              <a:t>pudesse…</a:t>
            </a:r>
            <a:endParaRPr sz="1800">
              <a:latin typeface="Arial"/>
              <a:cs typeface="Arial"/>
            </a:endParaRPr>
          </a:p>
          <a:p>
            <a:pPr marL="1972310" marR="434975" indent="-1813560">
              <a:lnSpc>
                <a:spcPts val="1190"/>
              </a:lnSpc>
              <a:spcBef>
                <a:spcPts val="540"/>
              </a:spcBef>
            </a:pPr>
            <a:r>
              <a:rPr dirty="0" sz="1100">
                <a:latin typeface="Verdana"/>
                <a:cs typeface="Verdana"/>
              </a:rPr>
              <a:t>…Acelerar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40">
                <a:latin typeface="Verdana"/>
                <a:cs typeface="Verdana"/>
              </a:rPr>
              <a:t>as</a:t>
            </a:r>
            <a:r>
              <a:rPr dirty="0" sz="1100" spc="-35">
                <a:latin typeface="Verdana"/>
                <a:cs typeface="Verdana"/>
              </a:rPr>
              <a:t> iniciativas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internas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65">
                <a:latin typeface="Verdana"/>
                <a:cs typeface="Verdana"/>
              </a:rPr>
              <a:t>de</a:t>
            </a:r>
            <a:r>
              <a:rPr dirty="0" sz="1100" spc="-40">
                <a:latin typeface="Verdana"/>
                <a:cs typeface="Verdana"/>
              </a:rPr>
              <a:t> sua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organização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65">
                <a:latin typeface="Verdana"/>
                <a:cs typeface="Verdana"/>
              </a:rPr>
              <a:t>de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30">
                <a:latin typeface="Verdana"/>
                <a:cs typeface="Verdana"/>
              </a:rPr>
              <a:t>forma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ágil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65">
                <a:latin typeface="Verdana"/>
                <a:cs typeface="Verdana"/>
              </a:rPr>
              <a:t>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5">
                <a:latin typeface="Verdana"/>
                <a:cs typeface="Verdana"/>
              </a:rPr>
              <a:t>assertiva,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aproveitando </a:t>
            </a:r>
            <a:r>
              <a:rPr dirty="0" sz="1100" spc="55">
                <a:latin typeface="Verdana"/>
                <a:cs typeface="Verdana"/>
              </a:rPr>
              <a:t>o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poder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60">
                <a:latin typeface="Verdana"/>
                <a:cs typeface="Verdana"/>
              </a:rPr>
              <a:t>do</a:t>
            </a:r>
            <a:r>
              <a:rPr dirty="0" sz="1100" spc="-45">
                <a:latin typeface="Verdana"/>
                <a:cs typeface="Verdana"/>
              </a:rPr>
              <a:t> seu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25">
                <a:latin typeface="Verdana"/>
                <a:cs typeface="Verdana"/>
              </a:rPr>
              <a:t>pessoal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para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40">
                <a:latin typeface="Verdana"/>
                <a:cs typeface="Verdana"/>
              </a:rPr>
              <a:t>fazer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isso?</a:t>
            </a:r>
            <a:endParaRPr sz="1100">
              <a:latin typeface="Verdana"/>
              <a:cs typeface="Verdana"/>
            </a:endParaRPr>
          </a:p>
          <a:p>
            <a:pPr algn="ctr" marL="1549400">
              <a:lnSpc>
                <a:spcPct val="100000"/>
              </a:lnSpc>
              <a:spcBef>
                <a:spcPts val="240"/>
              </a:spcBef>
            </a:pP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Com</a:t>
            </a:r>
            <a:r>
              <a:rPr dirty="0" sz="1800" spc="-4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dirty="0" sz="1800" spc="-3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006FC0"/>
                </a:solidFill>
                <a:latin typeface="Arial"/>
                <a:cs typeface="Arial"/>
              </a:rPr>
              <a:t>CONNECT,</a:t>
            </a:r>
            <a:r>
              <a:rPr dirty="0" sz="1800" spc="-3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FC0"/>
                </a:solidFill>
                <a:latin typeface="Arial"/>
                <a:cs typeface="Arial"/>
              </a:rPr>
              <a:t>você</a:t>
            </a:r>
            <a:r>
              <a:rPr dirty="0" sz="1800" spc="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006FC0"/>
                </a:solidFill>
                <a:latin typeface="Arial"/>
                <a:cs typeface="Arial"/>
              </a:rPr>
              <a:t>pode.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90"/>
              <a:t>O</a:t>
            </a:r>
            <a:r>
              <a:rPr dirty="0" spc="-60"/>
              <a:t> </a:t>
            </a:r>
            <a:r>
              <a:rPr dirty="0"/>
              <a:t>que</a:t>
            </a:r>
            <a:r>
              <a:rPr dirty="0" spc="-40"/>
              <a:t> </a:t>
            </a:r>
            <a:r>
              <a:rPr dirty="0" spc="110"/>
              <a:t>é</a:t>
            </a:r>
            <a:r>
              <a:rPr dirty="0" spc="-40"/>
              <a:t> </a:t>
            </a:r>
            <a:r>
              <a:rPr dirty="0" spc="-130"/>
              <a:t>Follow</a:t>
            </a:r>
            <a:r>
              <a:rPr dirty="0" spc="-45"/>
              <a:t> </a:t>
            </a:r>
            <a:r>
              <a:rPr dirty="0" spc="-90"/>
              <a:t>Up</a:t>
            </a:r>
            <a:r>
              <a:rPr dirty="0" spc="-60"/>
              <a:t> </a:t>
            </a:r>
            <a:r>
              <a:rPr dirty="0" spc="95"/>
              <a:t>de</a:t>
            </a:r>
            <a:r>
              <a:rPr dirty="0" spc="-40"/>
              <a:t> </a:t>
            </a:r>
            <a:r>
              <a:rPr dirty="0" spc="-10"/>
              <a:t>compra?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295644"/>
            <a:ext cx="2209800" cy="40690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48411" y="1341246"/>
            <a:ext cx="10400030" cy="4721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71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Follow</a:t>
            </a:r>
            <a:r>
              <a:rPr dirty="0" sz="1400" spc="3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up</a:t>
            </a:r>
            <a:r>
              <a:rPr dirty="0" sz="1400" spc="3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é</a:t>
            </a:r>
            <a:r>
              <a:rPr dirty="0" sz="1400" spc="3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um</a:t>
            </a:r>
            <a:r>
              <a:rPr dirty="0" sz="1400" spc="3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termo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em</a:t>
            </a:r>
            <a:r>
              <a:rPr dirty="0" sz="1400" spc="3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inglês</a:t>
            </a:r>
            <a:r>
              <a:rPr dirty="0" sz="1400" spc="3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que</a:t>
            </a:r>
            <a:r>
              <a:rPr dirty="0" sz="1400" spc="3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significa</a:t>
            </a:r>
            <a:r>
              <a:rPr dirty="0" sz="1400" spc="3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“acompanhar”.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Quando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</a:t>
            </a:r>
            <a:r>
              <a:rPr dirty="0" sz="1400" spc="3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trata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</a:t>
            </a:r>
            <a:r>
              <a:rPr dirty="0" sz="1400" spc="3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follow</a:t>
            </a:r>
            <a:r>
              <a:rPr dirty="0" sz="1400" spc="3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up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</a:t>
            </a:r>
            <a:r>
              <a:rPr dirty="0" sz="1400" spc="3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compras,</a:t>
            </a:r>
            <a:r>
              <a:rPr dirty="0" sz="1400" spc="3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são</a:t>
            </a:r>
            <a:r>
              <a:rPr dirty="0" sz="1400" spc="3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38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práticas </a:t>
            </a:r>
            <a:r>
              <a:rPr dirty="0" sz="1400">
                <a:latin typeface="Arial"/>
                <a:cs typeface="Arial"/>
              </a:rPr>
              <a:t>para</a:t>
            </a:r>
            <a:r>
              <a:rPr dirty="0" sz="1400" spc="275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garantir</a:t>
            </a:r>
            <a:r>
              <a:rPr dirty="0" sz="1400" spc="28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</a:t>
            </a:r>
            <a:r>
              <a:rPr dirty="0" sz="1400" spc="27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abastecimento</a:t>
            </a:r>
            <a:r>
              <a:rPr dirty="0" sz="1400" spc="27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27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empresa</a:t>
            </a:r>
            <a:r>
              <a:rPr dirty="0" sz="1400">
                <a:latin typeface="Arial"/>
                <a:cs typeface="Arial"/>
              </a:rPr>
              <a:t>,</a:t>
            </a:r>
            <a:r>
              <a:rPr dirty="0" sz="1400" spc="2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tanto</a:t>
            </a:r>
            <a:r>
              <a:rPr dirty="0" sz="1400" spc="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para</a:t>
            </a:r>
            <a:r>
              <a:rPr dirty="0" sz="1400" spc="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atender</a:t>
            </a:r>
            <a:r>
              <a:rPr dirty="0" sz="1400" spc="2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aos</a:t>
            </a:r>
            <a:r>
              <a:rPr dirty="0" sz="1400" spc="2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pedidos</a:t>
            </a:r>
            <a:r>
              <a:rPr dirty="0" sz="1400" spc="2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feitos</a:t>
            </a:r>
            <a:r>
              <a:rPr dirty="0" sz="1400" spc="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pelos</a:t>
            </a:r>
            <a:r>
              <a:rPr dirty="0" sz="1400" spc="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clientes,</a:t>
            </a:r>
            <a:r>
              <a:rPr dirty="0" sz="1400" spc="2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quanto</a:t>
            </a:r>
            <a:r>
              <a:rPr dirty="0" sz="1400" spc="2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para</a:t>
            </a:r>
            <a:r>
              <a:rPr dirty="0" sz="1400" spc="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manter</a:t>
            </a:r>
            <a:r>
              <a:rPr dirty="0" sz="1400" spc="27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sua </a:t>
            </a:r>
            <a:r>
              <a:rPr dirty="0" sz="1400">
                <a:latin typeface="Arial"/>
                <a:cs typeface="Arial"/>
              </a:rPr>
              <a:t>infraestrutura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em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pleno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funcionamento.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algn="just" marL="12700" marR="571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Imagine</a:t>
            </a:r>
            <a:r>
              <a:rPr dirty="0" sz="1400" spc="2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2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seguinte</a:t>
            </a:r>
            <a:r>
              <a:rPr dirty="0" sz="1400" spc="2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cenário:</a:t>
            </a:r>
            <a:r>
              <a:rPr dirty="0" sz="1400" spc="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2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time</a:t>
            </a:r>
            <a:r>
              <a:rPr dirty="0" sz="1400" spc="2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</a:t>
            </a:r>
            <a:r>
              <a:rPr dirty="0" sz="1400" spc="2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vendas</a:t>
            </a:r>
            <a:r>
              <a:rPr dirty="0" sz="1400" spc="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fecha</a:t>
            </a:r>
            <a:r>
              <a:rPr dirty="0" sz="1400" spc="2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um</a:t>
            </a:r>
            <a:r>
              <a:rPr dirty="0" sz="1400" spc="2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negócio</a:t>
            </a:r>
            <a:r>
              <a:rPr dirty="0" sz="1400" spc="2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promissor</a:t>
            </a:r>
            <a:r>
              <a:rPr dirty="0" sz="1400" spc="2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</a:t>
            </a:r>
            <a:r>
              <a:rPr dirty="0" sz="1400" spc="2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um</a:t>
            </a:r>
            <a:r>
              <a:rPr dirty="0" sz="1400" spc="2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cliente</a:t>
            </a:r>
            <a:r>
              <a:rPr dirty="0" sz="1400" spc="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2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2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pedido</a:t>
            </a:r>
            <a:r>
              <a:rPr dirty="0" sz="1400" spc="2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é</a:t>
            </a:r>
            <a:r>
              <a:rPr dirty="0" sz="1400" spc="2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repassado</a:t>
            </a:r>
            <a:r>
              <a:rPr dirty="0" sz="1400" spc="2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para</a:t>
            </a:r>
            <a:r>
              <a:rPr dirty="0" sz="1400" spc="26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o </a:t>
            </a:r>
            <a:r>
              <a:rPr dirty="0" sz="1400">
                <a:latin typeface="Arial"/>
                <a:cs typeface="Arial"/>
              </a:rPr>
              <a:t>departamento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compras.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Porém,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andamento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à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solicitação,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não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há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estoque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contemplar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solicitação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 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cliente</a:t>
            </a:r>
            <a:r>
              <a:rPr dirty="0" sz="1400" spc="-10">
                <a:latin typeface="Arial"/>
                <a:cs typeface="Arial"/>
              </a:rPr>
              <a:t> acaba </a:t>
            </a:r>
            <a:r>
              <a:rPr dirty="0" sz="1400">
                <a:latin typeface="Arial"/>
                <a:cs typeface="Arial"/>
              </a:rPr>
              <a:t>recebendo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produto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atraso.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follow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up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</a:t>
            </a:r>
            <a:r>
              <a:rPr dirty="0" sz="1400" spc="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compras</a:t>
            </a:r>
            <a:r>
              <a:rPr dirty="0" sz="1400" spc="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existe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justamente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para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evitar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que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esse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tipo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situação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aconteça.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devido</a:t>
            </a:r>
            <a:r>
              <a:rPr dirty="0" sz="1400" spc="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acompanhamento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dos</a:t>
            </a:r>
            <a:endParaRPr sz="14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pedidos,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as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entregas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são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feitas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dentro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dos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prazos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previamente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acordados</a:t>
            </a:r>
            <a:r>
              <a:rPr dirty="0" sz="1400" spc="-1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just" marL="12700" marR="6350">
              <a:lnSpc>
                <a:spcPct val="200000"/>
              </a:lnSpc>
            </a:pPr>
            <a:r>
              <a:rPr dirty="0" sz="1400">
                <a:latin typeface="Arial"/>
                <a:cs typeface="Arial"/>
              </a:rPr>
              <a:t>Por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consequência,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consumidor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tem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uma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experiência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satisfatória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marca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pode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voltar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fazer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negócios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empresa.</a:t>
            </a:r>
            <a:r>
              <a:rPr dirty="0" sz="1400" spc="5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Além</a:t>
            </a:r>
            <a:r>
              <a:rPr dirty="0" sz="1400" spc="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disso,</a:t>
            </a:r>
            <a:r>
              <a:rPr dirty="0" sz="1400" spc="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existe</a:t>
            </a:r>
            <a:r>
              <a:rPr dirty="0" sz="1400" spc="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questão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gerenciamento</a:t>
            </a:r>
            <a:r>
              <a:rPr dirty="0" sz="1400" spc="1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1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expectativas</a:t>
            </a:r>
            <a:r>
              <a:rPr dirty="0" sz="1400">
                <a:latin typeface="Arial"/>
                <a:cs typeface="Arial"/>
              </a:rPr>
              <a:t>.</a:t>
            </a:r>
            <a:r>
              <a:rPr dirty="0" sz="1400" spc="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é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informado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que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pedido</a:t>
            </a:r>
            <a:r>
              <a:rPr dirty="0" sz="1400" spc="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será</a:t>
            </a:r>
            <a:r>
              <a:rPr dirty="0" sz="1400" spc="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entregue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em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até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10</a:t>
            </a:r>
            <a:r>
              <a:rPr dirty="0" sz="1400" spc="14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dias</a:t>
            </a:r>
            <a:endParaRPr sz="14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úteis,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exemplo,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então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cliente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irá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esperar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isso.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Quando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acordo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é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quebrado,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consumidor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fica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frustrado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deixa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confiar</a:t>
            </a:r>
            <a:endParaRPr sz="14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na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empresa.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algn="just" marL="12700" marR="825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Vale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reforçar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que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saber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que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é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follow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up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compras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como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fazer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um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é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importante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não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apenas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para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satisfação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dos</a:t>
            </a:r>
            <a:r>
              <a:rPr dirty="0" sz="1400" spc="9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clientes, </a:t>
            </a:r>
            <a:r>
              <a:rPr dirty="0" sz="1400">
                <a:latin typeface="Arial"/>
                <a:cs typeface="Arial"/>
              </a:rPr>
              <a:t>mas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também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para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manter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negócio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funcionando.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Um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pedido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atrasado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pode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comprometer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toda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cadeia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suprimentos,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seja a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entrega de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um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pedido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ao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cliente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abastecimento</a:t>
            </a:r>
            <a:endParaRPr sz="14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do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estoque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empresa.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Objetivos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8411" y="1489709"/>
            <a:ext cx="5613400" cy="3561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7815" marR="508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085" algn="l"/>
              </a:tabLst>
            </a:pPr>
            <a:r>
              <a:rPr dirty="0" sz="1800" b="1">
                <a:latin typeface="Tahoma"/>
                <a:cs typeface="Tahoma"/>
              </a:rPr>
              <a:t>Follow</a:t>
            </a:r>
            <a:r>
              <a:rPr dirty="0" sz="1800" spc="440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up</a:t>
            </a:r>
            <a:r>
              <a:rPr dirty="0" sz="1800" spc="440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preventivo:</a:t>
            </a:r>
            <a:r>
              <a:rPr dirty="0" sz="1800" spc="440" b="1">
                <a:latin typeface="Tahoma"/>
                <a:cs typeface="Tahoma"/>
              </a:rPr>
              <a:t> </a:t>
            </a:r>
            <a:r>
              <a:rPr dirty="0" sz="1600" spc="65">
                <a:latin typeface="Verdana"/>
                <a:cs typeface="Verdana"/>
              </a:rPr>
              <a:t>como</a:t>
            </a:r>
            <a:r>
              <a:rPr dirty="0" sz="1600" spc="325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o</a:t>
            </a:r>
            <a:r>
              <a:rPr dirty="0" sz="1600" spc="3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nome</a:t>
            </a:r>
            <a:r>
              <a:rPr dirty="0" sz="1600" spc="3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já</a:t>
            </a:r>
            <a:r>
              <a:rPr dirty="0" sz="1600" spc="3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diz,</a:t>
            </a:r>
            <a:r>
              <a:rPr dirty="0" sz="1600" spc="315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o </a:t>
            </a:r>
            <a:r>
              <a:rPr dirty="0" sz="1600" spc="15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objetivo</a:t>
            </a:r>
            <a:r>
              <a:rPr dirty="0" sz="1600" spc="415">
                <a:latin typeface="Verdana"/>
                <a:cs typeface="Verdana"/>
              </a:rPr>
              <a:t> </a:t>
            </a:r>
            <a:r>
              <a:rPr dirty="0" sz="1600" spc="85">
                <a:latin typeface="Verdana"/>
                <a:cs typeface="Verdana"/>
              </a:rPr>
              <a:t>é</a:t>
            </a:r>
            <a:r>
              <a:rPr dirty="0" sz="1600" spc="4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prevenir</a:t>
            </a:r>
            <a:r>
              <a:rPr dirty="0" sz="1600" spc="4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problemas</a:t>
            </a:r>
            <a:r>
              <a:rPr dirty="0" sz="1600" spc="425">
                <a:latin typeface="Verdana"/>
                <a:cs typeface="Verdana"/>
              </a:rPr>
              <a:t> </a:t>
            </a:r>
            <a:r>
              <a:rPr dirty="0" sz="1600" spc="85">
                <a:latin typeface="Verdana"/>
                <a:cs typeface="Verdana"/>
              </a:rPr>
              <a:t>e</a:t>
            </a:r>
            <a:r>
              <a:rPr dirty="0" sz="1600" spc="409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garantir</a:t>
            </a:r>
            <a:r>
              <a:rPr dirty="0" sz="1600" spc="4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que</a:t>
            </a:r>
            <a:r>
              <a:rPr dirty="0" sz="1600" spc="409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os </a:t>
            </a:r>
            <a:r>
              <a:rPr dirty="0" sz="1600" spc="-25">
                <a:latin typeface="Verdana"/>
                <a:cs typeface="Verdana"/>
              </a:rPr>
              <a:t>	</a:t>
            </a:r>
            <a:r>
              <a:rPr dirty="0" sz="1600" spc="-50">
                <a:latin typeface="Verdana"/>
                <a:cs typeface="Verdana"/>
              </a:rPr>
              <a:t>prazos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acordados</a:t>
            </a:r>
            <a:r>
              <a:rPr dirty="0" sz="1600" spc="-20">
                <a:latin typeface="Verdana"/>
                <a:cs typeface="Verdana"/>
              </a:rPr>
              <a:t> serão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mantidos.</a:t>
            </a:r>
            <a:r>
              <a:rPr dirty="0" sz="1600" spc="-35">
                <a:latin typeface="Verdana"/>
                <a:cs typeface="Verdana"/>
              </a:rPr>
              <a:t> Por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exemplo,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ligar </a:t>
            </a:r>
            <a:r>
              <a:rPr dirty="0" sz="1600" spc="-10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para</a:t>
            </a:r>
            <a:r>
              <a:rPr dirty="0" sz="1600" spc="484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o</a:t>
            </a:r>
            <a:r>
              <a:rPr dirty="0" sz="1600" spc="4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fornecedor</a:t>
            </a:r>
            <a:r>
              <a:rPr dirty="0" sz="1600" spc="484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para</a:t>
            </a:r>
            <a:r>
              <a:rPr dirty="0" sz="1600" spc="484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confirmar</a:t>
            </a:r>
            <a:r>
              <a:rPr dirty="0" sz="1600" spc="49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os</a:t>
            </a:r>
            <a:r>
              <a:rPr dirty="0" sz="1600" spc="484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status</a:t>
            </a:r>
            <a:r>
              <a:rPr dirty="0" sz="1600" spc="49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dos </a:t>
            </a:r>
            <a:r>
              <a:rPr dirty="0" sz="1600" spc="-25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pedidos,</a:t>
            </a:r>
            <a:r>
              <a:rPr dirty="0" sz="1600" spc="-20">
                <a:latin typeface="Verdana"/>
                <a:cs typeface="Verdana"/>
              </a:rPr>
              <a:t> verificar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está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tudo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certo,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 </a:t>
            </a:r>
            <a:r>
              <a:rPr dirty="0" sz="1600" spc="-45">
                <a:latin typeface="Verdana"/>
                <a:cs typeface="Verdana"/>
              </a:rPr>
              <a:t>próximas </a:t>
            </a:r>
            <a:r>
              <a:rPr dirty="0" sz="1600" spc="-45">
                <a:latin typeface="Verdana"/>
                <a:cs typeface="Verdana"/>
              </a:rPr>
              <a:t>	</a:t>
            </a:r>
            <a:r>
              <a:rPr dirty="0" sz="1600" spc="-35">
                <a:latin typeface="Verdana"/>
                <a:cs typeface="Verdana"/>
              </a:rPr>
              <a:t>entregas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serão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feitas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dentro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75">
                <a:latin typeface="Verdana"/>
                <a:cs typeface="Verdana"/>
              </a:rPr>
              <a:t>do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previsto,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etc.;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0"/>
              </a:spcBef>
              <a:buFont typeface="Wingdings"/>
              <a:buChar char=""/>
            </a:pPr>
            <a:endParaRPr sz="1600">
              <a:latin typeface="Verdana"/>
              <a:cs typeface="Verdana"/>
            </a:endParaRPr>
          </a:p>
          <a:p>
            <a:pPr algn="just" marL="299085" marR="508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dirty="0" sz="1800" spc="-20" b="1">
                <a:latin typeface="Tahoma"/>
                <a:cs typeface="Tahoma"/>
              </a:rPr>
              <a:t>Follow</a:t>
            </a:r>
            <a:r>
              <a:rPr dirty="0" sz="1800" spc="18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up</a:t>
            </a:r>
            <a:r>
              <a:rPr dirty="0" sz="1800" spc="185" b="1">
                <a:latin typeface="Tahoma"/>
                <a:cs typeface="Tahoma"/>
              </a:rPr>
              <a:t> </a:t>
            </a:r>
            <a:r>
              <a:rPr dirty="0" sz="1800" spc="-25" b="1">
                <a:latin typeface="Tahoma"/>
                <a:cs typeface="Tahoma"/>
              </a:rPr>
              <a:t>corretivo:</a:t>
            </a:r>
            <a:r>
              <a:rPr dirty="0" sz="1800" spc="185" b="1">
                <a:latin typeface="Tahoma"/>
                <a:cs typeface="Tahoma"/>
              </a:rPr>
              <a:t> </a:t>
            </a:r>
            <a:r>
              <a:rPr dirty="0" sz="1600">
                <a:latin typeface="Verdana"/>
                <a:cs typeface="Verdana"/>
              </a:rPr>
              <a:t>são</a:t>
            </a:r>
            <a:r>
              <a:rPr dirty="0" sz="1600" spc="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ações</a:t>
            </a:r>
            <a:r>
              <a:rPr dirty="0" sz="1600" spc="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para</a:t>
            </a:r>
            <a:r>
              <a:rPr dirty="0" sz="1600" spc="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impedir</a:t>
            </a:r>
            <a:r>
              <a:rPr dirty="0" sz="1600" spc="7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que </a:t>
            </a:r>
            <a:r>
              <a:rPr dirty="0" sz="1600" spc="-10">
                <a:latin typeface="Verdana"/>
                <a:cs typeface="Verdana"/>
              </a:rPr>
              <a:t>problemas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existentes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agravem,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definir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ações</a:t>
            </a:r>
            <a:r>
              <a:rPr dirty="0" sz="1600" spc="-20">
                <a:latin typeface="Verdana"/>
                <a:cs typeface="Verdana"/>
              </a:rPr>
              <a:t> para </a:t>
            </a:r>
            <a:r>
              <a:rPr dirty="0" sz="1600" spc="-80">
                <a:latin typeface="Verdana"/>
                <a:cs typeface="Verdana"/>
              </a:rPr>
              <a:t>resolvê-</a:t>
            </a:r>
            <a:r>
              <a:rPr dirty="0" sz="1600">
                <a:latin typeface="Verdana"/>
                <a:cs typeface="Verdana"/>
              </a:rPr>
              <a:t>los</a:t>
            </a:r>
            <a:r>
              <a:rPr dirty="0" sz="1600" spc="140">
                <a:latin typeface="Verdana"/>
                <a:cs typeface="Verdana"/>
              </a:rPr>
              <a:t> </a:t>
            </a:r>
            <a:r>
              <a:rPr dirty="0" sz="1600" spc="85">
                <a:latin typeface="Verdana"/>
                <a:cs typeface="Verdana"/>
              </a:rPr>
              <a:t>e</a:t>
            </a:r>
            <a:r>
              <a:rPr dirty="0" sz="1600" spc="13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assegurar</a:t>
            </a:r>
            <a:r>
              <a:rPr dirty="0" sz="1600" spc="135">
                <a:latin typeface="Verdana"/>
                <a:cs typeface="Verdana"/>
              </a:rPr>
              <a:t> </a:t>
            </a:r>
            <a:r>
              <a:rPr dirty="0" sz="1600" spc="125">
                <a:latin typeface="Verdana"/>
                <a:cs typeface="Verdana"/>
              </a:rPr>
              <a:t>a</a:t>
            </a:r>
            <a:r>
              <a:rPr dirty="0" sz="1600" spc="1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entrega</a:t>
            </a:r>
            <a:r>
              <a:rPr dirty="0" sz="1600" spc="135">
                <a:latin typeface="Verdana"/>
                <a:cs typeface="Verdana"/>
              </a:rPr>
              <a:t> </a:t>
            </a:r>
            <a:r>
              <a:rPr dirty="0" sz="1600" spc="80">
                <a:latin typeface="Verdana"/>
                <a:cs typeface="Verdana"/>
              </a:rPr>
              <a:t>do</a:t>
            </a:r>
            <a:r>
              <a:rPr dirty="0" sz="1600" spc="1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pedido.</a:t>
            </a:r>
            <a:r>
              <a:rPr dirty="0" sz="1600" spc="1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Neste </a:t>
            </a:r>
            <a:r>
              <a:rPr dirty="0" sz="1600">
                <a:latin typeface="Verdana"/>
                <a:cs typeface="Verdana"/>
              </a:rPr>
              <a:t>cenário,</a:t>
            </a:r>
            <a:r>
              <a:rPr dirty="0" sz="1600" spc="-15">
                <a:latin typeface="Verdana"/>
                <a:cs typeface="Verdana"/>
              </a:rPr>
              <a:t>  </a:t>
            </a:r>
            <a:r>
              <a:rPr dirty="0" sz="1600" spc="85">
                <a:latin typeface="Verdana"/>
                <a:cs typeface="Verdana"/>
              </a:rPr>
              <a:t>é</a:t>
            </a:r>
            <a:r>
              <a:rPr dirty="0" sz="1600" spc="-10">
                <a:latin typeface="Verdana"/>
                <a:cs typeface="Verdana"/>
              </a:rPr>
              <a:t>  </a:t>
            </a:r>
            <a:r>
              <a:rPr dirty="0" sz="1600">
                <a:latin typeface="Verdana"/>
                <a:cs typeface="Verdana"/>
              </a:rPr>
              <a:t>necessário  alinhar</a:t>
            </a:r>
            <a:r>
              <a:rPr dirty="0" sz="1600" spc="-5">
                <a:latin typeface="Verdana"/>
                <a:cs typeface="Verdana"/>
              </a:rPr>
              <a:t>  </a:t>
            </a:r>
            <a:r>
              <a:rPr dirty="0" sz="1600" spc="50">
                <a:latin typeface="Verdana"/>
                <a:cs typeface="Verdana"/>
              </a:rPr>
              <a:t>com</a:t>
            </a:r>
            <a:r>
              <a:rPr dirty="0" sz="1600" spc="-10">
                <a:latin typeface="Verdana"/>
                <a:cs typeface="Verdana"/>
              </a:rPr>
              <a:t>  </a:t>
            </a:r>
            <a:r>
              <a:rPr dirty="0" sz="1600" spc="65">
                <a:latin typeface="Verdana"/>
                <a:cs typeface="Verdana"/>
              </a:rPr>
              <a:t>o</a:t>
            </a:r>
            <a:r>
              <a:rPr dirty="0" sz="1600" spc="-5">
                <a:latin typeface="Verdana"/>
                <a:cs typeface="Verdana"/>
              </a:rPr>
              <a:t>  </a:t>
            </a:r>
            <a:r>
              <a:rPr dirty="0" sz="1600" spc="-10">
                <a:latin typeface="Verdana"/>
                <a:cs typeface="Verdana"/>
              </a:rPr>
              <a:t>fornecedor novos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prazos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85">
                <a:latin typeface="Verdana"/>
                <a:cs typeface="Verdana"/>
              </a:rPr>
              <a:t>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enfatizar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que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erros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não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podem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se </a:t>
            </a:r>
            <a:r>
              <a:rPr dirty="0" sz="1600" spc="-10">
                <a:latin typeface="Verdana"/>
                <a:cs typeface="Verdana"/>
              </a:rPr>
              <a:t>repetir.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295644"/>
            <a:ext cx="2209800" cy="40690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6208" y="1389888"/>
            <a:ext cx="4005834" cy="23172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79207" y="3931920"/>
            <a:ext cx="4016502" cy="23614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Objetivos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8411" y="1489709"/>
            <a:ext cx="5614670" cy="3958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7815" marR="5080" indent="-285750">
              <a:lnSpc>
                <a:spcPct val="100099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</a:tabLst>
            </a:pPr>
            <a:r>
              <a:rPr dirty="0" sz="1800">
                <a:latin typeface="Verdana"/>
                <a:cs typeface="Verdana"/>
              </a:rPr>
              <a:t>Rotina</a:t>
            </a:r>
            <a:r>
              <a:rPr dirty="0" sz="1800" spc="42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de</a:t>
            </a:r>
            <a:r>
              <a:rPr dirty="0" sz="1800" spc="4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acompanhamento:</a:t>
            </a:r>
            <a:r>
              <a:rPr dirty="0" sz="1800" spc="409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Follow</a:t>
            </a:r>
            <a:r>
              <a:rPr dirty="0" sz="1600" spc="3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</a:t>
            </a:r>
            <a:r>
              <a:rPr dirty="0" sz="1600" spc="409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nada </a:t>
            </a:r>
            <a:r>
              <a:rPr dirty="0" sz="1600" spc="40">
                <a:latin typeface="Verdana"/>
                <a:cs typeface="Verdana"/>
              </a:rPr>
              <a:t>	</a:t>
            </a:r>
            <a:r>
              <a:rPr dirty="0" sz="1600" spc="-75">
                <a:latin typeface="Verdana"/>
                <a:cs typeface="Verdana"/>
              </a:rPr>
              <a:t>mais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85">
                <a:latin typeface="Verdana"/>
                <a:cs typeface="Verdana"/>
              </a:rPr>
              <a:t>é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75">
                <a:latin typeface="Verdana"/>
                <a:cs typeface="Verdana"/>
              </a:rPr>
              <a:t>do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que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acompanhamento,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como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explicamos </a:t>
            </a:r>
            <a:r>
              <a:rPr dirty="0" sz="1600" spc="-10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no</a:t>
            </a:r>
            <a:r>
              <a:rPr dirty="0" sz="1600" spc="215">
                <a:latin typeface="Verdana"/>
                <a:cs typeface="Verdana"/>
              </a:rPr>
              <a:t>  </a:t>
            </a:r>
            <a:r>
              <a:rPr dirty="0" sz="1600" spc="85">
                <a:latin typeface="Verdana"/>
                <a:cs typeface="Verdana"/>
              </a:rPr>
              <a:t>começo</a:t>
            </a:r>
            <a:r>
              <a:rPr dirty="0" sz="1600" spc="215">
                <a:latin typeface="Verdana"/>
                <a:cs typeface="Verdana"/>
              </a:rPr>
              <a:t>  </a:t>
            </a:r>
            <a:r>
              <a:rPr dirty="0" sz="1600">
                <a:latin typeface="Verdana"/>
                <a:cs typeface="Verdana"/>
              </a:rPr>
              <a:t>deste</a:t>
            </a:r>
            <a:r>
              <a:rPr dirty="0" sz="1600" spc="215">
                <a:latin typeface="Verdana"/>
                <a:cs typeface="Verdana"/>
              </a:rPr>
              <a:t>  </a:t>
            </a:r>
            <a:r>
              <a:rPr dirty="0" sz="1600">
                <a:latin typeface="Verdana"/>
                <a:cs typeface="Verdana"/>
              </a:rPr>
              <a:t>artigo.</a:t>
            </a:r>
            <a:r>
              <a:rPr dirty="0" sz="1600" spc="220">
                <a:latin typeface="Verdana"/>
                <a:cs typeface="Verdana"/>
              </a:rPr>
              <a:t>  </a:t>
            </a:r>
            <a:r>
              <a:rPr dirty="0" sz="1600">
                <a:latin typeface="Verdana"/>
                <a:cs typeface="Verdana"/>
              </a:rPr>
              <a:t>Então,</a:t>
            </a:r>
            <a:r>
              <a:rPr dirty="0" sz="1600" spc="210">
                <a:latin typeface="Verdana"/>
                <a:cs typeface="Verdana"/>
              </a:rPr>
              <a:t>  </a:t>
            </a:r>
            <a:r>
              <a:rPr dirty="0" sz="1600" spc="85">
                <a:latin typeface="Verdana"/>
                <a:cs typeface="Verdana"/>
              </a:rPr>
              <a:t>é</a:t>
            </a:r>
            <a:r>
              <a:rPr dirty="0" sz="1600" spc="215">
                <a:latin typeface="Verdana"/>
                <a:cs typeface="Verdana"/>
              </a:rPr>
              <a:t>  </a:t>
            </a:r>
            <a:r>
              <a:rPr dirty="0" sz="1600" spc="-35">
                <a:latin typeface="Verdana"/>
                <a:cs typeface="Verdana"/>
              </a:rPr>
              <a:t>primordial </a:t>
            </a:r>
            <a:r>
              <a:rPr dirty="0" sz="1600" spc="-35">
                <a:latin typeface="Verdana"/>
                <a:cs typeface="Verdana"/>
              </a:rPr>
              <a:t>	</a:t>
            </a:r>
            <a:r>
              <a:rPr dirty="0" sz="1600">
                <a:latin typeface="Verdana"/>
                <a:cs typeface="Verdana"/>
              </a:rPr>
              <a:t>estabelecer</a:t>
            </a:r>
            <a:r>
              <a:rPr dirty="0" sz="1600" spc="1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uma</a:t>
            </a:r>
            <a:r>
              <a:rPr dirty="0" sz="1600" spc="155">
                <a:latin typeface="Verdana"/>
                <a:cs typeface="Verdana"/>
              </a:rPr>
              <a:t> </a:t>
            </a:r>
            <a:r>
              <a:rPr dirty="0" sz="1600" spc="-10" b="1">
                <a:latin typeface="Tahoma"/>
                <a:cs typeface="Tahoma"/>
              </a:rPr>
              <a:t>rotina</a:t>
            </a:r>
            <a:r>
              <a:rPr dirty="0" sz="1600" spc="260" b="1">
                <a:latin typeface="Tahoma"/>
                <a:cs typeface="Tahoma"/>
              </a:rPr>
              <a:t> </a:t>
            </a:r>
            <a:r>
              <a:rPr dirty="0" sz="1600" b="1">
                <a:latin typeface="Tahoma"/>
                <a:cs typeface="Tahoma"/>
              </a:rPr>
              <a:t>de</a:t>
            </a:r>
            <a:r>
              <a:rPr dirty="0" sz="1600" spc="260" b="1">
                <a:latin typeface="Tahoma"/>
                <a:cs typeface="Tahoma"/>
              </a:rPr>
              <a:t> </a:t>
            </a:r>
            <a:r>
              <a:rPr dirty="0" sz="1600" spc="60" b="1">
                <a:latin typeface="Tahoma"/>
                <a:cs typeface="Tahoma"/>
              </a:rPr>
              <a:t>checagem</a:t>
            </a:r>
            <a:r>
              <a:rPr dirty="0" sz="1600" spc="250" b="1">
                <a:latin typeface="Tahoma"/>
                <a:cs typeface="Tahoma"/>
              </a:rPr>
              <a:t> </a:t>
            </a:r>
            <a:r>
              <a:rPr dirty="0" sz="1600" b="1">
                <a:latin typeface="Tahoma"/>
                <a:cs typeface="Tahoma"/>
              </a:rPr>
              <a:t>dos</a:t>
            </a:r>
            <a:r>
              <a:rPr dirty="0" sz="1600" spc="245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pedidos </a:t>
            </a:r>
            <a:r>
              <a:rPr dirty="0" sz="1600" spc="-10" b="1">
                <a:latin typeface="Tahoma"/>
                <a:cs typeface="Tahoma"/>
              </a:rPr>
              <a:t>	</a:t>
            </a:r>
            <a:r>
              <a:rPr dirty="0" sz="1600" b="1">
                <a:latin typeface="Tahoma"/>
                <a:cs typeface="Tahoma"/>
              </a:rPr>
              <a:t>em </a:t>
            </a:r>
            <a:r>
              <a:rPr dirty="0" sz="1600" spc="-10" b="1">
                <a:latin typeface="Tahoma"/>
                <a:cs typeface="Tahoma"/>
              </a:rPr>
              <a:t>andamento.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Font typeface="Wingdings"/>
              <a:buChar char=""/>
            </a:pPr>
            <a:endParaRPr sz="1600">
              <a:latin typeface="Tahoma"/>
              <a:cs typeface="Tahoma"/>
            </a:endParaRPr>
          </a:p>
          <a:p>
            <a:pPr algn="just" marL="297815" marR="508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dirty="0" sz="1800">
                <a:latin typeface="Verdana"/>
                <a:cs typeface="Verdana"/>
              </a:rPr>
              <a:t>Melhoria</a:t>
            </a:r>
            <a:r>
              <a:rPr dirty="0" sz="1800" spc="8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do</a:t>
            </a:r>
            <a:r>
              <a:rPr dirty="0" sz="1800" spc="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processo</a:t>
            </a:r>
            <a:r>
              <a:rPr dirty="0" sz="1800" spc="8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junto</a:t>
            </a:r>
            <a:r>
              <a:rPr dirty="0" sz="1800" spc="9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aos</a:t>
            </a:r>
            <a:r>
              <a:rPr dirty="0" sz="1800" spc="8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fornecedores: </a:t>
            </a:r>
            <a:r>
              <a:rPr dirty="0" sz="1800" spc="-20">
                <a:latin typeface="Verdana"/>
                <a:cs typeface="Verdana"/>
              </a:rPr>
              <a:t>	</a:t>
            </a:r>
            <a:r>
              <a:rPr dirty="0" sz="1600" spc="60">
                <a:latin typeface="Verdana"/>
                <a:cs typeface="Verdana"/>
              </a:rPr>
              <a:t>Atuação</a:t>
            </a:r>
            <a:r>
              <a:rPr dirty="0" sz="1600" spc="135">
                <a:latin typeface="Verdana"/>
                <a:cs typeface="Verdana"/>
              </a:rPr>
              <a:t>  </a:t>
            </a:r>
            <a:r>
              <a:rPr dirty="0" sz="1600">
                <a:latin typeface="Verdana"/>
                <a:cs typeface="Verdana"/>
              </a:rPr>
              <a:t>em</a:t>
            </a:r>
            <a:r>
              <a:rPr dirty="0" sz="1600" spc="140">
                <a:latin typeface="Verdana"/>
                <a:cs typeface="Verdana"/>
              </a:rPr>
              <a:t>  </a:t>
            </a:r>
            <a:r>
              <a:rPr dirty="0" sz="1600">
                <a:latin typeface="Verdana"/>
                <a:cs typeface="Verdana"/>
              </a:rPr>
              <a:t>conjunto</a:t>
            </a:r>
            <a:r>
              <a:rPr dirty="0" sz="1600" spc="135">
                <a:latin typeface="Verdana"/>
                <a:cs typeface="Verdana"/>
              </a:rPr>
              <a:t>  </a:t>
            </a:r>
            <a:r>
              <a:rPr dirty="0" sz="1600">
                <a:latin typeface="Verdana"/>
                <a:cs typeface="Verdana"/>
              </a:rPr>
              <a:t>para</a:t>
            </a:r>
            <a:r>
              <a:rPr dirty="0" sz="1600" spc="135">
                <a:latin typeface="Verdana"/>
                <a:cs typeface="Verdana"/>
              </a:rPr>
              <a:t>  </a:t>
            </a:r>
            <a:r>
              <a:rPr dirty="0" sz="1600" b="1">
                <a:latin typeface="Tahoma"/>
                <a:cs typeface="Tahoma"/>
              </a:rPr>
              <a:t>sanar</a:t>
            </a:r>
            <a:r>
              <a:rPr dirty="0" sz="1600" spc="235" b="1">
                <a:latin typeface="Tahoma"/>
                <a:cs typeface="Tahoma"/>
              </a:rPr>
              <a:t>  </a:t>
            </a:r>
            <a:r>
              <a:rPr dirty="0" sz="1600" b="1">
                <a:latin typeface="Tahoma"/>
                <a:cs typeface="Tahoma"/>
              </a:rPr>
              <a:t>as</a:t>
            </a:r>
            <a:r>
              <a:rPr dirty="0" sz="1600" spc="235" b="1">
                <a:latin typeface="Tahoma"/>
                <a:cs typeface="Tahoma"/>
              </a:rPr>
              <a:t>  </a:t>
            </a:r>
            <a:r>
              <a:rPr dirty="0" sz="1600" spc="-45" b="1">
                <a:latin typeface="Tahoma"/>
                <a:cs typeface="Tahoma"/>
              </a:rPr>
              <a:t>possíveis </a:t>
            </a:r>
            <a:r>
              <a:rPr dirty="0" sz="1600" spc="-45" b="1">
                <a:latin typeface="Tahoma"/>
                <a:cs typeface="Tahoma"/>
              </a:rPr>
              <a:t>	</a:t>
            </a:r>
            <a:r>
              <a:rPr dirty="0" sz="1600" spc="-20" b="1">
                <a:latin typeface="Tahoma"/>
                <a:cs typeface="Tahoma"/>
              </a:rPr>
              <a:t>dificuldades</a:t>
            </a:r>
            <a:r>
              <a:rPr dirty="0" sz="1600" b="1">
                <a:latin typeface="Tahoma"/>
                <a:cs typeface="Tahoma"/>
              </a:rPr>
              <a:t> </a:t>
            </a:r>
            <a:r>
              <a:rPr dirty="0" sz="1600" spc="85">
                <a:latin typeface="Verdana"/>
                <a:cs typeface="Verdana"/>
              </a:rPr>
              <a:t>de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atendimento.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Font typeface="Wingdings"/>
              <a:buChar char=""/>
            </a:pPr>
            <a:endParaRPr sz="16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>
                <a:latin typeface="Verdana"/>
                <a:cs typeface="Verdana"/>
              </a:rPr>
              <a:t>Prospecção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de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novos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fornecedores;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>
                <a:latin typeface="Verdana"/>
                <a:cs typeface="Verdana"/>
              </a:rPr>
              <a:t>Agilidade: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Ganho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em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tempo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e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em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eficiência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216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20">
                <a:latin typeface="Verdana"/>
                <a:cs typeface="Verdana"/>
              </a:rPr>
              <a:t>Monitoramento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efetivo.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295644"/>
            <a:ext cx="2209800" cy="4069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2300" y="1368552"/>
            <a:ext cx="3493770" cy="24193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88907" y="3867911"/>
            <a:ext cx="2498598" cy="2481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Benefícios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pc="-90"/>
              <a:t>Reduzir</a:t>
            </a:r>
            <a:r>
              <a:rPr dirty="0" spc="-125"/>
              <a:t> </a:t>
            </a:r>
            <a:r>
              <a:rPr dirty="0" spc="85"/>
              <a:t>o</a:t>
            </a:r>
            <a:r>
              <a:rPr dirty="0" spc="-130"/>
              <a:t> </a:t>
            </a:r>
            <a:r>
              <a:rPr dirty="0"/>
              <a:t>índice</a:t>
            </a:r>
            <a:r>
              <a:rPr dirty="0" spc="-130"/>
              <a:t> </a:t>
            </a:r>
            <a:r>
              <a:rPr dirty="0" spc="95"/>
              <a:t>de</a:t>
            </a:r>
            <a:r>
              <a:rPr dirty="0" spc="-100"/>
              <a:t> </a:t>
            </a:r>
            <a:r>
              <a:rPr dirty="0" spc="-45"/>
              <a:t>atraso</a:t>
            </a:r>
            <a:r>
              <a:rPr dirty="0" spc="-120"/>
              <a:t> </a:t>
            </a:r>
            <a:r>
              <a:rPr dirty="0" spc="95"/>
              <a:t>de</a:t>
            </a:r>
            <a:r>
              <a:rPr dirty="0" spc="-105"/>
              <a:t> </a:t>
            </a:r>
            <a:r>
              <a:rPr dirty="0"/>
              <a:t>entrega</a:t>
            </a:r>
            <a:r>
              <a:rPr dirty="0" spc="-85"/>
              <a:t> </a:t>
            </a:r>
            <a:r>
              <a:rPr dirty="0" spc="-25"/>
              <a:t>dos</a:t>
            </a:r>
            <a:r>
              <a:rPr dirty="0" spc="-114"/>
              <a:t> </a:t>
            </a:r>
            <a:r>
              <a:rPr dirty="0" spc="-10"/>
              <a:t>materiais;</a:t>
            </a: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pc="-105"/>
              <a:t>Eliminar</a:t>
            </a:r>
            <a:r>
              <a:rPr dirty="0" spc="-130"/>
              <a:t> </a:t>
            </a:r>
            <a:r>
              <a:rPr dirty="0"/>
              <a:t>compras</a:t>
            </a:r>
            <a:r>
              <a:rPr dirty="0" spc="-120"/>
              <a:t> </a:t>
            </a:r>
            <a:r>
              <a:rPr dirty="0" spc="-10"/>
              <a:t>emergenciais;</a:t>
            </a: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pc="-40"/>
              <a:t>Dimensionamento</a:t>
            </a:r>
            <a:r>
              <a:rPr dirty="0" spc="-85"/>
              <a:t> </a:t>
            </a:r>
            <a:r>
              <a:rPr dirty="0" spc="85"/>
              <a:t>adequado</a:t>
            </a:r>
            <a:r>
              <a:rPr dirty="0" spc="-50"/>
              <a:t> </a:t>
            </a:r>
            <a:r>
              <a:rPr dirty="0" spc="114"/>
              <a:t>da</a:t>
            </a:r>
            <a:r>
              <a:rPr dirty="0" spc="-95"/>
              <a:t> </a:t>
            </a:r>
            <a:r>
              <a:rPr dirty="0"/>
              <a:t>área</a:t>
            </a:r>
            <a:r>
              <a:rPr dirty="0" spc="-70"/>
              <a:t> </a:t>
            </a:r>
            <a:r>
              <a:rPr dirty="0" spc="95"/>
              <a:t>de</a:t>
            </a:r>
            <a:r>
              <a:rPr dirty="0" spc="-70"/>
              <a:t> </a:t>
            </a:r>
            <a:r>
              <a:rPr dirty="0" spc="-10"/>
              <a:t>materiais;</a:t>
            </a: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pc="-20"/>
              <a:t>Planejamento</a:t>
            </a:r>
            <a:r>
              <a:rPr dirty="0" spc="-60"/>
              <a:t> </a:t>
            </a:r>
            <a:r>
              <a:rPr dirty="0" spc="114"/>
              <a:t>da</a:t>
            </a:r>
            <a:r>
              <a:rPr dirty="0" spc="-100"/>
              <a:t> </a:t>
            </a:r>
            <a:r>
              <a:rPr dirty="0"/>
              <a:t>área</a:t>
            </a:r>
            <a:r>
              <a:rPr dirty="0" spc="-75"/>
              <a:t> </a:t>
            </a:r>
            <a:r>
              <a:rPr dirty="0" spc="95"/>
              <a:t>de</a:t>
            </a:r>
            <a:r>
              <a:rPr dirty="0" spc="-75"/>
              <a:t> </a:t>
            </a:r>
            <a:r>
              <a:rPr dirty="0" spc="-10"/>
              <a:t>compras;</a:t>
            </a:r>
          </a:p>
          <a:p>
            <a:pPr marL="298450" indent="-285750">
              <a:lnSpc>
                <a:spcPct val="100000"/>
              </a:lnSpc>
              <a:spcBef>
                <a:spcPts val="2165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pc="-45"/>
              <a:t>Garantir</a:t>
            </a:r>
            <a:r>
              <a:rPr dirty="0" spc="-95"/>
              <a:t> </a:t>
            </a:r>
            <a:r>
              <a:rPr dirty="0" spc="85"/>
              <a:t>o</a:t>
            </a:r>
            <a:r>
              <a:rPr dirty="0" spc="-100"/>
              <a:t> </a:t>
            </a:r>
            <a:r>
              <a:rPr dirty="0"/>
              <a:t>abastecimento</a:t>
            </a:r>
            <a:r>
              <a:rPr dirty="0" spc="-60"/>
              <a:t> </a:t>
            </a:r>
            <a:r>
              <a:rPr dirty="0" spc="114"/>
              <a:t>da</a:t>
            </a:r>
            <a:r>
              <a:rPr dirty="0" spc="-95"/>
              <a:t> </a:t>
            </a:r>
            <a:r>
              <a:rPr dirty="0" spc="-40"/>
              <a:t>empresa,</a:t>
            </a:r>
            <a:r>
              <a:rPr dirty="0" spc="-70"/>
              <a:t> </a:t>
            </a:r>
            <a:r>
              <a:rPr dirty="0"/>
              <a:t>mantendo</a:t>
            </a:r>
            <a:r>
              <a:rPr dirty="0" spc="-70"/>
              <a:t> </a:t>
            </a:r>
            <a:r>
              <a:rPr dirty="0" spc="-65"/>
              <a:t>sua</a:t>
            </a:r>
            <a:r>
              <a:rPr dirty="0" spc="-90"/>
              <a:t> </a:t>
            </a:r>
            <a:r>
              <a:rPr dirty="0" spc="-85"/>
              <a:t>infraestrutura</a:t>
            </a:r>
            <a:r>
              <a:rPr dirty="0" spc="-60"/>
              <a:t> </a:t>
            </a:r>
            <a:r>
              <a:rPr dirty="0"/>
              <a:t>em</a:t>
            </a:r>
            <a:r>
              <a:rPr dirty="0" spc="-90"/>
              <a:t> </a:t>
            </a:r>
            <a:r>
              <a:rPr dirty="0"/>
              <a:t>pleno</a:t>
            </a:r>
            <a:r>
              <a:rPr dirty="0" spc="-95"/>
              <a:t> </a:t>
            </a:r>
            <a:r>
              <a:rPr dirty="0" spc="-10"/>
              <a:t>funcionamento;</a:t>
            </a: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pc="-45"/>
              <a:t>Garantir</a:t>
            </a:r>
            <a:r>
              <a:rPr dirty="0" spc="-120"/>
              <a:t> </a:t>
            </a:r>
            <a:r>
              <a:rPr dirty="0" spc="150"/>
              <a:t>a</a:t>
            </a:r>
            <a:r>
              <a:rPr dirty="0" spc="-125"/>
              <a:t> </a:t>
            </a:r>
            <a:r>
              <a:rPr dirty="0" spc="55"/>
              <a:t>não</a:t>
            </a:r>
            <a:r>
              <a:rPr dirty="0" spc="-105"/>
              <a:t> </a:t>
            </a:r>
            <a:r>
              <a:rPr dirty="0" spc="-70"/>
              <a:t>ruptura</a:t>
            </a:r>
            <a:r>
              <a:rPr dirty="0" spc="-110"/>
              <a:t> </a:t>
            </a:r>
            <a:r>
              <a:rPr dirty="0" spc="95"/>
              <a:t>do</a:t>
            </a:r>
            <a:r>
              <a:rPr dirty="0" spc="-114"/>
              <a:t> </a:t>
            </a:r>
            <a:r>
              <a:rPr dirty="0" spc="-25"/>
              <a:t>processo</a:t>
            </a:r>
            <a:r>
              <a:rPr dirty="0" spc="-105"/>
              <a:t> </a:t>
            </a:r>
            <a:r>
              <a:rPr dirty="0" spc="-10"/>
              <a:t>produtivo;</a:t>
            </a: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pc="-20"/>
              <a:t>Plataforma</a:t>
            </a:r>
            <a:r>
              <a:rPr dirty="0" spc="-85"/>
              <a:t> </a:t>
            </a:r>
            <a:r>
              <a:rPr dirty="0" spc="-50"/>
              <a:t>exclusiva</a:t>
            </a:r>
            <a:r>
              <a:rPr dirty="0" spc="-114"/>
              <a:t> </a:t>
            </a:r>
            <a:r>
              <a:rPr dirty="0"/>
              <a:t>para</a:t>
            </a:r>
            <a:r>
              <a:rPr dirty="0" spc="-80"/>
              <a:t> </a:t>
            </a:r>
            <a:r>
              <a:rPr dirty="0" spc="85"/>
              <a:t>o</a:t>
            </a:r>
            <a:r>
              <a:rPr dirty="0" spc="-75"/>
              <a:t> </a:t>
            </a:r>
            <a:r>
              <a:rPr dirty="0" spc="-10"/>
              <a:t>cliente;</a:t>
            </a: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 spc="-50"/>
              <a:t>Relatório</a:t>
            </a:r>
            <a:r>
              <a:rPr dirty="0" spc="-145"/>
              <a:t> </a:t>
            </a:r>
            <a:r>
              <a:rPr dirty="0" spc="95"/>
              <a:t>de</a:t>
            </a:r>
            <a:r>
              <a:rPr dirty="0" spc="-100"/>
              <a:t> </a:t>
            </a:r>
            <a:r>
              <a:rPr dirty="0" spc="-114"/>
              <a:t>status</a:t>
            </a:r>
            <a:r>
              <a:rPr dirty="0" spc="-85"/>
              <a:t> </a:t>
            </a:r>
            <a:r>
              <a:rPr dirty="0"/>
              <a:t>das</a:t>
            </a:r>
            <a:r>
              <a:rPr dirty="0" spc="-114"/>
              <a:t> </a:t>
            </a:r>
            <a:r>
              <a:rPr dirty="0" spc="-45"/>
              <a:t>ordens</a:t>
            </a:r>
            <a:r>
              <a:rPr dirty="0" spc="-85"/>
              <a:t> </a:t>
            </a:r>
            <a:r>
              <a:rPr dirty="0" spc="95"/>
              <a:t>de</a:t>
            </a:r>
            <a:r>
              <a:rPr dirty="0" spc="-105"/>
              <a:t> </a:t>
            </a:r>
            <a:r>
              <a:rPr dirty="0" spc="-10"/>
              <a:t>compra;</a:t>
            </a: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dirty="0"/>
              <a:t>Gráfico</a:t>
            </a:r>
            <a:r>
              <a:rPr dirty="0" spc="-70"/>
              <a:t> </a:t>
            </a:r>
            <a:r>
              <a:rPr dirty="0" spc="95"/>
              <a:t>de</a:t>
            </a:r>
            <a:r>
              <a:rPr dirty="0" spc="-35"/>
              <a:t> </a:t>
            </a:r>
            <a:r>
              <a:rPr dirty="0"/>
              <a:t>acompanhamento</a:t>
            </a:r>
            <a:r>
              <a:rPr dirty="0" spc="10"/>
              <a:t> </a:t>
            </a:r>
            <a:r>
              <a:rPr dirty="0" spc="-25"/>
              <a:t>dos</a:t>
            </a:r>
            <a:r>
              <a:rPr dirty="0" spc="-35"/>
              <a:t> </a:t>
            </a:r>
            <a:r>
              <a:rPr dirty="0" spc="-30"/>
              <a:t>índices</a:t>
            </a:r>
            <a:r>
              <a:rPr dirty="0" spc="-50"/>
              <a:t> </a:t>
            </a:r>
            <a:r>
              <a:rPr dirty="0" spc="95"/>
              <a:t>de</a:t>
            </a:r>
            <a:r>
              <a:rPr dirty="0" spc="-25"/>
              <a:t> </a:t>
            </a:r>
            <a:r>
              <a:rPr dirty="0" spc="-40"/>
              <a:t>atraso</a:t>
            </a:r>
            <a:r>
              <a:rPr dirty="0" spc="-20"/>
              <a:t> por</a:t>
            </a:r>
            <a:r>
              <a:rPr dirty="0" spc="-50"/>
              <a:t> </a:t>
            </a:r>
            <a:r>
              <a:rPr dirty="0" spc="-10"/>
              <a:t>período.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365746"/>
            <a:ext cx="2209800" cy="4069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168" y="1289303"/>
            <a:ext cx="4104894" cy="197281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36507" y="4172711"/>
            <a:ext cx="2687574" cy="21252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Plataforma</a:t>
            </a:r>
            <a:r>
              <a:rPr dirty="0" spc="-70"/>
              <a:t> </a:t>
            </a:r>
            <a:r>
              <a:rPr dirty="0" spc="95"/>
              <a:t>de</a:t>
            </a:r>
            <a:r>
              <a:rPr dirty="0" spc="-45"/>
              <a:t> </a:t>
            </a:r>
            <a:r>
              <a:rPr dirty="0" spc="-130"/>
              <a:t>Follow</a:t>
            </a:r>
            <a:r>
              <a:rPr dirty="0" spc="-20"/>
              <a:t> </a:t>
            </a:r>
            <a:r>
              <a:rPr dirty="0" spc="-25"/>
              <a:t>Up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320028"/>
            <a:ext cx="2209800" cy="40690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976" y="1229867"/>
            <a:ext cx="6176772" cy="294436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976" y="4443984"/>
            <a:ext cx="10571988" cy="133807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120890" y="1449400"/>
            <a:ext cx="3789679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45">
                <a:latin typeface="Verdana"/>
                <a:cs typeface="Verdana"/>
              </a:rPr>
              <a:t>Login</a:t>
            </a:r>
            <a:r>
              <a:rPr dirty="0" sz="1800" spc="-9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individual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para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cliente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Verdana"/>
                <a:cs typeface="Verdana"/>
              </a:rPr>
              <a:t>fornecedor.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114">
                <a:latin typeface="Verdana"/>
                <a:cs typeface="Verdana"/>
              </a:rPr>
              <a:t>Aba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cadastro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segmentada.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20">
                <a:latin typeface="Verdana"/>
                <a:cs typeface="Verdana"/>
              </a:rPr>
              <a:t>Fácil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visualização.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Plataforma</a:t>
            </a:r>
            <a:r>
              <a:rPr dirty="0" spc="-50"/>
              <a:t> </a:t>
            </a:r>
            <a:r>
              <a:rPr dirty="0" spc="95"/>
              <a:t>de</a:t>
            </a:r>
            <a:r>
              <a:rPr dirty="0" spc="-40"/>
              <a:t> </a:t>
            </a:r>
            <a:r>
              <a:rPr dirty="0" spc="-130"/>
              <a:t>Follow</a:t>
            </a:r>
            <a:r>
              <a:rPr dirty="0" spc="-15"/>
              <a:t> </a:t>
            </a:r>
            <a:r>
              <a:rPr dirty="0" spc="-90"/>
              <a:t>Up</a:t>
            </a:r>
            <a:r>
              <a:rPr dirty="0" spc="-45"/>
              <a:t> </a:t>
            </a:r>
            <a:r>
              <a:rPr dirty="0" spc="-585">
                <a:latin typeface="Verdana"/>
                <a:cs typeface="Verdana"/>
              </a:rPr>
              <a:t>–</a:t>
            </a:r>
            <a:r>
              <a:rPr dirty="0" spc="-17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Abas</a:t>
            </a:r>
            <a:r>
              <a:rPr dirty="0" spc="-200" b="0">
                <a:latin typeface="Verdana"/>
                <a:cs typeface="Verdana"/>
              </a:rPr>
              <a:t> </a:t>
            </a:r>
            <a:r>
              <a:rPr dirty="0" spc="150" b="0">
                <a:latin typeface="Verdana"/>
                <a:cs typeface="Verdana"/>
              </a:rPr>
              <a:t>de</a:t>
            </a:r>
            <a:r>
              <a:rPr dirty="0" spc="-20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Cliente</a:t>
            </a:r>
            <a:r>
              <a:rPr dirty="0" spc="-195" b="0">
                <a:latin typeface="Verdana"/>
                <a:cs typeface="Verdana"/>
              </a:rPr>
              <a:t> </a:t>
            </a:r>
            <a:r>
              <a:rPr dirty="0" spc="145" b="0">
                <a:latin typeface="Verdana"/>
                <a:cs typeface="Verdana"/>
              </a:rPr>
              <a:t>e</a:t>
            </a:r>
            <a:r>
              <a:rPr dirty="0" spc="-20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Fornecedor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320028"/>
            <a:ext cx="2209800" cy="40690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976" y="1331975"/>
            <a:ext cx="10523220" cy="215036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" y="3598164"/>
            <a:ext cx="10521696" cy="2491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Plataforma</a:t>
            </a:r>
            <a:r>
              <a:rPr dirty="0" spc="-60"/>
              <a:t> </a:t>
            </a:r>
            <a:r>
              <a:rPr dirty="0" spc="95"/>
              <a:t>de</a:t>
            </a:r>
            <a:r>
              <a:rPr dirty="0" spc="-45"/>
              <a:t> </a:t>
            </a:r>
            <a:r>
              <a:rPr dirty="0" spc="-130"/>
              <a:t>Follow</a:t>
            </a:r>
            <a:r>
              <a:rPr dirty="0" spc="-25"/>
              <a:t> </a:t>
            </a:r>
            <a:r>
              <a:rPr dirty="0" spc="-90"/>
              <a:t>Up</a:t>
            </a:r>
            <a:r>
              <a:rPr dirty="0" spc="-50"/>
              <a:t> </a:t>
            </a:r>
            <a:r>
              <a:rPr dirty="0" spc="-585">
                <a:latin typeface="Verdana"/>
                <a:cs typeface="Verdana"/>
              </a:rPr>
              <a:t>–</a:t>
            </a:r>
            <a:r>
              <a:rPr dirty="0" spc="-180">
                <a:latin typeface="Verdana"/>
                <a:cs typeface="Verdana"/>
              </a:rPr>
              <a:t> </a:t>
            </a:r>
            <a:r>
              <a:rPr dirty="0" spc="-190" b="0">
                <a:latin typeface="Verdana"/>
                <a:cs typeface="Verdana"/>
              </a:rPr>
              <a:t>Status</a:t>
            </a:r>
            <a:r>
              <a:rPr dirty="0" spc="-23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das</a:t>
            </a:r>
            <a:r>
              <a:rPr dirty="0" spc="-225" b="0">
                <a:latin typeface="Verdana"/>
                <a:cs typeface="Verdana"/>
              </a:rPr>
              <a:t> </a:t>
            </a:r>
            <a:r>
              <a:rPr dirty="0" spc="-70" b="0">
                <a:latin typeface="Verdana"/>
                <a:cs typeface="Verdana"/>
              </a:rPr>
              <a:t>ordens</a:t>
            </a:r>
            <a:r>
              <a:rPr dirty="0" spc="-210" b="0">
                <a:latin typeface="Verdana"/>
                <a:cs typeface="Verdana"/>
              </a:rPr>
              <a:t> </a:t>
            </a:r>
            <a:r>
              <a:rPr dirty="0" spc="150" b="0">
                <a:latin typeface="Verdana"/>
                <a:cs typeface="Verdana"/>
              </a:rPr>
              <a:t>de</a:t>
            </a:r>
            <a:r>
              <a:rPr dirty="0" spc="-21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compra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7" y="6320028"/>
            <a:ext cx="2209800" cy="40690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595" y="1260347"/>
            <a:ext cx="10590276" cy="218846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19429" y="3871925"/>
            <a:ext cx="9533255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60">
                <a:latin typeface="Verdana"/>
                <a:cs typeface="Verdana"/>
              </a:rPr>
              <a:t>Linha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em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vermelho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320">
                <a:latin typeface="Verdana"/>
                <a:cs typeface="Verdana"/>
              </a:rPr>
              <a:t>: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entrega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do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-60">
                <a:latin typeface="Verdana"/>
                <a:cs typeface="Verdana"/>
              </a:rPr>
              <a:t>item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está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em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atraso.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216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55">
                <a:latin typeface="Verdana"/>
                <a:cs typeface="Verdana"/>
              </a:rPr>
              <a:t>Linha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em</a:t>
            </a:r>
            <a:r>
              <a:rPr dirty="0" sz="1800" spc="-9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amarelo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320">
                <a:latin typeface="Verdana"/>
                <a:cs typeface="Verdana"/>
              </a:rPr>
              <a:t>: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entrega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do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60">
                <a:latin typeface="Verdana"/>
                <a:cs typeface="Verdana"/>
              </a:rPr>
              <a:t>item</a:t>
            </a:r>
            <a:r>
              <a:rPr dirty="0" sz="1800" spc="-9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está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próxima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 spc="150">
                <a:latin typeface="Verdana"/>
                <a:cs typeface="Verdana"/>
              </a:rPr>
              <a:t>a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 spc="70">
                <a:latin typeface="Verdana"/>
                <a:cs typeface="Verdana"/>
              </a:rPr>
              <a:t>data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combinada.</a:t>
            </a:r>
            <a:r>
              <a:rPr dirty="0" sz="1800" spc="-120">
                <a:latin typeface="Verdana"/>
                <a:cs typeface="Verdana"/>
              </a:rPr>
              <a:t> Este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alerta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é </a:t>
            </a:r>
            <a:r>
              <a:rPr dirty="0" sz="1800">
                <a:latin typeface="Verdana"/>
                <a:cs typeface="Verdana"/>
              </a:rPr>
              <a:t>ativado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-170">
                <a:latin typeface="Verdana"/>
                <a:cs typeface="Verdana"/>
              </a:rPr>
              <a:t>7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dias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antes </a:t>
            </a:r>
            <a:r>
              <a:rPr dirty="0" sz="1800" spc="95">
                <a:latin typeface="Verdana"/>
                <a:cs typeface="Verdana"/>
              </a:rPr>
              <a:t>do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vencimento.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45">
                <a:latin typeface="Verdana"/>
                <a:cs typeface="Verdana"/>
              </a:rPr>
              <a:t>Prazo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parametrizável.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ANÁLISE ÚLTIOS 3 ANOS GESTÃO SUPRIMENTOS 2019-2020-2021</dc:title>
  <dcterms:created xsi:type="dcterms:W3CDTF">2024-01-13T12:12:33Z</dcterms:created>
  <dcterms:modified xsi:type="dcterms:W3CDTF">2024-01-13T12:12:33Z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2024-01-13T00:00:00Z</vt:filetime>
  </property>
  <property fmtid="{D5CDD505-2E9C-101B-9397-08002B2CF9AE}" pid="5" name="Producer">
    <vt:lpwstr>Microsoft® PowerPoint® 2016</vt:lpwstr>
  </property>
</Properties>
</file>