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7" r:id="rId2"/>
    <p:sldId id="512" r:id="rId3"/>
    <p:sldId id="514" r:id="rId4"/>
    <p:sldId id="471" r:id="rId5"/>
    <p:sldId id="490" r:id="rId6"/>
    <p:sldId id="522" r:id="rId7"/>
    <p:sldId id="515" r:id="rId8"/>
    <p:sldId id="501" r:id="rId9"/>
    <p:sldId id="500" r:id="rId10"/>
    <p:sldId id="524" r:id="rId11"/>
    <p:sldId id="504" r:id="rId12"/>
    <p:sldId id="422" r:id="rId13"/>
    <p:sldId id="511" r:id="rId14"/>
    <p:sldId id="528" r:id="rId15"/>
    <p:sldId id="525" r:id="rId16"/>
    <p:sldId id="529" r:id="rId17"/>
    <p:sldId id="530" r:id="rId18"/>
    <p:sldId id="527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47"/>
    <a:srgbClr val="000099"/>
    <a:srgbClr val="0B046C"/>
    <a:srgbClr val="080349"/>
    <a:srgbClr val="0C0472"/>
    <a:srgbClr val="1206B2"/>
    <a:srgbClr val="000066"/>
    <a:srgbClr val="948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82903" autoAdjust="0"/>
  </p:normalViewPr>
  <p:slideViewPr>
    <p:cSldViewPr snapToGrid="0">
      <p:cViewPr varScale="1">
        <p:scale>
          <a:sx n="57" d="100"/>
          <a:sy n="57" d="100"/>
        </p:scale>
        <p:origin x="45" y="3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6AA23-7983-4651-B213-CE1511BAD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9B14-A05D-451E-AC88-A14BA753CB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1427-956D-4126-B500-8A4DB6AFF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59EA-A56A-4295-934A-0866A1A02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BDC9F4-691F-42EC-94CD-97B92822F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0DB05-34A9-4113-BD3D-59517D982E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DAC3B-153F-4EAE-94CD-9BC57B8F4E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911104-6B76-402C-8E68-DF8A19ECA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A25A2F-0166-4353-96BF-BFF563CAC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87F8-8558-4544-901E-B9DD802C23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2FF4-B0FC-4665-9E2D-EC3A56303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F5BC7F-CF23-45E9-996B-26241988D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6520764-F65B-427B-94B4-847BBBE19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D3DDFE4-300E-4ECC-9B86-D354DC8C6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B01B2AB-20F4-4D77-B66B-85456498E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D2C561C-4325-403C-AC0B-20614446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137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B01B2AB-20F4-4D77-B66B-85456498E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D2C561C-4325-403C-AC0B-20614446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33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1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FDB75F5-9E2E-4B02-8D16-69897CACE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41B107D-B875-4EB9-BEEF-4BBE15999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FDB75F5-9E2E-4B02-8D16-69897CACE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41B107D-B875-4EB9-BEEF-4BBE15999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23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B7BA7CD-C616-4B13-88BE-920B4B46B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4FB67900-8680-47E6-B0AF-DF858933D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B01B2AB-20F4-4D77-B66B-85456498E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D2C561C-4325-403C-AC0B-20614446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DFBBEEF-5F2F-4A91-B222-D852438002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700A4B1-A5E3-42DF-B501-2D759B3CD7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 sz="1400" dirty="0"/>
              <a:t>Useful in Prognosis</a:t>
            </a:r>
          </a:p>
          <a:p>
            <a:pPr lvl="2" eaLnBrk="1" hangingPunct="1"/>
            <a:r>
              <a:rPr lang="en-US" altLang="en-US" sz="1300" dirty="0"/>
              <a:t>Poor prognosis typically consistent with higher blood concentrations</a:t>
            </a:r>
          </a:p>
          <a:p>
            <a:r>
              <a:rPr lang="en-US" altLang="en-US" dirty="0"/>
              <a:t>Normal concentration: &lt;100pg/mL, grey 100-800pg/mL, high 1000pg/mL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B01B2AB-20F4-4D77-B66B-85456498E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D2C561C-4325-403C-AC0B-20614446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0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AD8F1-8D0B-4B8B-85C4-C688D6F286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9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48B1B6-A6FA-44A7-828F-5FECC98CE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B636B7-2D7F-4A9E-BE97-2A20D8EC7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97448-4721-4295-9177-12327FD4C8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7338F9D-54F7-4CA4-BAB1-4C68C8364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1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43F75B-516B-47EE-8789-294D29AF9D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97388E-0CB0-48E8-9A62-E5043511F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B03810-0D24-459F-AEB6-FFE4C49B8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B970F28-D417-434D-A627-FB688BD44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8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771"/>
            <a:ext cx="7924800" cy="5818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23" y="1357745"/>
            <a:ext cx="8519392" cy="510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64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940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1D1B4-19DC-404C-B362-257A06D16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3B752C-7CC7-43B6-B44C-1EC4A8147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E4AEE-D856-485A-A551-E8BE6909A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AAA2EBD-CBEC-4030-9236-9C26125B2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99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0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55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5275"/>
            <a:ext cx="4040188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55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5275"/>
            <a:ext cx="4041775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B82FCB-A40F-418E-A417-C7AE3EF4B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1FDB62-16DE-47A0-96AF-101102550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6C3517-0661-4B4A-A1AE-2B8319D2A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164BB4-2B32-407B-A1D0-7EA566797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8200D6-2A1F-46ED-9E03-E07057AE8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CBDAA-AF0E-4B1D-8F64-3E1F4E3B1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C90F53-7BB5-4394-8BA3-04394A8E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22C3130-70EC-407D-A46E-E38C903E3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3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415387-A0AC-4B1A-9DE5-10B3623C8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DCD629-6572-46DA-90B5-FAA466E0E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FA244A-FC31-4456-92A3-5453E1418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105B7B7-ED07-44CC-B3FD-28228EDCD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1700"/>
            <a:ext cx="3008313" cy="1155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9000"/>
            <a:ext cx="5111750" cy="5237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3F1C-8D5F-48F5-B7B2-464501D0EC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90FB-DA75-463E-A51C-1F99CE0A8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DD05-C751-46F7-8EBB-18E363DB1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1880AE2-E28D-49CD-8060-2F65AA0B8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3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77899"/>
            <a:ext cx="5486400" cy="3749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E8D3-FE5E-4618-B522-0E3F0C270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62992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D7F0-D43F-48FF-9E82-04D6F0A57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49300" y="6299200"/>
            <a:ext cx="6223000" cy="558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7372C-E568-41AC-9AF3-F297D68CB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F085B7D-30A9-448E-905D-DD316DB82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4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owerpoint-C sub.jpg">
            <a:extLst>
              <a:ext uri="{FF2B5EF4-FFF2-40B4-BE49-F238E27FC236}">
                <a16:creationId xmlns:a16="http://schemas.microsoft.com/office/drawing/2014/main" id="{4FCE4099-34BC-419A-9D19-272AEF9E49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0B0240B-C81A-411B-A82A-B63F18ACD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144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5D6EA80-0DCA-4ECF-BAE2-689CD33E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9812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5" descr="nano-lab">
            <a:extLst>
              <a:ext uri="{FF2B5EF4-FFF2-40B4-BE49-F238E27FC236}">
                <a16:creationId xmlns:a16="http://schemas.microsoft.com/office/drawing/2014/main" id="{D89EC190-40A9-4AFA-92E4-D9D49D71A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/>
          <a:stretch>
            <a:fillRect/>
          </a:stretch>
        </p:blipFill>
        <p:spPr bwMode="auto">
          <a:xfrm>
            <a:off x="6802438" y="496888"/>
            <a:ext cx="23415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91" r:id="rId1"/>
    <p:sldLayoutId id="2147485489" r:id="rId2"/>
    <p:sldLayoutId id="2147485492" r:id="rId3"/>
    <p:sldLayoutId id="2147485490" r:id="rId4"/>
    <p:sldLayoutId id="2147485493" r:id="rId5"/>
    <p:sldLayoutId id="2147485494" r:id="rId6"/>
    <p:sldLayoutId id="2147485495" r:id="rId7"/>
    <p:sldLayoutId id="2147485496" r:id="rId8"/>
    <p:sldLayoutId id="2147485497" r:id="rId9"/>
    <p:sldLayoutId id="2147485498" r:id="rId10"/>
    <p:sldLayoutId id="21474854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MS PGothic" pitchFamily="34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MS PGothic" pitchFamily="34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MS PGothic" pitchFamily="34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MS PGothic" pitchFamily="34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000000"/>
        </a:buClr>
        <a:buChar char="•"/>
        <a:defRPr sz="3200">
          <a:solidFill>
            <a:srgbClr val="002B5E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800">
          <a:solidFill>
            <a:srgbClr val="002B5E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•"/>
        <a:defRPr sz="2400">
          <a:solidFill>
            <a:srgbClr val="002B5E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000">
          <a:solidFill>
            <a:srgbClr val="002B5E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»"/>
        <a:defRPr sz="2000">
          <a:solidFill>
            <a:srgbClr val="002B5E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67FAA1F-5C32-4396-89E1-9758EA818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Finding Adhesion Energies of Graphene and MoS</a:t>
            </a:r>
            <a:r>
              <a:rPr lang="en-US" altLang="en-US" baseline="-25000" dirty="0"/>
              <a:t>2</a:t>
            </a:r>
            <a:r>
              <a:rPr lang="en-US" altLang="en-US" dirty="0"/>
              <a:t> for Thermo-Electric Power Conversion Devices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3C707-CC85-4EFE-ABB5-A5E55C11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DCACD-0251-4DA1-B177-585E53D7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1DCD52-9AE2-4181-BFBA-8A361CB35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Imaging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2305C-6C3D-480D-800F-373445E3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CD490-CCCC-46DE-9B4C-68EFB4E9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2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itle 1">
            <a:extLst>
              <a:ext uri="{FF2B5EF4-FFF2-40B4-BE49-F238E27FC236}">
                <a16:creationId xmlns:a16="http://schemas.microsoft.com/office/drawing/2014/main" id="{DB55FABA-13D0-40D8-A7C8-7B6E287A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SEM Location</a:t>
            </a: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088D061F-FBFB-45AE-A762-10ABC7F1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6CF34E-2E47-45AD-B012-390270EE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1" y="2537256"/>
            <a:ext cx="5157663" cy="3651821"/>
          </a:xfrm>
          <a:prstGeom prst="rect">
            <a:avLst/>
          </a:prstGeom>
        </p:spPr>
      </p:pic>
      <p:sp>
        <p:nvSpPr>
          <p:cNvPr id="316" name="Content Placeholder 1">
            <a:extLst>
              <a:ext uri="{FF2B5EF4-FFF2-40B4-BE49-F238E27FC236}">
                <a16:creationId xmlns:a16="http://schemas.microsoft.com/office/drawing/2014/main" id="{DE5805B3-28DD-42CA-BAF0-7F13C41A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31" y="1445592"/>
            <a:ext cx="6525190" cy="744622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SEM image of graphene on </a:t>
            </a:r>
            <a:r>
              <a:rPr lang="en-US" sz="2800" dirty="0" err="1"/>
              <a:t>SiN</a:t>
            </a:r>
            <a:r>
              <a:rPr lang="en-US" sz="2800" dirty="0"/>
              <a:t> with gold nanoparticles:</a:t>
            </a:r>
          </a:p>
        </p:txBody>
      </p:sp>
      <p:sp>
        <p:nvSpPr>
          <p:cNvPr id="317" name="Content Placeholder 1">
            <a:extLst>
              <a:ext uri="{FF2B5EF4-FFF2-40B4-BE49-F238E27FC236}">
                <a16:creationId xmlns:a16="http://schemas.microsoft.com/office/drawing/2014/main" id="{6CE6B78D-12A7-4FED-98EE-E6059F38035B}"/>
              </a:ext>
            </a:extLst>
          </p:cNvPr>
          <p:cNvSpPr txBox="1">
            <a:spLocks/>
          </p:cNvSpPr>
          <p:nvPr/>
        </p:nvSpPr>
        <p:spPr bwMode="auto">
          <a:xfrm>
            <a:off x="104210" y="6189077"/>
            <a:ext cx="5418285" cy="34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sz="1200" kern="0" dirty="0"/>
              <a:t>Working distance: 3.9mm, Magnification: 60.00kx, Operating Voltage: 10kV</a:t>
            </a:r>
          </a:p>
        </p:txBody>
      </p:sp>
      <p:sp>
        <p:nvSpPr>
          <p:cNvPr id="319" name="Content Placeholder 1">
            <a:extLst>
              <a:ext uri="{FF2B5EF4-FFF2-40B4-BE49-F238E27FC236}">
                <a16:creationId xmlns:a16="http://schemas.microsoft.com/office/drawing/2014/main" id="{D3FC276D-A626-4F8D-A628-38B05E3F17D5}"/>
              </a:ext>
            </a:extLst>
          </p:cNvPr>
          <p:cNvSpPr txBox="1">
            <a:spLocks/>
          </p:cNvSpPr>
          <p:nvPr/>
        </p:nvSpPr>
        <p:spPr bwMode="auto">
          <a:xfrm>
            <a:off x="5492416" y="2793147"/>
            <a:ext cx="3621505" cy="39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kern="0" dirty="0"/>
              <a:t>Blister types: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u="sng" kern="0" dirty="0"/>
              <a:t>Compound</a:t>
            </a:r>
            <a:r>
              <a:rPr lang="en-US" sz="2000" u="sng" kern="0" dirty="0"/>
              <a:t> </a:t>
            </a:r>
            <a:r>
              <a:rPr lang="en-US" sz="2000" kern="0" dirty="0"/>
              <a:t>– clumping of multiple nanoparticles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u="sng" kern="0" dirty="0"/>
              <a:t>Wrinkle</a:t>
            </a:r>
            <a:r>
              <a:rPr lang="en-US" sz="2000" kern="0" dirty="0"/>
              <a:t> – large </a:t>
            </a:r>
            <a:r>
              <a:rPr lang="en-US" sz="2000" kern="0" dirty="0" err="1"/>
              <a:t>infolding</a:t>
            </a:r>
            <a:r>
              <a:rPr lang="en-US" sz="2000" kern="0" dirty="0"/>
              <a:t> or crease of 2D material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b="1" u="sng" kern="0" dirty="0"/>
              <a:t>Simple</a:t>
            </a:r>
            <a:r>
              <a:rPr lang="en-US" sz="2000" kern="0" dirty="0"/>
              <a:t> – target for most accurate modeling</a:t>
            </a:r>
            <a:endParaRPr lang="en-US" sz="2800" kern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0DFE30-07BD-4810-9268-23E75340BE3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09474" y="3669632"/>
            <a:ext cx="1913019" cy="1203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91D49A3-BB5D-4699-A632-F56FE9D68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5527" y="4499811"/>
            <a:ext cx="3416966" cy="6617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81F29DE-2F9A-4276-941B-9A9E0358B1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27622" y="4030579"/>
            <a:ext cx="1094871" cy="11309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62" name="Picture 561">
            <a:extLst>
              <a:ext uri="{FF2B5EF4-FFF2-40B4-BE49-F238E27FC236}">
                <a16:creationId xmlns:a16="http://schemas.microsoft.com/office/drawing/2014/main" id="{6E1A7849-9054-43A7-9C2A-7AF53831A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E05097DC-2C3E-4439-A23C-EFDE476C77BE}"/>
              </a:ext>
            </a:extLst>
          </p:cNvPr>
          <p:cNvSpPr txBox="1">
            <a:spLocks/>
          </p:cNvSpPr>
          <p:nvPr/>
        </p:nvSpPr>
        <p:spPr bwMode="auto">
          <a:xfrm>
            <a:off x="293807" y="1483546"/>
            <a:ext cx="2885560" cy="74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sz="2800" kern="0" dirty="0"/>
              <a:t>Lot Statistics:</a:t>
            </a:r>
          </a:p>
        </p:txBody>
      </p:sp>
      <p:sp>
        <p:nvSpPr>
          <p:cNvPr id="28674" name="Title 4">
            <a:extLst>
              <a:ext uri="{FF2B5EF4-FFF2-40B4-BE49-F238E27FC236}">
                <a16:creationId xmlns:a16="http://schemas.microsoft.com/office/drawing/2014/main" id="{DAB08D64-4F17-4000-A1DF-46B1491B8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AFM imaging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FEFBE8-03CB-4F5E-A457-15894728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85D919B-C014-4F0F-8EF0-F337C813ADD1}"/>
              </a:ext>
            </a:extLst>
          </p:cNvPr>
          <p:cNvGrpSpPr/>
          <p:nvPr/>
        </p:nvGrpSpPr>
        <p:grpSpPr>
          <a:xfrm>
            <a:off x="781049" y="2426909"/>
            <a:ext cx="7581902" cy="3987799"/>
            <a:chOff x="781049" y="1752600"/>
            <a:chExt cx="7581902" cy="39877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6D19A3-07C1-4B10-8B8E-60F74F221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049" y="1824036"/>
              <a:ext cx="3633788" cy="384492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2E0B9F-B753-4876-AE1B-95A6737BC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9163" y="1752600"/>
              <a:ext cx="3633788" cy="3987799"/>
            </a:xfrm>
            <a:prstGeom prst="rect">
              <a:avLst/>
            </a:prstGeom>
          </p:spPr>
        </p:pic>
      </p:grp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5D414DC8-B4B2-4D64-A652-A45DB195E815}"/>
              </a:ext>
            </a:extLst>
          </p:cNvPr>
          <p:cNvSpPr txBox="1">
            <a:spLocks/>
          </p:cNvSpPr>
          <p:nvPr/>
        </p:nvSpPr>
        <p:spPr bwMode="auto">
          <a:xfrm>
            <a:off x="276740" y="1476143"/>
            <a:ext cx="2885560" cy="74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sz="2800" b="1" kern="0" dirty="0"/>
              <a:t>Graphene</a:t>
            </a:r>
            <a:r>
              <a:rPr lang="en-US" sz="2800" kern="0" dirty="0"/>
              <a:t> on: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8F903AE7-4A39-4011-8B01-F7D94908CE9C}"/>
              </a:ext>
            </a:extLst>
          </p:cNvPr>
          <p:cNvSpPr txBox="1">
            <a:spLocks/>
          </p:cNvSpPr>
          <p:nvPr/>
        </p:nvSpPr>
        <p:spPr bwMode="auto">
          <a:xfrm>
            <a:off x="262734" y="1483546"/>
            <a:ext cx="2885560" cy="74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sz="2800" b="1" kern="0" dirty="0"/>
              <a:t>MoS</a:t>
            </a:r>
            <a:r>
              <a:rPr lang="en-US" sz="2800" b="1" kern="0" baseline="-25000" dirty="0"/>
              <a:t>2</a:t>
            </a:r>
            <a:r>
              <a:rPr lang="en-US" sz="2800" kern="0" dirty="0"/>
              <a:t>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A41E0-2911-4F65-BF40-0C1507DE2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46" y="2498345"/>
            <a:ext cx="3676836" cy="3966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B4532-87AA-4C4C-998E-07C5EC40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020" y="2355473"/>
            <a:ext cx="3942787" cy="3987798"/>
          </a:xfrm>
          <a:prstGeom prst="rect">
            <a:avLst/>
          </a:prstGeom>
        </p:spPr>
      </p:pic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C78DCE58-1016-4968-8119-045AC26D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2054598"/>
            <a:ext cx="6525190" cy="744622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SiO</a:t>
            </a:r>
            <a:r>
              <a:rPr lang="en-US" sz="2800" baseline="-25000" dirty="0"/>
              <a:t>2</a:t>
            </a:r>
            <a:r>
              <a:rPr lang="en-US" sz="2800" dirty="0"/>
              <a:t>:	  			     Pt: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7B81B74F-355A-41FD-BC17-28C99DEECD09}"/>
              </a:ext>
            </a:extLst>
          </p:cNvPr>
          <p:cNvSpPr txBox="1">
            <a:spLocks/>
          </p:cNvSpPr>
          <p:nvPr/>
        </p:nvSpPr>
        <p:spPr bwMode="auto">
          <a:xfrm>
            <a:off x="788192" y="2057464"/>
            <a:ext cx="6525190" cy="74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sz="2800" kern="0" dirty="0"/>
              <a:t>Graphene:	  		     MoS</a:t>
            </a:r>
            <a:r>
              <a:rPr lang="en-US" sz="2800" kern="0" baseline="-25000" dirty="0"/>
              <a:t>2</a:t>
            </a:r>
            <a:r>
              <a:rPr lang="en-US" sz="2800" kern="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0BA64-B786-4189-A45F-1D14503C2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49" y="2601061"/>
            <a:ext cx="9030351" cy="2795398"/>
          </a:xfrm>
          <a:prstGeom prst="rect">
            <a:avLst/>
          </a:prstGeom>
        </p:spPr>
      </p:pic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14653C5F-9450-4A74-AEEB-C4930A40B975}"/>
              </a:ext>
            </a:extLst>
          </p:cNvPr>
          <p:cNvSpPr txBox="1">
            <a:spLocks/>
          </p:cNvSpPr>
          <p:nvPr/>
        </p:nvSpPr>
        <p:spPr bwMode="auto">
          <a:xfrm>
            <a:off x="479193" y="5351179"/>
            <a:ext cx="8319661" cy="128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800" kern="0" dirty="0"/>
              <a:t>Average nanoparticle dimensions are comparable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800" kern="0" dirty="0"/>
              <a:t>Graphene variability possibly due to CVD process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D35915B-5569-407C-B706-8D82657F2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0"/>
      <p:bldP spid="27" grpId="0"/>
      <p:bldP spid="27" grpId="1"/>
      <p:bldP spid="25" grpId="0" build="p"/>
      <p:bldP spid="31" grpId="1" build="allAtOnce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1AF6A28-0966-42BD-A291-B5A0875E6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Adhesion Energies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0520A-549A-451E-B75D-FDF5BDFC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F8ECC-61BD-4628-AA54-742B6E1B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itle 1">
            <a:extLst>
              <a:ext uri="{FF2B5EF4-FFF2-40B4-BE49-F238E27FC236}">
                <a16:creationId xmlns:a16="http://schemas.microsoft.com/office/drawing/2014/main" id="{DB55FABA-13D0-40D8-A7C8-7B6E287A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Adhesion Energy Results</a:t>
            </a: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088D061F-FBFB-45AE-A762-10ABC7F1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316" name="Content Placeholder 1">
            <a:extLst>
              <a:ext uri="{FF2B5EF4-FFF2-40B4-BE49-F238E27FC236}">
                <a16:creationId xmlns:a16="http://schemas.microsoft.com/office/drawing/2014/main" id="{DE5805B3-28DD-42CA-BAF0-7F13C41A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30" y="1449659"/>
            <a:ext cx="6525190" cy="744622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[</a:t>
            </a:r>
            <a:r>
              <a:rPr lang="en-US" sz="2800" dirty="0" err="1"/>
              <a:t>E</a:t>
            </a:r>
            <a:r>
              <a:rPr lang="en-US" sz="2800" baseline="-25000" dirty="0" err="1"/>
              <a:t>grn</a:t>
            </a:r>
            <a:r>
              <a:rPr lang="en-US" sz="2800" baseline="-25000" dirty="0"/>
              <a:t> </a:t>
            </a:r>
            <a:r>
              <a:rPr lang="en-US" sz="2800" dirty="0"/>
              <a:t>= 1 </a:t>
            </a:r>
            <a:r>
              <a:rPr lang="en-US" sz="2800" dirty="0" err="1"/>
              <a:t>TPa</a:t>
            </a:r>
            <a:r>
              <a:rPr lang="en-US" sz="2800" dirty="0"/>
              <a:t>, E</a:t>
            </a:r>
            <a:r>
              <a:rPr lang="en-US" sz="2800" baseline="-25000" dirty="0"/>
              <a:t>MoS2</a:t>
            </a:r>
            <a:r>
              <a:rPr lang="en-US" sz="2800" dirty="0"/>
              <a:t> = 0.33TPa]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7D857-7C5B-4B1A-B28B-1CF3BD302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30" y="2043381"/>
            <a:ext cx="8639740" cy="2771237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61F4B09A-084C-47B1-BFB3-F11A3218ECF7}"/>
              </a:ext>
            </a:extLst>
          </p:cNvPr>
          <p:cNvSpPr txBox="1">
            <a:spLocks/>
          </p:cNvSpPr>
          <p:nvPr/>
        </p:nvSpPr>
        <p:spPr bwMode="auto">
          <a:xfrm>
            <a:off x="419100" y="4663720"/>
            <a:ext cx="8472770" cy="128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800" kern="0" dirty="0"/>
              <a:t>Graphene shows overall stronger bonding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sz="2800" kern="0" dirty="0"/>
              <a:t>γ</a:t>
            </a:r>
            <a:r>
              <a:rPr lang="en-US" sz="2800" kern="0" dirty="0"/>
              <a:t> is not directly proportional to E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Other surface effects such as Van der Waals have significant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4B8F7-34B0-4C49-A435-23D632C4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1AF6A28-0966-42BD-A291-B5A0875E6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Conclusions and Future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0520A-549A-451E-B75D-FDF5BDFC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FDBB5A-47AB-4D7C-B89E-FE98B3B0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itle 1">
            <a:extLst>
              <a:ext uri="{FF2B5EF4-FFF2-40B4-BE49-F238E27FC236}">
                <a16:creationId xmlns:a16="http://schemas.microsoft.com/office/drawing/2014/main" id="{DB55FABA-13D0-40D8-A7C8-7B6E287A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Conclusion &amp; Future work</a:t>
            </a: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088D061F-FBFB-45AE-A762-10ABC7F1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316" name="Content Placeholder 1">
            <a:extLst>
              <a:ext uri="{FF2B5EF4-FFF2-40B4-BE49-F238E27FC236}">
                <a16:creationId xmlns:a16="http://schemas.microsoft.com/office/drawing/2014/main" id="{DE5805B3-28DD-42CA-BAF0-7F13C41A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30" y="1449659"/>
            <a:ext cx="8568020" cy="4643166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In this research, a test was conducted to determine which 2D material would have optimal binding to different metal substrates. 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Graphene had better binding results than MoS</a:t>
            </a:r>
            <a:r>
              <a:rPr lang="en-US" sz="2800" baseline="-25000" dirty="0"/>
              <a:t>2</a:t>
            </a:r>
            <a:r>
              <a:rPr lang="en-US" sz="2800" dirty="0"/>
              <a:t> across the board, especially for gold, which is the most polarizing substrate. This suggests that other surface forces have significant effects such as Van der Waals.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Future work involves further testing of different materials, device design and fabrication, and characterization.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003C0-943A-4986-ABA6-2D762858C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itle 1">
            <a:extLst>
              <a:ext uri="{FF2B5EF4-FFF2-40B4-BE49-F238E27FC236}">
                <a16:creationId xmlns:a16="http://schemas.microsoft.com/office/drawing/2014/main" id="{DB55FABA-13D0-40D8-A7C8-7B6E287A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088D061F-FBFB-45AE-A762-10ABC7F1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316" name="Content Placeholder 1">
            <a:extLst>
              <a:ext uri="{FF2B5EF4-FFF2-40B4-BE49-F238E27FC236}">
                <a16:creationId xmlns:a16="http://schemas.microsoft.com/office/drawing/2014/main" id="{DE5805B3-28DD-42CA-BAF0-7F13C41A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0" y="1906859"/>
            <a:ext cx="8568020" cy="4643166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3600" dirty="0"/>
              <a:t>Special thanks to Dr. Yun and Jorge Torres, MCSI staff and organizers for the research opportunity.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sz="2800" dirty="0"/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sz="2800" dirty="0"/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Project funding came from: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2800" dirty="0"/>
              <a:t>ECCS1709307 and NSF HRD 1434012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7412B-A6A0-4BCD-9439-9FE2FE8B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1AF6A28-0966-42BD-A291-B5A0875E6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0520A-549A-451E-B75D-FDF5BDFC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28B54-C09A-42A7-8305-A4DDBD9C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3046F4A-CB89-40E1-B51B-B1065306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71525"/>
            <a:ext cx="8869363" cy="595313"/>
          </a:xfrm>
        </p:spPr>
        <p:txBody>
          <a:bodyPr/>
          <a:lstStyle/>
          <a:p>
            <a:r>
              <a:rPr lang="en-US" altLang="en-US" sz="3400" dirty="0"/>
              <a:t>Sections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AD68976-4B20-477C-8461-D0E82466C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9924" y="1640244"/>
            <a:ext cx="7132955" cy="2195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Key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Thermo-Electric Power, </a:t>
            </a:r>
            <a:r>
              <a:rPr lang="en-US" altLang="en-US" sz="2000" dirty="0" err="1"/>
              <a:t>Seebeck</a:t>
            </a:r>
            <a:r>
              <a:rPr lang="en-US" altLang="en-US" sz="2000" dirty="0"/>
              <a:t> Effect, 2D materials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Experiment Set-up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Sample Preparation, Calculations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Imaging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SEM Location, AFM Imaging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Adhesion Energies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Table Summary and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Conclusion and Future Work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8C4AE-AECD-45BF-868E-229520D7B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B465-9C80-4B4B-A6EE-B3721875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8A4463B-5B93-4092-9BDE-3E7E86112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Key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F93E2-28EF-443A-9626-63319B59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C020B-4BA5-4D2B-A7B0-7B0EB8AD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D3FF03A-9AB4-4281-B2F5-2419877D7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71525"/>
            <a:ext cx="8869363" cy="595313"/>
          </a:xfrm>
        </p:spPr>
        <p:txBody>
          <a:bodyPr/>
          <a:lstStyle/>
          <a:p>
            <a:r>
              <a:rPr lang="en-US" altLang="en-US" dirty="0"/>
              <a:t>Thermo-Electric</a:t>
            </a:r>
            <a:r>
              <a:rPr lang="en-US" altLang="en-US" sz="3400" dirty="0"/>
              <a:t> Power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338D298-E724-4C04-A34C-31938F7D8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4282440"/>
            <a:ext cx="7611554" cy="147068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/>
              <a:t>Gradients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Thermal: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Law of Thermodynamics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Electrical: potential and electrostatics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53B0AA-FAB9-4B89-B3CA-FE440A1A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1026" name="Picture 2" descr="Image result for thermoelectric effect">
            <a:extLst>
              <a:ext uri="{FF2B5EF4-FFF2-40B4-BE49-F238E27FC236}">
                <a16:creationId xmlns:a16="http://schemas.microsoft.com/office/drawing/2014/main" id="{C9D0E7A0-5BCF-4016-8436-47719FE5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9" y="1631100"/>
            <a:ext cx="6529164" cy="26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DD1DDE-01FD-47C0-B8F4-1BFA42DA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08" y="5901280"/>
            <a:ext cx="7825828" cy="56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b="1" kern="0" dirty="0"/>
              <a:t>What happens if these are coupled?</a:t>
            </a:r>
            <a:endParaRPr lang="en-US" altLang="en-US" sz="2800" kern="0" dirty="0"/>
          </a:p>
          <a:p>
            <a:pPr lvl="1" algn="ctr"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A98D8B-9953-4AB7-83DC-6EA2DDDE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>
            <a:extLst>
              <a:ext uri="{FF2B5EF4-FFF2-40B4-BE49-F238E27FC236}">
                <a16:creationId xmlns:a16="http://schemas.microsoft.com/office/drawing/2014/main" id="{41E9655D-46D2-4360-877B-AD7215DDD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76750"/>
            <a:ext cx="7924800" cy="5810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Seebeck</a:t>
            </a:r>
            <a:r>
              <a:rPr lang="en-US" altLang="en-US" dirty="0"/>
              <a:t> Effect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988DD8-911D-4ABD-9028-674B3B01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80A9E-B4F6-4EED-83BF-99DFDEAA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3" y="1723998"/>
            <a:ext cx="8519392" cy="6949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Thermoelectric Effect: </a:t>
            </a:r>
            <a:r>
              <a:rPr lang="en-US" sz="2400" b="1" dirty="0" err="1"/>
              <a:t>Seebeck</a:t>
            </a:r>
            <a:r>
              <a:rPr lang="en-US" sz="2400" dirty="0"/>
              <a:t>, Peltier, Thomson	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https://upload.wikimedia.org/wikipedia/commons/thumb/c/c1/Thermoelectric_effect.svg/2880px-Thermoelectric_effect.svg.png">
            <a:extLst>
              <a:ext uri="{FF2B5EF4-FFF2-40B4-BE49-F238E27FC236}">
                <a16:creationId xmlns:a16="http://schemas.microsoft.com/office/drawing/2014/main" id="{A5EABC43-5D69-4468-85C2-5B2A92B2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65" y="4356309"/>
            <a:ext cx="4142508" cy="20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57773BF-A93E-4F78-8599-FE825A9AACF3}"/>
              </a:ext>
            </a:extLst>
          </p:cNvPr>
          <p:cNvSpPr txBox="1">
            <a:spLocks/>
          </p:cNvSpPr>
          <p:nvPr/>
        </p:nvSpPr>
        <p:spPr bwMode="auto">
          <a:xfrm>
            <a:off x="242223" y="2601513"/>
            <a:ext cx="8805524" cy="14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 err="1"/>
              <a:t>Seebeck</a:t>
            </a:r>
            <a:r>
              <a:rPr lang="en-US" b="1" kern="0" dirty="0"/>
              <a:t> Effect</a:t>
            </a:r>
          </a:p>
          <a:p>
            <a:pPr marL="0" indent="0">
              <a:buNone/>
            </a:pPr>
            <a:r>
              <a:rPr lang="en-US" sz="2400" kern="0" dirty="0"/>
              <a:t>Generation of voltage via heat due to unequal electron energies, governed by </a:t>
            </a:r>
            <a:r>
              <a:rPr lang="en-US" sz="2400" kern="0" dirty="0" err="1"/>
              <a:t>Seebeck</a:t>
            </a:r>
            <a:r>
              <a:rPr lang="en-US" sz="2400" kern="0" dirty="0"/>
              <a:t> coefficient. Often utilized in thermopiles:</a:t>
            </a:r>
            <a:r>
              <a:rPr lang="en-US" kern="0" dirty="0"/>
              <a:t>	</a:t>
            </a:r>
          </a:p>
          <a:p>
            <a:endParaRPr lang="en-US" kern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8D6F47-5EDE-447C-8301-47438BFA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>
            <a:extLst>
              <a:ext uri="{FF2B5EF4-FFF2-40B4-BE49-F238E27FC236}">
                <a16:creationId xmlns:a16="http://schemas.microsoft.com/office/drawing/2014/main" id="{41E9655D-46D2-4360-877B-AD7215DDD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76750"/>
            <a:ext cx="7924800" cy="581025"/>
          </a:xfrm>
        </p:spPr>
        <p:txBody>
          <a:bodyPr/>
          <a:lstStyle/>
          <a:p>
            <a:r>
              <a:rPr lang="en-US" altLang="en-US" dirty="0"/>
              <a:t>2D Materials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988DD8-911D-4ABD-9028-674B3B01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80A9E-B4F6-4EED-83BF-99DFDEAA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3" y="1588168"/>
            <a:ext cx="8519392" cy="2658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</a:t>
            </a:r>
            <a:r>
              <a:rPr lang="en-US" sz="2800" dirty="0"/>
              <a:t>crystalline materials arranged into a		             </a:t>
            </a:r>
            <a:r>
              <a:rPr lang="en-US" sz="700" dirty="0"/>
              <a:t> </a:t>
            </a:r>
            <a:r>
              <a:rPr lang="en-US" sz="2800" dirty="0"/>
              <a:t>single sheet of atoms.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F30405-9639-4DEA-99BA-97BC5C5BDBDC}"/>
              </a:ext>
            </a:extLst>
          </p:cNvPr>
          <p:cNvGrpSpPr/>
          <p:nvPr/>
        </p:nvGrpSpPr>
        <p:grpSpPr>
          <a:xfrm>
            <a:off x="2622884" y="3429000"/>
            <a:ext cx="4137858" cy="541421"/>
            <a:chOff x="2743200" y="3826045"/>
            <a:chExt cx="4137858" cy="54142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9482ED-26AF-475E-8989-5F90CFF9CCA0}"/>
                </a:ext>
              </a:extLst>
            </p:cNvPr>
            <p:cNvCxnSpPr/>
            <p:nvPr/>
          </p:nvCxnSpPr>
          <p:spPr bwMode="auto">
            <a:xfrm>
              <a:off x="2743200" y="4367466"/>
              <a:ext cx="22980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3442DB-5665-4073-9732-4AAEC57E1E23}"/>
                </a:ext>
              </a:extLst>
            </p:cNvPr>
            <p:cNvCxnSpPr/>
            <p:nvPr/>
          </p:nvCxnSpPr>
          <p:spPr bwMode="auto">
            <a:xfrm flipV="1">
              <a:off x="5040227" y="3826045"/>
              <a:ext cx="1840831" cy="541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6CB670-F2D6-46D2-A8EB-B59C17E9FEE0}"/>
              </a:ext>
            </a:extLst>
          </p:cNvPr>
          <p:cNvGrpSpPr/>
          <p:nvPr/>
        </p:nvGrpSpPr>
        <p:grpSpPr>
          <a:xfrm>
            <a:off x="2622884" y="2815386"/>
            <a:ext cx="4138862" cy="541423"/>
            <a:chOff x="2743200" y="3212430"/>
            <a:chExt cx="4138862" cy="54142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935CDC-B23F-442E-B419-B2063AB9872A}"/>
                </a:ext>
              </a:extLst>
            </p:cNvPr>
            <p:cNvCxnSpPr/>
            <p:nvPr/>
          </p:nvCxnSpPr>
          <p:spPr bwMode="auto">
            <a:xfrm>
              <a:off x="4572000" y="3212431"/>
              <a:ext cx="22980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35E8A9-3D1E-40AD-AEED-3CABBADFE917}"/>
                </a:ext>
              </a:extLst>
            </p:cNvPr>
            <p:cNvGrpSpPr/>
            <p:nvPr/>
          </p:nvGrpSpPr>
          <p:grpSpPr>
            <a:xfrm>
              <a:off x="2743200" y="3212430"/>
              <a:ext cx="4138862" cy="541423"/>
              <a:chOff x="2743200" y="3212430"/>
              <a:chExt cx="4138862" cy="54142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7C8AF7-1BB0-49D3-BB85-52A058C82641}"/>
                  </a:ext>
                </a:extLst>
              </p:cNvPr>
              <p:cNvCxnSpPr/>
              <p:nvPr/>
            </p:nvCxnSpPr>
            <p:spPr bwMode="auto">
              <a:xfrm>
                <a:off x="2743200" y="3753853"/>
                <a:ext cx="229803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D8B86CD-F7B5-4111-9EF5-ED7277A69AB5}"/>
                  </a:ext>
                </a:extLst>
              </p:cNvPr>
              <p:cNvCxnSpPr/>
              <p:nvPr/>
            </p:nvCxnSpPr>
            <p:spPr bwMode="auto">
              <a:xfrm flipV="1">
                <a:off x="5041231" y="3212431"/>
                <a:ext cx="1840831" cy="5414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AADCF4B-2B3F-47C1-B6FC-7D6A8787D85A}"/>
                  </a:ext>
                </a:extLst>
              </p:cNvPr>
              <p:cNvCxnSpPr/>
              <p:nvPr/>
            </p:nvCxnSpPr>
            <p:spPr bwMode="auto">
              <a:xfrm flipV="1">
                <a:off x="2743200" y="3212430"/>
                <a:ext cx="1840831" cy="5414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994C28-0634-4DB2-8FA1-7A4DAED17DD6}"/>
              </a:ext>
            </a:extLst>
          </p:cNvPr>
          <p:cNvCxnSpPr/>
          <p:nvPr/>
        </p:nvCxnSpPr>
        <p:spPr bwMode="auto">
          <a:xfrm>
            <a:off x="2622884" y="3356807"/>
            <a:ext cx="0" cy="613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D77C5D-7A72-4484-B9BA-A271224ED02A}"/>
              </a:ext>
            </a:extLst>
          </p:cNvPr>
          <p:cNvCxnSpPr/>
          <p:nvPr/>
        </p:nvCxnSpPr>
        <p:spPr bwMode="auto">
          <a:xfrm>
            <a:off x="4904873" y="3356806"/>
            <a:ext cx="0" cy="613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1423C0-C42B-44B1-94CF-31ADCF624918}"/>
              </a:ext>
            </a:extLst>
          </p:cNvPr>
          <p:cNvCxnSpPr/>
          <p:nvPr/>
        </p:nvCxnSpPr>
        <p:spPr bwMode="auto">
          <a:xfrm>
            <a:off x="6757735" y="2815386"/>
            <a:ext cx="0" cy="613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B431D9-10F1-4EA2-9F22-C25AB8AB72F0}"/>
              </a:ext>
            </a:extLst>
          </p:cNvPr>
          <p:cNvSpPr txBox="1"/>
          <p:nvPr/>
        </p:nvSpPr>
        <p:spPr>
          <a:xfrm>
            <a:off x="6964692" y="2847015"/>
            <a:ext cx="56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z</a:t>
            </a: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0CBFABD1-BC44-4C62-ABD7-42CEF0D698E6}"/>
              </a:ext>
            </a:extLst>
          </p:cNvPr>
          <p:cNvSpPr txBox="1">
            <a:spLocks/>
          </p:cNvSpPr>
          <p:nvPr/>
        </p:nvSpPr>
        <p:spPr bwMode="auto">
          <a:xfrm>
            <a:off x="242223" y="4369252"/>
            <a:ext cx="8519392" cy="128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/>
              <a:t>Advantages: </a:t>
            </a:r>
            <a:r>
              <a:rPr lang="en-US" sz="2400" kern="0" dirty="0"/>
              <a:t>High SA:V </a:t>
            </a:r>
            <a:r>
              <a:rPr lang="en-US" sz="2400" kern="0" dirty="0">
                <a:sym typeface="Wingdings" panose="05000000000000000000" pitchFamily="2" charset="2"/>
              </a:rPr>
              <a:t> </a:t>
            </a:r>
            <a:r>
              <a:rPr lang="en-US" sz="2400" kern="0" dirty="0"/>
              <a:t>efficient conductivity (</a:t>
            </a:r>
            <a:r>
              <a:rPr lang="el-GR" sz="2400" kern="0" dirty="0"/>
              <a:t>λ</a:t>
            </a:r>
            <a:r>
              <a:rPr lang="en-US" sz="2400" kern="0" dirty="0"/>
              <a:t>, </a:t>
            </a:r>
            <a:r>
              <a:rPr lang="el-GR" sz="2400" kern="0" dirty="0"/>
              <a:t>σ</a:t>
            </a:r>
            <a:r>
              <a:rPr lang="en-US" sz="2400" kern="0" dirty="0"/>
              <a:t>)</a:t>
            </a:r>
            <a:endParaRPr lang="en-US" sz="2800" kern="0" dirty="0"/>
          </a:p>
          <a:p>
            <a:pPr marL="0" indent="0">
              <a:buFontTx/>
              <a:buNone/>
            </a:pPr>
            <a:r>
              <a:rPr lang="en-US" sz="2800" kern="0" dirty="0"/>
              <a:t>Disadvantages: </a:t>
            </a:r>
            <a:r>
              <a:rPr lang="en-US" sz="2400" kern="0" dirty="0"/>
              <a:t>difficult integration, structurally less secure</a:t>
            </a:r>
            <a:endParaRPr lang="en-US" kern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567B0-BDC5-414E-BB67-21D0B02CB794}"/>
              </a:ext>
            </a:extLst>
          </p:cNvPr>
          <p:cNvCxnSpPr>
            <a:cxnSpLocks/>
          </p:cNvCxnSpPr>
          <p:nvPr/>
        </p:nvCxnSpPr>
        <p:spPr bwMode="auto">
          <a:xfrm>
            <a:off x="5600699" y="5426238"/>
            <a:ext cx="30379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5CAA3FE5-FA43-4988-BEA9-D2E2C725CD37}"/>
              </a:ext>
            </a:extLst>
          </p:cNvPr>
          <p:cNvSpPr txBox="1">
            <a:spLocks/>
          </p:cNvSpPr>
          <p:nvPr/>
        </p:nvSpPr>
        <p:spPr bwMode="auto">
          <a:xfrm>
            <a:off x="43960" y="5626073"/>
            <a:ext cx="8915917" cy="128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b="1" kern="0" dirty="0"/>
              <a:t>Between MoS</a:t>
            </a:r>
            <a:r>
              <a:rPr lang="en-US" sz="2800" b="1" kern="0" baseline="-25000" dirty="0"/>
              <a:t>2</a:t>
            </a:r>
            <a:r>
              <a:rPr lang="en-US" sz="2800" b="1" kern="0" dirty="0"/>
              <a:t> and Graphene, which has higher adhesion energy (</a:t>
            </a:r>
            <a:r>
              <a:rPr lang="el-GR" sz="2800" b="1" kern="0" dirty="0"/>
              <a:t>γ</a:t>
            </a:r>
            <a:r>
              <a:rPr lang="en-US" sz="2800" b="1" kern="0" dirty="0"/>
              <a:t>) to metal substrates?</a:t>
            </a:r>
            <a:endParaRPr lang="en-US" b="1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88B8F62-9444-49B6-B6D0-9844B369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3 L 0.00295 0.088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4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4.72222E-6 0.0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1DCD52-9AE2-4181-BFBA-8A361CB35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082800"/>
            <a:ext cx="7600950" cy="2692400"/>
          </a:xfrm>
        </p:spPr>
        <p:txBody>
          <a:bodyPr/>
          <a:lstStyle/>
          <a:p>
            <a:pPr algn="ctr"/>
            <a:r>
              <a:rPr lang="en-US" altLang="en-US" dirty="0"/>
              <a:t>Experiment Set-Up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2305C-6C3D-480D-800F-373445E3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83F6EE-BD1D-4611-8D71-492B7DDF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C393D68-A25C-4DA5-8CFB-051432605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Sample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3A49C-D998-40B2-BFD4-C846CFDB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8EA3-9C14-43A3-A7E9-1E6E20C7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74" y="4494906"/>
            <a:ext cx="5144256" cy="1941989"/>
          </a:xfrm>
        </p:spPr>
        <p:txBody>
          <a:bodyPr/>
          <a:lstStyle/>
          <a:p>
            <a:pPr marL="514350" indent="-514350">
              <a:buClr>
                <a:srgbClr val="002060"/>
              </a:buClr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Prepare 2D material</a:t>
            </a:r>
          </a:p>
          <a:p>
            <a:pPr marL="514350" indent="-514350">
              <a:buClr>
                <a:srgbClr val="002060"/>
              </a:buClr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Deposit nanoparticle (Au) onto metal substrate </a:t>
            </a:r>
          </a:p>
          <a:p>
            <a:pPr marL="514350" indent="-514350">
              <a:buClr>
                <a:srgbClr val="002060"/>
              </a:buClr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Layer on 2D material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60F53-B38F-4143-A5E2-D72EDAF8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0" y="1750924"/>
            <a:ext cx="1519473" cy="81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E4F30-89BC-4E19-8706-61540B11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14" y="1708574"/>
            <a:ext cx="1519474" cy="920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6C2C8-B9BD-4A4B-8B78-D56B291E4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694" y="1733754"/>
            <a:ext cx="1519473" cy="87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FA900B-3E55-4E38-B3E5-50F0B2B09D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6701073" y="1588172"/>
            <a:ext cx="1705352" cy="117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9670E-7231-4BE7-98C0-09E2451C3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1073" y="3116697"/>
            <a:ext cx="1702254" cy="1196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32C95-1F53-4CF4-BA12-5F40DD0F3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725" y="3278050"/>
            <a:ext cx="2055555" cy="685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054E7-8A76-4262-B82E-7EA5ADB9CA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2676" y="3278050"/>
            <a:ext cx="2250224" cy="701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55A09-D651-4672-936D-A7668FB3BA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2336" y="4590075"/>
            <a:ext cx="3234701" cy="15668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C04D-EA1B-4FA9-AD53-8E4A88EA7A9B}"/>
              </a:ext>
            </a:extLst>
          </p:cNvPr>
          <p:cNvCxnSpPr/>
          <p:nvPr/>
        </p:nvCxnSpPr>
        <p:spPr bwMode="auto">
          <a:xfrm>
            <a:off x="2165684" y="2169020"/>
            <a:ext cx="2565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173AAA-2599-4912-A24E-10936F07B335}"/>
              </a:ext>
            </a:extLst>
          </p:cNvPr>
          <p:cNvCxnSpPr/>
          <p:nvPr/>
        </p:nvCxnSpPr>
        <p:spPr bwMode="auto">
          <a:xfrm>
            <a:off x="4207041" y="2144284"/>
            <a:ext cx="2565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803FA-92FC-44A7-AA4B-C2229B757C89}"/>
              </a:ext>
            </a:extLst>
          </p:cNvPr>
          <p:cNvCxnSpPr/>
          <p:nvPr/>
        </p:nvCxnSpPr>
        <p:spPr bwMode="auto">
          <a:xfrm>
            <a:off x="6324599" y="2131578"/>
            <a:ext cx="2565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9463F-5A52-4B59-9221-BC775B90015A}"/>
              </a:ext>
            </a:extLst>
          </p:cNvPr>
          <p:cNvCxnSpPr/>
          <p:nvPr/>
        </p:nvCxnSpPr>
        <p:spPr bwMode="auto">
          <a:xfrm>
            <a:off x="2545706" y="3595905"/>
            <a:ext cx="2565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34F0B-CC28-447A-AEF6-47D101A23FB9}"/>
              </a:ext>
            </a:extLst>
          </p:cNvPr>
          <p:cNvCxnSpPr>
            <a:cxnSpLocks/>
          </p:cNvCxnSpPr>
          <p:nvPr/>
        </p:nvCxnSpPr>
        <p:spPr bwMode="auto">
          <a:xfrm>
            <a:off x="7552199" y="2807665"/>
            <a:ext cx="0" cy="212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6783DF-B700-4C05-80C6-932F867AC5E2}"/>
              </a:ext>
            </a:extLst>
          </p:cNvPr>
          <p:cNvCxnSpPr/>
          <p:nvPr/>
        </p:nvCxnSpPr>
        <p:spPr bwMode="auto">
          <a:xfrm>
            <a:off x="5350366" y="3595905"/>
            <a:ext cx="12067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491059E-1B7D-40BD-BA3E-C74729C0953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585897" y="3989707"/>
            <a:ext cx="1132503" cy="3449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0A68BC9-EE86-4AF4-B136-CBD2EA7A3CC0}"/>
              </a:ext>
            </a:extLst>
          </p:cNvPr>
          <p:cNvSpPr txBox="1">
            <a:spLocks/>
          </p:cNvSpPr>
          <p:nvPr/>
        </p:nvSpPr>
        <p:spPr bwMode="auto">
          <a:xfrm>
            <a:off x="5172900" y="6092825"/>
            <a:ext cx="3798694" cy="5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2000" kern="0" dirty="0"/>
              <a:t>Sample ready for imaging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BB9367-1957-447D-B185-AD58E49B8972}"/>
              </a:ext>
            </a:extLst>
          </p:cNvPr>
          <p:cNvSpPr txBox="1">
            <a:spLocks/>
          </p:cNvSpPr>
          <p:nvPr/>
        </p:nvSpPr>
        <p:spPr bwMode="auto">
          <a:xfrm>
            <a:off x="-124971" y="2628568"/>
            <a:ext cx="2579964" cy="1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Copper growth substrate cleaned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F579808-26E0-40BE-A0E1-CD8AAD53BB60}"/>
              </a:ext>
            </a:extLst>
          </p:cNvPr>
          <p:cNvSpPr txBox="1">
            <a:spLocks/>
          </p:cNvSpPr>
          <p:nvPr/>
        </p:nvSpPr>
        <p:spPr bwMode="auto">
          <a:xfrm>
            <a:off x="1955865" y="2638507"/>
            <a:ext cx="2579964" cy="1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2D material grown via CVD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6A054C0-1F77-475B-AD36-7BE3A07FE1DB}"/>
              </a:ext>
            </a:extLst>
          </p:cNvPr>
          <p:cNvSpPr txBox="1">
            <a:spLocks/>
          </p:cNvSpPr>
          <p:nvPr/>
        </p:nvSpPr>
        <p:spPr bwMode="auto">
          <a:xfrm>
            <a:off x="4061391" y="2638506"/>
            <a:ext cx="2579964" cy="1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PMMA spun 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0140BA7-E243-4B35-9F01-418EFD741E29}"/>
              </a:ext>
            </a:extLst>
          </p:cNvPr>
          <p:cNvSpPr txBox="1">
            <a:spLocks/>
          </p:cNvSpPr>
          <p:nvPr/>
        </p:nvSpPr>
        <p:spPr bwMode="auto">
          <a:xfrm>
            <a:off x="8340417" y="1879900"/>
            <a:ext cx="713239" cy="70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Copper etched away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7F95DF77-14E0-4B55-8148-C3E15C2B5216}"/>
              </a:ext>
            </a:extLst>
          </p:cNvPr>
          <p:cNvSpPr txBox="1">
            <a:spLocks/>
          </p:cNvSpPr>
          <p:nvPr/>
        </p:nvSpPr>
        <p:spPr bwMode="auto">
          <a:xfrm>
            <a:off x="8340416" y="3364584"/>
            <a:ext cx="713239" cy="70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PMMA washed  away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2465396-8317-4A2F-BE7F-FEE729C3D969}"/>
              </a:ext>
            </a:extLst>
          </p:cNvPr>
          <p:cNvSpPr txBox="1">
            <a:spLocks/>
          </p:cNvSpPr>
          <p:nvPr/>
        </p:nvSpPr>
        <p:spPr bwMode="auto">
          <a:xfrm>
            <a:off x="-20946" y="3960787"/>
            <a:ext cx="2579964" cy="1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Test substrate cleaned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5778A87-8E9A-48E7-886C-B3D7CE47112E}"/>
              </a:ext>
            </a:extLst>
          </p:cNvPr>
          <p:cNvSpPr txBox="1">
            <a:spLocks/>
          </p:cNvSpPr>
          <p:nvPr/>
        </p:nvSpPr>
        <p:spPr bwMode="auto">
          <a:xfrm>
            <a:off x="2702960" y="3968649"/>
            <a:ext cx="2579964" cy="1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>
                <a:srgbClr val="002060"/>
              </a:buClr>
              <a:buNone/>
            </a:pPr>
            <a:r>
              <a:rPr lang="en-US" sz="1100" kern="0" dirty="0"/>
              <a:t>Nanoparticle deposited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3B61436-346C-4C6A-A193-5E0613EFD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1"/>
      <p:bldP spid="36" grpId="1"/>
      <p:bldP spid="37" grpId="1"/>
      <p:bldP spid="38" grpId="1"/>
      <p:bldP spid="39" grpId="0"/>
      <p:bldP spid="40" grpId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1">
            <a:extLst>
              <a:ext uri="{FF2B5EF4-FFF2-40B4-BE49-F238E27FC236}">
                <a16:creationId xmlns:a16="http://schemas.microsoft.com/office/drawing/2014/main" id="{952F8F3C-6D55-4065-BA6F-310DFAEBD9C7}"/>
              </a:ext>
            </a:extLst>
          </p:cNvPr>
          <p:cNvSpPr txBox="1">
            <a:spLocks/>
          </p:cNvSpPr>
          <p:nvPr/>
        </p:nvSpPr>
        <p:spPr bwMode="auto">
          <a:xfrm>
            <a:off x="2721937" y="5527152"/>
            <a:ext cx="330158" cy="42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b="1" kern="0" dirty="0"/>
              <a:t>4</a:t>
            </a:r>
          </a:p>
          <a:p>
            <a:endParaRPr lang="en-US" sz="1800" b="1" kern="0" dirty="0"/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D6B1EAA9-070A-4CFD-9190-88FE7BA96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7924800" cy="581025"/>
          </a:xfrm>
        </p:spPr>
        <p:txBody>
          <a:bodyPr/>
          <a:lstStyle/>
          <a:p>
            <a:r>
              <a:rPr lang="en-US" altLang="en-US" dirty="0"/>
              <a:t>Calculations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0CE7A9C-7FCB-4916-8B86-2914D06C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73" y="0"/>
            <a:ext cx="1191927" cy="4981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7E029FC-689A-455F-A5EF-CCC75B6F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90" y="26646908"/>
            <a:ext cx="2951695" cy="3516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34E5A8-2707-4FD8-A711-64E3CA5BA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69" y="1216548"/>
            <a:ext cx="3682222" cy="4389756"/>
          </a:xfrm>
          <a:prstGeom prst="rect">
            <a:avLst/>
          </a:prstGeom>
        </p:spPr>
      </p:pic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E43AF9BB-4839-4A29-BAF5-8F3F2821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04" y="5660695"/>
            <a:ext cx="2612351" cy="818148"/>
          </a:xfrm>
        </p:spPr>
        <p:txBody>
          <a:bodyPr/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1800" dirty="0"/>
              <a:t>Parameters of interest, a) top view b) side view</a:t>
            </a:r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42498A3-F2F5-4EB6-B2FE-F9E6638D777C}"/>
              </a:ext>
            </a:extLst>
          </p:cNvPr>
          <p:cNvSpPr txBox="1">
            <a:spLocks/>
          </p:cNvSpPr>
          <p:nvPr/>
        </p:nvSpPr>
        <p:spPr bwMode="auto">
          <a:xfrm>
            <a:off x="242223" y="1611919"/>
            <a:ext cx="5162084" cy="188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Assumptions:</a:t>
            </a:r>
          </a:p>
          <a:p>
            <a:pPr marL="0" indent="0">
              <a:buFontTx/>
              <a:buNone/>
            </a:pPr>
            <a:r>
              <a:rPr lang="en-US" sz="2400" kern="0" dirty="0"/>
              <a:t>Negligible deformation and contact area, small debonding angle, and spherical nanoparticle	</a:t>
            </a:r>
            <a:endParaRPr lang="en-US" kern="0" dirty="0"/>
          </a:p>
          <a:p>
            <a:endParaRPr lang="en-US" kern="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8963EAC5-0023-4C5C-A392-03D5A9168692}"/>
              </a:ext>
            </a:extLst>
          </p:cNvPr>
          <p:cNvSpPr txBox="1">
            <a:spLocks/>
          </p:cNvSpPr>
          <p:nvPr/>
        </p:nvSpPr>
        <p:spPr bwMode="auto">
          <a:xfrm>
            <a:off x="242223" y="3618398"/>
            <a:ext cx="4811040" cy="176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Modeling:</a:t>
            </a:r>
          </a:p>
          <a:p>
            <a:pPr marL="0" indent="0">
              <a:buFontTx/>
              <a:buNone/>
            </a:pPr>
            <a:r>
              <a:rPr lang="en-US" sz="2400" kern="0" dirty="0"/>
              <a:t>Thin plastic membrane with centralized load, with simplifications:	</a:t>
            </a:r>
            <a:endParaRPr lang="en-US" kern="0" dirty="0"/>
          </a:p>
          <a:p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08705CB9-0A7A-4A58-984F-0727107D8E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7523" y="5662942"/>
                <a:ext cx="4272627" cy="818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MS PGothic" pitchFamily="34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MS PGothic" pitchFamily="34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MS PGothic" pitchFamily="34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MS PGothic" pitchFamily="34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MS PGothic" pitchFamily="34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l-GR" b="1" kern="0" dirty="0"/>
                  <a:t>γ</a:t>
                </a:r>
                <a:r>
                  <a:rPr lang="en-US" b="1" kern="0" dirty="0"/>
                  <a:t> </a:t>
                </a:r>
                <a:r>
                  <a:rPr lang="el-GR" b="1" kern="0" dirty="0"/>
                  <a:t>=</a:t>
                </a:r>
                <a:r>
                  <a:rPr lang="en-US" b="1" kern="0" dirty="0"/>
                  <a:t> </a:t>
                </a:r>
                <a:r>
                  <a:rPr lang="el-GR" b="1" kern="0" dirty="0"/>
                  <a:t>λ</a:t>
                </a:r>
                <a:r>
                  <a:rPr lang="en-US" b="1" kern="0" dirty="0"/>
                  <a:t>Eh(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kern="0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b="1" kern="0" dirty="0"/>
                  <a:t>) ,     </a:t>
                </a:r>
                <a:r>
                  <a:rPr lang="en-US" b="1" kern="0" baseline="30000" dirty="0"/>
                  <a:t> </a:t>
                </a:r>
                <a:r>
                  <a:rPr lang="el-GR" b="1" kern="0" dirty="0"/>
                  <a:t>λ</a:t>
                </a:r>
                <a:r>
                  <a:rPr lang="en-US" b="1" kern="0" dirty="0"/>
                  <a:t>=16</a:t>
                </a:r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08705CB9-0A7A-4A58-984F-0727107D8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523" y="5662942"/>
                <a:ext cx="4272627" cy="818148"/>
              </a:xfrm>
              <a:prstGeom prst="rect">
                <a:avLst/>
              </a:prstGeom>
              <a:blipFill>
                <a:blip r:embed="rId6"/>
                <a:stretch>
                  <a:fillRect l="-3709" t="-3731" b="-1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4EDEB9E0-175D-4FDE-AE6B-B32D5CE6E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3769" y="17956"/>
            <a:ext cx="416231" cy="46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3" grpId="0" uiExpand="1" build="p"/>
      <p:bldP spid="45" grpId="0" uiExpand="1" build="p"/>
      <p:bldP spid="46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61103</TotalTime>
  <Words>510</Words>
  <Application>Microsoft Office PowerPoint</Application>
  <PresentationFormat>On-screen Show (4:3)</PresentationFormat>
  <Paragraphs>85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Blank Presentation</vt:lpstr>
      <vt:lpstr>Finding Adhesion Energies of Graphene and MoS2 for Thermo-Electric Power Conversion Devices</vt:lpstr>
      <vt:lpstr>Sections</vt:lpstr>
      <vt:lpstr>Key Concepts</vt:lpstr>
      <vt:lpstr>Thermo-Electric Power</vt:lpstr>
      <vt:lpstr>The Seebeck Effect</vt:lpstr>
      <vt:lpstr>2D Materials</vt:lpstr>
      <vt:lpstr>Experiment Set-Up</vt:lpstr>
      <vt:lpstr>Sample Preparation</vt:lpstr>
      <vt:lpstr>Calculations</vt:lpstr>
      <vt:lpstr>Imaging</vt:lpstr>
      <vt:lpstr>SEM Location</vt:lpstr>
      <vt:lpstr>AFM imaging</vt:lpstr>
      <vt:lpstr>Adhesion Energies</vt:lpstr>
      <vt:lpstr>Adhesion Energy Results</vt:lpstr>
      <vt:lpstr>Conclusions and Future Work</vt:lpstr>
      <vt:lpstr>Conclusion &amp; Future work</vt:lpstr>
      <vt:lpstr>Acknowledgements</vt:lpstr>
      <vt:lpstr>Questions?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Seth So</cp:lastModifiedBy>
  <cp:revision>632</cp:revision>
  <cp:lastPrinted>2014-04-01T19:16:33Z</cp:lastPrinted>
  <dcterms:created xsi:type="dcterms:W3CDTF">2009-10-28T14:04:51Z</dcterms:created>
  <dcterms:modified xsi:type="dcterms:W3CDTF">2019-07-21T21:53:50Z</dcterms:modified>
</cp:coreProperties>
</file>