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74" r:id="rId5"/>
    <p:sldId id="259" r:id="rId6"/>
    <p:sldId id="267" r:id="rId7"/>
    <p:sldId id="268" r:id="rId8"/>
    <p:sldId id="270" r:id="rId9"/>
    <p:sldId id="275" r:id="rId10"/>
    <p:sldId id="261" r:id="rId11"/>
    <p:sldId id="271" r:id="rId12"/>
    <p:sldId id="262" r:id="rId13"/>
    <p:sldId id="272" r:id="rId14"/>
    <p:sldId id="263" r:id="rId15"/>
    <p:sldId id="27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10.png"/><Relationship Id="rId6" Type="http://schemas.openxmlformats.org/officeDocument/2006/relationships/image" Target="../media/image7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4D140-DED5-4AF1-B7DB-7FA7F6C6460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BB03B5-6EFD-4A2C-AFD1-B6F3C033DE4F}">
      <dgm:prSet/>
      <dgm:spPr/>
      <dgm:t>
        <a:bodyPr/>
        <a:lstStyle/>
        <a:p>
          <a:pPr>
            <a:defRPr b="1"/>
          </a:pPr>
          <a:r>
            <a:rPr lang="en-US" dirty="0"/>
            <a:t>Evolution of Flexible Electronics</a:t>
          </a:r>
        </a:p>
      </dgm:t>
    </dgm:pt>
    <dgm:pt modelId="{6F0EB1E6-363E-43EE-BF3D-F6B83159446D}" type="parTrans" cxnId="{EADED6B9-84AF-47B9-924F-3CB8E0B69C6A}">
      <dgm:prSet/>
      <dgm:spPr/>
      <dgm:t>
        <a:bodyPr/>
        <a:lstStyle/>
        <a:p>
          <a:endParaRPr lang="en-US"/>
        </a:p>
      </dgm:t>
    </dgm:pt>
    <dgm:pt modelId="{3D9DEFC5-32A3-4F94-A3C6-2C06CC048385}" type="sibTrans" cxnId="{EADED6B9-84AF-47B9-924F-3CB8E0B69C6A}">
      <dgm:prSet/>
      <dgm:spPr/>
      <dgm:t>
        <a:bodyPr/>
        <a:lstStyle/>
        <a:p>
          <a:endParaRPr lang="en-US"/>
        </a:p>
      </dgm:t>
    </dgm:pt>
    <dgm:pt modelId="{9E158834-BE01-4297-9C50-346E9C177745}">
      <dgm:prSet/>
      <dgm:spPr/>
      <dgm:t>
        <a:bodyPr/>
        <a:lstStyle/>
        <a:p>
          <a:pPr>
            <a:defRPr b="1"/>
          </a:pPr>
          <a:r>
            <a:rPr lang="en-US"/>
            <a:t>Fabrication Methods</a:t>
          </a:r>
        </a:p>
      </dgm:t>
    </dgm:pt>
    <dgm:pt modelId="{0ECA9516-AF40-4D32-868C-D9885CB72A18}" type="parTrans" cxnId="{71F0A29D-0B35-4426-8CA9-C7B69056F698}">
      <dgm:prSet/>
      <dgm:spPr/>
      <dgm:t>
        <a:bodyPr/>
        <a:lstStyle/>
        <a:p>
          <a:endParaRPr lang="en-US"/>
        </a:p>
      </dgm:t>
    </dgm:pt>
    <dgm:pt modelId="{C5407030-F77D-4863-B220-8B0C679CB5C3}" type="sibTrans" cxnId="{71F0A29D-0B35-4426-8CA9-C7B69056F698}">
      <dgm:prSet/>
      <dgm:spPr/>
      <dgm:t>
        <a:bodyPr/>
        <a:lstStyle/>
        <a:p>
          <a:endParaRPr lang="en-US"/>
        </a:p>
      </dgm:t>
    </dgm:pt>
    <dgm:pt modelId="{8A0EE17C-5B9A-460D-B42B-37E387B0F88F}">
      <dgm:prSet/>
      <dgm:spPr/>
      <dgm:t>
        <a:bodyPr/>
        <a:lstStyle/>
        <a:p>
          <a:pPr>
            <a:defRPr b="1"/>
          </a:pPr>
          <a:r>
            <a:rPr lang="en-US"/>
            <a:t>Mechanisms of Modern Devices</a:t>
          </a:r>
        </a:p>
      </dgm:t>
    </dgm:pt>
    <dgm:pt modelId="{1C555D55-BB5F-4E6F-B654-12F935B18D3E}" type="parTrans" cxnId="{78EF1C1A-A464-4288-BC09-089258E7A273}">
      <dgm:prSet/>
      <dgm:spPr/>
      <dgm:t>
        <a:bodyPr/>
        <a:lstStyle/>
        <a:p>
          <a:endParaRPr lang="en-US"/>
        </a:p>
      </dgm:t>
    </dgm:pt>
    <dgm:pt modelId="{2005ADD5-D60D-4D8C-9261-5F4CECF0A780}" type="sibTrans" cxnId="{78EF1C1A-A464-4288-BC09-089258E7A273}">
      <dgm:prSet/>
      <dgm:spPr/>
      <dgm:t>
        <a:bodyPr/>
        <a:lstStyle/>
        <a:p>
          <a:endParaRPr lang="en-US"/>
        </a:p>
      </dgm:t>
    </dgm:pt>
    <dgm:pt modelId="{DBAE0CD3-CBC5-4598-B7EA-44355E824CC5}">
      <dgm:prSet/>
      <dgm:spPr/>
      <dgm:t>
        <a:bodyPr/>
        <a:lstStyle/>
        <a:p>
          <a:r>
            <a:rPr lang="en-US"/>
            <a:t>Photopolymers</a:t>
          </a:r>
        </a:p>
      </dgm:t>
    </dgm:pt>
    <dgm:pt modelId="{2EAA53F6-B79C-4F2C-8081-00A25D1512D0}" type="parTrans" cxnId="{0C09276B-B938-44C0-AAB6-24EFCF7D8CB4}">
      <dgm:prSet/>
      <dgm:spPr/>
      <dgm:t>
        <a:bodyPr/>
        <a:lstStyle/>
        <a:p>
          <a:endParaRPr lang="en-US"/>
        </a:p>
      </dgm:t>
    </dgm:pt>
    <dgm:pt modelId="{6776D04A-2984-4936-B6B6-8D6A1217BFC8}" type="sibTrans" cxnId="{0C09276B-B938-44C0-AAB6-24EFCF7D8CB4}">
      <dgm:prSet/>
      <dgm:spPr/>
      <dgm:t>
        <a:bodyPr/>
        <a:lstStyle/>
        <a:p>
          <a:endParaRPr lang="en-US"/>
        </a:p>
      </dgm:t>
    </dgm:pt>
    <dgm:pt modelId="{A6746F09-1346-47AB-A3E0-92BF15A978CF}">
      <dgm:prSet/>
      <dgm:spPr/>
      <dgm:t>
        <a:bodyPr/>
        <a:lstStyle/>
        <a:p>
          <a:r>
            <a:rPr lang="en-US"/>
            <a:t>Quantum Dot</a:t>
          </a:r>
        </a:p>
      </dgm:t>
    </dgm:pt>
    <dgm:pt modelId="{7F7D9FFC-9E0C-439B-8FAB-AF9E73955B03}" type="parTrans" cxnId="{D5B7DC41-D03F-449F-9BBA-7D358D190B33}">
      <dgm:prSet/>
      <dgm:spPr/>
      <dgm:t>
        <a:bodyPr/>
        <a:lstStyle/>
        <a:p>
          <a:endParaRPr lang="en-US"/>
        </a:p>
      </dgm:t>
    </dgm:pt>
    <dgm:pt modelId="{6499D46A-4740-433B-BE9A-173AD9ABA847}" type="sibTrans" cxnId="{D5B7DC41-D03F-449F-9BBA-7D358D190B33}">
      <dgm:prSet/>
      <dgm:spPr/>
      <dgm:t>
        <a:bodyPr/>
        <a:lstStyle/>
        <a:p>
          <a:endParaRPr lang="en-US"/>
        </a:p>
      </dgm:t>
    </dgm:pt>
    <dgm:pt modelId="{F5449325-2FF7-4E31-A0C5-869E112CEB7F}">
      <dgm:prSet/>
      <dgm:spPr/>
      <dgm:t>
        <a:bodyPr/>
        <a:lstStyle/>
        <a:p>
          <a:r>
            <a:rPr lang="en-US"/>
            <a:t>Ionic Nanocluster</a:t>
          </a:r>
        </a:p>
      </dgm:t>
    </dgm:pt>
    <dgm:pt modelId="{2E390904-CEC4-426D-B7EB-B21FFD9DC0B7}" type="parTrans" cxnId="{BF54A387-D168-406B-BB1F-169DF9E3F9DE}">
      <dgm:prSet/>
      <dgm:spPr/>
      <dgm:t>
        <a:bodyPr/>
        <a:lstStyle/>
        <a:p>
          <a:endParaRPr lang="en-US"/>
        </a:p>
      </dgm:t>
    </dgm:pt>
    <dgm:pt modelId="{ECA025E6-F10A-4913-A338-093167CA1214}" type="sibTrans" cxnId="{BF54A387-D168-406B-BB1F-169DF9E3F9DE}">
      <dgm:prSet/>
      <dgm:spPr/>
      <dgm:t>
        <a:bodyPr/>
        <a:lstStyle/>
        <a:p>
          <a:endParaRPr lang="en-US"/>
        </a:p>
      </dgm:t>
    </dgm:pt>
    <dgm:pt modelId="{9482E19E-312B-461B-B2EF-3373E6BEB23A}">
      <dgm:prSet/>
      <dgm:spPr/>
      <dgm:t>
        <a:bodyPr/>
        <a:lstStyle/>
        <a:p>
          <a:pPr>
            <a:defRPr b="1"/>
          </a:pPr>
          <a:r>
            <a:rPr lang="en-US"/>
            <a:t>Summary &amp; Conclusions</a:t>
          </a:r>
        </a:p>
      </dgm:t>
    </dgm:pt>
    <dgm:pt modelId="{EC072118-3A85-4C24-B1D4-F8B650D585EC}" type="parTrans" cxnId="{02D5B77A-4696-4676-9165-C961633DF8FE}">
      <dgm:prSet/>
      <dgm:spPr/>
      <dgm:t>
        <a:bodyPr/>
        <a:lstStyle/>
        <a:p>
          <a:endParaRPr lang="en-US"/>
        </a:p>
      </dgm:t>
    </dgm:pt>
    <dgm:pt modelId="{A7470E04-AC23-4B72-AFDC-AA44CDA0D676}" type="sibTrans" cxnId="{02D5B77A-4696-4676-9165-C961633DF8FE}">
      <dgm:prSet/>
      <dgm:spPr/>
      <dgm:t>
        <a:bodyPr/>
        <a:lstStyle/>
        <a:p>
          <a:endParaRPr lang="en-US"/>
        </a:p>
      </dgm:t>
    </dgm:pt>
    <dgm:pt modelId="{D37D1FB6-7869-4378-8331-46EE43E8F1A8}" type="pres">
      <dgm:prSet presAssocID="{1D44D140-DED5-4AF1-B7DB-7FA7F6C64603}" presName="root" presStyleCnt="0">
        <dgm:presLayoutVars>
          <dgm:dir/>
          <dgm:resizeHandles val="exact"/>
        </dgm:presLayoutVars>
      </dgm:prSet>
      <dgm:spPr/>
    </dgm:pt>
    <dgm:pt modelId="{42B1466E-3B21-4EE6-B587-27E5CEFF34ED}" type="pres">
      <dgm:prSet presAssocID="{99BB03B5-6EFD-4A2C-AFD1-B6F3C033DE4F}" presName="compNode" presStyleCnt="0"/>
      <dgm:spPr/>
    </dgm:pt>
    <dgm:pt modelId="{A28F9617-0185-4CBB-AA02-3360C9910365}" type="pres">
      <dgm:prSet presAssocID="{99BB03B5-6EFD-4A2C-AFD1-B6F3C033DE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07E1E7A-AF80-400C-98F2-3AD97B1EB656}" type="pres">
      <dgm:prSet presAssocID="{99BB03B5-6EFD-4A2C-AFD1-B6F3C033DE4F}" presName="iconSpace" presStyleCnt="0"/>
      <dgm:spPr/>
    </dgm:pt>
    <dgm:pt modelId="{AEE9F800-DE04-4F7D-A991-27D3AE683532}" type="pres">
      <dgm:prSet presAssocID="{99BB03B5-6EFD-4A2C-AFD1-B6F3C033DE4F}" presName="parTx" presStyleLbl="revTx" presStyleIdx="0" presStyleCnt="8">
        <dgm:presLayoutVars>
          <dgm:chMax val="0"/>
          <dgm:chPref val="0"/>
        </dgm:presLayoutVars>
      </dgm:prSet>
      <dgm:spPr/>
    </dgm:pt>
    <dgm:pt modelId="{8169C287-BBA2-4F05-8F32-B4DC47449309}" type="pres">
      <dgm:prSet presAssocID="{99BB03B5-6EFD-4A2C-AFD1-B6F3C033DE4F}" presName="txSpace" presStyleCnt="0"/>
      <dgm:spPr/>
    </dgm:pt>
    <dgm:pt modelId="{FDB5F130-1501-4BF1-858C-BEF8D679AC23}" type="pres">
      <dgm:prSet presAssocID="{99BB03B5-6EFD-4A2C-AFD1-B6F3C033DE4F}" presName="desTx" presStyleLbl="revTx" presStyleIdx="1" presStyleCnt="8">
        <dgm:presLayoutVars/>
      </dgm:prSet>
      <dgm:spPr/>
    </dgm:pt>
    <dgm:pt modelId="{8CB1E02F-A6EA-4378-BE61-4F3AF148D9C2}" type="pres">
      <dgm:prSet presAssocID="{3D9DEFC5-32A3-4F94-A3C6-2C06CC048385}" presName="sibTrans" presStyleCnt="0"/>
      <dgm:spPr/>
    </dgm:pt>
    <dgm:pt modelId="{5CE91FBD-5032-490E-9299-5BB79A107D7D}" type="pres">
      <dgm:prSet presAssocID="{9E158834-BE01-4297-9C50-346E9C177745}" presName="compNode" presStyleCnt="0"/>
      <dgm:spPr/>
    </dgm:pt>
    <dgm:pt modelId="{581B7152-8E3F-42E9-9EEF-F7A8868D6EAC}" type="pres">
      <dgm:prSet presAssocID="{9E158834-BE01-4297-9C50-346E9C1777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81E872C-CB30-4145-988A-A09E8A27A77D}" type="pres">
      <dgm:prSet presAssocID="{9E158834-BE01-4297-9C50-346E9C177745}" presName="iconSpace" presStyleCnt="0"/>
      <dgm:spPr/>
    </dgm:pt>
    <dgm:pt modelId="{512C2E2E-51D3-4411-B6AC-0BB6AC3D35F8}" type="pres">
      <dgm:prSet presAssocID="{9E158834-BE01-4297-9C50-346E9C177745}" presName="parTx" presStyleLbl="revTx" presStyleIdx="2" presStyleCnt="8">
        <dgm:presLayoutVars>
          <dgm:chMax val="0"/>
          <dgm:chPref val="0"/>
        </dgm:presLayoutVars>
      </dgm:prSet>
      <dgm:spPr/>
    </dgm:pt>
    <dgm:pt modelId="{6206EDB3-8029-4783-BA79-B98C08D2510E}" type="pres">
      <dgm:prSet presAssocID="{9E158834-BE01-4297-9C50-346E9C177745}" presName="txSpace" presStyleCnt="0"/>
      <dgm:spPr/>
    </dgm:pt>
    <dgm:pt modelId="{3BBD3BB7-939A-4FA5-8C69-9C685C4A7786}" type="pres">
      <dgm:prSet presAssocID="{9E158834-BE01-4297-9C50-346E9C177745}" presName="desTx" presStyleLbl="revTx" presStyleIdx="3" presStyleCnt="8">
        <dgm:presLayoutVars/>
      </dgm:prSet>
      <dgm:spPr/>
    </dgm:pt>
    <dgm:pt modelId="{1FF16F86-8B29-4AB2-ADAC-A21CA733F13F}" type="pres">
      <dgm:prSet presAssocID="{C5407030-F77D-4863-B220-8B0C679CB5C3}" presName="sibTrans" presStyleCnt="0"/>
      <dgm:spPr/>
    </dgm:pt>
    <dgm:pt modelId="{BBCE5BE8-6FDF-4897-A163-BCBEB7520D95}" type="pres">
      <dgm:prSet presAssocID="{8A0EE17C-5B9A-460D-B42B-37E387B0F88F}" presName="compNode" presStyleCnt="0"/>
      <dgm:spPr/>
    </dgm:pt>
    <dgm:pt modelId="{F21C9A3C-3EB3-4F60-8FDD-BD201CE46623}" type="pres">
      <dgm:prSet presAssocID="{8A0EE17C-5B9A-460D-B42B-37E387B0F8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EE98AE55-8DC2-4A00-B192-0253D680D8D0}" type="pres">
      <dgm:prSet presAssocID="{8A0EE17C-5B9A-460D-B42B-37E387B0F88F}" presName="iconSpace" presStyleCnt="0"/>
      <dgm:spPr/>
    </dgm:pt>
    <dgm:pt modelId="{312B6E85-5428-479B-8D66-6190C4FE03AA}" type="pres">
      <dgm:prSet presAssocID="{8A0EE17C-5B9A-460D-B42B-37E387B0F88F}" presName="parTx" presStyleLbl="revTx" presStyleIdx="4" presStyleCnt="8">
        <dgm:presLayoutVars>
          <dgm:chMax val="0"/>
          <dgm:chPref val="0"/>
        </dgm:presLayoutVars>
      </dgm:prSet>
      <dgm:spPr/>
    </dgm:pt>
    <dgm:pt modelId="{5368586D-25BB-4BE4-86E5-82EBC1544079}" type="pres">
      <dgm:prSet presAssocID="{8A0EE17C-5B9A-460D-B42B-37E387B0F88F}" presName="txSpace" presStyleCnt="0"/>
      <dgm:spPr/>
    </dgm:pt>
    <dgm:pt modelId="{D9BBC921-2FF0-4DDC-896A-5D4D708D2F52}" type="pres">
      <dgm:prSet presAssocID="{8A0EE17C-5B9A-460D-B42B-37E387B0F88F}" presName="desTx" presStyleLbl="revTx" presStyleIdx="5" presStyleCnt="8">
        <dgm:presLayoutVars/>
      </dgm:prSet>
      <dgm:spPr/>
    </dgm:pt>
    <dgm:pt modelId="{015F52D4-7ECD-4514-9481-41C7856FF16E}" type="pres">
      <dgm:prSet presAssocID="{2005ADD5-D60D-4D8C-9261-5F4CECF0A780}" presName="sibTrans" presStyleCnt="0"/>
      <dgm:spPr/>
    </dgm:pt>
    <dgm:pt modelId="{906CBD54-5E87-4200-8EEA-254166014CBA}" type="pres">
      <dgm:prSet presAssocID="{9482E19E-312B-461B-B2EF-3373E6BEB23A}" presName="compNode" presStyleCnt="0"/>
      <dgm:spPr/>
    </dgm:pt>
    <dgm:pt modelId="{5A1E5E18-E3AC-433A-8EAE-A1C6BC374436}" type="pres">
      <dgm:prSet presAssocID="{9482E19E-312B-461B-B2EF-3373E6BEB2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9FAD51-8E4C-4AB1-8454-B2B75D968481}" type="pres">
      <dgm:prSet presAssocID="{9482E19E-312B-461B-B2EF-3373E6BEB23A}" presName="iconSpace" presStyleCnt="0"/>
      <dgm:spPr/>
    </dgm:pt>
    <dgm:pt modelId="{D2E7B233-30C2-4C33-B225-56373D28C447}" type="pres">
      <dgm:prSet presAssocID="{9482E19E-312B-461B-B2EF-3373E6BEB23A}" presName="parTx" presStyleLbl="revTx" presStyleIdx="6" presStyleCnt="8">
        <dgm:presLayoutVars>
          <dgm:chMax val="0"/>
          <dgm:chPref val="0"/>
        </dgm:presLayoutVars>
      </dgm:prSet>
      <dgm:spPr/>
    </dgm:pt>
    <dgm:pt modelId="{3F00728C-15DA-4E22-A2AC-A16048F444DB}" type="pres">
      <dgm:prSet presAssocID="{9482E19E-312B-461B-B2EF-3373E6BEB23A}" presName="txSpace" presStyleCnt="0"/>
      <dgm:spPr/>
    </dgm:pt>
    <dgm:pt modelId="{A3D9B344-5E05-4881-9BD7-3ECD80D54773}" type="pres">
      <dgm:prSet presAssocID="{9482E19E-312B-461B-B2EF-3373E6BEB23A}" presName="desTx" presStyleLbl="revTx" presStyleIdx="7" presStyleCnt="8">
        <dgm:presLayoutVars/>
      </dgm:prSet>
      <dgm:spPr/>
    </dgm:pt>
  </dgm:ptLst>
  <dgm:cxnLst>
    <dgm:cxn modelId="{C5917809-7EC8-41B3-A48F-781DECE0F031}" type="presOf" srcId="{1D44D140-DED5-4AF1-B7DB-7FA7F6C64603}" destId="{D37D1FB6-7869-4378-8331-46EE43E8F1A8}" srcOrd="0" destOrd="0" presId="urn:microsoft.com/office/officeart/2018/5/layout/CenteredIconLabelDescriptionList"/>
    <dgm:cxn modelId="{78EF1C1A-A464-4288-BC09-089258E7A273}" srcId="{1D44D140-DED5-4AF1-B7DB-7FA7F6C64603}" destId="{8A0EE17C-5B9A-460D-B42B-37E387B0F88F}" srcOrd="2" destOrd="0" parTransId="{1C555D55-BB5F-4E6F-B654-12F935B18D3E}" sibTransId="{2005ADD5-D60D-4D8C-9261-5F4CECF0A780}"/>
    <dgm:cxn modelId="{4E571C1B-BDF3-4C2A-A5FD-5A8808BD1028}" type="presOf" srcId="{A6746F09-1346-47AB-A3E0-92BF15A978CF}" destId="{D9BBC921-2FF0-4DDC-896A-5D4D708D2F52}" srcOrd="0" destOrd="1" presId="urn:microsoft.com/office/officeart/2018/5/layout/CenteredIconLabelDescriptionList"/>
    <dgm:cxn modelId="{8E885B1B-BF85-4E65-90D9-0A5C2F2989EE}" type="presOf" srcId="{9482E19E-312B-461B-B2EF-3373E6BEB23A}" destId="{D2E7B233-30C2-4C33-B225-56373D28C447}" srcOrd="0" destOrd="0" presId="urn:microsoft.com/office/officeart/2018/5/layout/CenteredIconLabelDescriptionList"/>
    <dgm:cxn modelId="{D5B7DC41-D03F-449F-9BBA-7D358D190B33}" srcId="{8A0EE17C-5B9A-460D-B42B-37E387B0F88F}" destId="{A6746F09-1346-47AB-A3E0-92BF15A978CF}" srcOrd="1" destOrd="0" parTransId="{7F7D9FFC-9E0C-439B-8FAB-AF9E73955B03}" sibTransId="{6499D46A-4740-433B-BE9A-173AD9ABA847}"/>
    <dgm:cxn modelId="{B46B4C42-BF0C-461B-8657-D4B8B8B71602}" type="presOf" srcId="{DBAE0CD3-CBC5-4598-B7EA-44355E824CC5}" destId="{D9BBC921-2FF0-4DDC-896A-5D4D708D2F52}" srcOrd="0" destOrd="0" presId="urn:microsoft.com/office/officeart/2018/5/layout/CenteredIconLabelDescriptionList"/>
    <dgm:cxn modelId="{0C09276B-B938-44C0-AAB6-24EFCF7D8CB4}" srcId="{8A0EE17C-5B9A-460D-B42B-37E387B0F88F}" destId="{DBAE0CD3-CBC5-4598-B7EA-44355E824CC5}" srcOrd="0" destOrd="0" parTransId="{2EAA53F6-B79C-4F2C-8081-00A25D1512D0}" sibTransId="{6776D04A-2984-4936-B6B6-8D6A1217BFC8}"/>
    <dgm:cxn modelId="{D8A9C94B-1BD4-41EB-B72E-C550F400F757}" type="presOf" srcId="{8A0EE17C-5B9A-460D-B42B-37E387B0F88F}" destId="{312B6E85-5428-479B-8D66-6190C4FE03AA}" srcOrd="0" destOrd="0" presId="urn:microsoft.com/office/officeart/2018/5/layout/CenteredIconLabelDescriptionList"/>
    <dgm:cxn modelId="{0416DD76-647F-44E2-9E9C-29A7AF559720}" type="presOf" srcId="{9E158834-BE01-4297-9C50-346E9C177745}" destId="{512C2E2E-51D3-4411-B6AC-0BB6AC3D35F8}" srcOrd="0" destOrd="0" presId="urn:microsoft.com/office/officeart/2018/5/layout/CenteredIconLabelDescriptionList"/>
    <dgm:cxn modelId="{02D5B77A-4696-4676-9165-C961633DF8FE}" srcId="{1D44D140-DED5-4AF1-B7DB-7FA7F6C64603}" destId="{9482E19E-312B-461B-B2EF-3373E6BEB23A}" srcOrd="3" destOrd="0" parTransId="{EC072118-3A85-4C24-B1D4-F8B650D585EC}" sibTransId="{A7470E04-AC23-4B72-AFDC-AA44CDA0D676}"/>
    <dgm:cxn modelId="{BF54A387-D168-406B-BB1F-169DF9E3F9DE}" srcId="{8A0EE17C-5B9A-460D-B42B-37E387B0F88F}" destId="{F5449325-2FF7-4E31-A0C5-869E112CEB7F}" srcOrd="2" destOrd="0" parTransId="{2E390904-CEC4-426D-B7EB-B21FFD9DC0B7}" sibTransId="{ECA025E6-F10A-4913-A338-093167CA1214}"/>
    <dgm:cxn modelId="{71F0A29D-0B35-4426-8CA9-C7B69056F698}" srcId="{1D44D140-DED5-4AF1-B7DB-7FA7F6C64603}" destId="{9E158834-BE01-4297-9C50-346E9C177745}" srcOrd="1" destOrd="0" parTransId="{0ECA9516-AF40-4D32-868C-D9885CB72A18}" sibTransId="{C5407030-F77D-4863-B220-8B0C679CB5C3}"/>
    <dgm:cxn modelId="{EADED6B9-84AF-47B9-924F-3CB8E0B69C6A}" srcId="{1D44D140-DED5-4AF1-B7DB-7FA7F6C64603}" destId="{99BB03B5-6EFD-4A2C-AFD1-B6F3C033DE4F}" srcOrd="0" destOrd="0" parTransId="{6F0EB1E6-363E-43EE-BF3D-F6B83159446D}" sibTransId="{3D9DEFC5-32A3-4F94-A3C6-2C06CC048385}"/>
    <dgm:cxn modelId="{FFEACADB-9217-48A3-8496-311E752D1770}" type="presOf" srcId="{F5449325-2FF7-4E31-A0C5-869E112CEB7F}" destId="{D9BBC921-2FF0-4DDC-896A-5D4D708D2F52}" srcOrd="0" destOrd="2" presId="urn:microsoft.com/office/officeart/2018/5/layout/CenteredIconLabelDescriptionList"/>
    <dgm:cxn modelId="{A69549FD-B5FD-4AD5-BD20-B197C338B5E2}" type="presOf" srcId="{99BB03B5-6EFD-4A2C-AFD1-B6F3C033DE4F}" destId="{AEE9F800-DE04-4F7D-A991-27D3AE683532}" srcOrd="0" destOrd="0" presId="urn:microsoft.com/office/officeart/2018/5/layout/CenteredIconLabelDescriptionList"/>
    <dgm:cxn modelId="{809AD393-F4ED-4A67-A233-135A3DCC6D03}" type="presParOf" srcId="{D37D1FB6-7869-4378-8331-46EE43E8F1A8}" destId="{42B1466E-3B21-4EE6-B587-27E5CEFF34ED}" srcOrd="0" destOrd="0" presId="urn:microsoft.com/office/officeart/2018/5/layout/CenteredIconLabelDescriptionList"/>
    <dgm:cxn modelId="{18C1C4DC-DD61-4241-8A8D-E78B454C1017}" type="presParOf" srcId="{42B1466E-3B21-4EE6-B587-27E5CEFF34ED}" destId="{A28F9617-0185-4CBB-AA02-3360C9910365}" srcOrd="0" destOrd="0" presId="urn:microsoft.com/office/officeart/2018/5/layout/CenteredIconLabelDescriptionList"/>
    <dgm:cxn modelId="{1D464FD7-81DA-4258-9E4A-8DC2D7533FB5}" type="presParOf" srcId="{42B1466E-3B21-4EE6-B587-27E5CEFF34ED}" destId="{D07E1E7A-AF80-400C-98F2-3AD97B1EB656}" srcOrd="1" destOrd="0" presId="urn:microsoft.com/office/officeart/2018/5/layout/CenteredIconLabelDescriptionList"/>
    <dgm:cxn modelId="{9D7DA8C0-3706-476D-BB7E-13B1C65593CB}" type="presParOf" srcId="{42B1466E-3B21-4EE6-B587-27E5CEFF34ED}" destId="{AEE9F800-DE04-4F7D-A991-27D3AE683532}" srcOrd="2" destOrd="0" presId="urn:microsoft.com/office/officeart/2018/5/layout/CenteredIconLabelDescriptionList"/>
    <dgm:cxn modelId="{4B8321A1-08EF-4A89-9963-7705861DD307}" type="presParOf" srcId="{42B1466E-3B21-4EE6-B587-27E5CEFF34ED}" destId="{8169C287-BBA2-4F05-8F32-B4DC47449309}" srcOrd="3" destOrd="0" presId="urn:microsoft.com/office/officeart/2018/5/layout/CenteredIconLabelDescriptionList"/>
    <dgm:cxn modelId="{9B575C45-2352-49D9-9AA1-1AB763377E8E}" type="presParOf" srcId="{42B1466E-3B21-4EE6-B587-27E5CEFF34ED}" destId="{FDB5F130-1501-4BF1-858C-BEF8D679AC23}" srcOrd="4" destOrd="0" presId="urn:microsoft.com/office/officeart/2018/5/layout/CenteredIconLabelDescriptionList"/>
    <dgm:cxn modelId="{014FFE23-6548-43CE-93CC-6D8EEF90981C}" type="presParOf" srcId="{D37D1FB6-7869-4378-8331-46EE43E8F1A8}" destId="{8CB1E02F-A6EA-4378-BE61-4F3AF148D9C2}" srcOrd="1" destOrd="0" presId="urn:microsoft.com/office/officeart/2018/5/layout/CenteredIconLabelDescriptionList"/>
    <dgm:cxn modelId="{DE0041E5-63EC-4E9D-A776-5CE9DBE54127}" type="presParOf" srcId="{D37D1FB6-7869-4378-8331-46EE43E8F1A8}" destId="{5CE91FBD-5032-490E-9299-5BB79A107D7D}" srcOrd="2" destOrd="0" presId="urn:microsoft.com/office/officeart/2018/5/layout/CenteredIconLabelDescriptionList"/>
    <dgm:cxn modelId="{C55C9541-691E-47EF-80FE-C2CC98C12B07}" type="presParOf" srcId="{5CE91FBD-5032-490E-9299-5BB79A107D7D}" destId="{581B7152-8E3F-42E9-9EEF-F7A8868D6EAC}" srcOrd="0" destOrd="0" presId="urn:microsoft.com/office/officeart/2018/5/layout/CenteredIconLabelDescriptionList"/>
    <dgm:cxn modelId="{F8922D3F-823D-45F2-AD77-A192AABBE423}" type="presParOf" srcId="{5CE91FBD-5032-490E-9299-5BB79A107D7D}" destId="{181E872C-CB30-4145-988A-A09E8A27A77D}" srcOrd="1" destOrd="0" presId="urn:microsoft.com/office/officeart/2018/5/layout/CenteredIconLabelDescriptionList"/>
    <dgm:cxn modelId="{BAA6A533-E24C-4F23-8494-B8FC0C4A94EA}" type="presParOf" srcId="{5CE91FBD-5032-490E-9299-5BB79A107D7D}" destId="{512C2E2E-51D3-4411-B6AC-0BB6AC3D35F8}" srcOrd="2" destOrd="0" presId="urn:microsoft.com/office/officeart/2018/5/layout/CenteredIconLabelDescriptionList"/>
    <dgm:cxn modelId="{6F686471-32F6-4C21-A154-7E3B3B691141}" type="presParOf" srcId="{5CE91FBD-5032-490E-9299-5BB79A107D7D}" destId="{6206EDB3-8029-4783-BA79-B98C08D2510E}" srcOrd="3" destOrd="0" presId="urn:microsoft.com/office/officeart/2018/5/layout/CenteredIconLabelDescriptionList"/>
    <dgm:cxn modelId="{B7EB332C-C16E-4301-990C-4B6ECB43E7A4}" type="presParOf" srcId="{5CE91FBD-5032-490E-9299-5BB79A107D7D}" destId="{3BBD3BB7-939A-4FA5-8C69-9C685C4A7786}" srcOrd="4" destOrd="0" presId="urn:microsoft.com/office/officeart/2018/5/layout/CenteredIconLabelDescriptionList"/>
    <dgm:cxn modelId="{F62982CB-1E47-48BB-A714-33478A1FF5B2}" type="presParOf" srcId="{D37D1FB6-7869-4378-8331-46EE43E8F1A8}" destId="{1FF16F86-8B29-4AB2-ADAC-A21CA733F13F}" srcOrd="3" destOrd="0" presId="urn:microsoft.com/office/officeart/2018/5/layout/CenteredIconLabelDescriptionList"/>
    <dgm:cxn modelId="{D1D74907-9E61-4983-B6E8-C980C7584AE1}" type="presParOf" srcId="{D37D1FB6-7869-4378-8331-46EE43E8F1A8}" destId="{BBCE5BE8-6FDF-4897-A163-BCBEB7520D95}" srcOrd="4" destOrd="0" presId="urn:microsoft.com/office/officeart/2018/5/layout/CenteredIconLabelDescriptionList"/>
    <dgm:cxn modelId="{53436858-5981-49C4-BEC4-C9D885ECD0C2}" type="presParOf" srcId="{BBCE5BE8-6FDF-4897-A163-BCBEB7520D95}" destId="{F21C9A3C-3EB3-4F60-8FDD-BD201CE46623}" srcOrd="0" destOrd="0" presId="urn:microsoft.com/office/officeart/2018/5/layout/CenteredIconLabelDescriptionList"/>
    <dgm:cxn modelId="{8C03DC60-2899-437D-A52D-D5D0C4994921}" type="presParOf" srcId="{BBCE5BE8-6FDF-4897-A163-BCBEB7520D95}" destId="{EE98AE55-8DC2-4A00-B192-0253D680D8D0}" srcOrd="1" destOrd="0" presId="urn:microsoft.com/office/officeart/2018/5/layout/CenteredIconLabelDescriptionList"/>
    <dgm:cxn modelId="{9261A173-9213-41F2-99D5-DF4A073A0554}" type="presParOf" srcId="{BBCE5BE8-6FDF-4897-A163-BCBEB7520D95}" destId="{312B6E85-5428-479B-8D66-6190C4FE03AA}" srcOrd="2" destOrd="0" presId="urn:microsoft.com/office/officeart/2018/5/layout/CenteredIconLabelDescriptionList"/>
    <dgm:cxn modelId="{20AA01D8-50B5-4BEF-9E69-B3861C9F20CB}" type="presParOf" srcId="{BBCE5BE8-6FDF-4897-A163-BCBEB7520D95}" destId="{5368586D-25BB-4BE4-86E5-82EBC1544079}" srcOrd="3" destOrd="0" presId="urn:microsoft.com/office/officeart/2018/5/layout/CenteredIconLabelDescriptionList"/>
    <dgm:cxn modelId="{782785F8-3E2B-434F-9EB4-2105F63E0EE5}" type="presParOf" srcId="{BBCE5BE8-6FDF-4897-A163-BCBEB7520D95}" destId="{D9BBC921-2FF0-4DDC-896A-5D4D708D2F52}" srcOrd="4" destOrd="0" presId="urn:microsoft.com/office/officeart/2018/5/layout/CenteredIconLabelDescriptionList"/>
    <dgm:cxn modelId="{81FC41AF-94AF-42D7-A6A9-039D988B84AC}" type="presParOf" srcId="{D37D1FB6-7869-4378-8331-46EE43E8F1A8}" destId="{015F52D4-7ECD-4514-9481-41C7856FF16E}" srcOrd="5" destOrd="0" presId="urn:microsoft.com/office/officeart/2018/5/layout/CenteredIconLabelDescriptionList"/>
    <dgm:cxn modelId="{7DD0408F-CD72-4524-A8DD-6424DA6D6B46}" type="presParOf" srcId="{D37D1FB6-7869-4378-8331-46EE43E8F1A8}" destId="{906CBD54-5E87-4200-8EEA-254166014CBA}" srcOrd="6" destOrd="0" presId="urn:microsoft.com/office/officeart/2018/5/layout/CenteredIconLabelDescriptionList"/>
    <dgm:cxn modelId="{C45C73C2-D5CA-4D8B-B2BA-912D1D3C146E}" type="presParOf" srcId="{906CBD54-5E87-4200-8EEA-254166014CBA}" destId="{5A1E5E18-E3AC-433A-8EAE-A1C6BC374436}" srcOrd="0" destOrd="0" presId="urn:microsoft.com/office/officeart/2018/5/layout/CenteredIconLabelDescriptionList"/>
    <dgm:cxn modelId="{E503F587-49E5-44ED-9603-979A0D1D566E}" type="presParOf" srcId="{906CBD54-5E87-4200-8EEA-254166014CBA}" destId="{7C9FAD51-8E4C-4AB1-8454-B2B75D968481}" srcOrd="1" destOrd="0" presId="urn:microsoft.com/office/officeart/2018/5/layout/CenteredIconLabelDescriptionList"/>
    <dgm:cxn modelId="{FAFEDD4B-307F-4915-939A-9F74EC4A9539}" type="presParOf" srcId="{906CBD54-5E87-4200-8EEA-254166014CBA}" destId="{D2E7B233-30C2-4C33-B225-56373D28C447}" srcOrd="2" destOrd="0" presId="urn:microsoft.com/office/officeart/2018/5/layout/CenteredIconLabelDescriptionList"/>
    <dgm:cxn modelId="{53F36F0B-1971-41AF-ACA7-0D719F31DBCA}" type="presParOf" srcId="{906CBD54-5E87-4200-8EEA-254166014CBA}" destId="{3F00728C-15DA-4E22-A2AC-A16048F444DB}" srcOrd="3" destOrd="0" presId="urn:microsoft.com/office/officeart/2018/5/layout/CenteredIconLabelDescriptionList"/>
    <dgm:cxn modelId="{FB9ECC8E-6B6C-4D8A-A13C-4AD578B83B44}" type="presParOf" srcId="{906CBD54-5E87-4200-8EEA-254166014CBA}" destId="{A3D9B344-5E05-4881-9BD7-3ECD80D5477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F9617-0185-4CBB-AA02-3360C9910365}">
      <dsp:nvSpPr>
        <dsp:cNvPr id="0" name=""/>
        <dsp:cNvSpPr/>
      </dsp:nvSpPr>
      <dsp:spPr>
        <a:xfrm>
          <a:off x="729766" y="943007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9F800-DE04-4F7D-A991-27D3AE683532}">
      <dsp:nvSpPr>
        <dsp:cNvPr id="0" name=""/>
        <dsp:cNvSpPr/>
      </dsp:nvSpPr>
      <dsp:spPr>
        <a:xfrm>
          <a:off x="8571" y="1801382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Evolution of Flexible Electronics</a:t>
          </a:r>
        </a:p>
      </dsp:txBody>
      <dsp:txXfrm>
        <a:off x="8571" y="1801382"/>
        <a:ext cx="2219062" cy="395270"/>
      </dsp:txXfrm>
    </dsp:sp>
    <dsp:sp modelId="{FDB5F130-1501-4BF1-858C-BEF8D679AC23}">
      <dsp:nvSpPr>
        <dsp:cNvPr id="0" name=""/>
        <dsp:cNvSpPr/>
      </dsp:nvSpPr>
      <dsp:spPr>
        <a:xfrm>
          <a:off x="8571" y="2234653"/>
          <a:ext cx="2219062" cy="60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B7152-8E3F-42E9-9EEF-F7A8868D6EAC}">
      <dsp:nvSpPr>
        <dsp:cNvPr id="0" name=""/>
        <dsp:cNvSpPr/>
      </dsp:nvSpPr>
      <dsp:spPr>
        <a:xfrm>
          <a:off x="3337164" y="943007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C2E2E-51D3-4411-B6AC-0BB6AC3D35F8}">
      <dsp:nvSpPr>
        <dsp:cNvPr id="0" name=""/>
        <dsp:cNvSpPr/>
      </dsp:nvSpPr>
      <dsp:spPr>
        <a:xfrm>
          <a:off x="2615969" y="1801382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Fabrication Methods</a:t>
          </a:r>
        </a:p>
      </dsp:txBody>
      <dsp:txXfrm>
        <a:off x="2615969" y="1801382"/>
        <a:ext cx="2219062" cy="395270"/>
      </dsp:txXfrm>
    </dsp:sp>
    <dsp:sp modelId="{3BBD3BB7-939A-4FA5-8C69-9C685C4A7786}">
      <dsp:nvSpPr>
        <dsp:cNvPr id="0" name=""/>
        <dsp:cNvSpPr/>
      </dsp:nvSpPr>
      <dsp:spPr>
        <a:xfrm>
          <a:off x="2615969" y="2234653"/>
          <a:ext cx="2219062" cy="60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C9A3C-3EB3-4F60-8FDD-BD201CE46623}">
      <dsp:nvSpPr>
        <dsp:cNvPr id="0" name=""/>
        <dsp:cNvSpPr/>
      </dsp:nvSpPr>
      <dsp:spPr>
        <a:xfrm>
          <a:off x="5944563" y="943007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B6E85-5428-479B-8D66-6190C4FE03AA}">
      <dsp:nvSpPr>
        <dsp:cNvPr id="0" name=""/>
        <dsp:cNvSpPr/>
      </dsp:nvSpPr>
      <dsp:spPr>
        <a:xfrm>
          <a:off x="5223367" y="1801382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Mechanisms of Modern Devices</a:t>
          </a:r>
        </a:p>
      </dsp:txBody>
      <dsp:txXfrm>
        <a:off x="5223367" y="1801382"/>
        <a:ext cx="2219062" cy="395270"/>
      </dsp:txXfrm>
    </dsp:sp>
    <dsp:sp modelId="{D9BBC921-2FF0-4DDC-896A-5D4D708D2F52}">
      <dsp:nvSpPr>
        <dsp:cNvPr id="0" name=""/>
        <dsp:cNvSpPr/>
      </dsp:nvSpPr>
      <dsp:spPr>
        <a:xfrm>
          <a:off x="5223367" y="2234653"/>
          <a:ext cx="2219062" cy="60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Photopolymers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Quantum Dot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Ionic Nanocluster</a:t>
          </a:r>
        </a:p>
      </dsp:txBody>
      <dsp:txXfrm>
        <a:off x="5223367" y="2234653"/>
        <a:ext cx="2219062" cy="608418"/>
      </dsp:txXfrm>
    </dsp:sp>
    <dsp:sp modelId="{5A1E5E18-E3AC-433A-8EAE-A1C6BC374436}">
      <dsp:nvSpPr>
        <dsp:cNvPr id="0" name=""/>
        <dsp:cNvSpPr/>
      </dsp:nvSpPr>
      <dsp:spPr>
        <a:xfrm>
          <a:off x="8551961" y="943007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7B233-30C2-4C33-B225-56373D28C447}">
      <dsp:nvSpPr>
        <dsp:cNvPr id="0" name=""/>
        <dsp:cNvSpPr/>
      </dsp:nvSpPr>
      <dsp:spPr>
        <a:xfrm>
          <a:off x="7830766" y="1801382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Summary &amp; Conclusions</a:t>
          </a:r>
        </a:p>
      </dsp:txBody>
      <dsp:txXfrm>
        <a:off x="7830766" y="1801382"/>
        <a:ext cx="2219062" cy="395270"/>
      </dsp:txXfrm>
    </dsp:sp>
    <dsp:sp modelId="{A3D9B344-5E05-4881-9BD7-3ECD80D54773}">
      <dsp:nvSpPr>
        <dsp:cNvPr id="0" name=""/>
        <dsp:cNvSpPr/>
      </dsp:nvSpPr>
      <dsp:spPr>
        <a:xfrm>
          <a:off x="7830766" y="2234653"/>
          <a:ext cx="2219062" cy="60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19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0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8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5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6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1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8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2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2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F38109-6CA7-491B-A6A4-D2A06300E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A94FA-3E8A-4368-A2EE-AA10A9AAE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US" sz="5000" dirty="0"/>
              <a:t>Use of Organic Materials for the Fabrication of Flexible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8FFDA-DC11-4494-BA5D-12626A10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Seth So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5E233-3FB1-4744-86F9-577266FE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1" r="23352" b="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7708C9-4DE8-42DC-8556-86EFA6F0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3E2E4-CE1B-4314-8AD0-0555B7CAC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A8D8D66C-6E87-4017-8A48-ED6A4578A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952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16F9-2844-4AE2-AF88-BE19AC50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Photopolymers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62CBC-EEC7-40DF-8EC8-E869B3721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9601"/>
                <a:ext cx="7106174" cy="427259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 DAE-Me/P3HT = diarylethene + poly(3-hexylthiopene)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 3 ns laser </a:t>
                </a:r>
                <a:r>
                  <a:rPr lang="en-US" sz="2200" dirty="0">
                    <a:sym typeface="Wingdings" panose="05000000000000000000" pitchFamily="2" charset="2"/>
                  </a:rPr>
                  <a:t> </a:t>
                </a:r>
                <a:r>
                  <a:rPr lang="en-US" sz="2200" dirty="0"/>
                  <a:t>ultraviolet</a:t>
                </a:r>
                <a:r>
                  <a:rPr lang="en-US" sz="2200" baseline="-25000" dirty="0"/>
                  <a:t>off</a:t>
                </a:r>
                <a:r>
                  <a:rPr lang="en-US" sz="2200" dirty="0"/>
                  <a:t> and green</a:t>
                </a:r>
                <a:r>
                  <a:rPr lang="en-US" sz="2200" baseline="-25000" dirty="0"/>
                  <a:t>on</a:t>
                </a:r>
                <a:endParaRPr lang="en-US" sz="2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 3-terminal 8bit storage (256 distinct levels)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Switching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𝐷𝑆</m:t>
                            </m:r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𝐷𝐶</m:t>
                            </m:r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α 10</a:t>
                </a:r>
                <a:r>
                  <a:rPr lang="en-US" sz="22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5</a:t>
                </a: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70 write erase cycles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500-day nonvolatility (10</a:t>
                </a:r>
                <a:r>
                  <a:rPr lang="en-US" sz="22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7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s)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Flex resistant (5s</a:t>
                </a:r>
                <a:r>
                  <a:rPr lang="en-US" sz="22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on/off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@ 8mm)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62CBC-EEC7-40DF-8EC8-E869B3721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9601"/>
                <a:ext cx="7106174" cy="4272599"/>
              </a:xfrm>
              <a:blipFill>
                <a:blip r:embed="rId2"/>
                <a:stretch>
                  <a:fillRect l="-2232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8DE4C6A-EC8A-4259-BBEC-879491448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127" y="27423"/>
            <a:ext cx="3449781" cy="37611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79CF562-4409-43A1-BDDB-63FE3726310F}"/>
              </a:ext>
            </a:extLst>
          </p:cNvPr>
          <p:cNvGrpSpPr/>
          <p:nvPr/>
        </p:nvGrpSpPr>
        <p:grpSpPr>
          <a:xfrm>
            <a:off x="4362276" y="3825380"/>
            <a:ext cx="7557218" cy="2051164"/>
            <a:chOff x="4391287" y="4352924"/>
            <a:chExt cx="7310093" cy="181927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8E67DB1-2FB5-4500-844E-CD051ED4B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1287" y="4352924"/>
              <a:ext cx="2369924" cy="181927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C4A1FD8-D166-4B6C-A819-EFAC083C45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875"/>
            <a:stretch/>
          </p:blipFill>
          <p:spPr>
            <a:xfrm>
              <a:off x="7014245" y="4352924"/>
              <a:ext cx="2188738" cy="181927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9A61FBA-C60B-446F-A935-68100DC576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284"/>
            <a:stretch/>
          </p:blipFill>
          <p:spPr>
            <a:xfrm>
              <a:off x="9512642" y="4352924"/>
              <a:ext cx="2188738" cy="1819274"/>
            </a:xfrm>
            <a:prstGeom prst="rect">
              <a:avLst/>
            </a:prstGeom>
          </p:spPr>
        </p:pic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ED77F63B-59F5-4A15-A20D-CE8BF313EA43}"/>
                </a:ext>
              </a:extLst>
            </p:cNvPr>
            <p:cNvSpPr/>
            <p:nvPr/>
          </p:nvSpPr>
          <p:spPr>
            <a:xfrm>
              <a:off x="6803156" y="5067300"/>
              <a:ext cx="211089" cy="85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F92C602-665E-4AF9-A21C-70A09474B411}"/>
                </a:ext>
              </a:extLst>
            </p:cNvPr>
            <p:cNvSpPr/>
            <p:nvPr/>
          </p:nvSpPr>
          <p:spPr>
            <a:xfrm>
              <a:off x="9252268" y="5067300"/>
              <a:ext cx="211089" cy="85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87A3D1D-87D6-47A1-AD45-59B6EFB52201}"/>
              </a:ext>
            </a:extLst>
          </p:cNvPr>
          <p:cNvSpPr txBox="1"/>
          <p:nvPr/>
        </p:nvSpPr>
        <p:spPr>
          <a:xfrm>
            <a:off x="4920508" y="1022131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(device)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788031-DE7C-45C4-A4F7-74A914576382}"/>
              </a:ext>
            </a:extLst>
          </p:cNvPr>
          <p:cNvSpPr txBox="1"/>
          <p:nvPr/>
        </p:nvSpPr>
        <p:spPr>
          <a:xfrm>
            <a:off x="8774885" y="641993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Photos from: T. Leydecker (Ref. 4)</a:t>
            </a:r>
          </a:p>
        </p:txBody>
      </p:sp>
    </p:spTree>
    <p:extLst>
      <p:ext uri="{BB962C8B-B14F-4D97-AF65-F5344CB8AC3E}">
        <p14:creationId xmlns:p14="http://schemas.microsoft.com/office/powerpoint/2010/main" val="375745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16F9-2844-4AE2-AF88-BE19AC50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Photopolymers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62CBC-EEC7-40DF-8EC8-E869B3721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9601"/>
                <a:ext cx="7508846" cy="4272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DAE/P3HT = diarylethene + poly(3-hexylthiopene)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3 ns laser 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ultraviolet</a:t>
                </a:r>
                <a:r>
                  <a:rPr lang="en-US" sz="22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off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and green</a:t>
                </a:r>
                <a:r>
                  <a:rPr lang="en-US" sz="22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on</a:t>
                </a: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3-terminal 8bit storage (256 distinct levels)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 Switching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𝐷𝑆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𝐷𝐶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/>
                  <a:t> α 10</a:t>
                </a:r>
                <a:r>
                  <a:rPr lang="en-US" sz="2200" baseline="30000" dirty="0"/>
                  <a:t>5</a:t>
                </a:r>
                <a:endParaRPr lang="en-US" sz="22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 70 write-erase cycles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 500-day nonvolatility (10</a:t>
                </a:r>
                <a:r>
                  <a:rPr lang="en-US" sz="2200" baseline="30000" dirty="0"/>
                  <a:t>7</a:t>
                </a:r>
                <a:r>
                  <a:rPr lang="en-US" sz="2200" dirty="0"/>
                  <a:t>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 Flex resistant (5s</a:t>
                </a:r>
                <a:r>
                  <a:rPr lang="en-US" sz="2200" baseline="-25000" dirty="0"/>
                  <a:t>on/off</a:t>
                </a:r>
                <a:r>
                  <a:rPr lang="en-US" sz="2200" dirty="0"/>
                  <a:t> @ 8mm)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62CBC-EEC7-40DF-8EC8-E869B3721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9601"/>
                <a:ext cx="7508846" cy="4272599"/>
              </a:xfrm>
              <a:blipFill>
                <a:blip r:embed="rId2"/>
                <a:stretch>
                  <a:fillRect l="-2112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BD7119D-EA91-49D0-BBDD-CB75C60E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771" y="801861"/>
            <a:ext cx="4198837" cy="22541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C8FEDCB-A998-416C-9EC1-556FFE16F78C}"/>
              </a:ext>
            </a:extLst>
          </p:cNvPr>
          <p:cNvGrpSpPr/>
          <p:nvPr/>
        </p:nvGrpSpPr>
        <p:grpSpPr>
          <a:xfrm>
            <a:off x="5074887" y="3378971"/>
            <a:ext cx="6792118" cy="2845666"/>
            <a:chOff x="5074887" y="3378971"/>
            <a:chExt cx="6792118" cy="28456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274D8D-4366-4430-B122-79515AF91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4887" y="3429000"/>
              <a:ext cx="3440464" cy="279563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C48264-83FB-40EE-A940-A49880201A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802"/>
            <a:stretch/>
          </p:blipFill>
          <p:spPr>
            <a:xfrm>
              <a:off x="8700600" y="3378971"/>
              <a:ext cx="3166405" cy="2795637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B62E2F-BE72-4194-84D2-007E2D97D0BD}"/>
              </a:ext>
            </a:extLst>
          </p:cNvPr>
          <p:cNvSpPr txBox="1"/>
          <p:nvPr/>
        </p:nvSpPr>
        <p:spPr>
          <a:xfrm>
            <a:off x="4920508" y="1022131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(characterization)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4B8191-D2F3-4019-B3D9-6A0160759DB3}"/>
              </a:ext>
            </a:extLst>
          </p:cNvPr>
          <p:cNvSpPr txBox="1"/>
          <p:nvPr/>
        </p:nvSpPr>
        <p:spPr>
          <a:xfrm>
            <a:off x="8774885" y="641993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Photos from: T. </a:t>
            </a:r>
            <a:r>
              <a:rPr lang="en-US" dirty="0" err="1"/>
              <a:t>Leydecker</a:t>
            </a:r>
            <a:r>
              <a:rPr lang="en-US" dirty="0"/>
              <a:t> (Ref. 4)</a:t>
            </a:r>
          </a:p>
        </p:txBody>
      </p:sp>
    </p:spTree>
    <p:extLst>
      <p:ext uri="{BB962C8B-B14F-4D97-AF65-F5344CB8AC3E}">
        <p14:creationId xmlns:p14="http://schemas.microsoft.com/office/powerpoint/2010/main" val="419167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DAFB-16E2-45C5-9054-EC9B2E40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 err="1"/>
              <a:t>Graphidyne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F1694C-918C-48CA-84E4-F9349F16EBDF}"/>
              </a:ext>
            </a:extLst>
          </p:cNvPr>
          <p:cNvSpPr txBox="1"/>
          <p:nvPr/>
        </p:nvSpPr>
        <p:spPr>
          <a:xfrm>
            <a:off x="3889695" y="1031572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(device)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AF8EA-BB75-42A0-AF86-91B540D15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61" y="3276596"/>
            <a:ext cx="4792022" cy="2895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78D2BC-7B9B-48D2-AC9A-3FBC34C10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82" y="295919"/>
            <a:ext cx="3398201" cy="28417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94A6395-E835-48B9-AF90-FF9D6F7FD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9601"/>
                <a:ext cx="7106174" cy="427259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 </a:t>
                </a:r>
                <a:r>
                  <a:rPr lang="en-US" sz="2200" dirty="0" err="1"/>
                  <a:t>Graphidyne</a:t>
                </a:r>
                <a:r>
                  <a:rPr lang="en-US" sz="2200" dirty="0"/>
                  <a:t> (GD) =  2D carbon allotrope (2D C</a:t>
                </a:r>
                <a:r>
                  <a:rPr lang="en-US" sz="2200" baseline="-25000" dirty="0"/>
                  <a:t>6</a:t>
                </a:r>
                <a:r>
                  <a:rPr lang="en-US" sz="2200" dirty="0"/>
                  <a:t>H</a:t>
                </a:r>
                <a:r>
                  <a:rPr lang="en-US" sz="2200" baseline="-25000" dirty="0"/>
                  <a:t>6</a:t>
                </a:r>
                <a:r>
                  <a:rPr lang="en-US" sz="2200" dirty="0"/>
                  <a:t> + C≡C)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 GD </a:t>
                </a:r>
                <a:r>
                  <a:rPr lang="en-US" sz="2200" dirty="0" err="1"/>
                  <a:t>np.s</a:t>
                </a:r>
                <a:r>
                  <a:rPr lang="en-US" sz="2200" dirty="0"/>
                  <a:t> + Al-Al</a:t>
                </a:r>
                <a:r>
                  <a:rPr lang="en-US" sz="2200" baseline="-25000" dirty="0"/>
                  <a:t>2</a:t>
                </a:r>
                <a:r>
                  <a:rPr lang="en-US" sz="2200" dirty="0"/>
                  <a:t>O</a:t>
                </a:r>
                <a:r>
                  <a:rPr lang="en-US" sz="2200" baseline="-25000" dirty="0"/>
                  <a:t>3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np.s</a:t>
                </a:r>
                <a:r>
                  <a:rPr lang="en-US" sz="2200" dirty="0"/>
                  <a:t> create differential bandgap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 Crossbar array can form ReRAM WORM Memory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Switching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α 10</a:t>
                </a:r>
                <a:r>
                  <a:rPr lang="en-US" sz="22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Low operation voltage (1-3V)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3-hour nonvolatility (10</a:t>
                </a:r>
                <a:r>
                  <a:rPr lang="en-US" sz="22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4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s)</a:t>
                </a:r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94A6395-E835-48B9-AF90-FF9D6F7FD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9601"/>
                <a:ext cx="7106174" cy="4272599"/>
              </a:xfrm>
              <a:blipFill>
                <a:blip r:embed="rId4"/>
                <a:stretch>
                  <a:fillRect l="-2232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2FA4FBC-3FD9-4824-AE61-F412D28969E1}"/>
              </a:ext>
            </a:extLst>
          </p:cNvPr>
          <p:cNvSpPr txBox="1"/>
          <p:nvPr/>
        </p:nvSpPr>
        <p:spPr>
          <a:xfrm>
            <a:off x="9525000" y="641993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Photos from: Z. </a:t>
            </a:r>
            <a:r>
              <a:rPr lang="en-US" dirty="0" err="1"/>
              <a:t>Jin</a:t>
            </a:r>
            <a:r>
              <a:rPr lang="en-US" dirty="0"/>
              <a:t> (Ref. 5)</a:t>
            </a:r>
          </a:p>
        </p:txBody>
      </p:sp>
    </p:spTree>
    <p:extLst>
      <p:ext uri="{BB962C8B-B14F-4D97-AF65-F5344CB8AC3E}">
        <p14:creationId xmlns:p14="http://schemas.microsoft.com/office/powerpoint/2010/main" val="267934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DAFB-16E2-45C5-9054-EC9B2E40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 err="1"/>
              <a:t>Graphidyne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41AC0-B7C6-4798-B79C-A57D0A21B49F}"/>
              </a:ext>
            </a:extLst>
          </p:cNvPr>
          <p:cNvSpPr txBox="1"/>
          <p:nvPr/>
        </p:nvSpPr>
        <p:spPr>
          <a:xfrm>
            <a:off x="3889695" y="1031572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(characterization)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61613-8986-43FD-BC19-174AC241F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7" r="3005" b="20833"/>
          <a:stretch/>
        </p:blipFill>
        <p:spPr>
          <a:xfrm>
            <a:off x="6508457" y="2314575"/>
            <a:ext cx="5556691" cy="3857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932D4AF-6638-41C9-9F61-47F7C3ECF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9601"/>
                <a:ext cx="7106174" cy="4272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</a:t>
                </a:r>
                <a:r>
                  <a:rPr lang="en-US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Graphidyne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(GD) =  2D carbon allotrope (2D C</a:t>
                </a:r>
                <a:r>
                  <a:rPr lang="en-US" sz="22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H</a:t>
                </a:r>
                <a:r>
                  <a:rPr lang="en-US" sz="22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6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+ C≡C)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GD </a:t>
                </a:r>
                <a:r>
                  <a:rPr lang="en-US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np.s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+ Al-Al</a:t>
                </a:r>
                <a:r>
                  <a:rPr lang="en-US" sz="22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  <a:r>
                  <a:rPr lang="en-US" sz="22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bg1">
                        <a:lumMod val="75000"/>
                      </a:schemeClr>
                    </a:solidFill>
                  </a:rPr>
                  <a:t>np.s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create differential bandgap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Crossbar array can form ReRAM WORM Memory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Switching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α 10</a:t>
                </a:r>
                <a:r>
                  <a:rPr lang="en-US" sz="22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</a:t>
                </a:r>
                <a:endPara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Low operation voltage (1-3V)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3-hour nonvolatility (10</a:t>
                </a:r>
                <a:r>
                  <a:rPr lang="en-US" sz="22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4</a:t>
                </a: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s)</a:t>
                </a: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932D4AF-6638-41C9-9F61-47F7C3ECF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9601"/>
                <a:ext cx="7106174" cy="4272599"/>
              </a:xfrm>
              <a:blipFill>
                <a:blip r:embed="rId3"/>
                <a:stretch>
                  <a:fillRect l="-2232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BFC1A50-202B-4CBF-986F-52F5B96EF3FB}"/>
              </a:ext>
            </a:extLst>
          </p:cNvPr>
          <p:cNvSpPr txBox="1"/>
          <p:nvPr/>
        </p:nvSpPr>
        <p:spPr>
          <a:xfrm>
            <a:off x="9525000" y="641993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Photos from: Z. </a:t>
            </a:r>
            <a:r>
              <a:rPr lang="en-US" dirty="0" err="1"/>
              <a:t>Jin</a:t>
            </a:r>
            <a:r>
              <a:rPr lang="en-US" dirty="0"/>
              <a:t> (Ref. 5)</a:t>
            </a:r>
          </a:p>
        </p:txBody>
      </p:sp>
    </p:spTree>
    <p:extLst>
      <p:ext uri="{BB962C8B-B14F-4D97-AF65-F5344CB8AC3E}">
        <p14:creationId xmlns:p14="http://schemas.microsoft.com/office/powerpoint/2010/main" val="151326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DAFB-16E2-45C5-9054-EC9B2E40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Ionic Nanoclusters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40F63-EE3F-4421-ABD0-91ED54770024}"/>
              </a:ext>
            </a:extLst>
          </p:cNvPr>
          <p:cNvSpPr txBox="1"/>
          <p:nvPr/>
        </p:nvSpPr>
        <p:spPr>
          <a:xfrm>
            <a:off x="5424880" y="1048349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(device)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F43F408E-14CE-4D59-B7EE-4E37AE404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99601"/>
                <a:ext cx="7934325" cy="427259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 PAMPSA = poly(</a:t>
                </a:r>
                <a:r>
                  <a:rPr lang="en-US" dirty="0"/>
                  <a:t>2-Acrylamido-2-methylpropane sulfonic acid)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 Protonation with Aniline leads to permanent charge complex 		[</a:t>
                </a:r>
                <a:r>
                  <a:rPr lang="en-US" sz="2200" b="1" dirty="0"/>
                  <a:t>-</a:t>
                </a:r>
                <a:r>
                  <a:rPr lang="en-US" sz="2200" dirty="0"/>
                  <a:t> SO</a:t>
                </a:r>
                <a:r>
                  <a:rPr lang="en-US" sz="2200" baseline="-25000" dirty="0"/>
                  <a:t>3</a:t>
                </a:r>
                <a:r>
                  <a:rPr lang="en-US" sz="2200" baseline="30000" dirty="0"/>
                  <a:t>-</a:t>
                </a:r>
                <a:r>
                  <a:rPr lang="en-US" sz="2200" dirty="0"/>
                  <a:t> </a:t>
                </a:r>
                <a:r>
                  <a:rPr lang="en-US" sz="2200" b="1" dirty="0"/>
                  <a:t>-</a:t>
                </a:r>
                <a:r>
                  <a:rPr lang="en-US" sz="2200" dirty="0"/>
                  <a:t> </a:t>
                </a:r>
                <a:r>
                  <a:rPr lang="en-US" sz="2200" baseline="30000" dirty="0"/>
                  <a:t>+</a:t>
                </a:r>
                <a:r>
                  <a:rPr lang="en-US" sz="2200" dirty="0"/>
                  <a:t>NH</a:t>
                </a:r>
                <a:r>
                  <a:rPr lang="en-US" sz="2200" baseline="-25000" dirty="0"/>
                  <a:t>3 </a:t>
                </a:r>
                <a:r>
                  <a:rPr lang="en-US" sz="2200" b="1" dirty="0"/>
                  <a:t>-</a:t>
                </a:r>
                <a:r>
                  <a:rPr lang="en-US" sz="2200" dirty="0"/>
                  <a:t>], immobilized via annealing @ 150</a:t>
                </a:r>
                <a:r>
                  <a:rPr lang="en-US" sz="2200" baseline="30000" dirty="0"/>
                  <a:t>o</a:t>
                </a:r>
                <a:r>
                  <a:rPr lang="en-US" sz="2200" dirty="0"/>
                  <a:t>C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 Full WRER Capabilities, crossbar array sub cells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Switching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α 10</a:t>
                </a:r>
                <a:r>
                  <a:rPr lang="en-US" sz="22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2</a:t>
                </a: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Low operation voltage (1-5V)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Rigid Durability: &gt; 10</a:t>
                </a:r>
                <a:r>
                  <a:rPr lang="en-US" sz="22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6 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cyc.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Flex. Durability: ~ 10</a:t>
                </a:r>
                <a:r>
                  <a:rPr lang="en-US" sz="22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3 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cyc. @ 30</a:t>
                </a:r>
                <a:r>
                  <a:rPr lang="en-US" sz="22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</a:p>
              <a:p>
                <a:pPr marL="0" indent="0">
                  <a:buNone/>
                </a:pPr>
                <a:r>
                  <a:rPr lang="en-US" sz="22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   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Volatility</a:t>
                </a:r>
                <a:r>
                  <a:rPr lang="en-US" sz="22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Rigid/Flex.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: 10</a:t>
                </a:r>
                <a:r>
                  <a:rPr lang="en-US" sz="22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8 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s / 10</a:t>
                </a:r>
                <a:r>
                  <a:rPr lang="en-US" sz="22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6 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F43F408E-14CE-4D59-B7EE-4E37AE404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99601"/>
                <a:ext cx="7934325" cy="4272599"/>
              </a:xfrm>
              <a:blipFill>
                <a:blip r:embed="rId2"/>
                <a:stretch>
                  <a:fillRect l="-1920" t="-1854" b="-2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C00FA00-8A23-42CA-841F-EC0C0295E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112" y="3913925"/>
            <a:ext cx="5669567" cy="1920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327B90-4C9F-4E38-B5DF-B075377B6C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1"/>
          <a:stretch/>
        </p:blipFill>
        <p:spPr>
          <a:xfrm>
            <a:off x="8687584" y="352560"/>
            <a:ext cx="3018349" cy="332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BC4B09-FE30-489B-A0CD-18EB1A4C8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5265" y="4052037"/>
            <a:ext cx="1518135" cy="16446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989710-CEC9-4672-B43D-44BCB6C9A00B}"/>
              </a:ext>
            </a:extLst>
          </p:cNvPr>
          <p:cNvSpPr txBox="1"/>
          <p:nvPr/>
        </p:nvSpPr>
        <p:spPr>
          <a:xfrm>
            <a:off x="9375532" y="641993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Photos from: C. Lee (Ref. 6)</a:t>
            </a:r>
          </a:p>
        </p:txBody>
      </p:sp>
    </p:spTree>
    <p:extLst>
      <p:ext uri="{BB962C8B-B14F-4D97-AF65-F5344CB8AC3E}">
        <p14:creationId xmlns:p14="http://schemas.microsoft.com/office/powerpoint/2010/main" val="302661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DAFB-16E2-45C5-9054-EC9B2E40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Ionic Nanoclusters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ABDA6-1442-4D71-8252-5F7A5724F6D7}"/>
              </a:ext>
            </a:extLst>
          </p:cNvPr>
          <p:cNvSpPr txBox="1"/>
          <p:nvPr/>
        </p:nvSpPr>
        <p:spPr>
          <a:xfrm>
            <a:off x="5424880" y="1048349"/>
            <a:ext cx="22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(characterization)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B01715-0291-4DC1-9C8D-771EF646A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99601"/>
                <a:ext cx="7934325" cy="4272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PAMPSA = poly(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2-Acrylamido-2-methylpropane sulfonic acid)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Protonation with Aniline leads to permanent charge complex 		[</a:t>
                </a:r>
                <a:r>
                  <a:rPr lang="en-US" sz="2200" b="1" dirty="0">
                    <a:solidFill>
                      <a:schemeClr val="bg1">
                        <a:lumMod val="75000"/>
                      </a:schemeClr>
                    </a:solidFill>
                  </a:rPr>
                  <a:t>-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SO</a:t>
                </a:r>
                <a:r>
                  <a:rPr lang="en-US" sz="22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r>
                  <a:rPr lang="en-US" sz="22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-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200" b="1" dirty="0">
                    <a:solidFill>
                      <a:schemeClr val="bg1">
                        <a:lumMod val="75000"/>
                      </a:schemeClr>
                    </a:solidFill>
                  </a:rPr>
                  <a:t>-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sz="22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+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NH</a:t>
                </a:r>
                <a:r>
                  <a:rPr lang="en-US" sz="22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 </a:t>
                </a:r>
                <a:r>
                  <a:rPr lang="en-US" sz="2200" b="1" dirty="0">
                    <a:solidFill>
                      <a:schemeClr val="bg1">
                        <a:lumMod val="75000"/>
                      </a:schemeClr>
                    </a:solidFill>
                  </a:rPr>
                  <a:t>-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], immobilized via annealing @ 150</a:t>
                </a:r>
                <a:r>
                  <a:rPr lang="en-US" sz="2200" baseline="30000" dirty="0">
                    <a:solidFill>
                      <a:schemeClr val="bg1">
                        <a:lumMod val="75000"/>
                      </a:schemeClr>
                    </a:solidFill>
                  </a:rPr>
                  <a:t>o</a:t>
                </a: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1">
                        <a:lumMod val="75000"/>
                      </a:schemeClr>
                    </a:solidFill>
                  </a:rPr>
                  <a:t>  Full WRER Capabilities, crossbar array sub cells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Switching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α 10</a:t>
                </a:r>
                <a:r>
                  <a:rPr lang="en-US" sz="22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</a:t>
                </a:r>
                <a:endParaRPr 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Low operation voltage (1-5V)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Rigid Durability: &gt; 10</a:t>
                </a:r>
                <a:r>
                  <a:rPr lang="en-US" sz="22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5 </a:t>
                </a: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cyc.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Flex. Durability: ~ 10</a:t>
                </a:r>
                <a:r>
                  <a:rPr lang="en-US" sz="22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 </a:t>
                </a: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cyc. @ 30</a:t>
                </a:r>
                <a:r>
                  <a:rPr lang="en-US" sz="22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</a:t>
                </a: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Volatility</a:t>
                </a:r>
                <a:r>
                  <a:rPr lang="en-US" sz="2200" baseline="-25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Rigid/Flex.</a:t>
                </a: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: 10</a:t>
                </a:r>
                <a:r>
                  <a:rPr lang="en-US" sz="22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8 </a:t>
                </a: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 / 10</a:t>
                </a:r>
                <a:r>
                  <a:rPr lang="en-US" sz="2200" baseline="30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6 </a:t>
                </a: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B01715-0291-4DC1-9C8D-771EF646A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99601"/>
                <a:ext cx="7934325" cy="4272599"/>
              </a:xfrm>
              <a:blipFill>
                <a:blip r:embed="rId2"/>
                <a:stretch>
                  <a:fillRect l="-1920" t="-1854" b="-2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BB55D35-0E34-4BB9-9051-A0B9904C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10" y="1818426"/>
            <a:ext cx="7401887" cy="3538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5AE33-3249-447D-9B64-C9511ADC51F3}"/>
              </a:ext>
            </a:extLst>
          </p:cNvPr>
          <p:cNvSpPr txBox="1"/>
          <p:nvPr/>
        </p:nvSpPr>
        <p:spPr>
          <a:xfrm>
            <a:off x="9375532" y="641993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Photos from: C. Lee (Ref. 6)</a:t>
            </a:r>
          </a:p>
        </p:txBody>
      </p:sp>
    </p:spTree>
    <p:extLst>
      <p:ext uri="{BB962C8B-B14F-4D97-AF65-F5344CB8AC3E}">
        <p14:creationId xmlns:p14="http://schemas.microsoft.com/office/powerpoint/2010/main" val="1367847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DAFB-16E2-45C5-9054-EC9B2E40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Summary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B147-062F-4EC5-AA04-DD090D5D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516" y="4899171"/>
            <a:ext cx="10846965" cy="1180750"/>
          </a:xfrm>
        </p:spPr>
        <p:txBody>
          <a:bodyPr>
            <a:normAutofit fontScale="92500"/>
          </a:bodyPr>
          <a:lstStyle/>
          <a:p>
            <a:r>
              <a:rPr lang="en-US" sz="2200" b="1" dirty="0"/>
              <a:t>Necessary Improvements</a:t>
            </a:r>
            <a:r>
              <a:rPr lang="en-US" sz="2200" dirty="0"/>
              <a:t>: Faster switching speeds (</a:t>
            </a:r>
            <a:r>
              <a:rPr lang="el-GR" sz="2200" dirty="0"/>
              <a:t>μ</a:t>
            </a:r>
            <a:r>
              <a:rPr lang="en-US" sz="2200" dirty="0"/>
              <a:t> and relaxation), scaling to practical level, reliable durability and volatility</a:t>
            </a:r>
          </a:p>
          <a:p>
            <a:r>
              <a:rPr lang="en-US" sz="2200" dirty="0"/>
              <a:t>Much potential for development, but significant advances needed before becoming practically viable.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FA35D4-655A-4879-BD4F-7FFC22510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09146"/>
              </p:ext>
            </p:extLst>
          </p:nvPr>
        </p:nvGraphicFramePr>
        <p:xfrm>
          <a:off x="1556449" y="1928046"/>
          <a:ext cx="9079101" cy="2661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404">
                  <a:extLst>
                    <a:ext uri="{9D8B030D-6E8A-4147-A177-3AD203B41FA5}">
                      <a16:colId xmlns:a16="http://schemas.microsoft.com/office/drawing/2014/main" val="3794014366"/>
                    </a:ext>
                  </a:extLst>
                </a:gridCol>
                <a:gridCol w="3556932">
                  <a:extLst>
                    <a:ext uri="{9D8B030D-6E8A-4147-A177-3AD203B41FA5}">
                      <a16:colId xmlns:a16="http://schemas.microsoft.com/office/drawing/2014/main" val="3760434366"/>
                    </a:ext>
                  </a:extLst>
                </a:gridCol>
                <a:gridCol w="3531765">
                  <a:extLst>
                    <a:ext uri="{9D8B030D-6E8A-4147-A177-3AD203B41FA5}">
                      <a16:colId xmlns:a16="http://schemas.microsoft.com/office/drawing/2014/main" val="3948327233"/>
                    </a:ext>
                  </a:extLst>
                </a:gridCol>
              </a:tblGrid>
              <a:tr h="4674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4952115"/>
                  </a:ext>
                </a:extLst>
              </a:tr>
              <a:tr h="467427">
                <a:tc>
                  <a:txBody>
                    <a:bodyPr/>
                    <a:lstStyle/>
                    <a:p>
                      <a:pPr lvl="0" algn="ctr"/>
                      <a:r>
                        <a:rPr lang="en-US" b="1" dirty="0"/>
                        <a:t>Photopolymers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storage density, flex resistant, non-volatile, simple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intensive, high voltage operation, slow switching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513624"/>
                  </a:ext>
                </a:extLst>
              </a:tr>
              <a:tr h="467427">
                <a:tc>
                  <a:txBody>
                    <a:bodyPr/>
                    <a:lstStyle/>
                    <a:p>
                      <a:pPr lvl="0" algn="ctr"/>
                      <a:r>
                        <a:rPr lang="en-US" b="1" dirty="0" err="1"/>
                        <a:t>Graphidyne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Easily scalable and altered, fast switching speed, simple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voltage operation, low switch ratio, relatively volatile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879151"/>
                  </a:ext>
                </a:extLst>
              </a:tr>
              <a:tr h="467427">
                <a:tc>
                  <a:txBody>
                    <a:bodyPr/>
                    <a:lstStyle/>
                    <a:p>
                      <a:pPr lvl="0" algn="ctr"/>
                      <a:r>
                        <a:rPr lang="en-US" b="1" dirty="0"/>
                        <a:t>Ionic Nanoclusters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Extremely durable, flex resistant, non-volatile, high hysteresis, simple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voltage operation, low switch ratio, slow switching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936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37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DAFB-16E2-45C5-9054-EC9B2E40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500207-6853-4AC8-993B-EA243823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601"/>
            <a:ext cx="10168128" cy="36941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Lawson, R., Robinson, A., 2016. Frontiers of Nanoscience. 11. 1-90.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Zschieschang</a:t>
            </a:r>
            <a:r>
              <a:rPr lang="en-US" dirty="0"/>
              <a:t>, U., Ante, F., Yamamoto, T., et al., 2010. Advanced Materials. 22. 982-985.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Kravchuck</a:t>
            </a:r>
            <a:r>
              <a:rPr lang="en-US" dirty="0"/>
              <a:t>, O., </a:t>
            </a:r>
            <a:r>
              <a:rPr lang="en-US" dirty="0" err="1"/>
              <a:t>Lesyuk</a:t>
            </a:r>
            <a:r>
              <a:rPr lang="en-US" dirty="0"/>
              <a:t>, R., </a:t>
            </a:r>
            <a:r>
              <a:rPr lang="en-US" dirty="0" err="1"/>
              <a:t>Bobitski</a:t>
            </a:r>
            <a:r>
              <a:rPr lang="en-US" dirty="0"/>
              <a:t>, Y., et al. 2018. NANO 2017. Spring Proceedings in Physics. 210. 317-339.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Leydecker, T., Herder, M., Pavlica, E., et al., 2016. Nature: Nanotechnology. 11. 769-777.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Jin</a:t>
            </a:r>
            <a:r>
              <a:rPr lang="en-US" dirty="0"/>
              <a:t>, Z., Chen, Y., Zhou, Q., et al., 2017. Materials: Chemistry. 1. 1338-1341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Lee, C., </a:t>
            </a:r>
            <a:r>
              <a:rPr lang="en-US" dirty="0" err="1"/>
              <a:t>Jeong</a:t>
            </a:r>
            <a:r>
              <a:rPr lang="en-US" dirty="0"/>
              <a:t>, J., Kim, H., et al., 2019. Materials: Horizons. 6. 1899-1905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6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8181-53F4-40EE-9A7D-18BE4E22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55" y="86578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Content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1C4C09-097F-4755-8022-37ADA5B02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8380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70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8181-53F4-40EE-9A7D-18BE4E22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Flexible Electronics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DC20-7548-4C6F-AA79-475C56147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601"/>
            <a:ext cx="10515600" cy="42725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Flexible Electronics have been rapidly growing, nearing commercial viability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Such circuitry and integrated systems will eventually call for flexible memory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Organic bases have opened many memory mechanisms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Continual research is yielding improvements at a promising rate</a:t>
            </a:r>
          </a:p>
        </p:txBody>
      </p:sp>
    </p:spTree>
    <p:extLst>
      <p:ext uri="{BB962C8B-B14F-4D97-AF65-F5344CB8AC3E}">
        <p14:creationId xmlns:p14="http://schemas.microsoft.com/office/powerpoint/2010/main" val="27362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9A16-DD8B-432F-8F7B-C2247813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381993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8181-53F4-40EE-9A7D-18BE4E22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Fabrication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DC20-7548-4C6F-AA79-475C56147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2739988"/>
            <a:ext cx="3054292" cy="25465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Spin + Lithography</a:t>
            </a:r>
          </a:p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Ink Jet printing</a:t>
            </a:r>
          </a:p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Laser Jet printing</a:t>
            </a:r>
          </a:p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Roll-to-Roll methods</a:t>
            </a:r>
          </a:p>
        </p:txBody>
      </p:sp>
      <p:pic>
        <p:nvPicPr>
          <p:cNvPr id="1032" name="Picture 8" descr="Image result for photo lithography process">
            <a:extLst>
              <a:ext uri="{FF2B5EF4-FFF2-40B4-BE49-F238E27FC236}">
                <a16:creationId xmlns:a16="http://schemas.microsoft.com/office/drawing/2014/main" id="{D210A146-21F0-4B4C-890F-C704E9C7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785" y="2152998"/>
            <a:ext cx="3856014" cy="296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ross section of spin coated demiconductor">
            <a:extLst>
              <a:ext uri="{FF2B5EF4-FFF2-40B4-BE49-F238E27FC236}">
                <a16:creationId xmlns:a16="http://schemas.microsoft.com/office/drawing/2014/main" id="{C10AEC8B-43C0-4BE6-85FB-845F7F3F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392" y="2647420"/>
            <a:ext cx="3632082" cy="197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BCADB6-5B3A-45CE-B9CA-5A591D3E74FD}"/>
              </a:ext>
            </a:extLst>
          </p:cNvPr>
          <p:cNvSpPr txBox="1"/>
          <p:nvPr/>
        </p:nvSpPr>
        <p:spPr>
          <a:xfrm>
            <a:off x="8473392" y="6211669"/>
            <a:ext cx="401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Photos from: R. Lawson (Ref. 1)</a:t>
            </a:r>
          </a:p>
          <a:p>
            <a:r>
              <a:rPr lang="en-US" dirty="0"/>
              <a:t>		       U. </a:t>
            </a:r>
            <a:r>
              <a:rPr lang="en-US" dirty="0" err="1"/>
              <a:t>Scheischang</a:t>
            </a:r>
            <a:r>
              <a:rPr lang="en-US" dirty="0"/>
              <a:t> (Ref. 2)</a:t>
            </a:r>
          </a:p>
        </p:txBody>
      </p:sp>
    </p:spTree>
    <p:extLst>
      <p:ext uri="{BB962C8B-B14F-4D97-AF65-F5344CB8AC3E}">
        <p14:creationId xmlns:p14="http://schemas.microsoft.com/office/powerpoint/2010/main" val="72698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8181-53F4-40EE-9A7D-18BE4E22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Fabrication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DC20-7548-4C6F-AA79-475C56147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2739988"/>
            <a:ext cx="3054292" cy="2546564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Spin + Lithography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Ink Jet printing</a:t>
            </a:r>
          </a:p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Laser Jet printing</a:t>
            </a:r>
          </a:p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Roll-to-Roll methods</a:t>
            </a:r>
          </a:p>
        </p:txBody>
      </p:sp>
      <p:pic>
        <p:nvPicPr>
          <p:cNvPr id="5122" name="Picture 2" descr="Image result for inkjet flexible electronics">
            <a:extLst>
              <a:ext uri="{FF2B5EF4-FFF2-40B4-BE49-F238E27FC236}">
                <a16:creationId xmlns:a16="http://schemas.microsoft.com/office/drawing/2014/main" id="{D06EA55C-FAB6-4A6B-880A-01EF6C4FA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2603997"/>
            <a:ext cx="6191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EF5AD7-7D03-479A-A41B-AD70E34876BE}"/>
              </a:ext>
            </a:extLst>
          </p:cNvPr>
          <p:cNvSpPr txBox="1"/>
          <p:nvPr/>
        </p:nvSpPr>
        <p:spPr>
          <a:xfrm>
            <a:off x="8825219" y="641993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from: </a:t>
            </a:r>
            <a:r>
              <a:rPr lang="en-US" dirty="0" err="1"/>
              <a:t>Phoseon</a:t>
            </a:r>
            <a:r>
              <a:rPr lang="en-US" dirty="0"/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336738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8181-53F4-40EE-9A7D-18BE4E22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Fabrication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DC20-7548-4C6F-AA79-475C56147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2739988"/>
            <a:ext cx="3054292" cy="2546564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Spin + Lithography</a:t>
            </a:r>
          </a:p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Ink Jet printing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Laser Jet printing</a:t>
            </a:r>
          </a:p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Roll-to-Roll methods</a:t>
            </a:r>
          </a:p>
        </p:txBody>
      </p:sp>
      <p:pic>
        <p:nvPicPr>
          <p:cNvPr id="4098" name="Picture 2" descr="Image result for sintering flexible electronics">
            <a:extLst>
              <a:ext uri="{FF2B5EF4-FFF2-40B4-BE49-F238E27FC236}">
                <a16:creationId xmlns:a16="http://schemas.microsoft.com/office/drawing/2014/main" id="{B63A37EA-4E25-45F8-8F3E-0773A1E0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47" y="2549991"/>
            <a:ext cx="5572125" cy="218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A2FDBC-6AAC-4D29-B396-27B421D1F83D}"/>
              </a:ext>
            </a:extLst>
          </p:cNvPr>
          <p:cNvSpPr txBox="1"/>
          <p:nvPr/>
        </p:nvSpPr>
        <p:spPr>
          <a:xfrm>
            <a:off x="8850386" y="641993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from: O. Kravchuk (Ref. 3)</a:t>
            </a:r>
          </a:p>
        </p:txBody>
      </p:sp>
    </p:spTree>
    <p:extLst>
      <p:ext uri="{BB962C8B-B14F-4D97-AF65-F5344CB8AC3E}">
        <p14:creationId xmlns:p14="http://schemas.microsoft.com/office/powerpoint/2010/main" val="226468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8181-53F4-40EE-9A7D-18BE4E22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Fabrication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DC20-7548-4C6F-AA79-475C56147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2739988"/>
            <a:ext cx="3054292" cy="2546564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Spin + Lithography</a:t>
            </a:r>
          </a:p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Ink Jet printing</a:t>
            </a:r>
          </a:p>
          <a:p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Laser Jet printing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Roll-to-Roll methods</a:t>
            </a:r>
          </a:p>
        </p:txBody>
      </p:sp>
      <p:pic>
        <p:nvPicPr>
          <p:cNvPr id="2056" name="Picture 8" descr="Image result for roll to roll flexible electronics printing">
            <a:extLst>
              <a:ext uri="{FF2B5EF4-FFF2-40B4-BE49-F238E27FC236}">
                <a16:creationId xmlns:a16="http://schemas.microsoft.com/office/drawing/2014/main" id="{989608B4-A03E-4BF4-979D-E982E08B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43" y="2161605"/>
            <a:ext cx="5870632" cy="345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ACEBE3-F8EF-43E8-ABB4-1EA5D753E20D}"/>
              </a:ext>
            </a:extLst>
          </p:cNvPr>
          <p:cNvSpPr txBox="1"/>
          <p:nvPr/>
        </p:nvSpPr>
        <p:spPr>
          <a:xfrm>
            <a:off x="7804559" y="6419937"/>
            <a:ext cx="438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from: University of Minnesota, MURI</a:t>
            </a:r>
          </a:p>
        </p:txBody>
      </p:sp>
    </p:spTree>
    <p:extLst>
      <p:ext uri="{BB962C8B-B14F-4D97-AF65-F5344CB8AC3E}">
        <p14:creationId xmlns:p14="http://schemas.microsoft.com/office/powerpoint/2010/main" val="323649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9A16-DD8B-432F-8F7B-C2247813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and Mechanisms</a:t>
            </a:r>
          </a:p>
        </p:txBody>
      </p:sp>
    </p:spTree>
    <p:extLst>
      <p:ext uri="{BB962C8B-B14F-4D97-AF65-F5344CB8AC3E}">
        <p14:creationId xmlns:p14="http://schemas.microsoft.com/office/powerpoint/2010/main" val="24214908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921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Retrospect</vt:lpstr>
      <vt:lpstr>Use of Organic Materials for the Fabrication of Flexible Memory</vt:lpstr>
      <vt:lpstr>Content Overview</vt:lpstr>
      <vt:lpstr>Flexible Electronics</vt:lpstr>
      <vt:lpstr>Fabrication Methods</vt:lpstr>
      <vt:lpstr>Fabrication Methods</vt:lpstr>
      <vt:lpstr>Fabrication Methods</vt:lpstr>
      <vt:lpstr>Fabrication Methods</vt:lpstr>
      <vt:lpstr>Fabrication Methods</vt:lpstr>
      <vt:lpstr>Devices and Mechanisms</vt:lpstr>
      <vt:lpstr>Photopolymers</vt:lpstr>
      <vt:lpstr>Photopolymers</vt:lpstr>
      <vt:lpstr>Graphidyne</vt:lpstr>
      <vt:lpstr>Graphidyne</vt:lpstr>
      <vt:lpstr>Ionic Nanoclusters</vt:lpstr>
      <vt:lpstr>Ionic Nanoclusters</vt:lpstr>
      <vt:lpstr>Summary &amp; 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Organic Materials for Fabrication of Flexible Memory</dc:title>
  <dc:creator>Seth So</dc:creator>
  <cp:lastModifiedBy>Seth So</cp:lastModifiedBy>
  <cp:revision>37</cp:revision>
  <dcterms:created xsi:type="dcterms:W3CDTF">2020-02-25T18:23:04Z</dcterms:created>
  <dcterms:modified xsi:type="dcterms:W3CDTF">2020-02-27T04:04:04Z</dcterms:modified>
</cp:coreProperties>
</file>