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3" r:id="rId10"/>
    <p:sldId id="264" r:id="rId11"/>
    <p:sldId id="268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7" d="100"/>
          <a:sy n="87" d="100"/>
        </p:scale>
        <p:origin x="139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EA72-4136-4A3F-B1F1-48E17BF9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72F29-8D36-4030-9165-A262EB74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D0EA-687A-4C52-9133-9443BAC6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5722-EA1F-4503-9891-68F7D2E2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1275-EB25-4653-A110-B7E7E1B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6B39-0C91-4CC4-B173-88FB7B9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0F9B1-D7FF-40E2-A513-D6BA6B5D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292C-E014-4918-8931-1A8C87B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6627-C72B-4D56-A5F3-B6D97FA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948-CC7F-4A7D-BEA9-8CE7519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FBE67-47BC-46AD-944D-05C642207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F7F37-A1F5-4498-9CAA-01587BC6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ADC2-FA7D-45BD-8AB1-025FB5B2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E2EF-1256-4732-A9B9-349C96CE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13DF-AC98-47A2-A6C3-A8A6C959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34EA-6B54-4CDC-87C8-CB76FC8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D930-9578-4278-AC3E-18FEBE67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00D3-B265-4A34-852A-C5C337A4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0367-5069-4EB9-8B7D-E8A80111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EE9D-33CF-4816-8F4D-20FF05DE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2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22E-58FB-46C1-87F2-71252029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0AC8-DB12-4899-BCD6-1053F919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C38C-C680-4FA9-84C3-5FE186FA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80A8-8310-4E73-A174-362F07A5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F89C-D134-4BA3-A0F8-E10DF40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B55C-C270-47A6-A224-30428A44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B59E-8129-4428-9C90-1D66AECE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AFF3-8505-44E7-AFB5-17D6BFE9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04248-C7C7-4D8D-B748-DDBE4EC7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18424-803E-4F17-8478-BF076015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2A51-BA3C-4A85-8477-99689BFD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E4F-E571-455B-8972-417DDD40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8D6F-18CD-47B4-9D21-E961C584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854DD-793A-4D12-B786-1B5A8CF9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D861D-71E8-46BD-81EE-447C06E5B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801F6-4F00-4B8D-8FA8-303AEE9C2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A61F6-A212-496F-8218-F6421E26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BC344-F08E-468B-B598-EF67C5C3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56991-9930-4799-97E3-125B6AC2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01DA-76C0-4AC3-A9C2-6E772D23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C86D2-F6D8-4476-B17C-5A75A384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92B6-3C7D-4C84-BDD2-CCE8BCCF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96B6-E0D2-4C6B-BB78-DEBA763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36EFE-E084-40D2-81DF-B7E4EF0D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4B1D-8CC4-44A7-B772-ED62434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793EC-3904-4130-925F-798F5D8C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ECF3-7552-4CE5-8B4A-856FA1E1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94B-55DF-4BD2-A2D3-33E3053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1338-C767-491A-95EB-6C84E6F5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0E5EA-D7E9-4573-9D94-A5F2359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9163-0AA3-4C4B-83D0-08AE67CC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24CB-7532-4396-8C4B-35F044B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818D-6B71-4888-BCAE-59AAC6B7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37755-242D-456A-953B-9A2C361C1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4552B-4C7D-480C-A486-F7557337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343B-AEAE-4C27-8D76-70F81B8A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CB61-D619-460E-89DC-925479B8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6F596-D687-44BC-A36A-A4607FC5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51B0-136D-4431-B90C-FA9B37EC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3B3B-7733-4ADC-A279-9158FC43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5AFD-C6BB-4BE5-85BB-F235F76F7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2256-1428-4F82-81B2-E83C880A0E3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6F59-E204-479F-8961-9206166A2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90A0-E84B-42E1-973C-0D11691CE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9809-B10F-420E-904E-8E4EBA0A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access.thecvf.com/content_ECCV_2018/papers/Chunrui_Han_Face_Recognition_with_ECCV_2018_pap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6AE-AB64-4864-A907-0A645E90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Face Recognition with Contrastive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0AE49-D81E-43E5-A07E-AF71BB159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n-US" sz="2800" dirty="0"/>
              <a:t>By:  C. Han,  S. Shan, M. Kan, S. Wu, and X. Chen</a:t>
            </a:r>
          </a:p>
          <a:p>
            <a:r>
              <a:rPr lang="en-US" sz="2800" dirty="0"/>
              <a:t>Published by: Computer Vision Foundation (2018)</a:t>
            </a:r>
          </a:p>
          <a:p>
            <a:endParaRPr lang="en-US" dirty="0"/>
          </a:p>
          <a:p>
            <a:r>
              <a:rPr lang="en-US" dirty="0"/>
              <a:t>Presented for ECE2390 by: Seth So</a:t>
            </a:r>
          </a:p>
        </p:txBody>
      </p:sp>
    </p:spTree>
    <p:extLst>
      <p:ext uri="{BB962C8B-B14F-4D97-AF65-F5344CB8AC3E}">
        <p14:creationId xmlns:p14="http://schemas.microsoft.com/office/powerpoint/2010/main" val="3761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5F95-222A-45FB-B498-2390A53D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 – Visual Response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F0E1A-78E7-482A-AE7F-AF152CDD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5" y="3845574"/>
            <a:ext cx="7467601" cy="2485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943E7-2D09-4818-8989-D0F39169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09" y="1950673"/>
            <a:ext cx="5343525" cy="17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108D7-343E-4BD7-851D-7659C32F4EF5}"/>
              </a:ext>
            </a:extLst>
          </p:cNvPr>
          <p:cNvSpPr txBox="1"/>
          <p:nvPr/>
        </p:nvSpPr>
        <p:spPr>
          <a:xfrm>
            <a:off x="8312229" y="2056622"/>
            <a:ext cx="3134296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interpretation is much more organic – similar to how humans would classify differences. Salient features are found then compared with others.</a:t>
            </a:r>
          </a:p>
          <a:p>
            <a:r>
              <a:rPr lang="en-US" sz="1050" dirty="0"/>
              <a:t>--------</a:t>
            </a:r>
          </a:p>
          <a:p>
            <a:r>
              <a:rPr lang="en-US" sz="2400" dirty="0"/>
              <a:t>Results visually make more sense to us!</a:t>
            </a:r>
          </a:p>
        </p:txBody>
      </p:sp>
    </p:spTree>
    <p:extLst>
      <p:ext uri="{BB962C8B-B14F-4D97-AF65-F5344CB8AC3E}">
        <p14:creationId xmlns:p14="http://schemas.microsoft.com/office/powerpoint/2010/main" val="216639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5F95-222A-45FB-B498-2390A53D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3 -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6DA63-752E-4855-853E-E26B876C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259"/>
            <a:ext cx="4810125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4BF7C-69E6-4ED2-8517-CF19A266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7" y="3521075"/>
            <a:ext cx="409575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F5869-CF6E-4D1A-AB38-03854CC3B2A2}"/>
              </a:ext>
            </a:extLst>
          </p:cNvPr>
          <p:cNvSpPr txBox="1"/>
          <p:nvPr/>
        </p:nvSpPr>
        <p:spPr>
          <a:xfrm>
            <a:off x="6543677" y="1454427"/>
            <a:ext cx="4253768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change in architecture makes standard face recognition competitive with state-of-the-art classifiers</a:t>
            </a:r>
          </a:p>
          <a:p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3FD93-9A3C-4955-8DFF-5ED2C6EF2790}"/>
              </a:ext>
            </a:extLst>
          </p:cNvPr>
          <p:cNvSpPr txBox="1"/>
          <p:nvPr/>
        </p:nvSpPr>
        <p:spPr>
          <a:xfrm>
            <a:off x="838200" y="4471213"/>
            <a:ext cx="4253768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change in architecture makes standard face recognition competitive with state-of-the-art classifiers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5233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EB07-C0DB-45CC-AB98-BAFFB21F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57C4-F373-4191-93E4-BE57B0D1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Authors were able to drastically improve standard facial recognition by the inclusion of a dynamic kernelling step and stricter loss function. Results are much more similar to human classification at no cost to processing time or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 </a:t>
            </a:r>
          </a:p>
          <a:p>
            <a:pPr marL="0" indent="0">
              <a:buNone/>
            </a:pPr>
            <a:r>
              <a:rPr lang="en-US" sz="4800" dirty="0"/>
              <a:t>									 END.</a:t>
            </a:r>
          </a:p>
        </p:txBody>
      </p:sp>
    </p:spTree>
    <p:extLst>
      <p:ext uri="{BB962C8B-B14F-4D97-AF65-F5344CB8AC3E}">
        <p14:creationId xmlns:p14="http://schemas.microsoft.com/office/powerpoint/2010/main" val="345244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939-BF81-4C7C-BD0D-C2C3577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CC9D-7CCB-406E-A10E-EF1E36CF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http://openaccess.thecvf.com/content_ECCV_2018/papers/Chunrui </a:t>
            </a:r>
            <a:r>
              <a:rPr lang="en-US" dirty="0">
                <a:hlinkClick r:id="rId2"/>
              </a:rPr>
              <a:t>_</a:t>
            </a:r>
            <a:r>
              <a:rPr lang="en-US" dirty="0">
                <a:hlinkClick r:id="rId2"/>
              </a:rPr>
              <a:t>Han_Face_Recognition_with_ECCV_2018_paper.pdf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0E47-43D1-4E22-8294-5415801C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315D-FDCF-4EB5-AA77-439526DC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Assessment</a:t>
            </a:r>
          </a:p>
          <a:p>
            <a:r>
              <a:rPr lang="en-US" dirty="0"/>
              <a:t>Experimental Set-up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Impact</a:t>
            </a:r>
          </a:p>
          <a:p>
            <a:r>
              <a:rPr lang="en-US" dirty="0"/>
              <a:t>Sources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200" dirty="0"/>
              <a:t>**All figures taken directly from paper**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F08EF-872C-444C-A36C-032D6FAD338C}"/>
              </a:ext>
            </a:extLst>
          </p:cNvPr>
          <p:cNvSpPr txBox="1">
            <a:spLocks/>
          </p:cNvSpPr>
          <p:nvPr/>
        </p:nvSpPr>
        <p:spPr>
          <a:xfrm>
            <a:off x="838200" y="1493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current standard for facial recognition brute force compares the features of two 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paper aims to develop a more elegant solution more akin to organic facial detection methods by using dynamic kernelling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6D589-CF25-4080-ACBA-CF62709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CAB0F-3285-4A69-A5FA-D272B6DC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426" y="2616412"/>
            <a:ext cx="6727147" cy="21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CCCE-11AD-4D9A-92C8-F85676F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F46F-CC4F-4D01-8F0A-F21B3097A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066" y="1664928"/>
            <a:ext cx="3927898" cy="3685781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Image of Face</a:t>
            </a:r>
          </a:p>
          <a:p>
            <a:pPr marL="514350" indent="-514350">
              <a:buAutoNum type="arabicPeriod"/>
            </a:pPr>
            <a:r>
              <a:rPr lang="en-US" sz="2400" dirty="0"/>
              <a:t>Feature Extraction with NN or PCA</a:t>
            </a:r>
          </a:p>
          <a:p>
            <a:pPr marL="514350" indent="-514350">
              <a:buAutoNum type="arabicPeriod"/>
            </a:pPr>
            <a:r>
              <a:rPr lang="en-US" sz="2400" dirty="0"/>
              <a:t>Hierarchical Kernel Generation</a:t>
            </a:r>
          </a:p>
          <a:p>
            <a:pPr marL="514350" indent="-514350">
              <a:buAutoNum type="arabicPeriod"/>
            </a:pPr>
            <a:r>
              <a:rPr lang="en-US" sz="2400" dirty="0"/>
              <a:t>Dynamic Kernel Formation</a:t>
            </a:r>
          </a:p>
          <a:p>
            <a:pPr marL="514350" indent="-514350">
              <a:buAutoNum type="arabicPeriod"/>
            </a:pPr>
            <a:r>
              <a:rPr lang="en-US" sz="2400" dirty="0"/>
              <a:t>Mediated Convolution</a:t>
            </a:r>
          </a:p>
          <a:p>
            <a:pPr marL="514350" indent="-514350">
              <a:buAutoNum type="arabicPeriod"/>
            </a:pPr>
            <a:r>
              <a:rPr lang="en-US" sz="2400" dirty="0"/>
              <a:t>Similarity Assessment</a:t>
            </a:r>
          </a:p>
          <a:p>
            <a:pPr marL="514350" indent="-514350">
              <a:buAutoNum type="arabicPeriod"/>
            </a:pPr>
            <a:r>
              <a:rPr lang="en-US" sz="2400" dirty="0"/>
              <a:t>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60996-51E1-40F3-9C22-F63A78BC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1" y="1690688"/>
            <a:ext cx="6381005" cy="359019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261E24B-4CB8-42A2-A874-FE5FCC0BA65D}"/>
              </a:ext>
            </a:extLst>
          </p:cNvPr>
          <p:cNvSpPr/>
          <p:nvPr/>
        </p:nvSpPr>
        <p:spPr>
          <a:xfrm>
            <a:off x="7022258" y="1773018"/>
            <a:ext cx="462742" cy="3268607"/>
          </a:xfrm>
          <a:prstGeom prst="rightBrace">
            <a:avLst>
              <a:gd name="adj1" fmla="val 8333"/>
              <a:gd name="adj2" fmla="val 494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46D54-DC3B-4B3B-A6F1-ED5678CB28D3}"/>
              </a:ext>
            </a:extLst>
          </p:cNvPr>
          <p:cNvSpPr txBox="1">
            <a:spLocks/>
          </p:cNvSpPr>
          <p:nvPr/>
        </p:nvSpPr>
        <p:spPr>
          <a:xfrm>
            <a:off x="1055956" y="5429126"/>
            <a:ext cx="1050345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Extra consideration during kernel generation and assessment results in substantially better detection rates.</a:t>
            </a:r>
          </a:p>
        </p:txBody>
      </p:sp>
    </p:spTree>
    <p:extLst>
      <p:ext uri="{BB962C8B-B14F-4D97-AF65-F5344CB8AC3E}">
        <p14:creationId xmlns:p14="http://schemas.microsoft.com/office/powerpoint/2010/main" val="26097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49D0-AD3B-4A11-84AF-A833196F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stage Cross Entropy Loss (CEL) is used to determine if faces are the same: </a:t>
            </a:r>
          </a:p>
          <a:p>
            <a:pPr marL="0" indent="0">
              <a:buNone/>
            </a:pPr>
            <a:r>
              <a:rPr lang="en-US" dirty="0"/>
              <a:t>				, </a:t>
            </a:r>
            <a:r>
              <a:rPr lang="en-US" sz="1800" dirty="0"/>
              <a:t> </a:t>
            </a:r>
            <a:r>
              <a:rPr lang="en-US" sz="1800" i="1" dirty="0"/>
              <a:t>with </a:t>
            </a:r>
            <a:r>
              <a:rPr lang="en-US" sz="2000" i="1" dirty="0"/>
              <a:t>L</a:t>
            </a:r>
            <a:r>
              <a:rPr lang="en-US" sz="2000" i="1" baseline="-25000" dirty="0"/>
              <a:t>1</a:t>
            </a:r>
            <a:r>
              <a:rPr lang="en-US" sz="2000" i="1" dirty="0"/>
              <a:t> explicit differences and L</a:t>
            </a:r>
            <a:r>
              <a:rPr lang="en-US" sz="2000" i="1" baseline="-25000" dirty="0"/>
              <a:t>2</a:t>
            </a:r>
            <a:r>
              <a:rPr lang="en-US" sz="2000" i="1" dirty="0"/>
              <a:t> implicit differences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FCFC0-AE30-49B8-86FB-410D68D2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8" y="4390779"/>
            <a:ext cx="7688873" cy="120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4B3CD-D531-4F85-8494-922365B6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13" y="3450093"/>
            <a:ext cx="8456278" cy="940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9DFDA-3EA5-4558-B7CB-23015F2A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21A0F-0FA5-4DA2-A987-0AFE9BBE5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48" y="2520393"/>
            <a:ext cx="2612945" cy="5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79E9-3EBE-4D24-BCF4-F976913E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6B5A-BC50-4B2E-AF43-B6BF761880A9}"/>
              </a:ext>
            </a:extLst>
          </p:cNvPr>
          <p:cNvGrpSpPr/>
          <p:nvPr/>
        </p:nvGrpSpPr>
        <p:grpSpPr>
          <a:xfrm>
            <a:off x="1735947" y="5429139"/>
            <a:ext cx="4579612" cy="1140855"/>
            <a:chOff x="391889" y="5145487"/>
            <a:chExt cx="4579612" cy="114085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DB34CE6-EBE8-4194-948E-4B02676AD5FE}"/>
                </a:ext>
              </a:extLst>
            </p:cNvPr>
            <p:cNvGrpSpPr/>
            <p:nvPr/>
          </p:nvGrpSpPr>
          <p:grpSpPr>
            <a:xfrm>
              <a:off x="391889" y="5145487"/>
              <a:ext cx="4579612" cy="1140855"/>
              <a:chOff x="403021" y="4010309"/>
              <a:chExt cx="4579612" cy="114085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FFC46C3-125C-4DD2-AEAF-1C0642A807B1}"/>
                  </a:ext>
                </a:extLst>
              </p:cNvPr>
              <p:cNvGrpSpPr/>
              <p:nvPr/>
            </p:nvGrpSpPr>
            <p:grpSpPr>
              <a:xfrm>
                <a:off x="1121275" y="4055706"/>
                <a:ext cx="3861358" cy="1048579"/>
                <a:chOff x="1121275" y="4055706"/>
                <a:chExt cx="3861358" cy="104857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1DB52D99-8347-4127-8F36-F7CAB918A657}"/>
                    </a:ext>
                  </a:extLst>
                </p:cNvPr>
                <p:cNvGrpSpPr/>
                <p:nvPr/>
              </p:nvGrpSpPr>
              <p:grpSpPr>
                <a:xfrm>
                  <a:off x="1166771" y="4055706"/>
                  <a:ext cx="3815862" cy="1048579"/>
                  <a:chOff x="1166771" y="2062065"/>
                  <a:chExt cx="3815862" cy="1048579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DEC753D-D488-485C-9881-97EEE4235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66771" y="3106248"/>
                    <a:ext cx="3815862" cy="43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8217615C-C0CF-4FAF-9F3E-221142B8A4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66771" y="2062065"/>
                    <a:ext cx="1" cy="104418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8D22EA0-CFAC-42FB-A2CA-980A4828E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275" y="4147779"/>
                  <a:ext cx="10876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2F39A189-9400-4B71-A7E2-5A87FFA87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4541" y="4517139"/>
                  <a:ext cx="3620279" cy="1435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F308D8-124C-446C-A283-3B7243CA0E2F}"/>
                  </a:ext>
                </a:extLst>
              </p:cNvPr>
              <p:cNvSpPr txBox="1"/>
              <p:nvPr/>
            </p:nvSpPr>
            <p:spPr>
              <a:xfrm>
                <a:off x="403021" y="4010309"/>
                <a:ext cx="781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Loss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28F35AF-4F55-46D7-9124-1BCADF4BA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6326" y="5048582"/>
                <a:ext cx="0" cy="102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9EAB71-3433-486C-9402-024E50AED882}"/>
                </a:ext>
              </a:extLst>
            </p:cNvPr>
            <p:cNvSpPr/>
            <p:nvPr/>
          </p:nvSpPr>
          <p:spPr>
            <a:xfrm>
              <a:off x="1163216" y="5314803"/>
              <a:ext cx="3769568" cy="918046"/>
            </a:xfrm>
            <a:custGeom>
              <a:avLst/>
              <a:gdLst>
                <a:gd name="connsiteX0" fmla="*/ 0 w 3769568"/>
                <a:gd name="connsiteY0" fmla="*/ 28528 h 918046"/>
                <a:gd name="connsiteX1" fmla="*/ 1063690 w 3769568"/>
                <a:gd name="connsiteY1" fmla="*/ 16087 h 918046"/>
                <a:gd name="connsiteX2" fmla="*/ 1517780 w 3769568"/>
                <a:gd name="connsiteY2" fmla="*/ 221360 h 918046"/>
                <a:gd name="connsiteX3" fmla="*/ 1741715 w 3769568"/>
                <a:gd name="connsiteY3" fmla="*/ 146715 h 918046"/>
                <a:gd name="connsiteX4" fmla="*/ 2114939 w 3769568"/>
                <a:gd name="connsiteY4" fmla="*/ 233801 h 918046"/>
                <a:gd name="connsiteX5" fmla="*/ 2494384 w 3769568"/>
                <a:gd name="connsiteY5" fmla="*/ 824740 h 918046"/>
                <a:gd name="connsiteX6" fmla="*/ 3769568 w 3769568"/>
                <a:gd name="connsiteY6" fmla="*/ 918046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9568" h="918046">
                  <a:moveTo>
                    <a:pt x="0" y="28528"/>
                  </a:moveTo>
                  <a:cubicBezTo>
                    <a:pt x="405363" y="6238"/>
                    <a:pt x="810727" y="-16052"/>
                    <a:pt x="1063690" y="16087"/>
                  </a:cubicBezTo>
                  <a:cubicBezTo>
                    <a:pt x="1316653" y="48226"/>
                    <a:pt x="1404776" y="199589"/>
                    <a:pt x="1517780" y="221360"/>
                  </a:cubicBezTo>
                  <a:cubicBezTo>
                    <a:pt x="1630784" y="243131"/>
                    <a:pt x="1642189" y="144642"/>
                    <a:pt x="1741715" y="146715"/>
                  </a:cubicBezTo>
                  <a:cubicBezTo>
                    <a:pt x="1841241" y="148788"/>
                    <a:pt x="1989494" y="120797"/>
                    <a:pt x="2114939" y="233801"/>
                  </a:cubicBezTo>
                  <a:cubicBezTo>
                    <a:pt x="2240384" y="346805"/>
                    <a:pt x="2218613" y="710699"/>
                    <a:pt x="2494384" y="824740"/>
                  </a:cubicBezTo>
                  <a:cubicBezTo>
                    <a:pt x="2770155" y="938781"/>
                    <a:pt x="3573625" y="906642"/>
                    <a:pt x="3769568" y="91804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BCF386-8A31-4FB7-9DFD-BC3E7BD42F8E}"/>
                </a:ext>
              </a:extLst>
            </p:cNvPr>
            <p:cNvSpPr txBox="1"/>
            <p:nvPr/>
          </p:nvSpPr>
          <p:spPr>
            <a:xfrm>
              <a:off x="4490928" y="5398902"/>
              <a:ext cx="273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C49473-1610-4C6B-8B6C-E94385539595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71" y="5453729"/>
              <a:ext cx="823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7871C7-A091-418A-883D-AC81F7B86089}"/>
              </a:ext>
            </a:extLst>
          </p:cNvPr>
          <p:cNvGrpSpPr/>
          <p:nvPr/>
        </p:nvGrpSpPr>
        <p:grpSpPr>
          <a:xfrm>
            <a:off x="1521474" y="2514277"/>
            <a:ext cx="4811856" cy="599691"/>
            <a:chOff x="177416" y="2514277"/>
            <a:chExt cx="4811856" cy="5996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63CAB2D-61FD-4A2B-9307-B5EF04268D7F}"/>
                </a:ext>
              </a:extLst>
            </p:cNvPr>
            <p:cNvGrpSpPr/>
            <p:nvPr/>
          </p:nvGrpSpPr>
          <p:grpSpPr>
            <a:xfrm>
              <a:off x="1173410" y="3008463"/>
              <a:ext cx="3815862" cy="105505"/>
              <a:chOff x="1166771" y="2849683"/>
              <a:chExt cx="3815862" cy="105505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290E187-A59C-4450-86A9-0442B9439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6771" y="2900974"/>
                <a:ext cx="3815862" cy="43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57B3EF1-C167-411A-9CEE-FBF3909BB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9438" y="2849683"/>
                <a:ext cx="0" cy="102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FE5896-58EC-46D8-883A-CEA427048743}"/>
                  </a:ext>
                </a:extLst>
              </p:cNvPr>
              <p:cNvSpPr/>
              <p:nvPr/>
            </p:nvSpPr>
            <p:spPr>
              <a:xfrm>
                <a:off x="2630527" y="2849683"/>
                <a:ext cx="105508" cy="10550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B05252-376B-4909-BB92-00A799F146D1}"/>
                </a:ext>
              </a:extLst>
            </p:cNvPr>
            <p:cNvSpPr txBox="1"/>
            <p:nvPr/>
          </p:nvSpPr>
          <p:spPr>
            <a:xfrm>
              <a:off x="177416" y="2514277"/>
              <a:ext cx="2799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to classify new point?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78DF3FD-966C-446E-9A90-D2A7D6A8FB4C}"/>
              </a:ext>
            </a:extLst>
          </p:cNvPr>
          <p:cNvGrpSpPr/>
          <p:nvPr/>
        </p:nvGrpSpPr>
        <p:grpSpPr>
          <a:xfrm>
            <a:off x="1487277" y="1481365"/>
            <a:ext cx="6194145" cy="783685"/>
            <a:chOff x="143219" y="1591535"/>
            <a:chExt cx="6194145" cy="7836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F5D194-E320-4224-9E05-B465489FCD9B}"/>
                </a:ext>
              </a:extLst>
            </p:cNvPr>
            <p:cNvGrpSpPr/>
            <p:nvPr/>
          </p:nvGrpSpPr>
          <p:grpSpPr>
            <a:xfrm>
              <a:off x="1166771" y="2084213"/>
              <a:ext cx="3815862" cy="108439"/>
              <a:chOff x="1166771" y="2172349"/>
              <a:chExt cx="3815862" cy="10843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D773311-6743-4F58-BCF6-425F433DE0D8}"/>
                  </a:ext>
                </a:extLst>
              </p:cNvPr>
              <p:cNvGrpSpPr/>
              <p:nvPr/>
            </p:nvGrpSpPr>
            <p:grpSpPr>
              <a:xfrm>
                <a:off x="1166771" y="2172349"/>
                <a:ext cx="3815862" cy="108439"/>
                <a:chOff x="984738" y="2265482"/>
                <a:chExt cx="3815862" cy="10843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24972007-9FF2-40D4-A97B-9B942EDD1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4738" y="2316773"/>
                  <a:ext cx="3815862" cy="43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FC0CB3D-44DE-40DA-9F19-694126FE4756}"/>
                    </a:ext>
                  </a:extLst>
                </p:cNvPr>
                <p:cNvSpPr/>
                <p:nvPr/>
              </p:nvSpPr>
              <p:spPr>
                <a:xfrm>
                  <a:off x="2584938" y="2268416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02D561-508A-416B-86DE-320DB6FBCA3F}"/>
                    </a:ext>
                  </a:extLst>
                </p:cNvPr>
                <p:cNvSpPr/>
                <p:nvPr/>
              </p:nvSpPr>
              <p:spPr>
                <a:xfrm>
                  <a:off x="2889738" y="2268416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CCA7BE1-D3E4-4C68-A95A-AAA8C552D1CB}"/>
                    </a:ext>
                  </a:extLst>
                </p:cNvPr>
                <p:cNvSpPr/>
                <p:nvPr/>
              </p:nvSpPr>
              <p:spPr>
                <a:xfrm>
                  <a:off x="3055163" y="2268415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E8D3A4D-0D2A-4D6D-B3C9-E8B965B8629B}"/>
                    </a:ext>
                  </a:extLst>
                </p:cNvPr>
                <p:cNvSpPr/>
                <p:nvPr/>
              </p:nvSpPr>
              <p:spPr>
                <a:xfrm>
                  <a:off x="4329071" y="2268415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B4AA4C3-1277-4340-8CB8-2A887E03BE17}"/>
                    </a:ext>
                  </a:extLst>
                </p:cNvPr>
                <p:cNvSpPr/>
                <p:nvPr/>
              </p:nvSpPr>
              <p:spPr>
                <a:xfrm>
                  <a:off x="3692117" y="2268415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9DFCAB6-0CFF-4335-AEB6-1361D4666CF2}"/>
                    </a:ext>
                  </a:extLst>
                </p:cNvPr>
                <p:cNvSpPr/>
                <p:nvPr/>
              </p:nvSpPr>
              <p:spPr>
                <a:xfrm>
                  <a:off x="3338470" y="2265482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2B97C06-798E-4B6C-8231-028B0DB3B043}"/>
                    </a:ext>
                  </a:extLst>
                </p:cNvPr>
                <p:cNvSpPr/>
                <p:nvPr/>
              </p:nvSpPr>
              <p:spPr>
                <a:xfrm>
                  <a:off x="2130994" y="2265482"/>
                  <a:ext cx="105508" cy="1055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76A5E5C-0DE8-44E2-9582-17ACFFC585D5}"/>
                    </a:ext>
                  </a:extLst>
                </p:cNvPr>
                <p:cNvSpPr/>
                <p:nvPr/>
              </p:nvSpPr>
              <p:spPr>
                <a:xfrm>
                  <a:off x="1140393" y="2265482"/>
                  <a:ext cx="105508" cy="1055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3971BAD-DAA1-4743-A6D2-9AFB8D598B5A}"/>
                    </a:ext>
                  </a:extLst>
                </p:cNvPr>
                <p:cNvSpPr/>
                <p:nvPr/>
              </p:nvSpPr>
              <p:spPr>
                <a:xfrm>
                  <a:off x="1327309" y="2265482"/>
                  <a:ext cx="105508" cy="1055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189E098-3882-4C8A-B16D-AB0F2576DC48}"/>
                    </a:ext>
                  </a:extLst>
                </p:cNvPr>
                <p:cNvSpPr/>
                <p:nvPr/>
              </p:nvSpPr>
              <p:spPr>
                <a:xfrm>
                  <a:off x="1754228" y="2265482"/>
                  <a:ext cx="105508" cy="1055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A074190-CFD1-4041-89D5-F0C79D9CF720}"/>
                    </a:ext>
                  </a:extLst>
                </p:cNvPr>
                <p:cNvSpPr/>
                <p:nvPr/>
              </p:nvSpPr>
              <p:spPr>
                <a:xfrm>
                  <a:off x="2255063" y="2265482"/>
                  <a:ext cx="105508" cy="1055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16FAD8-416E-4A9B-BFBF-E13888B1F5D2}"/>
                    </a:ext>
                  </a:extLst>
                </p:cNvPr>
                <p:cNvSpPr/>
                <p:nvPr/>
              </p:nvSpPr>
              <p:spPr>
                <a:xfrm>
                  <a:off x="1461471" y="2265482"/>
                  <a:ext cx="105508" cy="10550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2844083-BECA-4E8A-972D-0BED7148D0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9438" y="2172349"/>
                <a:ext cx="0" cy="102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F136D3-20D5-4E82-A670-8C1946CF636A}"/>
                </a:ext>
              </a:extLst>
            </p:cNvPr>
            <p:cNvSpPr txBox="1"/>
            <p:nvPr/>
          </p:nvSpPr>
          <p:spPr>
            <a:xfrm>
              <a:off x="143219" y="1591535"/>
              <a:ext cx="2086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 Distribution: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C5C11E-F8CA-43E0-B92C-35D343BCAD20}"/>
                </a:ext>
              </a:extLst>
            </p:cNvPr>
            <p:cNvSpPr txBox="1"/>
            <p:nvPr/>
          </p:nvSpPr>
          <p:spPr>
            <a:xfrm>
              <a:off x="5011287" y="1913555"/>
              <a:ext cx="132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Target: Blue</a:t>
              </a:r>
            </a:p>
            <a:p>
              <a:r>
                <a:rPr lang="en-US" sz="1200" dirty="0"/>
                <a:t>Non-target:  Red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D959A4C-31D8-48B9-B857-B70411A15946}"/>
              </a:ext>
            </a:extLst>
          </p:cNvPr>
          <p:cNvGrpSpPr/>
          <p:nvPr/>
        </p:nvGrpSpPr>
        <p:grpSpPr>
          <a:xfrm>
            <a:off x="1521474" y="3304998"/>
            <a:ext cx="5918583" cy="1551604"/>
            <a:chOff x="177416" y="3293981"/>
            <a:chExt cx="5918583" cy="155160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2C2F55-1085-46AB-8C5C-F7E861CA007A}"/>
                </a:ext>
              </a:extLst>
            </p:cNvPr>
            <p:cNvGrpSpPr/>
            <p:nvPr/>
          </p:nvGrpSpPr>
          <p:grpSpPr>
            <a:xfrm>
              <a:off x="660632" y="3632201"/>
              <a:ext cx="5435367" cy="1213384"/>
              <a:chOff x="671764" y="4010309"/>
              <a:chExt cx="5435367" cy="121338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BFC0C31-A668-49C8-98E0-0E579FFFD4D9}"/>
                  </a:ext>
                </a:extLst>
              </p:cNvPr>
              <p:cNvGrpSpPr/>
              <p:nvPr/>
            </p:nvGrpSpPr>
            <p:grpSpPr>
              <a:xfrm>
                <a:off x="671764" y="4010309"/>
                <a:ext cx="4310869" cy="1140855"/>
                <a:chOff x="671764" y="4010309"/>
                <a:chExt cx="4310869" cy="1140855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282D70B-C811-4602-A2C1-A8F0ECF01788}"/>
                    </a:ext>
                  </a:extLst>
                </p:cNvPr>
                <p:cNvGrpSpPr/>
                <p:nvPr/>
              </p:nvGrpSpPr>
              <p:grpSpPr>
                <a:xfrm>
                  <a:off x="1121275" y="4055706"/>
                  <a:ext cx="3861358" cy="1048579"/>
                  <a:chOff x="1121275" y="4055706"/>
                  <a:chExt cx="3861358" cy="1048579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D93F343A-CDEE-4416-8548-868E38A0A372}"/>
                      </a:ext>
                    </a:extLst>
                  </p:cNvPr>
                  <p:cNvGrpSpPr/>
                  <p:nvPr/>
                </p:nvGrpSpPr>
                <p:grpSpPr>
                  <a:xfrm>
                    <a:off x="1166771" y="4055706"/>
                    <a:ext cx="3815862" cy="1048579"/>
                    <a:chOff x="1166771" y="2062065"/>
                    <a:chExt cx="3815862" cy="1048579"/>
                  </a:xfrm>
                </p:grpSpPr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C406A591-6E22-439D-98E2-36E04FDFB4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66771" y="3106248"/>
                      <a:ext cx="3815862" cy="439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91EB674E-7869-4B92-815A-D1ECEFBDCA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66771" y="2062065"/>
                      <a:ext cx="1" cy="104418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29AE47DA-4797-4FC9-AC10-E0A531F988B8}"/>
                      </a:ext>
                    </a:extLst>
                  </p:cNvPr>
                  <p:cNvSpPr/>
                  <p:nvPr/>
                </p:nvSpPr>
                <p:spPr>
                  <a:xfrm>
                    <a:off x="1175657" y="4147338"/>
                    <a:ext cx="3620278" cy="953686"/>
                  </a:xfrm>
                  <a:custGeom>
                    <a:avLst/>
                    <a:gdLst>
                      <a:gd name="connsiteX0" fmla="*/ 0 w 3620278"/>
                      <a:gd name="connsiteY0" fmla="*/ 947176 h 953686"/>
                      <a:gd name="connsiteX1" fmla="*/ 1200539 w 3620278"/>
                      <a:gd name="connsiteY1" fmla="*/ 841429 h 953686"/>
                      <a:gd name="connsiteX2" fmla="*/ 1803919 w 3620278"/>
                      <a:gd name="connsiteY2" fmla="*/ 175846 h 953686"/>
                      <a:gd name="connsiteX3" fmla="*/ 3620278 w 3620278"/>
                      <a:gd name="connsiteY3" fmla="*/ 1674 h 953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20278" h="953686">
                        <a:moveTo>
                          <a:pt x="0" y="947176"/>
                        </a:moveTo>
                        <a:cubicBezTo>
                          <a:pt x="449943" y="958580"/>
                          <a:pt x="899886" y="969984"/>
                          <a:pt x="1200539" y="841429"/>
                        </a:cubicBezTo>
                        <a:cubicBezTo>
                          <a:pt x="1501192" y="712874"/>
                          <a:pt x="1400629" y="315805"/>
                          <a:pt x="1803919" y="175846"/>
                        </a:cubicBezTo>
                        <a:cubicBezTo>
                          <a:pt x="2207209" y="35887"/>
                          <a:pt x="3310294" y="-9730"/>
                          <a:pt x="3620278" y="1674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7082845F-6C98-4398-A878-C83E5A6DA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1275" y="4147779"/>
                    <a:ext cx="10876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EEEA42C2-FF52-4CE9-A917-FB6BE35DCB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75656" y="4134113"/>
                    <a:ext cx="3620279" cy="1435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D50DE38-A61D-4E85-9EB2-3C661ACEE8E0}"/>
                    </a:ext>
                  </a:extLst>
                </p:cNvPr>
                <p:cNvSpPr txBox="1"/>
                <p:nvPr/>
              </p:nvSpPr>
              <p:spPr>
                <a:xfrm>
                  <a:off x="671764" y="4010309"/>
                  <a:ext cx="5582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100%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14708B3-1998-4536-BDAB-BCA822787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6326" y="5048582"/>
                  <a:ext cx="0" cy="102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ECA22E3-8E2E-4C15-9501-1F625BD766AE}"/>
                  </a:ext>
                </a:extLst>
              </p:cNvPr>
              <p:cNvSpPr/>
              <p:nvPr/>
            </p:nvSpPr>
            <p:spPr>
              <a:xfrm flipH="1">
                <a:off x="1184542" y="4149006"/>
                <a:ext cx="3620278" cy="953686"/>
              </a:xfrm>
              <a:custGeom>
                <a:avLst/>
                <a:gdLst>
                  <a:gd name="connsiteX0" fmla="*/ 0 w 3620278"/>
                  <a:gd name="connsiteY0" fmla="*/ 947176 h 953686"/>
                  <a:gd name="connsiteX1" fmla="*/ 1200539 w 3620278"/>
                  <a:gd name="connsiteY1" fmla="*/ 841429 h 953686"/>
                  <a:gd name="connsiteX2" fmla="*/ 1803919 w 3620278"/>
                  <a:gd name="connsiteY2" fmla="*/ 175846 h 953686"/>
                  <a:gd name="connsiteX3" fmla="*/ 3620278 w 3620278"/>
                  <a:gd name="connsiteY3" fmla="*/ 1674 h 95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0278" h="953686">
                    <a:moveTo>
                      <a:pt x="0" y="947176"/>
                    </a:moveTo>
                    <a:cubicBezTo>
                      <a:pt x="449943" y="958580"/>
                      <a:pt x="899886" y="969984"/>
                      <a:pt x="1200539" y="841429"/>
                    </a:cubicBezTo>
                    <a:cubicBezTo>
                      <a:pt x="1501192" y="712874"/>
                      <a:pt x="1400629" y="315805"/>
                      <a:pt x="1803919" y="175846"/>
                    </a:cubicBezTo>
                    <a:cubicBezTo>
                      <a:pt x="2207209" y="35887"/>
                      <a:pt x="3310294" y="-9730"/>
                      <a:pt x="3620278" y="167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1B104B-9827-4F3F-81E0-328EB6B6B46F}"/>
                  </a:ext>
                </a:extLst>
              </p:cNvPr>
              <p:cNvSpPr txBox="1"/>
              <p:nvPr/>
            </p:nvSpPr>
            <p:spPr>
              <a:xfrm>
                <a:off x="764152" y="4946694"/>
                <a:ext cx="558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0%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33F2A0-5CDC-478A-921A-5B69FB9BC12A}"/>
                  </a:ext>
                </a:extLst>
              </p:cNvPr>
              <p:cNvSpPr txBox="1"/>
              <p:nvPr/>
            </p:nvSpPr>
            <p:spPr>
              <a:xfrm>
                <a:off x="5071784" y="4010309"/>
                <a:ext cx="1035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</a:t>
                </a:r>
                <a:r>
                  <a:rPr lang="en-US" sz="1200" baseline="-25000" dirty="0"/>
                  <a:t>1 </a:t>
                </a:r>
                <a:r>
                  <a:rPr lang="en-US" sz="1200" dirty="0"/>
                  <a:t>= P(Blue) </a:t>
                </a:r>
              </a:p>
              <a:p>
                <a:r>
                  <a:rPr lang="en-US" sz="1200" dirty="0"/>
                  <a:t>F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 = P(Red)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C426A3-9A6C-4EB7-A6BB-E913910BD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63" y="3769671"/>
              <a:ext cx="0" cy="96577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49428F-FD0A-42E7-AFD9-825BAE5BBF52}"/>
                </a:ext>
              </a:extLst>
            </p:cNvPr>
            <p:cNvSpPr txBox="1"/>
            <p:nvPr/>
          </p:nvSpPr>
          <p:spPr>
            <a:xfrm>
              <a:off x="177416" y="3293981"/>
              <a:ext cx="3482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 or define sigmoid probability: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F923AB9-E794-4FDC-BD8D-CD14D2454F50}"/>
              </a:ext>
            </a:extLst>
          </p:cNvPr>
          <p:cNvSpPr txBox="1"/>
          <p:nvPr/>
        </p:nvSpPr>
        <p:spPr>
          <a:xfrm>
            <a:off x="1487280" y="5077786"/>
            <a:ext cx="34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= -Log(Probability)*Label: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D1631-0C85-41A9-A2DD-76D2745B8F0D}"/>
              </a:ext>
            </a:extLst>
          </p:cNvPr>
          <p:cNvSpPr txBox="1"/>
          <p:nvPr/>
        </p:nvSpPr>
        <p:spPr>
          <a:xfrm>
            <a:off x="8319562" y="1850697"/>
            <a:ext cx="22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of Faces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C758D-FCEE-4883-810B-35FB36E9B9B4}"/>
              </a:ext>
            </a:extLst>
          </p:cNvPr>
          <p:cNvSpPr txBox="1"/>
          <p:nvPr/>
        </p:nvSpPr>
        <p:spPr>
          <a:xfrm>
            <a:off x="8319562" y="1054539"/>
            <a:ext cx="223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 Context: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A82B29-D769-482F-AE2B-9D5D499770E7}"/>
              </a:ext>
            </a:extLst>
          </p:cNvPr>
          <p:cNvSpPr txBox="1"/>
          <p:nvPr/>
        </p:nvSpPr>
        <p:spPr>
          <a:xfrm>
            <a:off x="8319562" y="2822957"/>
            <a:ext cx="22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to classify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C7F78-93A0-4AF6-AC87-8F39E8653048}"/>
              </a:ext>
            </a:extLst>
          </p:cNvPr>
          <p:cNvSpPr txBox="1"/>
          <p:nvPr/>
        </p:nvSpPr>
        <p:spPr>
          <a:xfrm>
            <a:off x="8319562" y="4096854"/>
            <a:ext cx="22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Percentages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DB267C-367E-4EDF-A2E5-AA3793F0A803}"/>
              </a:ext>
            </a:extLst>
          </p:cNvPr>
          <p:cNvSpPr txBox="1"/>
          <p:nvPr/>
        </p:nvSpPr>
        <p:spPr>
          <a:xfrm>
            <a:off x="8319562" y="5578308"/>
            <a:ext cx="22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Determination</a:t>
            </a:r>
          </a:p>
        </p:txBody>
      </p:sp>
    </p:spTree>
    <p:extLst>
      <p:ext uri="{BB962C8B-B14F-4D97-AF65-F5344CB8AC3E}">
        <p14:creationId xmlns:p14="http://schemas.microsoft.com/office/powerpoint/2010/main" val="195172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49D0-AD3B-4A11-84AF-A833196F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stage Cross Entropy Loss (CEL) is used to determine if faces are the same: </a:t>
            </a:r>
          </a:p>
          <a:p>
            <a:pPr marL="0" indent="0">
              <a:buNone/>
            </a:pPr>
            <a:r>
              <a:rPr lang="en-US" dirty="0"/>
              <a:t>				, </a:t>
            </a:r>
            <a:r>
              <a:rPr lang="en-US" sz="1800" dirty="0"/>
              <a:t> </a:t>
            </a:r>
            <a:r>
              <a:rPr lang="en-US" sz="1800" i="1" dirty="0"/>
              <a:t>with </a:t>
            </a:r>
            <a:r>
              <a:rPr lang="en-US" sz="2000" i="1" dirty="0"/>
              <a:t>L</a:t>
            </a:r>
            <a:r>
              <a:rPr lang="en-US" sz="2000" i="1" baseline="-25000" dirty="0"/>
              <a:t>1</a:t>
            </a:r>
            <a:r>
              <a:rPr lang="en-US" sz="2000" i="1" dirty="0"/>
              <a:t> explicit differences and L</a:t>
            </a:r>
            <a:r>
              <a:rPr lang="en-US" sz="2000" i="1" baseline="-25000" dirty="0"/>
              <a:t>2</a:t>
            </a:r>
            <a:r>
              <a:rPr lang="en-US" sz="2000" i="1" dirty="0"/>
              <a:t> implicit differences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FCFC0-AE30-49B8-86FB-410D68D2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8" y="4390779"/>
            <a:ext cx="7688873" cy="120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4B3CD-D531-4F85-8494-922365B6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13" y="3450093"/>
            <a:ext cx="8456278" cy="940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9DFDA-3EA5-4558-B7CB-23015F2A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21A0F-0FA5-4DA2-A987-0AFE9BBE5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048" y="2520393"/>
            <a:ext cx="2612945" cy="5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4709-9F19-493D-9247-5381F001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 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4D71D-C292-4AE7-A941-F0A83FC9F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59" y="1690688"/>
            <a:ext cx="525194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84474-DC67-44A3-88D2-9D41C140A430}"/>
              </a:ext>
            </a:extLst>
          </p:cNvPr>
          <p:cNvSpPr txBox="1"/>
          <p:nvPr/>
        </p:nvSpPr>
        <p:spPr>
          <a:xfrm>
            <a:off x="6578896" y="1690688"/>
            <a:ext cx="4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Set</a:t>
            </a:r>
            <a:r>
              <a:rPr lang="en-US" sz="2400" dirty="0"/>
              <a:t>: 128 images from </a:t>
            </a:r>
            <a:r>
              <a:rPr lang="en-US" sz="2400" i="1" dirty="0"/>
              <a:t>CASIA-</a:t>
            </a:r>
            <a:r>
              <a:rPr lang="en-US" sz="2400" i="1" dirty="0" err="1"/>
              <a:t>Webface</a:t>
            </a:r>
            <a:r>
              <a:rPr lang="en-US" sz="2400" dirty="0"/>
              <a:t> (bank of 10,000 people / 500,000 images)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75B7E-8756-4126-8F4F-24B905C15C67}"/>
              </a:ext>
            </a:extLst>
          </p:cNvPr>
          <p:cNvSpPr txBox="1"/>
          <p:nvPr/>
        </p:nvSpPr>
        <p:spPr>
          <a:xfrm>
            <a:off x="6578896" y="3155983"/>
            <a:ext cx="487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 Set 1</a:t>
            </a:r>
            <a:r>
              <a:rPr lang="en-US" sz="2400" dirty="0"/>
              <a:t>: 128 images from </a:t>
            </a:r>
            <a:r>
              <a:rPr lang="en-US" sz="2400" i="1" dirty="0"/>
              <a:t>Labelled Faces in the Wild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B22CA-D873-41BB-8D0D-D5AF2CE28996}"/>
              </a:ext>
            </a:extLst>
          </p:cNvPr>
          <p:cNvSpPr txBox="1"/>
          <p:nvPr/>
        </p:nvSpPr>
        <p:spPr>
          <a:xfrm>
            <a:off x="6578896" y="4391400"/>
            <a:ext cx="487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Testing Set 2</a:t>
            </a:r>
            <a:r>
              <a:rPr lang="en-US" sz="2400" dirty="0"/>
              <a:t>: 128 images from </a:t>
            </a:r>
            <a:r>
              <a:rPr lang="en-US" sz="2400" i="1" dirty="0"/>
              <a:t>IARPA Janus 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E62ED-9A46-4A62-999A-452194791384}"/>
              </a:ext>
            </a:extLst>
          </p:cNvPr>
          <p:cNvSpPr txBox="1"/>
          <p:nvPr/>
        </p:nvSpPr>
        <p:spPr>
          <a:xfrm>
            <a:off x="6578896" y="5580361"/>
            <a:ext cx="48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</a:t>
            </a:r>
            <a:r>
              <a:rPr lang="en-US" sz="2400" dirty="0"/>
              <a:t>: Uniform face framing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1393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F906-4C86-4400-8E56-8B41B822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1 - 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FC50-9CC3-4B54-9B3A-E9002178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245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D7D19-A5F1-4214-8A1D-701D4E1B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30" y="3508578"/>
            <a:ext cx="414337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2730A-DCE5-4594-88FD-922E1182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5071243"/>
            <a:ext cx="4791075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0DF41-0C81-4F3B-B8D0-8D4D59F461B4}"/>
              </a:ext>
            </a:extLst>
          </p:cNvPr>
          <p:cNvSpPr txBox="1"/>
          <p:nvPr/>
        </p:nvSpPr>
        <p:spPr>
          <a:xfrm>
            <a:off x="6578896" y="1776672"/>
            <a:ext cx="4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</a:t>
            </a:r>
            <a:r>
              <a:rPr lang="en-US" sz="2400" dirty="0"/>
              <a:t>: Significant increase in accuracy when minimizing FAR (False Positives)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573D4-9A3B-4383-9FA1-2DA1ACBD4A94}"/>
              </a:ext>
            </a:extLst>
          </p:cNvPr>
          <p:cNvSpPr txBox="1"/>
          <p:nvPr/>
        </p:nvSpPr>
        <p:spPr>
          <a:xfrm>
            <a:off x="6578896" y="3523235"/>
            <a:ext cx="4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Sub-generator count</a:t>
            </a:r>
            <a:r>
              <a:rPr lang="en-US" sz="2400" dirty="0"/>
              <a:t>: More generators improves accuracy at diminishing returns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557E0-4EF3-416A-BD1B-E5F1B0687A59}"/>
              </a:ext>
            </a:extLst>
          </p:cNvPr>
          <p:cNvSpPr txBox="1"/>
          <p:nvPr/>
        </p:nvSpPr>
        <p:spPr>
          <a:xfrm>
            <a:off x="6578896" y="5161640"/>
            <a:ext cx="4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 Layer Count</a:t>
            </a:r>
            <a:r>
              <a:rPr lang="en-US" sz="2400" dirty="0"/>
              <a:t>: More network layers improves accuracy at diminishing returns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6518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502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Face Recognition with Contrastive Convolution</vt:lpstr>
      <vt:lpstr>Presentation Content</vt:lpstr>
      <vt:lpstr>Overview</vt:lpstr>
      <vt:lpstr>Methodology</vt:lpstr>
      <vt:lpstr>Assessment</vt:lpstr>
      <vt:lpstr>Cross Entropy Loss</vt:lpstr>
      <vt:lpstr>Assessment</vt:lpstr>
      <vt:lpstr>Experimental Set up</vt:lpstr>
      <vt:lpstr>Results 1 - Characterization</vt:lpstr>
      <vt:lpstr>Results 2 – Visual Response Analysis </vt:lpstr>
      <vt:lpstr>Results 3 - Comparison</vt:lpstr>
      <vt:lpstr>Impact</vt:lpstr>
      <vt:lpstr>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with Contrastive Convolution</dc:title>
  <dc:creator>Seth So</dc:creator>
  <cp:lastModifiedBy>Seth So</cp:lastModifiedBy>
  <cp:revision>19</cp:revision>
  <dcterms:created xsi:type="dcterms:W3CDTF">2019-11-29T02:07:34Z</dcterms:created>
  <dcterms:modified xsi:type="dcterms:W3CDTF">2019-12-02T06:55:09Z</dcterms:modified>
</cp:coreProperties>
</file>