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120" d="100"/>
          <a:sy n="120" d="100"/>
        </p:scale>
        <p:origin x="39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8409-BB15-911A-42AE-4284AD4B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7A702-B035-8A6E-E34D-0654A5D1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0FDA-E3D9-671E-A2FF-38D9B0F1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8B85-C938-5B6E-7CB4-5FCF2F2E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D38D-7F63-8A4E-17BA-840DC9A5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081-7E01-7B8A-C18A-284199B4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810CF-5F5D-8232-E8CE-2F4DEC73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1808-4DD0-979F-7C37-CD50BA98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9AFA-1394-F7EF-B1F4-DB71EA43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B8BD-4F5D-23FF-8668-99EC7842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56B8E-8AA5-8F2C-2D99-00C50FE1F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3DADD-BCDC-0C82-A943-84233267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9EFD-4DCD-E161-E27D-404AE37A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3082-3703-9F51-FB30-09C26A74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91BB-CE6B-6E9A-40E3-9829B6F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32E2-6E99-8B2D-293C-45514AB9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2696-799F-D05B-89BC-881230F6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432E-901E-3299-5268-181B2AF4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ABF7-F709-7E7D-887C-F4A04D54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B014-88CA-F904-71B3-D9E35A6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7B0F-54FA-127E-8FB1-CA5DA5BF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D7D14-74E7-97BC-B2FF-B5ECDFA8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F4DD-4646-46C4-C84D-E1DAABE9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F1F8-BF64-9AB0-4329-341289C8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9918-5B6D-B641-8332-8FA33C7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9159-60C9-B88D-CF33-C3700F6F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1637-CF96-9628-3E0D-82990F1E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8AEB6-F220-D197-F9AD-B81D3D1B9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5DD6-CDD8-AC66-1E2C-BD8A2AEB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BDC3A-DF74-FA53-829F-C121F228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B7263-AD3E-FB04-ECF9-C002CA60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ECCD-B307-371D-1748-0657CDE6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4F3C-41C7-8ADF-2BD8-CBE3BEE7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B8A1-C69C-D035-6AA2-C417B03F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5D246-AED8-6584-3F34-D429EE2FB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B713A-E822-C872-4C06-99540305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743D7-28AC-ACD5-B856-416E474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13676-962F-B144-93B0-1B266259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8393D-F837-9A16-84CE-A0D645F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ED2A-B0CD-3081-6F8D-E43C00DF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ECD0-E92B-3300-DB54-995ABD37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41F6B-8A17-FBB9-C2D5-BE33EC43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AE4E8-9979-ACC6-FC5D-F6021F41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CE10-D944-A2BD-506F-7D02E5A1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DF08E-903C-0196-25E4-381700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52A9-E63E-5E1F-05E0-2553193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14FF-AA0C-372C-EA6C-BD598B4A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5741-1866-D313-8605-77E4F2A6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DDD99-0778-7C30-F376-A60996FC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91CB9-E55A-51E3-D738-E548F3C1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3B85-B030-4CC6-1E9E-B4615E17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F5A2-3679-78A7-0CE4-EEA3D23D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CDD-08C5-AD60-507F-2D73FC36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8FB93-89B5-24B5-D550-5174C241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C337-4A32-D609-D31B-68383F55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DAE5-3BF3-C0C7-BDEF-132A625A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6B1D-9302-DAD4-A43D-8389B464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E699-A3F5-9DD5-CFCF-FB26D75A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4518E-3BA5-60B6-8C2A-3EDBA570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85B1-ABB6-D928-E5E8-7696D697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CAC-AE2A-79EE-C995-3FA05E29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255F-D35D-4519-928E-72D91DCAE96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52AA-CCDF-2B76-D89C-A3EC9DA66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45036-93F6-8490-E45F-5BE638CB1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ED6E-BE48-4BDE-8394-13BE3140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D00B-5649-6E10-886A-A7E7FB0A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 Collision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DDC8E-753B-89B6-0D21-B35051A2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 to the first three questions on Homework 6</a:t>
            </a:r>
          </a:p>
        </p:txBody>
      </p:sp>
    </p:spTree>
    <p:extLst>
      <p:ext uri="{BB962C8B-B14F-4D97-AF65-F5344CB8AC3E}">
        <p14:creationId xmlns:p14="http://schemas.microsoft.com/office/powerpoint/2010/main" val="124363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1411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3+1∗1+1∗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3+1+1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31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3+1∗1+1∗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3+1+1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There is already an item in b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ucket 5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So, we must handle the collision using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Quadratic Probing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4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8569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3+1∗2+1∗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3+2+4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9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6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487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3+1∗2+1∗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3+2+4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Bucket 9 is empty, so we insert 18 in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54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5087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76 into the hash table</a:t>
                </a:r>
              </a:p>
              <a:p>
                <a:r>
                  <a:rPr lang="en-US" sz="2400" dirty="0"/>
                  <a:t>h(76) = 76 %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1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09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7902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76 into the hash table</a:t>
                </a:r>
              </a:p>
              <a:p>
                <a:r>
                  <a:rPr lang="en-US" sz="2400" dirty="0"/>
                  <a:t>h(76) = 76 %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1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Bucket 1 is empty, so we insert 76 into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No collisions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2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98364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36 into the hash table</a:t>
                </a:r>
              </a:p>
              <a:p>
                <a:r>
                  <a:rPr lang="en-US" sz="2400" dirty="0"/>
                  <a:t>h(36) = 36 %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6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5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36 into the hash table</a:t>
                </a:r>
              </a:p>
              <a:p>
                <a:r>
                  <a:rPr lang="en-US" sz="2400" dirty="0"/>
                  <a:t>h(36) = 36 %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6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There is already an item in b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ucket 5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So, we must handle the collision using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Quadratic Probing</a:t>
                </a:r>
                <a:endParaRPr lang="en-US" sz="24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12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6+1∗1+1∗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6+1+1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8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8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7085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6+1∗1+1∗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6+1+1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Bucket 8 is empty, so we insert 36 into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FE8D-8588-B439-2AB9-E6E224D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85799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79431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12 into the hash table</a:t>
                </a:r>
              </a:p>
              <a:p>
                <a:r>
                  <a:rPr lang="en-US" sz="2400" dirty="0"/>
                  <a:t>h(12) = 12 %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12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12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43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40391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12 into the hash table</a:t>
                </a:r>
              </a:p>
              <a:p>
                <a:r>
                  <a:rPr lang="en-US" sz="2400" dirty="0"/>
                  <a:t>h(12) = 12 %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12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Bucket 12 is empty, so we insert 12 into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collisions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5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9317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Search and remove 36 from the table</a:t>
                </a:r>
              </a:p>
              <a:p>
                <a:r>
                  <a:rPr lang="en-US" sz="2400" dirty="0"/>
                  <a:t>h(36) = 36 %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6</a:t>
                </a:r>
              </a:p>
              <a:p>
                <a:r>
                  <a:rPr lang="en-US" sz="2400" dirty="0"/>
                  <a:t>Find bucket to remove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check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see if 36 is in it</a:t>
                </a:r>
                <a:endParaRPr lang="en-US" sz="2400" dirty="0">
                  <a:solidFill>
                    <a:prstClr val="black"/>
                  </a:solidFill>
                  <a:highlight>
                    <a:srgbClr val="FF0000"/>
                  </a:highlight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38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Search and remove 36 from the table</a:t>
                </a:r>
              </a:p>
              <a:p>
                <a:r>
                  <a:rPr lang="en-US" sz="2400" dirty="0"/>
                  <a:t>h(36) = 36 %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6</a:t>
                </a:r>
              </a:p>
              <a:p>
                <a:r>
                  <a:rPr lang="en-US" sz="2400" dirty="0"/>
                  <a:t>Find bucket to remove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check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see if 36 is in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Bucket 6 is non-empty and does not contain 36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So, search for next place 36 could be with Quadratic Probing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1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672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remove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6+1∗1+1∗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6+1+1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check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see if 36 is in it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7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314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remove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6+1∗1+1∗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6+1+1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check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see if 36 is in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36 is in bucket 8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the entry in bucket 8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Mark bucket 8 as empty-after-removal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78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FE8D-8588-B439-2AB9-E6E224D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951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8618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2982" y="1557287"/>
                <a:ext cx="7602984" cy="3405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Using Double Hashing, insert 4, 12, 21, 17, and 31 into the hash table in the given order</a:t>
                </a:r>
              </a:p>
              <a:p>
                <a:r>
                  <a:rPr lang="en-US" sz="2400" dirty="0"/>
                  <a:t>Then, search and remove 17 from the table</a:t>
                </a:r>
              </a:p>
              <a:p>
                <a:r>
                  <a:rPr lang="en-US" sz="2400" dirty="0"/>
                  <a:t>Reminder:</a:t>
                </a:r>
              </a:p>
              <a:p>
                <a:pPr lvl="1"/>
                <a:r>
                  <a:rPr lang="en-US" dirty="0"/>
                  <a:t>Double hashing uses the following formula to determine an item’s placement in the hash table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%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𝑡𝑎𝑏𝑙𝑒𝑠𝑖𝑧𝑒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 err="1"/>
                  <a:t>i</a:t>
                </a:r>
                <a:r>
                  <a:rPr lang="en-US" dirty="0"/>
                  <a:t> starts out at 0 and increments by 1 for each collision encountered when trying to insert the item into the table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982" y="1557287"/>
                <a:ext cx="7602984" cy="3405330"/>
              </a:xfrm>
              <a:prstGeom prst="rect">
                <a:avLst/>
              </a:prstGeom>
              <a:blipFill>
                <a:blip r:embed="rId2"/>
                <a:stretch>
                  <a:fillRect l="-1123" t="-2504" r="-1844" b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3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337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4 into the hash table</a:t>
                </a:r>
              </a:p>
              <a:p>
                <a:r>
                  <a:rPr lang="en-US" sz="2400" dirty="0"/>
                  <a:t>h1(4) = 4 % 10 = 4</a:t>
                </a:r>
              </a:p>
              <a:p>
                <a:r>
                  <a:rPr lang="en-US" sz="2400" dirty="0"/>
                  <a:t>h2(4) = 4 % 3 = 1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2(4)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4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781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23016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4 into the hash table</a:t>
                </a:r>
              </a:p>
              <a:p>
                <a:r>
                  <a:rPr lang="en-US" sz="2400" dirty="0"/>
                  <a:t>h1(4) = 4 % 10 = 4</a:t>
                </a:r>
              </a:p>
              <a:p>
                <a:r>
                  <a:rPr lang="en-US" sz="2400" dirty="0"/>
                  <a:t>h2(4) = 4 % 3 = 1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2(4)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4</a:t>
                </a:r>
              </a:p>
              <a:p>
                <a:r>
                  <a:rPr lang="en-US" sz="2400" dirty="0"/>
                  <a:t>Bucket 4 is empty, so we can insert 4 into it</a:t>
                </a:r>
              </a:p>
              <a:p>
                <a:r>
                  <a:rPr lang="en-US" sz="2400" dirty="0"/>
                  <a:t>No collisions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6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c1 = 1 and c2 =1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36738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2982" y="1557287"/>
                <a:ext cx="7602984" cy="34053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Using Quadratic Probing, insert 21, 25, 18, 76, 36, and 12 into the hash table in the given order</a:t>
                </a:r>
              </a:p>
              <a:p>
                <a:r>
                  <a:rPr lang="en-US" sz="2400" dirty="0"/>
                  <a:t>Then, search and remove 36 from the table</a:t>
                </a:r>
              </a:p>
              <a:p>
                <a:r>
                  <a:rPr lang="en-US" sz="2400" dirty="0"/>
                  <a:t>Reminder:</a:t>
                </a:r>
              </a:p>
              <a:p>
                <a:pPr lvl="1"/>
                <a:r>
                  <a:rPr lang="en-US" dirty="0"/>
                  <a:t>Quadratic probing uses the following formula to determine an item’s placement in the hash table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%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𝑡𝑎𝑏𝑙𝑒𝑠𝑖𝑧𝑒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H is the result of the hash function</a:t>
                </a:r>
              </a:p>
              <a:p>
                <a:pPr lvl="2"/>
                <a:r>
                  <a:rPr lang="en-US" dirty="0" err="1"/>
                  <a:t>i</a:t>
                </a:r>
                <a:r>
                  <a:rPr lang="en-US" dirty="0"/>
                  <a:t> starts out at 0 and increments by 1 for each collision encountered when trying to insert the item into the table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982" y="1557287"/>
                <a:ext cx="7602984" cy="3405330"/>
              </a:xfrm>
              <a:prstGeom prst="rect">
                <a:avLst/>
              </a:prstGeom>
              <a:blipFill>
                <a:blip r:embed="rId2"/>
                <a:stretch>
                  <a:fillRect l="-962" t="-286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71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35043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12 into the hash table</a:t>
                </a:r>
              </a:p>
              <a:p>
                <a:r>
                  <a:rPr lang="en-US" sz="2400" dirty="0"/>
                  <a:t>h1(12) = 12 % 10 = 2</a:t>
                </a:r>
              </a:p>
              <a:p>
                <a:r>
                  <a:rPr lang="en-US" sz="2400" dirty="0"/>
                  <a:t>h2(12) = 12 % 3 = 0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2(12)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2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5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823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12 into the hash table</a:t>
                </a:r>
              </a:p>
              <a:p>
                <a:r>
                  <a:rPr lang="en-US" sz="2400" dirty="0"/>
                  <a:t>h1(12) = 12 % 10 = 2</a:t>
                </a:r>
              </a:p>
              <a:p>
                <a:r>
                  <a:rPr lang="en-US" sz="2400" dirty="0"/>
                  <a:t>h2(12) = 12 % 3 = 0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2(12)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2</a:t>
                </a:r>
              </a:p>
              <a:p>
                <a:r>
                  <a:rPr lang="en-US" sz="2400" dirty="0"/>
                  <a:t>Bucket 2 is empty, so we can insert 12 into it</a:t>
                </a:r>
              </a:p>
              <a:p>
                <a:r>
                  <a:rPr lang="en-US" sz="2400" dirty="0"/>
                  <a:t>No collisions</a:t>
                </a:r>
              </a:p>
              <a:p>
                <a:pPr marL="0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292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19324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21 into the hash table</a:t>
                </a:r>
              </a:p>
              <a:p>
                <a:r>
                  <a:rPr lang="en-US" sz="2400" dirty="0"/>
                  <a:t>h1(21) = 21 % 10 = 1</a:t>
                </a:r>
              </a:p>
              <a:p>
                <a:r>
                  <a:rPr lang="en-US" sz="2400" dirty="0"/>
                  <a:t>h2(21) = 21 % 3 = 0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2(21)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4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1553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21 into the hash table</a:t>
                </a:r>
              </a:p>
              <a:p>
                <a:r>
                  <a:rPr lang="en-US" sz="2400" dirty="0"/>
                  <a:t>h1(21) = 21 % 10 = 1</a:t>
                </a:r>
              </a:p>
              <a:p>
                <a:r>
                  <a:rPr lang="en-US" sz="2400" dirty="0"/>
                  <a:t>h2(21) = 21 % 3 = 0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2(21)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1</a:t>
                </a:r>
              </a:p>
              <a:p>
                <a:r>
                  <a:rPr lang="en-US" sz="2400" dirty="0"/>
                  <a:t>Bucket 1 is empty, so we can insert 21 into it</a:t>
                </a:r>
              </a:p>
              <a:p>
                <a:r>
                  <a:rPr lang="en-US" sz="2400" dirty="0"/>
                  <a:t>No collisions</a:t>
                </a: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730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2361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17 into the hash table</a:t>
                </a:r>
              </a:p>
              <a:p>
                <a:r>
                  <a:rPr lang="en-US" sz="2400" dirty="0"/>
                  <a:t>h1(17) = 17 % 10 = 7</a:t>
                </a:r>
              </a:p>
              <a:p>
                <a:r>
                  <a:rPr lang="en-US" sz="2400" dirty="0"/>
                  <a:t>h2(17) = 17 % 3 = 2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2(17)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7</a:t>
                </a: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17 into the hash table</a:t>
                </a:r>
              </a:p>
              <a:p>
                <a:r>
                  <a:rPr lang="en-US" sz="2400" dirty="0"/>
                  <a:t>h1(17) = 17 % 10 = 7</a:t>
                </a:r>
              </a:p>
              <a:p>
                <a:r>
                  <a:rPr lang="en-US" sz="2400" dirty="0"/>
                  <a:t>h2(17) = 17 % 3 = 2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2(17)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There is already an item in b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ucket 7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b="0" dirty="0">
                    <a:solidFill>
                      <a:prstClr val="black"/>
                    </a:solidFill>
                    <a:latin typeface="Calibri" panose="020F0502020204030204"/>
                  </a:rPr>
                  <a:t>So, we must handle the collision using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Double Hashing</a:t>
                </a:r>
                <a:endParaRPr lang="en-US" sz="2400" dirty="0">
                  <a:highlight>
                    <a:srgbClr val="FFFF00"/>
                  </a:highlight>
                </a:endParaRP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62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95421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2(17)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7+1∗2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9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249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198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462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2(17)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7+1∗2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9</a:t>
                </a:r>
              </a:p>
              <a:p>
                <a:r>
                  <a:rPr lang="en-US" sz="2400" dirty="0"/>
                  <a:t>Bucket 9 is empty, so we can insert 17 into it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41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2515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31 into the hash table</a:t>
                </a:r>
              </a:p>
              <a:p>
                <a:r>
                  <a:rPr lang="en-US" sz="2400" dirty="0"/>
                  <a:t>h1(31) = 31 % 10 = 1</a:t>
                </a:r>
              </a:p>
              <a:p>
                <a:r>
                  <a:rPr lang="en-US" sz="2400" dirty="0"/>
                  <a:t>h2(31) = 31 % 3 = 1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1</a:t>
                </a: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446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31 into the hash table</a:t>
                </a:r>
              </a:p>
              <a:p>
                <a:r>
                  <a:rPr lang="en-US" sz="2400" dirty="0"/>
                  <a:t>h1(31) = 31 % 10 = 1</a:t>
                </a:r>
              </a:p>
              <a:p>
                <a:r>
                  <a:rPr lang="en-US" sz="2400" dirty="0"/>
                  <a:t>h2(31) = 31 % 3 = 1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1</a:t>
                </a:r>
              </a:p>
              <a:p>
                <a:r>
                  <a:rPr lang="en-US" sz="2400" dirty="0"/>
                  <a:t>There is already an item in bucket 1</a:t>
                </a:r>
              </a:p>
              <a:p>
                <a:r>
                  <a:rPr lang="en-US" sz="2400" dirty="0"/>
                  <a:t>So, we must handle the collision using Double Hashing</a:t>
                </a: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8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41001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21 into the hash table</a:t>
                </a:r>
              </a:p>
              <a:p>
                <a:r>
                  <a:rPr lang="en-US" sz="2400" dirty="0"/>
                  <a:t>h(21) = 21 %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6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6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4808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 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2</a:t>
                </a: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237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 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2</a:t>
                </a:r>
              </a:p>
              <a:p>
                <a:r>
                  <a:rPr lang="en-US" sz="2400" dirty="0"/>
                  <a:t>There is already an item in bucket 2</a:t>
                </a:r>
              </a:p>
              <a:p>
                <a:r>
                  <a:rPr lang="en-US" sz="2400" dirty="0"/>
                  <a:t>So, we must handle the collision using Double Hashing</a:t>
                </a:r>
                <a:endParaRPr lang="en-US" sz="2400" dirty="0">
                  <a:highlight>
                    <a:srgbClr val="FFFF00"/>
                  </a:highlight>
                </a:endParaRPr>
              </a:p>
              <a:p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088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17147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 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3</a:t>
                </a:r>
              </a:p>
              <a:p>
                <a:pPr marL="0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902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68128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insert into: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 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try inserting into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3</a:t>
                </a:r>
              </a:p>
              <a:p>
                <a:r>
                  <a:rPr lang="en-US" sz="2400" dirty="0"/>
                  <a:t>Bucket 3 is empty so we can insert 31 into it</a:t>
                </a:r>
              </a:p>
              <a:p>
                <a:pPr marL="0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28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4780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Search and remove 17 from the table</a:t>
                </a:r>
              </a:p>
              <a:p>
                <a:r>
                  <a:rPr lang="en-US" sz="2400" dirty="0"/>
                  <a:t>h1(17) = 17 % 10 = 7</a:t>
                </a:r>
              </a:p>
              <a:p>
                <a:r>
                  <a:rPr lang="en-US" sz="2400" dirty="0"/>
                  <a:t>h2(17) = 17 % 3 = 2</a:t>
                </a:r>
              </a:p>
              <a:p>
                <a:r>
                  <a:rPr lang="en-US" sz="2400" dirty="0"/>
                  <a:t>Find bucket to remove from: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will check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7</a:t>
                </a:r>
                <a:r>
                  <a:rPr lang="en-US" sz="2400" dirty="0"/>
                  <a:t> to see if 17 is in it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491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Search and remove 17 from the table</a:t>
                </a:r>
              </a:p>
              <a:p>
                <a:r>
                  <a:rPr lang="en-US" sz="2400" dirty="0"/>
                  <a:t>h1(17) = 17 % 10 = 7</a:t>
                </a:r>
              </a:p>
              <a:p>
                <a:r>
                  <a:rPr lang="en-US" sz="2400" dirty="0"/>
                  <a:t>h2(17) = 17 % 3 = 2</a:t>
                </a:r>
              </a:p>
              <a:p>
                <a:r>
                  <a:rPr lang="en-US" sz="2400" dirty="0"/>
                  <a:t>Find bucket to remove from: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will check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7</a:t>
                </a:r>
                <a:r>
                  <a:rPr lang="en-US" sz="2400" dirty="0"/>
                  <a:t> to see if 17 is in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Bucket 7 is non-empty and does not contain 17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So, search for next place 17 could be with Double Hashing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75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2058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remove from: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7+1 ∗2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(7+2)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will check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9</a:t>
                </a:r>
                <a:r>
                  <a:rPr lang="en-US" sz="2400" dirty="0"/>
                  <a:t> to see if 17 is in it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249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h1(key) = key % 10 and h2(key) = key %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Increment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by 1 and find next bucket to remove from: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𝑘𝑒𝑦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% 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𝑡𝑎𝑏𝑙𝑒𝑠𝑖𝑧𝑒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7+1 ∗2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(7+2)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9 % 15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2400" dirty="0"/>
                  <a:t>So, we will check bucket </a:t>
                </a:r>
                <a:r>
                  <a:rPr lang="en-US" sz="2400" dirty="0">
                    <a:highlight>
                      <a:srgbClr val="FFFF00"/>
                    </a:highlight>
                  </a:rPr>
                  <a:t>9</a:t>
                </a:r>
                <a:r>
                  <a:rPr lang="en-US" sz="2400" dirty="0"/>
                  <a:t> to see if 17 is in it</a:t>
                </a:r>
              </a:p>
              <a:p>
                <a:r>
                  <a:rPr lang="en-US" sz="2400" dirty="0"/>
                  <a:t>17 is in bucket 9</a:t>
                </a:r>
              </a:p>
              <a:p>
                <a:r>
                  <a:rPr lang="en-US" sz="2400" dirty="0"/>
                  <a:t>Remove the entry in bucket 9</a:t>
                </a:r>
              </a:p>
              <a:p>
                <a:r>
                  <a:rPr lang="en-US" sz="2400" dirty="0"/>
                  <a:t>Mark bucket 9 as empty-after-removal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27" y="1034253"/>
                <a:ext cx="7602984" cy="5171237"/>
              </a:xfrm>
              <a:prstGeom prst="rect">
                <a:avLst/>
              </a:prstGeom>
              <a:blipFill>
                <a:blip r:embed="rId2"/>
                <a:stretch>
                  <a:fillRect l="-1123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09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FE8D-8588-B439-2AB9-E6E224D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</p:spTree>
    <p:extLst>
      <p:ext uri="{BB962C8B-B14F-4D97-AF65-F5344CB8AC3E}">
        <p14:creationId xmlns:p14="http://schemas.microsoft.com/office/powerpoint/2010/main" val="705394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323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539531"/>
            <a:ext cx="7602984" cy="4026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Using Linear Probing, insert 6, 25, and 17 into the hash table in the given order</a:t>
            </a:r>
          </a:p>
          <a:p>
            <a:r>
              <a:rPr lang="en-US" sz="2400" dirty="0"/>
              <a:t>Then, search and remove 10 from the table</a:t>
            </a:r>
          </a:p>
          <a:p>
            <a:r>
              <a:rPr lang="en-US" sz="2400" dirty="0"/>
              <a:t>Then insert 12 and 34 into the hash table in the given order</a:t>
            </a:r>
          </a:p>
          <a:p>
            <a:r>
              <a:rPr lang="en-US" sz="2400" dirty="0"/>
              <a:t>Then search and remove 25 from the table</a:t>
            </a:r>
          </a:p>
          <a:p>
            <a:r>
              <a:rPr lang="en-US" sz="2400" dirty="0"/>
              <a:t>Reminder:</a:t>
            </a:r>
          </a:p>
          <a:p>
            <a:pPr lvl="1"/>
            <a:r>
              <a:rPr lang="en-US" dirty="0"/>
              <a:t>If a collision occurs and Linear Probing is used as the collision resolution method, subsequent buckets will be checked until an empty bucket is found for the insert to occur</a:t>
            </a:r>
          </a:p>
          <a:p>
            <a:pPr lvl="1"/>
            <a:r>
              <a:rPr lang="en-US" dirty="0"/>
              <a:t>The search starts from the bucket the collision occurred in</a:t>
            </a:r>
          </a:p>
        </p:txBody>
      </p:sp>
    </p:spTree>
    <p:extLst>
      <p:ext uri="{BB962C8B-B14F-4D97-AF65-F5344CB8AC3E}">
        <p14:creationId xmlns:p14="http://schemas.microsoft.com/office/powerpoint/2010/main" val="21696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22971"/>
              </p:ext>
            </p:extLst>
          </p:nvPr>
        </p:nvGraphicFramePr>
        <p:xfrm>
          <a:off x="762491" y="954355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21 into the hash table</a:t>
                </a:r>
              </a:p>
              <a:p>
                <a:r>
                  <a:rPr lang="en-US" sz="2400" dirty="0"/>
                  <a:t>h(21) = 21 %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6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  <a:endParaRPr lang="en-US" sz="2400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Bucket 6 is empty, so we can insert 21 in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No collisions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02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2836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6 into the hash table</a:t>
            </a:r>
          </a:p>
          <a:p>
            <a:r>
              <a:rPr lang="en-US" sz="2400" dirty="0"/>
              <a:t>h(6) = 6 % 15 = 6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4944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88674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6 into the hash table</a:t>
            </a:r>
          </a:p>
          <a:p>
            <a:r>
              <a:rPr lang="en-US" sz="2400" dirty="0"/>
              <a:t>h(6) = 6 % 15 = 6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6</a:t>
            </a:r>
          </a:p>
          <a:p>
            <a:r>
              <a:rPr lang="en-US" sz="2400" dirty="0"/>
              <a:t>Bucket 6 is empty, so we can insert 6 into it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12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20926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25 into the hash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80164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25 into the hash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</a:p>
          <a:p>
            <a:r>
              <a:rPr lang="en-US" sz="2400" dirty="0"/>
              <a:t>There is already an item in bucket 10</a:t>
            </a:r>
          </a:p>
          <a:p>
            <a:r>
              <a:rPr lang="en-US" sz="2400" dirty="0"/>
              <a:t>To resolve this collision, check for the next empty bucket</a:t>
            </a:r>
          </a:p>
        </p:txBody>
      </p:sp>
    </p:spTree>
    <p:extLst>
      <p:ext uri="{BB962C8B-B14F-4D97-AF65-F5344CB8AC3E}">
        <p14:creationId xmlns:p14="http://schemas.microsoft.com/office/powerpoint/2010/main" val="3781955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53288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25 into the hash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</a:p>
          <a:p>
            <a:r>
              <a:rPr lang="en-US" sz="2400" dirty="0"/>
              <a:t>There is already an item in bucket 10</a:t>
            </a:r>
          </a:p>
          <a:p>
            <a:r>
              <a:rPr lang="en-US" sz="2400" dirty="0"/>
              <a:t>To resolve this collision, check for the next empty bucket</a:t>
            </a:r>
          </a:p>
          <a:p>
            <a:r>
              <a:rPr lang="en-US" sz="2400" dirty="0"/>
              <a:t>In this case, it is </a:t>
            </a:r>
            <a:r>
              <a:rPr lang="en-US" sz="2400" dirty="0">
                <a:highlight>
                  <a:srgbClr val="FFFF00"/>
                </a:highligh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9914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2677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25 into the hash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</a:p>
          <a:p>
            <a:r>
              <a:rPr lang="en-US" sz="2400" dirty="0"/>
              <a:t>There is already an item in bucket 10</a:t>
            </a:r>
          </a:p>
          <a:p>
            <a:r>
              <a:rPr lang="en-US" sz="2400" dirty="0"/>
              <a:t>To resolve this collision, check for the next empty bucket</a:t>
            </a:r>
          </a:p>
          <a:p>
            <a:r>
              <a:rPr lang="en-US" sz="2400" dirty="0"/>
              <a:t>In this case, it is </a:t>
            </a:r>
            <a:r>
              <a:rPr lang="en-US" sz="2400" dirty="0">
                <a:highlight>
                  <a:srgbClr val="FFFF00"/>
                </a:highlight>
              </a:rPr>
              <a:t>11</a:t>
            </a:r>
          </a:p>
          <a:p>
            <a:r>
              <a:rPr lang="en-US" sz="2400" dirty="0"/>
              <a:t>So, we can insert 25 into bucket 11</a:t>
            </a:r>
          </a:p>
        </p:txBody>
      </p:sp>
    </p:spTree>
    <p:extLst>
      <p:ext uri="{BB962C8B-B14F-4D97-AF65-F5344CB8AC3E}">
        <p14:creationId xmlns:p14="http://schemas.microsoft.com/office/powerpoint/2010/main" val="17180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226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17 into the hash table</a:t>
            </a:r>
          </a:p>
          <a:p>
            <a:r>
              <a:rPr lang="en-US" sz="2400" dirty="0"/>
              <a:t>h(17) = 17 % 15 = 2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7985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402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17 into the hash table</a:t>
            </a:r>
          </a:p>
          <a:p>
            <a:r>
              <a:rPr lang="en-US" sz="2400" dirty="0"/>
              <a:t>h(17) = 17 % 15 = 2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</a:p>
          <a:p>
            <a:r>
              <a:rPr lang="en-US" sz="2400" dirty="0"/>
              <a:t>Bucket 2 is empty, so we can insert 17 into it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5901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7806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Search and remove 10 from the hash table</a:t>
            </a:r>
          </a:p>
          <a:p>
            <a:r>
              <a:rPr lang="en-US" sz="2400" dirty="0"/>
              <a:t>h(10) = 10 % 15 = 10</a:t>
            </a:r>
          </a:p>
          <a:p>
            <a:r>
              <a:rPr lang="en-US" sz="2400" dirty="0"/>
              <a:t>So, we will check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  <a:r>
              <a:rPr lang="en-US" sz="2400" dirty="0"/>
              <a:t> and see if 10 is in it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2261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61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Search and remove 10 from the hash table</a:t>
            </a:r>
          </a:p>
          <a:p>
            <a:r>
              <a:rPr lang="en-US" sz="2400" dirty="0"/>
              <a:t>h(10) = 10 % 15 = 10</a:t>
            </a:r>
          </a:p>
          <a:p>
            <a:r>
              <a:rPr lang="en-US" sz="2400" dirty="0"/>
              <a:t>So, we will check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  <a:r>
              <a:rPr lang="en-US" sz="2400" dirty="0"/>
              <a:t> and see if 10 is in it</a:t>
            </a:r>
          </a:p>
          <a:p>
            <a:r>
              <a:rPr lang="en-US" sz="2400" dirty="0"/>
              <a:t>10 is in bucket 10, so we can remove the entry</a:t>
            </a:r>
          </a:p>
          <a:p>
            <a:r>
              <a:rPr lang="en-US" sz="2400" dirty="0"/>
              <a:t>Mark bucket 10 as empty-after-removal</a:t>
            </a:r>
          </a:p>
        </p:txBody>
      </p:sp>
    </p:spTree>
    <p:extLst>
      <p:ext uri="{BB962C8B-B14F-4D97-AF65-F5344CB8AC3E}">
        <p14:creationId xmlns:p14="http://schemas.microsoft.com/office/powerpoint/2010/main" val="376586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96877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25 into the hash table</a:t>
                </a:r>
              </a:p>
              <a:p>
                <a:r>
                  <a:rPr lang="en-US" sz="2400" dirty="0"/>
                  <a:t>h(25) = 25 %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10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87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46192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12 into the hash table</a:t>
            </a:r>
          </a:p>
          <a:p>
            <a:r>
              <a:rPr lang="en-US" sz="2400" dirty="0"/>
              <a:t>h(12) = 12 % 15 = 12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8786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7903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12 into the hash table</a:t>
            </a:r>
          </a:p>
          <a:p>
            <a:r>
              <a:rPr lang="en-US" sz="2400" dirty="0"/>
              <a:t>h(12) = 12 % 15 = 12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12</a:t>
            </a:r>
          </a:p>
          <a:p>
            <a:r>
              <a:rPr lang="en-US" sz="2400" dirty="0"/>
              <a:t>Bucket 12 is empty, so we can insert 12 into it</a:t>
            </a:r>
          </a:p>
        </p:txBody>
      </p:sp>
    </p:spTree>
    <p:extLst>
      <p:ext uri="{BB962C8B-B14F-4D97-AF65-F5344CB8AC3E}">
        <p14:creationId xmlns:p14="http://schemas.microsoft.com/office/powerpoint/2010/main" val="2195128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85134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34 into the hash table</a:t>
            </a:r>
          </a:p>
          <a:p>
            <a:r>
              <a:rPr lang="en-US" sz="2400" dirty="0"/>
              <a:t>h(34) = 34 % 15 = 4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69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65346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Insert 34 into the hash table</a:t>
            </a:r>
          </a:p>
          <a:p>
            <a:r>
              <a:rPr lang="en-US" sz="2400" dirty="0"/>
              <a:t>h(34) = 34 % 15 = 4</a:t>
            </a:r>
          </a:p>
          <a:p>
            <a:r>
              <a:rPr lang="en-US" sz="2400" dirty="0"/>
              <a:t>So, we will try inserting into bucket </a:t>
            </a:r>
            <a:r>
              <a:rPr lang="en-US" sz="2400" dirty="0">
                <a:highlight>
                  <a:srgbClr val="FFFF00"/>
                </a:highlight>
              </a:rPr>
              <a:t>4</a:t>
            </a:r>
          </a:p>
          <a:p>
            <a:r>
              <a:rPr lang="en-US" sz="2400" dirty="0"/>
              <a:t>Bucket 4 is empty, so we can insert 34 into it</a:t>
            </a:r>
          </a:p>
        </p:txBody>
      </p:sp>
    </p:spTree>
    <p:extLst>
      <p:ext uri="{BB962C8B-B14F-4D97-AF65-F5344CB8AC3E}">
        <p14:creationId xmlns:p14="http://schemas.microsoft.com/office/powerpoint/2010/main" val="3524498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8370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Search and remove 25 from the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check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  <a:r>
              <a:rPr lang="en-US" sz="2400" dirty="0"/>
              <a:t> and see if 25 is in it</a:t>
            </a:r>
          </a:p>
        </p:txBody>
      </p:sp>
    </p:spTree>
    <p:extLst>
      <p:ext uri="{BB962C8B-B14F-4D97-AF65-F5344CB8AC3E}">
        <p14:creationId xmlns:p14="http://schemas.microsoft.com/office/powerpoint/2010/main" val="611515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Search and remove 25 from the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check Bucket </a:t>
            </a:r>
            <a:r>
              <a:rPr lang="en-US" sz="2400" dirty="0">
                <a:highlight>
                  <a:srgbClr val="FFFF00"/>
                </a:highlight>
              </a:rPr>
              <a:t>10</a:t>
            </a:r>
            <a:r>
              <a:rPr lang="en-US" sz="2400" dirty="0"/>
              <a:t> and see if 25 is in it</a:t>
            </a:r>
          </a:p>
          <a:p>
            <a:r>
              <a:rPr lang="en-US" sz="2400" dirty="0"/>
              <a:t>Bucket 10 is empty but was marked empty-after-removal (from earlier)</a:t>
            </a:r>
          </a:p>
        </p:txBody>
      </p:sp>
    </p:spTree>
    <p:extLst>
      <p:ext uri="{BB962C8B-B14F-4D97-AF65-F5344CB8AC3E}">
        <p14:creationId xmlns:p14="http://schemas.microsoft.com/office/powerpoint/2010/main" val="3009824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73905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Search and remove 25 from the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check Bucket 10 and see if 25 is in it</a:t>
            </a:r>
          </a:p>
          <a:p>
            <a:r>
              <a:rPr lang="en-US" sz="2400" dirty="0"/>
              <a:t>Bucket 10 is empty but was marked empty-after-removal (from earlier)</a:t>
            </a:r>
          </a:p>
          <a:p>
            <a:r>
              <a:rPr lang="en-US" sz="2400" dirty="0"/>
              <a:t>So, we check the next bucket (</a:t>
            </a:r>
            <a:r>
              <a:rPr lang="en-US" sz="2400" dirty="0">
                <a:highlight>
                  <a:srgbClr val="FFFF00"/>
                </a:highlight>
              </a:rPr>
              <a:t>11</a:t>
            </a:r>
            <a:r>
              <a:rPr lang="en-US" sz="2400" dirty="0"/>
              <a:t>) for 25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840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/>
          </a:bodyPr>
          <a:lstStyle/>
          <a:p>
            <a:r>
              <a:rPr lang="en-US" sz="2400" dirty="0"/>
              <a:t>Assume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44549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F9955-EA70-ABF3-A692-6DEC7DD1F769}"/>
              </a:ext>
            </a:extLst>
          </p:cNvPr>
          <p:cNvSpPr txBox="1">
            <a:spLocks/>
          </p:cNvSpPr>
          <p:nvPr/>
        </p:nvSpPr>
        <p:spPr>
          <a:xfrm>
            <a:off x="3502982" y="1034254"/>
            <a:ext cx="7602984" cy="486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Search and remove 25 from the table</a:t>
            </a:r>
          </a:p>
          <a:p>
            <a:r>
              <a:rPr lang="en-US" sz="2400" dirty="0"/>
              <a:t>h(25) = 25 % 15 = 10</a:t>
            </a:r>
          </a:p>
          <a:p>
            <a:r>
              <a:rPr lang="en-US" sz="2400" dirty="0"/>
              <a:t>So, we will check Bucket 10 and see if 25 is in it</a:t>
            </a:r>
          </a:p>
          <a:p>
            <a:r>
              <a:rPr lang="en-US" sz="2400" dirty="0"/>
              <a:t>Bucket 10 is empty but was marked empty-after-removal (from earlier)</a:t>
            </a:r>
          </a:p>
          <a:p>
            <a:r>
              <a:rPr lang="en-US" sz="2400" dirty="0"/>
              <a:t>So, we check the next bucket (</a:t>
            </a:r>
            <a:r>
              <a:rPr lang="en-US" sz="2400" dirty="0">
                <a:highlight>
                  <a:srgbClr val="FFFF00"/>
                </a:highlight>
              </a:rPr>
              <a:t>11</a:t>
            </a:r>
            <a:r>
              <a:rPr lang="en-US" sz="2400" dirty="0"/>
              <a:t>) for 25</a:t>
            </a:r>
          </a:p>
          <a:p>
            <a:r>
              <a:rPr lang="en-US" sz="2400" dirty="0"/>
              <a:t>25 is in bucket 11, so we can remove the entry from the bucket</a:t>
            </a:r>
          </a:p>
          <a:p>
            <a:r>
              <a:rPr lang="en-US" sz="2400" dirty="0"/>
              <a:t>Mark bucket 11 as empty-after-removal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03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51063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25 into the hash table</a:t>
                </a:r>
              </a:p>
              <a:p>
                <a:r>
                  <a:rPr lang="en-US" sz="2400" dirty="0"/>
                  <a:t>h(25) = 25 %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10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0000"/>
                    </a:highligh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Bucket 10 is empty, so we can insert 25 in 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No collisions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38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1728"/>
              </p:ext>
            </p:extLst>
          </p:nvPr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18 into the hash table</a:t>
                </a:r>
              </a:p>
              <a:p>
                <a:r>
                  <a:rPr lang="en-US" sz="2400" dirty="0"/>
                  <a:t>h(18) = 18 %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3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3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9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1DA-2221-08CD-EA29-ABAB0349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95304"/>
            <a:ext cx="10515600" cy="6956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Assume that </a:t>
            </a:r>
            <a:r>
              <a:rPr lang="en-US" sz="2400" dirty="0">
                <a:highlight>
                  <a:srgbClr val="FFFF00"/>
                </a:highlight>
              </a:rPr>
              <a:t>c1 = 1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c2 =1</a:t>
            </a:r>
            <a:r>
              <a:rPr lang="en-US" sz="2400" dirty="0"/>
              <a:t> and that you are given the following hash table and the hash function is h(key) = key % 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2FD411-575A-FD61-9807-2CF7DBA8CE93}"/>
              </a:ext>
            </a:extLst>
          </p:cNvPr>
          <p:cNvGraphicFramePr>
            <a:graphicFrameLocks noGrp="1"/>
          </p:cNvGraphicFramePr>
          <p:nvPr/>
        </p:nvGraphicFramePr>
        <p:xfrm>
          <a:off x="762491" y="1034254"/>
          <a:ext cx="2051730" cy="548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5865">
                  <a:extLst>
                    <a:ext uri="{9D8B030D-6E8A-4147-A177-3AD203B41FA5}">
                      <a16:colId xmlns:a16="http://schemas.microsoft.com/office/drawing/2014/main" val="328079638"/>
                    </a:ext>
                  </a:extLst>
                </a:gridCol>
                <a:gridCol w="1025865">
                  <a:extLst>
                    <a:ext uri="{9D8B030D-6E8A-4147-A177-3AD203B41FA5}">
                      <a16:colId xmlns:a16="http://schemas.microsoft.com/office/drawing/2014/main" val="3307064958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115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5872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8861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52668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1658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419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996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4877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654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301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5815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803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6175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317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78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Insert 18 into the hash table</a:t>
                </a:r>
              </a:p>
              <a:p>
                <a:r>
                  <a:rPr lang="en-US" sz="2400" dirty="0"/>
                  <a:t>h(18) = 18 % 15 = </a:t>
                </a:r>
                <a:r>
                  <a:rPr lang="en-US" sz="2400" dirty="0">
                    <a:highlight>
                      <a:srgbClr val="00FF00"/>
                    </a:highlight>
                  </a:rPr>
                  <a:t>3</a:t>
                </a:r>
              </a:p>
              <a:p>
                <a:r>
                  <a:rPr lang="en-US" sz="2400" dirty="0"/>
                  <a:t>Find bucket to insert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𝑡𝑎𝑏𝑙𝑒𝑠𝑖𝑧𝑒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3+1∗0+1∗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15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3+0+0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15</m:t>
                    </m:r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will try inserting into bucket </a:t>
                </a:r>
                <a:r>
                  <a:rPr lang="en-US" sz="2400" dirty="0">
                    <a:solidFill>
                      <a:prstClr val="black"/>
                    </a:solidFill>
                    <a:highlight>
                      <a:srgbClr val="FF0000"/>
                    </a:highlight>
                    <a:latin typeface="Calibri" panose="020F0502020204030204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There is already an item in bucket 3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So, we must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handle the collision using Quadratic Probing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4F9955-EA70-ABF3-A692-6DEC7DD1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7" y="1192778"/>
                <a:ext cx="7602984" cy="4462298"/>
              </a:xfrm>
              <a:prstGeom prst="rect">
                <a:avLst/>
              </a:prstGeom>
              <a:blipFill>
                <a:blip r:embed="rId2"/>
                <a:stretch>
                  <a:fillRect l="-112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7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5868</Words>
  <Application>Microsoft Office PowerPoint</Application>
  <PresentationFormat>Widescreen</PresentationFormat>
  <Paragraphs>1889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Hash Table Collision Exercises</vt:lpstr>
      <vt:lpstr>Quadratic Probing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 Collision Exercises</dc:title>
  <dc:creator>Sydney Driscoll</dc:creator>
  <cp:lastModifiedBy>Sydney Driscoll</cp:lastModifiedBy>
  <cp:revision>50</cp:revision>
  <dcterms:created xsi:type="dcterms:W3CDTF">2022-11-04T16:16:16Z</dcterms:created>
  <dcterms:modified xsi:type="dcterms:W3CDTF">2022-11-04T20:47:35Z</dcterms:modified>
</cp:coreProperties>
</file>