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5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8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0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7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3C4EAB-1674-4FCB-AFAC-9B03EECE5ED4}" type="datetimeFigureOut">
              <a:rPr lang="en-US" smtClean="0"/>
              <a:t>19/9/2017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EB9A-6067-4FB6-BBC7-E98D4EB3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93D00-D5F3-4DC6-BC71-9B8805D12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nghiepuit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4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HTML : Thành phần trong HTML – Làm quen với 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80952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thẻ HTML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thẻ.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Property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Để định dạng html 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inline thông qua thuộc tính style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thông qua thẻ style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 : Áp dụng cho tất cả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2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Selector : Thông qua tên thẻ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Inline &gt; ID &gt; Class &gt; Selector &gt; *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</p:txBody>
      </p:sp>
    </p:spTree>
    <p:extLst>
      <p:ext uri="{BB962C8B-B14F-4D97-AF65-F5344CB8AC3E}">
        <p14:creationId xmlns:p14="http://schemas.microsoft.com/office/powerpoint/2010/main" val="364097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: Các định dạng trong 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80952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cho đoạn văn, các ký tự trong văn bản : màu sắc, font chữ, kiểu chữ.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màu nền, hình nền.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các ký tự, các từ, các phần tử trong văn bản.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viền cho văn bản hoặc nội dung.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kích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ớc, vị trí.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cho các danh sách.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vị trí, tọa độ cho các phần tử trong HTML.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dạng, tạo diễn hoạt cho các phần tử HTML  và một số thuộc tính khác trong css3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6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2.1 CSS : Định dạng cho đoạn văn : font chữ, kiểu chữ, màu sắc.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83906"/>
            <a:ext cx="8946541" cy="4478861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color : màu sắc.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font-family : kiểu font.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font-size : kích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ớc font chữ.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vị : px, em, pt, %, rem.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font-style : định dạng loại chữ in nghiêng, bình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: italic, oblique, normal.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font-weight : định dạng kiểu chữ đậm : 100, ..., 400 ( normal ), ... 700 ( bold ), 800, 900.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font-variant : định dạng chữ: viết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ờng, hoa : small-caps, normal.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line-height : định dạng chiều cao giữa các dòng.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text-transform : định dạng font chữ : viết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ờng, hoa. ( none, capitalize, uppercase, lowercase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text-decoration : định dạng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gạch chân, gạch trên, gạch ngang, nhấp nháy - 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áp dụng cho thẻ a. ( none, underline, overline, line-through, blink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font : font-style font-variant font-weight font-size/line-height font-family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4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2.2 CSS : Định dạng nền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83906"/>
            <a:ext cx="8946541" cy="44788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background-color : thiết lập màu nền : red, #000, rgb.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background-image : sử dụng nền là một tấm hình.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background-repeat : no-repeat, repeat, repeat-x, y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background-position :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đi chung với background-image,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giá trị : top right bottom left center (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vị px, %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background-attachment : th</a:t>
            </a:r>
            <a:r>
              <a:rPr lang="vi-VN"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đi chung với background-image,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dung để cố định nền ( fixed ) hoặc chạy theo khi cuộn trang ( scroll ).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background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color image repeat 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1D208F-9194-4F2C-92F7-26EE77C9A133}"/>
              </a:ext>
            </a:extLst>
          </p:cNvPr>
          <p:cNvCxnSpPr>
            <a:cxnSpLocks/>
          </p:cNvCxnSpPr>
          <p:nvPr/>
        </p:nvCxnSpPr>
        <p:spPr>
          <a:xfrm>
            <a:off x="8797771" y="2323791"/>
            <a:ext cx="0" cy="152696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1A11D6-ED01-4117-B268-462884585173}"/>
              </a:ext>
            </a:extLst>
          </p:cNvPr>
          <p:cNvCxnSpPr>
            <a:cxnSpLocks/>
          </p:cNvCxnSpPr>
          <p:nvPr/>
        </p:nvCxnSpPr>
        <p:spPr>
          <a:xfrm>
            <a:off x="8788893" y="2314914"/>
            <a:ext cx="2140831" cy="8877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D7CF81-5905-4887-86A1-11970EF32F94}"/>
              </a:ext>
            </a:extLst>
          </p:cNvPr>
          <p:cNvSpPr/>
          <p:nvPr/>
        </p:nvSpPr>
        <p:spPr>
          <a:xfrm>
            <a:off x="8113265" y="1862126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10FCE-BC51-44E6-BEA9-7E87CD95971C}"/>
              </a:ext>
            </a:extLst>
          </p:cNvPr>
          <p:cNvSpPr/>
          <p:nvPr/>
        </p:nvSpPr>
        <p:spPr>
          <a:xfrm>
            <a:off x="11086316" y="1853248"/>
            <a:ext cx="6062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4E9E4-98AD-4358-AC8C-23E60248EE62}"/>
              </a:ext>
            </a:extLst>
          </p:cNvPr>
          <p:cNvSpPr/>
          <p:nvPr/>
        </p:nvSpPr>
        <p:spPr>
          <a:xfrm>
            <a:off x="8500253" y="3946197"/>
            <a:ext cx="595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1660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2.3 Định dạng các ký tự, các từ, các phần tử trong văn bản.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8095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letter-spacing : khoảng cách giữa các ký tự.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word-spacing : khoảng cách giữa các từ.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text-align : vị trí của đoạn văn bản bên trong 1 khối : left, right, center, justify.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text-indent : khoảng cách thụt vào đầu dòng.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white-space : xử lý khoảng trắng trong văn bản : 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nowrap : hiển thị cùng 1 hàng, nội dung tràn ra.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 : hiển thị dựa vào nội dung nhập vào. ( enter xuống dòng để kiểm tra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vertical-align : vị trí các nội dung tính theo chiều dọc : sup, sub, số-px, baseline, top, middle, bottom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display : định dạng loại hiển thị, định dạng khối : block, inline, none, table, table-cell, 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2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2.4 Xử lý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viền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809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border + width, top-width, right-width, bottom-width, left-width : định dạng độ dày của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viền : thin, medium, thick, px.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tự border-style : kiểu viền : none, dotted, dashed, double, solid, ...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tự border_color : màu viền : red, #fff, rgb(255,255,255).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Kết hợp :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dòng.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dòng + custom 1 vị trí ( top hoặc bottom, ...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4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2.5 CSS : selector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27CAB51-F493-4753-A9B3-C59E875A0048}"/>
              </a:ext>
            </a:extLst>
          </p:cNvPr>
          <p:cNvSpPr txBox="1">
            <a:spLocks/>
          </p:cNvSpPr>
          <p:nvPr/>
        </p:nvSpPr>
        <p:spPr>
          <a:xfrm>
            <a:off x="1104293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Quan hệ 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Thẻ body gọi là thẻ ancestor.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Thẻ body là cha – thẻ h1, p là con của section.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Thẻ h1, p là descendant của body.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Thẻ sup và sub là các thẻ sibling.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thông qua tên thẻ =&gt; tên_thẻ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thông qua tên class =&gt; dấu 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tên_thẻ  + class =&gt; tên_thẻ + .class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nhiều class. (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tiên từ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 lên 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bằng ID =&gt; dấu #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 chỉ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1 lần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tree html">
            <a:extLst>
              <a:ext uri="{FF2B5EF4-FFF2-40B4-BE49-F238E27FC236}">
                <a16:creationId xmlns:a16="http://schemas.microsoft.com/office/drawing/2014/main" id="{38583244-63E3-4092-8DFA-3E6B580CF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297955"/>
            <a:ext cx="6146677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5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2.5 CSS : selector – quan hệ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27CAB51-F493-4753-A9B3-C59E875A0048}"/>
              </a:ext>
            </a:extLst>
          </p:cNvPr>
          <p:cNvSpPr txBox="1">
            <a:spLocks/>
          </p:cNvSpPr>
          <p:nvPr/>
        </p:nvSpPr>
        <p:spPr>
          <a:xfrm>
            <a:off x="1104293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Descendant ( selector lồng nhau ). VD : footer strong { } hoặc strong hoặc footer a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Parent-Child selector ( cha con nằm gần nhau ). VD : footer &gt; a hoặc a &gt; strong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Sibling selector ( các selector cùng cấp gần nhau )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VD1 : h1 + section + footer { font-weight : bold }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VD2 : sup + sub { color : #00f }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ý : về vị trí. Sau dấu + là phải nằm phía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Áp dụng tất cả thẻ html trong phần body. Sử dụng dấu *</a:t>
            </a:r>
          </a:p>
        </p:txBody>
      </p:sp>
      <p:pic>
        <p:nvPicPr>
          <p:cNvPr id="1028" name="Picture 4" descr="Image result for tree html">
            <a:extLst>
              <a:ext uri="{FF2B5EF4-FFF2-40B4-BE49-F238E27FC236}">
                <a16:creationId xmlns:a16="http://schemas.microsoft.com/office/drawing/2014/main" id="{38583244-63E3-4092-8DFA-3E6B580CF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297955"/>
            <a:ext cx="6146677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6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2.5 CSS : CSS Attribute Selector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27CAB51-F493-4753-A9B3-C59E875A0048}"/>
              </a:ext>
            </a:extLst>
          </p:cNvPr>
          <p:cNvSpPr txBox="1">
            <a:spLocks/>
          </p:cNvSpPr>
          <p:nvPr/>
        </p:nvSpPr>
        <p:spPr>
          <a:xfrm>
            <a:off x="1104293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BF15587-6977-4A99-A519-C953103D9567}"/>
              </a:ext>
            </a:extLst>
          </p:cNvPr>
          <p:cNvSpPr txBox="1">
            <a:spLocks/>
          </p:cNvSpPr>
          <p:nvPr/>
        </p:nvSpPr>
        <p:spPr>
          <a:xfrm>
            <a:off x="1256693" y="15284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1 : [attribute_name] {  }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2 : selector[attribute_name] {  }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Selector : tên thẻ, ID, Class.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3 : selector?[attribute_name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“value”]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4 : Kết hợp : selector?[attribute_name1=“value”][attribute_name2=“value”] : điều kiện và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F63E21-36BB-49BC-8805-14091A8924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2835" y="3154510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22676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92375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7727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 Hiệu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9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 đúng giá trị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7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 tại 1 giá trị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7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 tại 1 giá trị, các thuộc tính phải cách nhau dấu </a:t>
                      </a: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0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chứa giá trị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value bắt đầu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3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value kết thúc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5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72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2.5 CSS : Pseudo-classes, Pseudo-elements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A829B39-7A1D-452A-9138-533C8CC784A7}"/>
              </a:ext>
            </a:extLst>
          </p:cNvPr>
          <p:cNvSpPr txBox="1">
            <a:spLocks/>
          </p:cNvSpPr>
          <p:nvPr/>
        </p:nvSpPr>
        <p:spPr>
          <a:xfrm>
            <a:off x="1409092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AC97D5-4E20-4E54-A4B8-237582CB13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6745" y="1853248"/>
          <a:ext cx="10724224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0218904"/>
                    </a:ext>
                  </a:extLst>
                </a:gridCol>
                <a:gridCol w="1411550">
                  <a:extLst>
                    <a:ext uri="{9D8B030D-6E8A-4147-A177-3AD203B41FA5}">
                      <a16:colId xmlns:a16="http://schemas.microsoft.com/office/drawing/2014/main" val="2881771151"/>
                    </a:ext>
                  </a:extLst>
                </a:gridCol>
                <a:gridCol w="2183907">
                  <a:extLst>
                    <a:ext uri="{9D8B030D-6E8A-4147-A177-3AD203B41FA5}">
                      <a16:colId xmlns:a16="http://schemas.microsoft.com/office/drawing/2014/main" val="1620357254"/>
                    </a:ext>
                  </a:extLst>
                </a:gridCol>
                <a:gridCol w="6214367">
                  <a:extLst>
                    <a:ext uri="{9D8B030D-6E8A-4147-A177-3AD203B41FA5}">
                      <a16:colId xmlns:a16="http://schemas.microsoft.com/office/drawing/2014/main" val="4016165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Cú Pháp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 Áp Dụng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3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:link</a:t>
                      </a:r>
                      <a:b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:visited</a:t>
                      </a:r>
                      <a:b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:active</a:t>
                      </a:r>
                      <a:b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 ng</a:t>
                      </a:r>
                      <a:r>
                        <a:rPr lang="vi-V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 thực hiện hành động với thẻ ( định dạng mặc định, đã từng click, khi ấn giữ, khi để vào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2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 ng</a:t>
                      </a:r>
                      <a:r>
                        <a:rPr lang="vi-V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 click chuột vào ô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4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nội dung vào tr</a:t>
                      </a:r>
                      <a:r>
                        <a:rPr lang="vi-V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 phần tử </a:t>
                      </a: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 : content : “font awesome”, url,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3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nội dung vào sau phần tử </a:t>
                      </a: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 : t</a:t>
                      </a:r>
                      <a:r>
                        <a:rPr lang="vi-V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 tự 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0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:first-child</a:t>
                      </a:r>
                    </a:p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:last-child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bên trong selector đầu tiên. </a:t>
                      </a: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 : ul li =&gt; áp dụng li đầu tiên hoặc cuối cùng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9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:first-letter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 tự đầu tiên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6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:first-line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 đầu tiên của một phần tử ( tính trên trình duyệt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4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63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Cài đặt môi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phát 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19753"/>
            <a:ext cx="8946541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sublime text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các package 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Emmet : gõ tắt html, css.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SidebarEnhancements : sidebar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HTML-CSS-JS Prettify : Format code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AutoFileName : Hiển thị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mục giúp nhúng file dễ dàng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Javascript &amp; NodeJS Snippets : Gõ tắt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Code Intel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DocBlockr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4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2.6 CSS : Box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A829B39-7A1D-452A-9138-533C8CC784A7}"/>
              </a:ext>
            </a:extLst>
          </p:cNvPr>
          <p:cNvSpPr txBox="1">
            <a:spLocks/>
          </p:cNvSpPr>
          <p:nvPr/>
        </p:nvSpPr>
        <p:spPr>
          <a:xfrm>
            <a:off x="1409092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A55D95-76D9-40EB-9C77-DB3622DBDC0F}"/>
              </a:ext>
            </a:extLst>
          </p:cNvPr>
          <p:cNvSpPr txBox="1">
            <a:spLocks/>
          </p:cNvSpPr>
          <p:nvPr/>
        </p:nvSpPr>
        <p:spPr>
          <a:xfrm>
            <a:off x="1104293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width, min-width, max-width : chiều rộng. ( px, em, %, auto nếu không chỉnh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height, min-height, max-height : chiều cao.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margin ( top-left-right-bottom ) : khoảng cách so với thành phần khác bên ngoài.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padding ( top-left-right-bottom ) : khoảng cách đối với thành phần bên trong.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float : dùng để đẩy phần tử sang trái, phải, xây bố cục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clear : xóa float  </a:t>
            </a:r>
          </a:p>
        </p:txBody>
      </p:sp>
      <p:pic>
        <p:nvPicPr>
          <p:cNvPr id="1030" name="Picture 6" descr="Kết quả hình ảnh cho margin top right bottom left">
            <a:extLst>
              <a:ext uri="{FF2B5EF4-FFF2-40B4-BE49-F238E27FC236}">
                <a16:creationId xmlns:a16="http://schemas.microsoft.com/office/drawing/2014/main" id="{11356353-A938-4E91-B0C0-203D1DA0A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077" y="4247031"/>
            <a:ext cx="4749878" cy="254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2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2.6 CSS : List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A829B39-7A1D-452A-9138-533C8CC784A7}"/>
              </a:ext>
            </a:extLst>
          </p:cNvPr>
          <p:cNvSpPr txBox="1">
            <a:spLocks/>
          </p:cNvSpPr>
          <p:nvPr/>
        </p:nvSpPr>
        <p:spPr>
          <a:xfrm>
            <a:off x="1409092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A55D95-76D9-40EB-9C77-DB3622DBDC0F}"/>
              </a:ext>
            </a:extLst>
          </p:cNvPr>
          <p:cNvSpPr txBox="1">
            <a:spLocks/>
          </p:cNvSpPr>
          <p:nvPr/>
        </p:nvSpPr>
        <p:spPr>
          <a:xfrm>
            <a:off x="1104293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list-style-position : vị trí icon ( ít xài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list-style-type : loại icon ( circle, square, tham khảo thêm tại w3schools.com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list-style-image : hình icon ( khoảng 10-20 px 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List tạo menu</a:t>
            </a:r>
          </a:p>
        </p:txBody>
      </p:sp>
    </p:spTree>
    <p:extLst>
      <p:ext uri="{BB962C8B-B14F-4D97-AF65-F5344CB8AC3E}">
        <p14:creationId xmlns:p14="http://schemas.microsoft.com/office/powerpoint/2010/main" val="383435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2.7 CSS : Vị trí ( Position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A829B39-7A1D-452A-9138-533C8CC784A7}"/>
              </a:ext>
            </a:extLst>
          </p:cNvPr>
          <p:cNvSpPr txBox="1">
            <a:spLocks/>
          </p:cNvSpPr>
          <p:nvPr/>
        </p:nvSpPr>
        <p:spPr>
          <a:xfrm>
            <a:off x="1409092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A55D95-76D9-40EB-9C77-DB3622DBDC0F}"/>
              </a:ext>
            </a:extLst>
          </p:cNvPr>
          <p:cNvSpPr txBox="1">
            <a:spLocks/>
          </p:cNvSpPr>
          <p:nvPr/>
        </p:nvSpPr>
        <p:spPr>
          <a:xfrm>
            <a:off x="1104293" y="1376040"/>
            <a:ext cx="8946541" cy="528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position : relative, absolute, 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 mặc định ) , fixed.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top : từ phần tử khai báo -&gt; vị trí top.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ơng tự ta có right, bottom, left.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z-index : vị trí của đối t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ợng, độ cao.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opacity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 overflow, overflow-x, overflow-y : </a:t>
            </a:r>
          </a:p>
        </p:txBody>
      </p:sp>
    </p:spTree>
    <p:extLst>
      <p:ext uri="{BB962C8B-B14F-4D97-AF65-F5344CB8AC3E}">
        <p14:creationId xmlns:p14="http://schemas.microsoft.com/office/powerpoint/2010/main" val="149557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Giới 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19753"/>
            <a:ext cx="8946541" cy="419548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yper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một ngôn ngữ đánh dấu siêu văn bản, là tập hợp các thẻ (tag), các thẻ này dùng để mô tả trang web.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Không phải là một ngôn ngữ lập 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0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0460"/>
            <a:ext cx="8946541" cy="419548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AA89C5F-63E3-4D16-98E9-291967D5CBA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61864" y="2150763"/>
          <a:ext cx="894715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74">
                  <a:extLst>
                    <a:ext uri="{9D8B030D-6E8A-4147-A177-3AD203B41FA5}">
                      <a16:colId xmlns:a16="http://schemas.microsoft.com/office/drawing/2014/main" val="4023027999"/>
                    </a:ext>
                  </a:extLst>
                </a:gridCol>
                <a:gridCol w="2246051">
                  <a:extLst>
                    <a:ext uri="{9D8B030D-6E8A-4147-A177-3AD203B41FA5}">
                      <a16:colId xmlns:a16="http://schemas.microsoft.com/office/drawing/2014/main" val="3173828985"/>
                    </a:ext>
                  </a:extLst>
                </a:gridCol>
                <a:gridCol w="3614539">
                  <a:extLst>
                    <a:ext uri="{9D8B030D-6E8A-4147-A177-3AD203B41FA5}">
                      <a16:colId xmlns:a16="http://schemas.microsoft.com/office/drawing/2014/main" val="2591812205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57546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0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5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&lt;meta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&lt;link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nhúng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6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nhúng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5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wrapper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47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0460"/>
            <a:ext cx="8946541" cy="419548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AA89C5F-63E3-4D16-98E9-291967D5C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34047"/>
              </p:ext>
            </p:extLst>
          </p:nvPr>
        </p:nvGraphicFramePr>
        <p:xfrm>
          <a:off x="1561864" y="2150763"/>
          <a:ext cx="894715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74">
                  <a:extLst>
                    <a:ext uri="{9D8B030D-6E8A-4147-A177-3AD203B41FA5}">
                      <a16:colId xmlns:a16="http://schemas.microsoft.com/office/drawing/2014/main" val="4023027999"/>
                    </a:ext>
                  </a:extLst>
                </a:gridCol>
                <a:gridCol w="2246051">
                  <a:extLst>
                    <a:ext uri="{9D8B030D-6E8A-4147-A177-3AD203B41FA5}">
                      <a16:colId xmlns:a16="http://schemas.microsoft.com/office/drawing/2014/main" val="3173828985"/>
                    </a:ext>
                  </a:extLst>
                </a:gridCol>
                <a:gridCol w="3614539">
                  <a:extLst>
                    <a:ext uri="{9D8B030D-6E8A-4147-A177-3AD203B41FA5}">
                      <a16:colId xmlns:a16="http://schemas.microsoft.com/office/drawing/2014/main" val="2591812205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57546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h1 -&gt; 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VD 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0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bọc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5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6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li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unorder list.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bọc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li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5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49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0460"/>
            <a:ext cx="8946541" cy="419548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AA89C5F-63E3-4D16-98E9-291967D5C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870988"/>
              </p:ext>
            </p:extLst>
          </p:nvPr>
        </p:nvGraphicFramePr>
        <p:xfrm>
          <a:off x="1561864" y="2150763"/>
          <a:ext cx="8947152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74">
                  <a:extLst>
                    <a:ext uri="{9D8B030D-6E8A-4147-A177-3AD203B41FA5}">
                      <a16:colId xmlns:a16="http://schemas.microsoft.com/office/drawing/2014/main" val="4023027999"/>
                    </a:ext>
                  </a:extLst>
                </a:gridCol>
                <a:gridCol w="2246051">
                  <a:extLst>
                    <a:ext uri="{9D8B030D-6E8A-4147-A177-3AD203B41FA5}">
                      <a16:colId xmlns:a16="http://schemas.microsoft.com/office/drawing/2014/main" val="3173828985"/>
                    </a:ext>
                  </a:extLst>
                </a:gridCol>
                <a:gridCol w="3614539">
                  <a:extLst>
                    <a:ext uri="{9D8B030D-6E8A-4147-A177-3AD203B41FA5}">
                      <a16:colId xmlns:a16="http://schemas.microsoft.com/office/drawing/2014/main" val="2591812205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57546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&gt;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 bao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bọc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xuống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0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5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td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td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iframe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6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5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0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5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0460"/>
            <a:ext cx="8946541" cy="419548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AA89C5F-63E3-4D16-98E9-291967D5C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908257"/>
              </p:ext>
            </p:extLst>
          </p:nvPr>
        </p:nvGraphicFramePr>
        <p:xfrm>
          <a:off x="1561864" y="2150763"/>
          <a:ext cx="8947152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74">
                  <a:extLst>
                    <a:ext uri="{9D8B030D-6E8A-4147-A177-3AD203B41FA5}">
                      <a16:colId xmlns:a16="http://schemas.microsoft.com/office/drawing/2014/main" val="4023027999"/>
                    </a:ext>
                  </a:extLst>
                </a:gridCol>
                <a:gridCol w="2246051">
                  <a:extLst>
                    <a:ext uri="{9D8B030D-6E8A-4147-A177-3AD203B41FA5}">
                      <a16:colId xmlns:a16="http://schemas.microsoft.com/office/drawing/2014/main" val="3173828985"/>
                    </a:ext>
                  </a:extLst>
                </a:gridCol>
                <a:gridCol w="3614539">
                  <a:extLst>
                    <a:ext uri="{9D8B030D-6E8A-4147-A177-3AD203B41FA5}">
                      <a16:colId xmlns:a16="http://schemas.microsoft.com/office/drawing/2014/main" val="2591812205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57546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inline-block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link,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website, đ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inline-block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0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inline-block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5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đậm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dung. Strong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inline-block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9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nghiêng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inline-block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6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inline-block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5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Khuyến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inline-block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5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91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0460"/>
            <a:ext cx="8946541" cy="419548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AA89C5F-63E3-4D16-98E9-291967D5C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196554"/>
              </p:ext>
            </p:extLst>
          </p:nvPr>
        </p:nvGraphicFramePr>
        <p:xfrm>
          <a:off x="1561864" y="2150763"/>
          <a:ext cx="894715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74">
                  <a:extLst>
                    <a:ext uri="{9D8B030D-6E8A-4147-A177-3AD203B41FA5}">
                      <a16:colId xmlns:a16="http://schemas.microsoft.com/office/drawing/2014/main" val="4023027999"/>
                    </a:ext>
                  </a:extLst>
                </a:gridCol>
                <a:gridCol w="2246051">
                  <a:extLst>
                    <a:ext uri="{9D8B030D-6E8A-4147-A177-3AD203B41FA5}">
                      <a16:colId xmlns:a16="http://schemas.microsoft.com/office/drawing/2014/main" val="3173828985"/>
                    </a:ext>
                  </a:extLst>
                </a:gridCol>
                <a:gridCol w="3614539">
                  <a:extLst>
                    <a:ext uri="{9D8B030D-6E8A-4147-A177-3AD203B41FA5}">
                      <a16:colId xmlns:a16="http://schemas.microsoft.com/office/drawing/2014/main" val="2591812205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57546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7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VD : H</a:t>
                      </a:r>
                      <a:r>
                        <a:rPr lang="en-US" strike="noStrike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inline-block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5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VD : x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inline-block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0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46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BBC-82C0-484C-9B0F-7339CA2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B1C40-81F6-4B7F-9C71-3F042F85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0460"/>
            <a:ext cx="8946541" cy="41954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none, block, inline-block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 : body, h1, div, 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form, table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Inline-block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 : span,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block sang inline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body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inline-block.</a:t>
            </a:r>
          </a:p>
        </p:txBody>
      </p:sp>
    </p:spTree>
    <p:extLst>
      <p:ext uri="{BB962C8B-B14F-4D97-AF65-F5344CB8AC3E}">
        <p14:creationId xmlns:p14="http://schemas.microsoft.com/office/powerpoint/2010/main" val="3415674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1331</TotalTime>
  <Words>2242</Words>
  <Application>Microsoft Office PowerPoint</Application>
  <PresentationFormat>Widescreen</PresentationFormat>
  <Paragraphs>340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Ion</vt:lpstr>
      <vt:lpstr>HTML &amp; CSS</vt:lpstr>
      <vt:lpstr>1. Cài đặt môi trường phát triển</vt:lpstr>
      <vt:lpstr>1. HTML : Giới Thiệu</vt:lpstr>
      <vt:lpstr>1. HTML : Các thẻ HTML thông dụng</vt:lpstr>
      <vt:lpstr>1. HTML : Các thẻ HTML thông dụng</vt:lpstr>
      <vt:lpstr>1. HTML : Các thẻ HTML thông dụng</vt:lpstr>
      <vt:lpstr>1. HTML : Các thẻ HTML thông dụng</vt:lpstr>
      <vt:lpstr>1. HTML : Các thẻ HTML thông dụng</vt:lpstr>
      <vt:lpstr>1. HTML : Các khối trong HTML</vt:lpstr>
      <vt:lpstr>1. HTML : Thành phần trong HTML – Làm quen với CSS</vt:lpstr>
      <vt:lpstr>2. CSS : Các định dạng trong css</vt:lpstr>
      <vt:lpstr>2.1 CSS : Định dạng cho đoạn văn : font chữ, kiểu chữ, màu sắc.</vt:lpstr>
      <vt:lpstr>2.2 CSS : Định dạng nền</vt:lpstr>
      <vt:lpstr>2.3 Định dạng các ký tự, các từ, các phần tử trong văn bản. </vt:lpstr>
      <vt:lpstr>2.4 Xử lý đường viền </vt:lpstr>
      <vt:lpstr>2.5 CSS : selector</vt:lpstr>
      <vt:lpstr>2.5 CSS : selector – quan hệ</vt:lpstr>
      <vt:lpstr>2.5 CSS : CSS Attribute Selector</vt:lpstr>
      <vt:lpstr>2.5 CSS : Pseudo-classes, Pseudo-elements</vt:lpstr>
      <vt:lpstr>2.6 CSS : Box Model</vt:lpstr>
      <vt:lpstr>2.6 CSS : List</vt:lpstr>
      <vt:lpstr>2.7 CSS : Vị trí ( Position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nghiepuit</dc:creator>
  <cp:lastModifiedBy>nghiepuit</cp:lastModifiedBy>
  <cp:revision>298</cp:revision>
  <dcterms:created xsi:type="dcterms:W3CDTF">2017-08-28T00:28:47Z</dcterms:created>
  <dcterms:modified xsi:type="dcterms:W3CDTF">2017-09-19T17:35:45Z</dcterms:modified>
</cp:coreProperties>
</file>