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9" r:id="rId4"/>
    <p:sldId id="259" r:id="rId5"/>
    <p:sldId id="260" r:id="rId6"/>
    <p:sldId id="261" r:id="rId7"/>
    <p:sldId id="262" r:id="rId8"/>
    <p:sldId id="263" r:id="rId9"/>
    <p:sldId id="264" r:id="rId10"/>
    <p:sldId id="266" r:id="rId11"/>
    <p:sldId id="265" r:id="rId12"/>
    <p:sldId id="267" r:id="rId13"/>
    <p:sldId id="268" r:id="rId14"/>
    <p:sldId id="270" r:id="rId15"/>
    <p:sldId id="272" r:id="rId16"/>
    <p:sldId id="271" r:id="rId17"/>
    <p:sldId id="280" r:id="rId18"/>
    <p:sldId id="290" r:id="rId19"/>
    <p:sldId id="291" r:id="rId20"/>
    <p:sldId id="292" r:id="rId21"/>
    <p:sldId id="293" r:id="rId22"/>
    <p:sldId id="294" r:id="rId23"/>
    <p:sldId id="273" r:id="rId24"/>
    <p:sldId id="274" r:id="rId25"/>
    <p:sldId id="275" r:id="rId26"/>
    <p:sldId id="276" r:id="rId27"/>
    <p:sldId id="277" r:id="rId28"/>
    <p:sldId id="278" r:id="rId29"/>
    <p:sldId id="322" r:id="rId30"/>
    <p:sldId id="393" r:id="rId31"/>
    <p:sldId id="316" r:id="rId32"/>
    <p:sldId id="317" r:id="rId33"/>
    <p:sldId id="318" r:id="rId34"/>
    <p:sldId id="319" r:id="rId35"/>
    <p:sldId id="320" r:id="rId36"/>
    <p:sldId id="321" r:id="rId37"/>
    <p:sldId id="281" r:id="rId38"/>
    <p:sldId id="282" r:id="rId39"/>
    <p:sldId id="283" r:id="rId40"/>
    <p:sldId id="284" r:id="rId41"/>
    <p:sldId id="285" r:id="rId42"/>
    <p:sldId id="287" r:id="rId43"/>
    <p:sldId id="286" r:id="rId44"/>
    <p:sldId id="288" r:id="rId45"/>
    <p:sldId id="289" r:id="rId46"/>
    <p:sldId id="295" r:id="rId47"/>
    <p:sldId id="296" r:id="rId48"/>
    <p:sldId id="297" r:id="rId49"/>
    <p:sldId id="298" r:id="rId50"/>
    <p:sldId id="299" r:id="rId51"/>
    <p:sldId id="300" r:id="rId52"/>
    <p:sldId id="301" r:id="rId53"/>
    <p:sldId id="326" r:id="rId54"/>
    <p:sldId id="327" r:id="rId55"/>
    <p:sldId id="328" r:id="rId56"/>
    <p:sldId id="331" r:id="rId57"/>
    <p:sldId id="332" r:id="rId58"/>
    <p:sldId id="302" r:id="rId59"/>
    <p:sldId id="333" r:id="rId60"/>
    <p:sldId id="334" r:id="rId61"/>
    <p:sldId id="330" r:id="rId62"/>
    <p:sldId id="339" r:id="rId63"/>
    <p:sldId id="340" r:id="rId64"/>
    <p:sldId id="338" r:id="rId65"/>
    <p:sldId id="337" r:id="rId66"/>
    <p:sldId id="335" r:id="rId67"/>
    <p:sldId id="341" r:id="rId68"/>
    <p:sldId id="342" r:id="rId69"/>
    <p:sldId id="303" r:id="rId70"/>
    <p:sldId id="304" r:id="rId71"/>
    <p:sldId id="305" r:id="rId72"/>
    <p:sldId id="306" r:id="rId73"/>
    <p:sldId id="307" r:id="rId74"/>
    <p:sldId id="314" r:id="rId75"/>
    <p:sldId id="315" r:id="rId76"/>
    <p:sldId id="323" r:id="rId77"/>
    <p:sldId id="324" r:id="rId78"/>
    <p:sldId id="325" r:id="rId79"/>
    <p:sldId id="329" r:id="rId80"/>
    <p:sldId id="392" r:id="rId81"/>
    <p:sldId id="336" r:id="rId82"/>
    <p:sldId id="343" r:id="rId83"/>
    <p:sldId id="344" r:id="rId84"/>
    <p:sldId id="345" r:id="rId85"/>
    <p:sldId id="347" r:id="rId86"/>
    <p:sldId id="346"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2" r:id="rId101"/>
    <p:sldId id="361" r:id="rId102"/>
    <p:sldId id="363" r:id="rId103"/>
    <p:sldId id="364" r:id="rId104"/>
    <p:sldId id="380" r:id="rId105"/>
    <p:sldId id="381" r:id="rId106"/>
    <p:sldId id="382" r:id="rId107"/>
    <p:sldId id="383" r:id="rId108"/>
    <p:sldId id="384" r:id="rId109"/>
    <p:sldId id="385" r:id="rId110"/>
    <p:sldId id="386" r:id="rId111"/>
    <p:sldId id="365" r:id="rId112"/>
    <p:sldId id="366" r:id="rId113"/>
    <p:sldId id="367" r:id="rId114"/>
    <p:sldId id="368" r:id="rId115"/>
    <p:sldId id="372" r:id="rId116"/>
    <p:sldId id="369" r:id="rId117"/>
    <p:sldId id="371" r:id="rId118"/>
    <p:sldId id="373" r:id="rId119"/>
    <p:sldId id="374" r:id="rId120"/>
    <p:sldId id="375" r:id="rId121"/>
    <p:sldId id="376" r:id="rId122"/>
    <p:sldId id="377" r:id="rId123"/>
    <p:sldId id="378" r:id="rId124"/>
    <p:sldId id="379" r:id="rId125"/>
    <p:sldId id="387" r:id="rId126"/>
    <p:sldId id="390" r:id="rId127"/>
    <p:sldId id="388" r:id="rId128"/>
    <p:sldId id="389" r:id="rId129"/>
    <p:sldId id="391" r:id="rId1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62F55B-50E5-4105-BB70-EE75F534403E}" type="datetimeFigureOut">
              <a:rPr lang="en-US" smtClean="0"/>
              <a:t>23/12/2017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E08E-FA6B-43A9-8C37-C1ED6B470C6B}" type="slidenum">
              <a:rPr lang="en-US" smtClean="0"/>
              <a:t>‹#›</a:t>
            </a:fld>
            <a:endParaRPr lang="en-US"/>
          </a:p>
        </p:txBody>
      </p:sp>
    </p:spTree>
    <p:extLst>
      <p:ext uri="{BB962C8B-B14F-4D97-AF65-F5344CB8AC3E}">
        <p14:creationId xmlns:p14="http://schemas.microsoft.com/office/powerpoint/2010/main" val="172255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62F55B-50E5-4105-BB70-EE75F534403E}" type="datetimeFigureOut">
              <a:rPr lang="en-US" smtClean="0"/>
              <a:t>23/12/2017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E08E-FA6B-43A9-8C37-C1ED6B470C6B}" type="slidenum">
              <a:rPr lang="en-US" smtClean="0"/>
              <a:t>‹#›</a:t>
            </a:fld>
            <a:endParaRPr lang="en-US"/>
          </a:p>
        </p:txBody>
      </p:sp>
    </p:spTree>
    <p:extLst>
      <p:ext uri="{BB962C8B-B14F-4D97-AF65-F5344CB8AC3E}">
        <p14:creationId xmlns:p14="http://schemas.microsoft.com/office/powerpoint/2010/main" val="1453408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262F55B-50E5-4105-BB70-EE75F534403E}" type="datetimeFigureOut">
              <a:rPr lang="en-US" smtClean="0"/>
              <a:t>23/12/2017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E08E-FA6B-43A9-8C37-C1ED6B470C6B}" type="slidenum">
              <a:rPr lang="en-US" smtClean="0"/>
              <a:t>‹#›</a:t>
            </a:fld>
            <a:endParaRPr lang="en-US"/>
          </a:p>
        </p:txBody>
      </p:sp>
    </p:spTree>
    <p:extLst>
      <p:ext uri="{BB962C8B-B14F-4D97-AF65-F5344CB8AC3E}">
        <p14:creationId xmlns:p14="http://schemas.microsoft.com/office/powerpoint/2010/main" val="570003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262F55B-50E5-4105-BB70-EE75F534403E}" type="datetimeFigureOut">
              <a:rPr lang="en-US" smtClean="0"/>
              <a:t>23/12/2017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E08E-FA6B-43A9-8C37-C1ED6B470C6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973828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62F55B-50E5-4105-BB70-EE75F534403E}" type="datetimeFigureOut">
              <a:rPr lang="en-US" smtClean="0"/>
              <a:t>23/12/2017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E08E-FA6B-43A9-8C37-C1ED6B470C6B}" type="slidenum">
              <a:rPr lang="en-US" smtClean="0"/>
              <a:t>‹#›</a:t>
            </a:fld>
            <a:endParaRPr lang="en-US"/>
          </a:p>
        </p:txBody>
      </p:sp>
    </p:spTree>
    <p:extLst>
      <p:ext uri="{BB962C8B-B14F-4D97-AF65-F5344CB8AC3E}">
        <p14:creationId xmlns:p14="http://schemas.microsoft.com/office/powerpoint/2010/main" val="2657238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62F55B-50E5-4105-BB70-EE75F534403E}" type="datetimeFigureOut">
              <a:rPr lang="en-US" smtClean="0"/>
              <a:t>23/12/2017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E08E-FA6B-43A9-8C37-C1ED6B470C6B}" type="slidenum">
              <a:rPr lang="en-US" smtClean="0"/>
              <a:t>‹#›</a:t>
            </a:fld>
            <a:endParaRPr lang="en-US"/>
          </a:p>
        </p:txBody>
      </p:sp>
    </p:spTree>
    <p:extLst>
      <p:ext uri="{BB962C8B-B14F-4D97-AF65-F5344CB8AC3E}">
        <p14:creationId xmlns:p14="http://schemas.microsoft.com/office/powerpoint/2010/main" val="999036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62F55B-50E5-4105-BB70-EE75F534403E}" type="datetimeFigureOut">
              <a:rPr lang="en-US" smtClean="0"/>
              <a:t>23/12/2017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E08E-FA6B-43A9-8C37-C1ED6B470C6B}" type="slidenum">
              <a:rPr lang="en-US" smtClean="0"/>
              <a:t>‹#›</a:t>
            </a:fld>
            <a:endParaRPr lang="en-US"/>
          </a:p>
        </p:txBody>
      </p:sp>
    </p:spTree>
    <p:extLst>
      <p:ext uri="{BB962C8B-B14F-4D97-AF65-F5344CB8AC3E}">
        <p14:creationId xmlns:p14="http://schemas.microsoft.com/office/powerpoint/2010/main" val="2949267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62F55B-50E5-4105-BB70-EE75F534403E}" type="datetimeFigureOut">
              <a:rPr lang="en-US" smtClean="0"/>
              <a:t>23/12/2017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E08E-FA6B-43A9-8C37-C1ED6B470C6B}" type="slidenum">
              <a:rPr lang="en-US" smtClean="0"/>
              <a:t>‹#›</a:t>
            </a:fld>
            <a:endParaRPr lang="en-US"/>
          </a:p>
        </p:txBody>
      </p:sp>
    </p:spTree>
    <p:extLst>
      <p:ext uri="{BB962C8B-B14F-4D97-AF65-F5344CB8AC3E}">
        <p14:creationId xmlns:p14="http://schemas.microsoft.com/office/powerpoint/2010/main" val="3277595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62F55B-50E5-4105-BB70-EE75F534403E}" type="datetimeFigureOut">
              <a:rPr lang="en-US" smtClean="0"/>
              <a:t>23/12/2017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E08E-FA6B-43A9-8C37-C1ED6B470C6B}" type="slidenum">
              <a:rPr lang="en-US" smtClean="0"/>
              <a:t>‹#›</a:t>
            </a:fld>
            <a:endParaRPr lang="en-US"/>
          </a:p>
        </p:txBody>
      </p:sp>
    </p:spTree>
    <p:extLst>
      <p:ext uri="{BB962C8B-B14F-4D97-AF65-F5344CB8AC3E}">
        <p14:creationId xmlns:p14="http://schemas.microsoft.com/office/powerpoint/2010/main" val="10754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262F55B-50E5-4105-BB70-EE75F534403E}" type="datetimeFigureOut">
              <a:rPr lang="en-US" smtClean="0"/>
              <a:t>23/12/2017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E08E-FA6B-43A9-8C37-C1ED6B470C6B}" type="slidenum">
              <a:rPr lang="en-US" smtClean="0"/>
              <a:t>‹#›</a:t>
            </a:fld>
            <a:endParaRPr lang="en-US"/>
          </a:p>
        </p:txBody>
      </p:sp>
    </p:spTree>
    <p:extLst>
      <p:ext uri="{BB962C8B-B14F-4D97-AF65-F5344CB8AC3E}">
        <p14:creationId xmlns:p14="http://schemas.microsoft.com/office/powerpoint/2010/main" val="170854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62F55B-50E5-4105-BB70-EE75F534403E}" type="datetimeFigureOut">
              <a:rPr lang="en-US" smtClean="0"/>
              <a:t>23/12/2017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E08E-FA6B-43A9-8C37-C1ED6B470C6B}" type="slidenum">
              <a:rPr lang="en-US" smtClean="0"/>
              <a:t>‹#›</a:t>
            </a:fld>
            <a:endParaRPr lang="en-US"/>
          </a:p>
        </p:txBody>
      </p:sp>
    </p:spTree>
    <p:extLst>
      <p:ext uri="{BB962C8B-B14F-4D97-AF65-F5344CB8AC3E}">
        <p14:creationId xmlns:p14="http://schemas.microsoft.com/office/powerpoint/2010/main" val="374546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62F55B-50E5-4105-BB70-EE75F534403E}" type="datetimeFigureOut">
              <a:rPr lang="en-US" smtClean="0"/>
              <a:t>23/12/2017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E08E-FA6B-43A9-8C37-C1ED6B470C6B}" type="slidenum">
              <a:rPr lang="en-US" smtClean="0"/>
              <a:t>‹#›</a:t>
            </a:fld>
            <a:endParaRPr lang="en-US"/>
          </a:p>
        </p:txBody>
      </p:sp>
    </p:spTree>
    <p:extLst>
      <p:ext uri="{BB962C8B-B14F-4D97-AF65-F5344CB8AC3E}">
        <p14:creationId xmlns:p14="http://schemas.microsoft.com/office/powerpoint/2010/main" val="272647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2F55B-50E5-4105-BB70-EE75F534403E}" type="datetimeFigureOut">
              <a:rPr lang="en-US" smtClean="0"/>
              <a:t>23/12/2017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4E08E-FA6B-43A9-8C37-C1ED6B470C6B}" type="slidenum">
              <a:rPr lang="en-US" smtClean="0"/>
              <a:t>‹#›</a:t>
            </a:fld>
            <a:endParaRPr lang="en-US"/>
          </a:p>
        </p:txBody>
      </p:sp>
    </p:spTree>
    <p:extLst>
      <p:ext uri="{BB962C8B-B14F-4D97-AF65-F5344CB8AC3E}">
        <p14:creationId xmlns:p14="http://schemas.microsoft.com/office/powerpoint/2010/main" val="146468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262F55B-50E5-4105-BB70-EE75F534403E}" type="datetimeFigureOut">
              <a:rPr lang="en-US" smtClean="0"/>
              <a:t>23/12/2017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A84E08E-FA6B-43A9-8C37-C1ED6B470C6B}" type="slidenum">
              <a:rPr lang="en-US" smtClean="0"/>
              <a:t>‹#›</a:t>
            </a:fld>
            <a:endParaRPr lang="en-US"/>
          </a:p>
        </p:txBody>
      </p:sp>
    </p:spTree>
    <p:extLst>
      <p:ext uri="{BB962C8B-B14F-4D97-AF65-F5344CB8AC3E}">
        <p14:creationId xmlns:p14="http://schemas.microsoft.com/office/powerpoint/2010/main" val="1447519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62F55B-50E5-4105-BB70-EE75F534403E}" type="datetimeFigureOut">
              <a:rPr lang="en-US" smtClean="0"/>
              <a:t>23/12/2017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A84E08E-FA6B-43A9-8C37-C1ED6B470C6B}" type="slidenum">
              <a:rPr lang="en-US" smtClean="0"/>
              <a:t>‹#›</a:t>
            </a:fld>
            <a:endParaRPr lang="en-US"/>
          </a:p>
        </p:txBody>
      </p:sp>
    </p:spTree>
    <p:extLst>
      <p:ext uri="{BB962C8B-B14F-4D97-AF65-F5344CB8AC3E}">
        <p14:creationId xmlns:p14="http://schemas.microsoft.com/office/powerpoint/2010/main" val="137852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262F55B-50E5-4105-BB70-EE75F534403E}" type="datetimeFigureOut">
              <a:rPr lang="en-US" smtClean="0"/>
              <a:t>23/12/2017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A84E08E-FA6B-43A9-8C37-C1ED6B470C6B}" type="slidenum">
              <a:rPr lang="en-US" smtClean="0"/>
              <a:t>‹#›</a:t>
            </a:fld>
            <a:endParaRPr lang="en-US"/>
          </a:p>
        </p:txBody>
      </p:sp>
    </p:spTree>
    <p:extLst>
      <p:ext uri="{BB962C8B-B14F-4D97-AF65-F5344CB8AC3E}">
        <p14:creationId xmlns:p14="http://schemas.microsoft.com/office/powerpoint/2010/main" val="720692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62F55B-50E5-4105-BB70-EE75F534403E}" type="datetimeFigureOut">
              <a:rPr lang="en-US" smtClean="0"/>
              <a:t>23/12/2017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E08E-FA6B-43A9-8C37-C1ED6B470C6B}" type="slidenum">
              <a:rPr lang="en-US" smtClean="0"/>
              <a:t>‹#›</a:t>
            </a:fld>
            <a:endParaRPr lang="en-US"/>
          </a:p>
        </p:txBody>
      </p:sp>
    </p:spTree>
    <p:extLst>
      <p:ext uri="{BB962C8B-B14F-4D97-AF65-F5344CB8AC3E}">
        <p14:creationId xmlns:p14="http://schemas.microsoft.com/office/powerpoint/2010/main" val="3615025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62F55B-50E5-4105-BB70-EE75F534403E}" type="datetimeFigureOut">
              <a:rPr lang="en-US" smtClean="0"/>
              <a:t>23/12/2017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A84E08E-FA6B-43A9-8C37-C1ED6B470C6B}" type="slidenum">
              <a:rPr lang="en-US" smtClean="0"/>
              <a:t>‹#›</a:t>
            </a:fld>
            <a:endParaRPr lang="en-US"/>
          </a:p>
        </p:txBody>
      </p:sp>
    </p:spTree>
    <p:extLst>
      <p:ext uri="{BB962C8B-B14F-4D97-AF65-F5344CB8AC3E}">
        <p14:creationId xmlns:p14="http://schemas.microsoft.com/office/powerpoint/2010/main" val="11162136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w3schools.com/jsref/dom_obj_event.asp"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expressjs.com/en/resources/middleware.html"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D242-0387-4120-889D-3E7603589C6E}"/>
              </a:ext>
            </a:extLst>
          </p:cNvPr>
          <p:cNvSpPr>
            <a:spLocks noGrp="1"/>
          </p:cNvSpPr>
          <p:nvPr>
            <p:ph type="ctrTitle"/>
          </p:nvPr>
        </p:nvSpPr>
        <p:spPr/>
        <p:txBody>
          <a:bodyPr/>
          <a:lstStyle/>
          <a:p>
            <a:r>
              <a:rPr lang="en-US" b="1">
                <a:latin typeface="Times New Roman" panose="02020603050405020304" pitchFamily="18" charset="0"/>
                <a:cs typeface="Times New Roman" panose="02020603050405020304" pitchFamily="18" charset="0"/>
              </a:rPr>
              <a:t>Angular 4</a:t>
            </a:r>
          </a:p>
        </p:txBody>
      </p:sp>
      <p:sp>
        <p:nvSpPr>
          <p:cNvPr id="3" name="Subtitle 2">
            <a:extLst>
              <a:ext uri="{FF2B5EF4-FFF2-40B4-BE49-F238E27FC236}">
                <a16:creationId xmlns:a16="http://schemas.microsoft.com/office/drawing/2014/main" id="{A318C86F-0567-4D0D-88E2-9882E0403406}"/>
              </a:ext>
            </a:extLst>
          </p:cNvPr>
          <p:cNvSpPr>
            <a:spLocks noGrp="1"/>
          </p:cNvSpPr>
          <p:nvPr>
            <p:ph type="subTitle" idx="1"/>
          </p:nvPr>
        </p:nvSpPr>
        <p:spPr/>
        <p:txBody>
          <a:bodyPr/>
          <a:lstStyle/>
          <a:p>
            <a:r>
              <a:rPr lang="en-US">
                <a:latin typeface="Times New Roman" panose="02020603050405020304" pitchFamily="18" charset="0"/>
                <a:cs typeface="Times New Roman" panose="02020603050405020304" pitchFamily="18" charset="0"/>
              </a:rPr>
              <a:t>One framework.</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Mobile &amp; desktop</a:t>
            </a:r>
          </a:p>
        </p:txBody>
      </p:sp>
    </p:spTree>
    <p:extLst>
      <p:ext uri="{BB962C8B-B14F-4D97-AF65-F5344CB8AC3E}">
        <p14:creationId xmlns:p14="http://schemas.microsoft.com/office/powerpoint/2010/main" val="120217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21CE0C-1F34-4C7C-9D1D-6FF274049A27}"/>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Build-in directives</a:t>
            </a:r>
          </a:p>
        </p:txBody>
      </p:sp>
      <p:sp>
        <p:nvSpPr>
          <p:cNvPr id="5" name="Content Placeholder 4">
            <a:extLst>
              <a:ext uri="{FF2B5EF4-FFF2-40B4-BE49-F238E27FC236}">
                <a16:creationId xmlns:a16="http://schemas.microsoft.com/office/drawing/2014/main" id="{E978FBF6-35C0-4A3D-A59F-D42E6E2DC0EA}"/>
              </a:ext>
            </a:extLst>
          </p:cNvPr>
          <p:cNvSpPr>
            <a:spLocks noGrp="1"/>
          </p:cNvSpPr>
          <p:nvPr>
            <p:ph idx="1"/>
          </p:nvPr>
        </p:nvSpPr>
        <p:spPr/>
        <p:txBody>
          <a:bodyPr>
            <a:normAutofit/>
          </a:bodyPr>
          <a:lstStyle/>
          <a:p>
            <a:pPr lvl="1">
              <a:lnSpc>
                <a:spcPct val="150000"/>
              </a:lnSpc>
            </a:pPr>
            <a:r>
              <a:rPr lang="en-US" sz="2000">
                <a:latin typeface="Times New Roman" panose="02020603050405020304" pitchFamily="18" charset="0"/>
                <a:cs typeface="Times New Roman" panose="02020603050405020304" pitchFamily="18" charset="0"/>
              </a:rPr>
              <a:t>Structural directives : </a:t>
            </a:r>
          </a:p>
          <a:p>
            <a:pPr lvl="2">
              <a:lnSpc>
                <a:spcPct val="150000"/>
              </a:lnSpc>
            </a:pPr>
            <a:r>
              <a:rPr lang="en-US" sz="1800" err="1">
                <a:latin typeface="Times New Roman" panose="02020603050405020304" pitchFamily="18" charset="0"/>
                <a:cs typeface="Times New Roman" panose="02020603050405020304" pitchFamily="18" charset="0"/>
              </a:rPr>
              <a:t>ngIF</a:t>
            </a:r>
            <a:r>
              <a:rPr lang="en-US" sz="1800">
                <a:latin typeface="Times New Roman" panose="02020603050405020304" pitchFamily="18" charset="0"/>
                <a:cs typeface="Times New Roman" panose="02020603050405020304" pitchFamily="18" charset="0"/>
              </a:rPr>
              <a:t> -&gt; else ?</a:t>
            </a:r>
          </a:p>
          <a:p>
            <a:pPr lvl="2">
              <a:lnSpc>
                <a:spcPct val="150000"/>
              </a:lnSpc>
            </a:pPr>
            <a:r>
              <a:rPr lang="en-US" sz="1800" err="1">
                <a:latin typeface="Times New Roman" panose="02020603050405020304" pitchFamily="18" charset="0"/>
                <a:cs typeface="Times New Roman" panose="02020603050405020304" pitchFamily="18" charset="0"/>
              </a:rPr>
              <a:t>ngFor</a:t>
            </a:r>
            <a:endParaRPr lang="en-US" sz="1800">
              <a:latin typeface="Times New Roman" panose="02020603050405020304" pitchFamily="18" charset="0"/>
              <a:cs typeface="Times New Roman" panose="02020603050405020304" pitchFamily="18" charset="0"/>
            </a:endParaRPr>
          </a:p>
          <a:p>
            <a:pPr lvl="2">
              <a:lnSpc>
                <a:spcPct val="150000"/>
              </a:lnSpc>
            </a:pPr>
            <a:r>
              <a:rPr lang="en-US" sz="1800" err="1">
                <a:latin typeface="Times New Roman" panose="02020603050405020304" pitchFamily="18" charset="0"/>
                <a:cs typeface="Times New Roman" panose="02020603050405020304" pitchFamily="18" charset="0"/>
              </a:rPr>
              <a:t>ngSwitch</a:t>
            </a:r>
            <a:endParaRPr lang="en-US" sz="1800">
              <a:latin typeface="Times New Roman" panose="02020603050405020304" pitchFamily="18" charset="0"/>
              <a:cs typeface="Times New Roman" panose="02020603050405020304" pitchFamily="18" charset="0"/>
            </a:endParaRPr>
          </a:p>
          <a:p>
            <a:pPr lvl="1">
              <a:lnSpc>
                <a:spcPct val="150000"/>
              </a:lnSpc>
            </a:pPr>
            <a:r>
              <a:rPr lang="en-US" sz="2000">
                <a:latin typeface="Times New Roman" panose="02020603050405020304" pitchFamily="18" charset="0"/>
                <a:cs typeface="Times New Roman" panose="02020603050405020304" pitchFamily="18" charset="0"/>
              </a:rPr>
              <a:t>Attribute directives :</a:t>
            </a:r>
          </a:p>
          <a:p>
            <a:pPr lvl="2">
              <a:lnSpc>
                <a:spcPct val="150000"/>
              </a:lnSpc>
            </a:pPr>
            <a:r>
              <a:rPr lang="en-US" sz="1800" err="1">
                <a:latin typeface="Times New Roman" panose="02020603050405020304" pitchFamily="18" charset="0"/>
                <a:cs typeface="Times New Roman" panose="02020603050405020304" pitchFamily="18" charset="0"/>
              </a:rPr>
              <a:t>ngClass</a:t>
            </a:r>
            <a:endParaRPr lang="en-US" sz="1800">
              <a:latin typeface="Times New Roman" panose="02020603050405020304" pitchFamily="18" charset="0"/>
              <a:cs typeface="Times New Roman" panose="02020603050405020304" pitchFamily="18" charset="0"/>
            </a:endParaRPr>
          </a:p>
          <a:p>
            <a:pPr lvl="2">
              <a:lnSpc>
                <a:spcPct val="150000"/>
              </a:lnSpc>
            </a:pPr>
            <a:r>
              <a:rPr lang="en-US" sz="1800" err="1">
                <a:latin typeface="Times New Roman" panose="02020603050405020304" pitchFamily="18" charset="0"/>
                <a:cs typeface="Times New Roman" panose="02020603050405020304" pitchFamily="18" charset="0"/>
              </a:rPr>
              <a:t>ngStyle</a:t>
            </a: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944998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NodeJS : Authentication JWT</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1103312" y="1669002"/>
            <a:ext cx="9505504" cy="4579397"/>
          </a:xfrm>
        </p:spPr>
        <p:txBody>
          <a:bodyPr>
            <a:normAutofit/>
          </a:bodyPr>
          <a:lstStyle/>
          <a:p>
            <a:pPr lvl="1"/>
            <a:r>
              <a:rPr lang="en-US" dirty="0">
                <a:latin typeface="Times New Roman" panose="02020603050405020304" pitchFamily="18" charset="0"/>
                <a:cs typeface="Times New Roman" panose="02020603050405020304" pitchFamily="18" charset="0"/>
              </a:rPr>
              <a:t>JWT :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dấu</a:t>
            </a:r>
            <a:r>
              <a:rPr lang="en-US" dirty="0">
                <a:latin typeface="Times New Roman" panose="02020603050405020304" pitchFamily="18" charset="0"/>
                <a:cs typeface="Times New Roman" panose="02020603050405020304" pitchFamily="18" charset="0"/>
              </a:rPr>
              <a:t> . ( </a:t>
            </a:r>
            <a:r>
              <a:rPr lang="en-US" dirty="0" err="1">
                <a:latin typeface="Times New Roman" panose="02020603050405020304" pitchFamily="18" charset="0"/>
                <a:cs typeface="Times New Roman" panose="02020603050405020304" pitchFamily="18" charset="0"/>
              </a:rPr>
              <a:t>chấm</a:t>
            </a:r>
            <a:r>
              <a:rPr lang="en-US" dirty="0">
                <a:latin typeface="Times New Roman" panose="02020603050405020304" pitchFamily="18" charset="0"/>
                <a:cs typeface="Times New Roman" panose="02020603050405020304" pitchFamily="18" charset="0"/>
              </a:rPr>
              <a:t> )</a:t>
            </a:r>
          </a:p>
          <a:p>
            <a:pPr lvl="2"/>
            <a:r>
              <a:rPr lang="en-US" dirty="0">
                <a:latin typeface="Times New Roman" panose="02020603050405020304" pitchFamily="18" charset="0"/>
                <a:cs typeface="Times New Roman" panose="02020603050405020304" pitchFamily="18" charset="0"/>
              </a:rPr>
              <a:t>Header :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typ</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token ( HS256 ) – HMAC SHA256</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Sau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base64encode : </a:t>
            </a:r>
            <a:r>
              <a:rPr lang="en-US" b="1" dirty="0">
                <a:latin typeface="Times New Roman" panose="02020603050405020304" pitchFamily="18" charset="0"/>
                <a:cs typeface="Times New Roman" panose="02020603050405020304" pitchFamily="18" charset="0"/>
              </a:rPr>
              <a:t>eyJhhGciOiJIUzIlNiIsInR5B4Ac</a:t>
            </a:r>
          </a:p>
          <a:p>
            <a:pPr lvl="2"/>
            <a:r>
              <a:rPr lang="en-US" dirty="0">
                <a:latin typeface="Times New Roman" panose="02020603050405020304" pitchFamily="18" charset="0"/>
                <a:cs typeface="Times New Roman" panose="02020603050405020304" pitchFamily="18" charset="0"/>
              </a:rPr>
              <a:t>Payload :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 username, name.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Registed</a:t>
            </a:r>
            <a:r>
              <a:rPr lang="en-US" dirty="0">
                <a:latin typeface="Times New Roman" panose="02020603050405020304" pitchFamily="18" charset="0"/>
                <a:cs typeface="Times New Roman" panose="02020603050405020304" pitchFamily="18" charset="0"/>
              </a:rPr>
              <a:t> Claim, Public Claim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Private Claim. </a:t>
            </a:r>
          </a:p>
          <a:p>
            <a:pPr lvl="3"/>
            <a:r>
              <a:rPr lang="en-US" dirty="0" err="1">
                <a:latin typeface="Times New Roman" panose="02020603050405020304" pitchFamily="18" charset="0"/>
                <a:cs typeface="Times New Roman" panose="02020603050405020304" pitchFamily="18" charset="0"/>
              </a:rPr>
              <a:t>Exp</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endParaRPr lang="en-US"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Public claim :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a:t>
            </a:r>
          </a:p>
          <a:p>
            <a:pPr lvl="3"/>
            <a:r>
              <a:rPr lang="en-US" dirty="0">
                <a:latin typeface="Times New Roman" panose="02020603050405020304" pitchFamily="18" charset="0"/>
                <a:cs typeface="Times New Roman" panose="02020603050405020304" pitchFamily="18" charset="0"/>
              </a:rPr>
              <a:t>Sau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base64encode</a:t>
            </a:r>
          </a:p>
          <a:p>
            <a:pPr lvl="2"/>
            <a:r>
              <a:rPr lang="en-US" dirty="0">
                <a:latin typeface="Times New Roman" panose="02020603050405020304" pitchFamily="18" charset="0"/>
                <a:cs typeface="Times New Roman" panose="02020603050405020304" pitchFamily="18" charset="0"/>
              </a:rPr>
              <a:t>Signature :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 KEY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do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JWT )</a:t>
            </a:r>
          </a:p>
        </p:txBody>
      </p:sp>
      <p:pic>
        <p:nvPicPr>
          <p:cNvPr id="5" name="Picture 4">
            <a:extLst>
              <a:ext uri="{FF2B5EF4-FFF2-40B4-BE49-F238E27FC236}">
                <a16:creationId xmlns:a16="http://schemas.microsoft.com/office/drawing/2014/main" id="{C89459EF-8B62-4750-9E8F-C84336B684A5}"/>
              </a:ext>
            </a:extLst>
          </p:cNvPr>
          <p:cNvPicPr>
            <a:picLocks noChangeAspect="1"/>
          </p:cNvPicPr>
          <p:nvPr/>
        </p:nvPicPr>
        <p:blipFill>
          <a:blip r:embed="rId2"/>
          <a:stretch>
            <a:fillRect/>
          </a:stretch>
        </p:blipFill>
        <p:spPr>
          <a:xfrm>
            <a:off x="5734050" y="3574326"/>
            <a:ext cx="6457950" cy="3283674"/>
          </a:xfrm>
          <a:prstGeom prst="rect">
            <a:avLst/>
          </a:prstGeom>
        </p:spPr>
      </p:pic>
    </p:spTree>
    <p:extLst>
      <p:ext uri="{BB962C8B-B14F-4D97-AF65-F5344CB8AC3E}">
        <p14:creationId xmlns:p14="http://schemas.microsoft.com/office/powerpoint/2010/main" val="18144725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NodeJS : Authentication JWT</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1103312" y="1669002"/>
            <a:ext cx="8946541" cy="4579397"/>
          </a:xfrm>
        </p:spPr>
        <p:txBody>
          <a:bodyPr>
            <a:normAutofit/>
          </a:bodyPr>
          <a:lstStyle/>
          <a:p>
            <a:pPr lvl="1"/>
            <a:r>
              <a:rPr lang="en-US" dirty="0">
                <a:latin typeface="Times New Roman" panose="02020603050405020304" pitchFamily="18" charset="0"/>
                <a:cs typeface="Times New Roman" panose="02020603050405020304" pitchFamily="18" charset="0"/>
              </a:rPr>
              <a:t>JWT :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endParaRPr lang="en-US" dirty="0">
              <a:latin typeface="Times New Roman" panose="02020603050405020304" pitchFamily="18" charset="0"/>
              <a:cs typeface="Times New Roman" panose="02020603050405020304" pitchFamily="18" charset="0"/>
            </a:endParaRPr>
          </a:p>
        </p:txBody>
      </p:sp>
      <p:pic>
        <p:nvPicPr>
          <p:cNvPr id="1028" name="Picture 4" descr="Hình ảnh có liên quan">
            <a:extLst>
              <a:ext uri="{FF2B5EF4-FFF2-40B4-BE49-F238E27FC236}">
                <a16:creationId xmlns:a16="http://schemas.microsoft.com/office/drawing/2014/main" id="{04087BFA-BA84-4C3B-8CD4-8F475E923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5771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NodeJS : Authentication JWT</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1103312" y="1669002"/>
            <a:ext cx="10988074" cy="4579397"/>
          </a:xfrm>
        </p:spPr>
        <p:txBody>
          <a:bodyPr>
            <a:normAutofit/>
          </a:bodyPr>
          <a:lstStyle/>
          <a:p>
            <a:pPr lvl="1"/>
            <a:r>
              <a:rPr lang="en-US" dirty="0">
                <a:latin typeface="Times New Roman" panose="02020603050405020304" pitchFamily="18" charset="0"/>
                <a:cs typeface="Times New Roman" panose="02020603050405020304" pitchFamily="18" charset="0"/>
              </a:rPr>
              <a: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module </a:t>
            </a:r>
            <a:r>
              <a:rPr lang="en-US" b="1" dirty="0" err="1">
                <a:latin typeface="Times New Roman" panose="02020603050405020304" pitchFamily="18" charset="0"/>
                <a:cs typeface="Times New Roman" panose="02020603050405020304" pitchFamily="18" charset="0"/>
              </a:rPr>
              <a:t>jsonwebtoken</a:t>
            </a:r>
            <a:r>
              <a:rPr lang="en-US" b="1" dirty="0">
                <a:latin typeface="Times New Roman" panose="02020603050405020304" pitchFamily="18" charset="0"/>
                <a:cs typeface="Times New Roman" panose="02020603050405020304" pitchFamily="18" charset="0"/>
              </a:rPr>
              <a:t>, express, body-parser</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array users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 id, username, password, email.</a:t>
            </a:r>
          </a:p>
          <a:p>
            <a:pPr lvl="1"/>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user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username.</a:t>
            </a:r>
          </a:p>
          <a:p>
            <a:pPr lvl="1"/>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JWT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cái</a:t>
            </a:r>
            <a:r>
              <a:rPr lang="en-US" dirty="0">
                <a:latin typeface="Times New Roman" panose="02020603050405020304" pitchFamily="18" charset="0"/>
                <a:cs typeface="Times New Roman" panose="02020603050405020304" pitchFamily="18" charset="0"/>
              </a:rPr>
              <a:t> KEY.</a:t>
            </a:r>
          </a:p>
          <a:p>
            <a:pPr lvl="1"/>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router :</a:t>
            </a:r>
          </a:p>
          <a:p>
            <a:pPr lvl="2"/>
            <a:r>
              <a:rPr lang="en-US" dirty="0">
                <a:latin typeface="Times New Roman" panose="02020603050405020304" pitchFamily="18" charset="0"/>
                <a:cs typeface="Times New Roman" panose="02020603050405020304" pitchFamily="18" charset="0"/>
              </a:rPr>
              <a:t>Get login : </a:t>
            </a:r>
            <a:r>
              <a:rPr lang="en-US" dirty="0" err="1">
                <a:latin typeface="Times New Roman" panose="02020603050405020304" pitchFamily="18" charset="0"/>
                <a:cs typeface="Times New Roman" panose="02020603050405020304" pitchFamily="18" charset="0"/>
              </a:rPr>
              <a:t>Vui</a:t>
            </a:r>
            <a:r>
              <a:rPr lang="en-US" dirty="0">
                <a:latin typeface="Times New Roman" panose="02020603050405020304" pitchFamily="18" charset="0"/>
                <a:cs typeface="Times New Roman" panose="02020603050405020304" pitchFamily="18" charset="0"/>
              </a:rPr>
              <a:t> long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Post login :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username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check</a:t>
            </a:r>
          </a:p>
          <a:p>
            <a:pPr lvl="3"/>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password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check</a:t>
            </a:r>
          </a:p>
          <a:p>
            <a:pPr lvl="2"/>
            <a:r>
              <a:rPr lang="en-US" dirty="0">
                <a:latin typeface="Times New Roman" panose="02020603050405020304" pitchFamily="18" charset="0"/>
                <a:cs typeface="Times New Roman" panose="02020603050405020304" pitchFamily="18" charset="0"/>
              </a:rPr>
              <a:t>Token = </a:t>
            </a:r>
            <a:r>
              <a:rPr lang="en-US" dirty="0" err="1">
                <a:latin typeface="Times New Roman" panose="02020603050405020304" pitchFamily="18" charset="0"/>
                <a:cs typeface="Times New Roman" panose="02020603050405020304" pitchFamily="18" charset="0"/>
              </a:rPr>
              <a:t>jwt.sign</a:t>
            </a:r>
            <a:r>
              <a:rPr lang="en-US" dirty="0">
                <a:latin typeface="Times New Roman" panose="02020603050405020304" pitchFamily="18" charset="0"/>
                <a:cs typeface="Times New Roman" panose="02020603050405020304" pitchFamily="18" charset="0"/>
              </a:rPr>
              <a:t>({ payload }, secret, { </a:t>
            </a:r>
            <a:r>
              <a:rPr lang="en-US" dirty="0" err="1">
                <a:latin typeface="Times New Roman" panose="02020603050405020304" pitchFamily="18" charset="0"/>
                <a:cs typeface="Times New Roman" panose="02020603050405020304" pitchFamily="18" charset="0"/>
              </a:rPr>
              <a:t>expiresInMinutes</a:t>
            </a:r>
            <a:r>
              <a:rPr lang="en-US" dirty="0">
                <a:latin typeface="Times New Roman" panose="02020603050405020304" pitchFamily="18" charset="0"/>
                <a:cs typeface="Times New Roman" panose="02020603050405020304" pitchFamily="18" charset="0"/>
              </a:rPr>
              <a:t> : 1440 }) // payload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VD : username, name</a:t>
            </a:r>
          </a:p>
          <a:p>
            <a:pPr lvl="2"/>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token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dung.</a:t>
            </a:r>
          </a:p>
          <a:p>
            <a:pPr lvl="1"/>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function </a:t>
            </a:r>
            <a:r>
              <a:rPr lang="en-US" dirty="0" err="1">
                <a:latin typeface="Times New Roman" panose="02020603050405020304" pitchFamily="18" charset="0"/>
                <a:cs typeface="Times New Roman" panose="02020603050405020304" pitchFamily="18" charset="0"/>
              </a:rPr>
              <a:t>checkAuth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5053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NodeJS : Authentication JWT</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1103312" y="1669002"/>
            <a:ext cx="10988074" cy="4579397"/>
          </a:xfrm>
        </p:spPr>
        <p:txBody>
          <a:bodyPr>
            <a:normAutofit/>
          </a:bodyPr>
          <a:lstStyle/>
          <a:p>
            <a:pPr lvl="1"/>
            <a:r>
              <a:rPr lang="en-US" sz="2800" dirty="0">
                <a:latin typeface="Times New Roman" panose="02020603050405020304" pitchFamily="18" charset="0"/>
                <a:cs typeface="Times New Roman" panose="02020603050405020304" pitchFamily="18" charset="0"/>
              </a:rPr>
              <a:t>Function </a:t>
            </a:r>
            <a:r>
              <a:rPr lang="en-US" sz="2800" dirty="0" err="1">
                <a:latin typeface="Times New Roman" panose="02020603050405020304" pitchFamily="18" charset="0"/>
                <a:cs typeface="Times New Roman" panose="02020603050405020304" pitchFamily="18" charset="0"/>
              </a:rPr>
              <a:t>CheckAuth</a:t>
            </a:r>
            <a:endParaRPr lang="en-US" sz="2800" dirty="0">
              <a:latin typeface="Times New Roman" panose="02020603050405020304" pitchFamily="18" charset="0"/>
              <a:cs typeface="Times New Roman" panose="02020603050405020304" pitchFamily="18" charset="0"/>
            </a:endParaRPr>
          </a:p>
          <a:p>
            <a:pPr lvl="2"/>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token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 body || </a:t>
            </a:r>
            <a:r>
              <a:rPr lang="en-US" sz="2400" dirty="0" err="1">
                <a:latin typeface="Times New Roman" panose="02020603050405020304" pitchFamily="18" charset="0"/>
                <a:cs typeface="Times New Roman" panose="02020603050405020304" pitchFamily="18" charset="0"/>
              </a:rPr>
              <a:t>param</a:t>
            </a:r>
            <a:r>
              <a:rPr lang="en-US" sz="2400" dirty="0">
                <a:latin typeface="Times New Roman" panose="02020603050405020304" pitchFamily="18" charset="0"/>
                <a:cs typeface="Times New Roman" panose="02020603050405020304" pitchFamily="18" charset="0"/>
              </a:rPr>
              <a:t>(‘token’) || </a:t>
            </a:r>
            <a:r>
              <a:rPr lang="en-US" sz="2400" dirty="0" err="1">
                <a:latin typeface="Times New Roman" panose="02020603050405020304" pitchFamily="18" charset="0"/>
                <a:cs typeface="Times New Roman" panose="02020603050405020304" pitchFamily="18" charset="0"/>
              </a:rPr>
              <a:t>req.headers</a:t>
            </a:r>
            <a:r>
              <a:rPr lang="en-US" sz="2400" dirty="0">
                <a:latin typeface="Times New Roman" panose="02020603050405020304" pitchFamily="18" charset="0"/>
                <a:cs typeface="Times New Roman" panose="02020603050405020304" pitchFamily="18" charset="0"/>
              </a:rPr>
              <a:t>[‘x-access-token’]</a:t>
            </a:r>
          </a:p>
          <a:p>
            <a:pPr lvl="2"/>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p>
          <a:p>
            <a:pPr lvl="3"/>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token =&gt; </a:t>
            </a:r>
            <a:r>
              <a:rPr lang="en-US" sz="2000" dirty="0" err="1">
                <a:latin typeface="Times New Roman" panose="02020603050405020304" pitchFamily="18" charset="0"/>
                <a:cs typeface="Times New Roman" panose="02020603050405020304" pitchFamily="18" charset="0"/>
              </a:rPr>
              <a:t>trả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lỗi</a:t>
            </a:r>
            <a:endParaRPr lang="en-US" sz="2000" dirty="0">
              <a:latin typeface="Times New Roman" panose="02020603050405020304" pitchFamily="18" charset="0"/>
              <a:cs typeface="Times New Roman" panose="02020603050405020304" pitchFamily="18" charset="0"/>
            </a:endParaRPr>
          </a:p>
          <a:p>
            <a:pPr lvl="3"/>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jwt.verify</a:t>
            </a:r>
            <a:r>
              <a:rPr lang="en-US" sz="2000" dirty="0">
                <a:latin typeface="Times New Roman" panose="02020603050405020304" pitchFamily="18" charset="0"/>
                <a:cs typeface="Times New Roman" panose="02020603050405020304" pitchFamily="18" charset="0"/>
              </a:rPr>
              <a:t>( token, secret, (</a:t>
            </a:r>
            <a:r>
              <a:rPr lang="en-US" sz="2000" dirty="0" err="1">
                <a:latin typeface="Times New Roman" panose="02020603050405020304" pitchFamily="18" charset="0"/>
                <a:cs typeface="Times New Roman" panose="02020603050405020304" pitchFamily="18" charset="0"/>
              </a:rPr>
              <a:t>err,decoded</a:t>
            </a:r>
            <a:r>
              <a:rPr lang="en-US" sz="2000" dirty="0">
                <a:latin typeface="Times New Roman" panose="02020603050405020304" pitchFamily="18" charset="0"/>
                <a:cs typeface="Times New Roman" panose="02020603050405020304" pitchFamily="18" charset="0"/>
              </a:rPr>
              <a:t>) =&gt; {})</a:t>
            </a:r>
          </a:p>
          <a:p>
            <a:pPr lvl="4"/>
            <a:r>
              <a:rPr lang="en-US" sz="2000" dirty="0" err="1">
                <a:latin typeface="Times New Roman" panose="02020603050405020304" pitchFamily="18" charset="0"/>
                <a:cs typeface="Times New Roman" panose="02020603050405020304" pitchFamily="18" charset="0"/>
              </a:rPr>
              <a:t>Gán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req.decoded</a:t>
            </a:r>
            <a:r>
              <a:rPr lang="en-US" sz="2000" dirty="0">
                <a:latin typeface="Times New Roman" panose="02020603050405020304" pitchFamily="18" charset="0"/>
                <a:cs typeface="Times New Roman" panose="02020603050405020304" pitchFamily="18" charset="0"/>
              </a:rPr>
              <a:t> = decoded</a:t>
            </a:r>
          </a:p>
          <a:p>
            <a:pPr lvl="4"/>
            <a:r>
              <a:rPr lang="en-US" sz="2000" dirty="0">
                <a:latin typeface="Times New Roman" panose="02020603050405020304" pitchFamily="18" charset="0"/>
                <a:cs typeface="Times New Roman" panose="02020603050405020304" pitchFamily="18" charset="0"/>
              </a:rPr>
              <a:t>next(); //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function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endParaRPr lang="en-US" sz="2000" dirty="0">
              <a:latin typeface="Times New Roman" panose="02020603050405020304" pitchFamily="18" charset="0"/>
              <a:cs typeface="Times New Roman" panose="02020603050405020304" pitchFamily="18" charset="0"/>
            </a:endParaRPr>
          </a:p>
          <a:p>
            <a:pPr lvl="1"/>
            <a:r>
              <a:rPr lang="en-US" sz="2800" dirty="0" err="1">
                <a:latin typeface="Times New Roman" panose="02020603050405020304" pitchFamily="18" charset="0"/>
                <a:cs typeface="Times New Roman" panose="02020603050405020304" pitchFamily="18" charset="0"/>
              </a:rPr>
              <a:t>Gọi</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app.get</a:t>
            </a:r>
            <a:r>
              <a:rPr lang="en-US" sz="2800" dirty="0">
                <a:latin typeface="Times New Roman" panose="02020603050405020304" pitchFamily="18" charset="0"/>
                <a:cs typeface="Times New Roman" panose="02020603050405020304" pitchFamily="18" charset="0"/>
              </a:rPr>
              <a:t>(‘/’, function </a:t>
            </a:r>
            <a:r>
              <a:rPr lang="en-US" sz="2800" dirty="0" err="1">
                <a:latin typeface="Times New Roman" panose="02020603050405020304" pitchFamily="18" charset="0"/>
                <a:cs typeface="Times New Roman" panose="02020603050405020304" pitchFamily="18" charset="0"/>
              </a:rPr>
              <a:t>checkAuthen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req,res</a:t>
            </a:r>
            <a:r>
              <a:rPr lang="en-US" sz="2800" dirty="0">
                <a:latin typeface="Times New Roman" panose="02020603050405020304" pitchFamily="18" charset="0"/>
                <a:cs typeface="Times New Roman" panose="02020603050405020304" pitchFamily="18" charset="0"/>
              </a:rPr>
              <a:t>) =&gt; {})</a:t>
            </a:r>
          </a:p>
        </p:txBody>
      </p:sp>
    </p:spTree>
    <p:extLst>
      <p:ext uri="{BB962C8B-B14F-4D97-AF65-F5344CB8AC3E}">
        <p14:creationId xmlns:p14="http://schemas.microsoft.com/office/powerpoint/2010/main" val="189147204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NodeJS : </a:t>
            </a:r>
            <a:r>
              <a:rPr lang="en-US" sz="3600" dirty="0" err="1">
                <a:latin typeface="Times New Roman" panose="02020603050405020304" pitchFamily="18" charset="0"/>
                <a:cs typeface="Times New Roman" panose="02020603050405020304" pitchFamily="18" charset="0"/>
              </a:rPr>
              <a:t>Thực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hành</a:t>
            </a:r>
            <a:r>
              <a:rPr lang="en-US" sz="3600" dirty="0">
                <a:latin typeface="Times New Roman" panose="02020603050405020304" pitchFamily="18" charset="0"/>
                <a:cs typeface="Times New Roman" panose="02020603050405020304" pitchFamily="18" charset="0"/>
              </a:rPr>
              <a:t> JWT</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552896" y="1580226"/>
            <a:ext cx="10988074" cy="4579397"/>
          </a:xfrm>
        </p:spPr>
        <p:txBody>
          <a:bodyPr>
            <a:normAutofit/>
          </a:bodyPr>
          <a:lstStyle/>
          <a:p>
            <a:pPr lvl="1"/>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user :</a:t>
            </a:r>
          </a:p>
          <a:p>
            <a:pPr lvl="2"/>
            <a:r>
              <a:rPr lang="en-US" dirty="0">
                <a:latin typeface="Times New Roman" panose="02020603050405020304" pitchFamily="18" charset="0"/>
                <a:cs typeface="Times New Roman" panose="02020603050405020304" pitchFamily="18" charset="0"/>
              </a:rPr>
              <a:t>Email ( String, unique, required )</a:t>
            </a:r>
          </a:p>
          <a:p>
            <a:pPr lvl="2"/>
            <a:r>
              <a:rPr lang="en-US" dirty="0">
                <a:latin typeface="Times New Roman" panose="02020603050405020304" pitchFamily="18" charset="0"/>
                <a:cs typeface="Times New Roman" panose="02020603050405020304" pitchFamily="18" charset="0"/>
              </a:rPr>
              <a:t>Name ( String, required )</a:t>
            </a:r>
          </a:p>
          <a:p>
            <a:pPr lvl="2"/>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password :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one-way password encryption (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 =&gt;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1 key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password. </a:t>
            </a:r>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hacker </a:t>
            </a:r>
            <a:r>
              <a:rPr lang="en-US" dirty="0" err="1">
                <a:latin typeface="Times New Roman" panose="02020603050405020304" pitchFamily="18" charset="0"/>
                <a:cs typeface="Times New Roman" panose="02020603050405020304" pitchFamily="18" charset="0"/>
              </a:rPr>
              <a:t>vẫn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choỗi</a:t>
            </a:r>
            <a:r>
              <a:rPr lang="en-US" dirty="0">
                <a:latin typeface="Times New Roman" panose="02020603050405020304" pitchFamily="18" charset="0"/>
                <a:cs typeface="Times New Roman" panose="02020603050405020304" pitchFamily="18" charset="0"/>
              </a:rPr>
              <a:t> hash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=&gt; ta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Salt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random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user ) =&gt;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 Hash + Salt. </a:t>
            </a:r>
            <a:r>
              <a:rPr lang="en-US" dirty="0" err="1">
                <a:latin typeface="Times New Roman" panose="02020603050405020304" pitchFamily="18" charset="0"/>
                <a:cs typeface="Times New Roman" panose="02020603050405020304" pitchFamily="18" charset="0"/>
              </a:rPr>
              <a:t>Mongosee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methods.</a:t>
            </a:r>
          </a:p>
          <a:p>
            <a:pPr lvl="2"/>
            <a:r>
              <a:rPr lang="en-US" dirty="0">
                <a:latin typeface="Times New Roman" panose="02020603050405020304" pitchFamily="18" charset="0"/>
                <a:cs typeface="Times New Roman" panose="02020603050405020304" pitchFamily="18" charset="0"/>
              </a:rPr>
              <a:t>Hash ( String )</a:t>
            </a:r>
          </a:p>
          <a:p>
            <a:pPr lvl="2"/>
            <a:r>
              <a:rPr lang="en-US" dirty="0">
                <a:latin typeface="Times New Roman" panose="02020603050405020304" pitchFamily="18" charset="0"/>
                <a:cs typeface="Times New Roman" panose="02020603050405020304" pitchFamily="18" charset="0"/>
              </a:rPr>
              <a:t>Salt ( String ) </a:t>
            </a:r>
          </a:p>
          <a:p>
            <a:pPr lvl="2"/>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484684C-BD89-49B4-B996-BC58D4885E48}"/>
              </a:ext>
            </a:extLst>
          </p:cNvPr>
          <p:cNvPicPr>
            <a:picLocks noChangeAspect="1"/>
          </p:cNvPicPr>
          <p:nvPr/>
        </p:nvPicPr>
        <p:blipFill>
          <a:blip r:embed="rId2"/>
          <a:stretch>
            <a:fillRect/>
          </a:stretch>
        </p:blipFill>
        <p:spPr>
          <a:xfrm>
            <a:off x="3346882" y="4012707"/>
            <a:ext cx="8558073" cy="2618912"/>
          </a:xfrm>
          <a:prstGeom prst="rect">
            <a:avLst/>
          </a:prstGeom>
        </p:spPr>
      </p:pic>
    </p:spTree>
    <p:extLst>
      <p:ext uri="{BB962C8B-B14F-4D97-AF65-F5344CB8AC3E}">
        <p14:creationId xmlns:p14="http://schemas.microsoft.com/office/powerpoint/2010/main" val="149048206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NodeJS : </a:t>
            </a:r>
            <a:r>
              <a:rPr lang="en-US" sz="3600" dirty="0" err="1">
                <a:latin typeface="Times New Roman" panose="02020603050405020304" pitchFamily="18" charset="0"/>
                <a:cs typeface="Times New Roman" panose="02020603050405020304" pitchFamily="18" charset="0"/>
              </a:rPr>
              <a:t>Thực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hành</a:t>
            </a:r>
            <a:r>
              <a:rPr lang="en-US" sz="3600" dirty="0">
                <a:latin typeface="Times New Roman" panose="02020603050405020304" pitchFamily="18" charset="0"/>
                <a:cs typeface="Times New Roman" panose="02020603050405020304" pitchFamily="18" charset="0"/>
              </a:rPr>
              <a:t> JWT</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544019" y="1152983"/>
            <a:ext cx="10988074" cy="4579397"/>
          </a:xfrm>
        </p:spPr>
        <p:txBody>
          <a:bodyPr>
            <a:normAutofit/>
          </a:bodyPr>
          <a:lstStyle/>
          <a:p>
            <a:pPr lvl="2"/>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p>
          <a:p>
            <a:pPr lvl="3"/>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thiếu</a:t>
            </a:r>
            <a:r>
              <a:rPr lang="en-US" dirty="0">
                <a:latin typeface="Times New Roman" panose="02020603050405020304" pitchFamily="18" charset="0"/>
                <a:cs typeface="Times New Roman" panose="02020603050405020304" pitchFamily="18" charset="0"/>
              </a:rPr>
              <a:t> name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email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password =&gt;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a:t>
            </a:r>
          </a:p>
          <a:p>
            <a:pPr lvl="3"/>
            <a:r>
              <a:rPr lang="en-US" dirty="0">
                <a:latin typeface="Times New Roman" panose="02020603050405020304" pitchFamily="18" charset="0"/>
                <a:cs typeface="Times New Roman" panose="02020603050405020304" pitchFamily="18" charset="0"/>
              </a:rPr>
              <a:t>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name, email, </a:t>
            </a:r>
            <a:r>
              <a:rPr lang="en-US" dirty="0" err="1">
                <a:latin typeface="Times New Roman" panose="02020603050405020304" pitchFamily="18" charset="0"/>
                <a:cs typeface="Times New Roman" panose="02020603050405020304" pitchFamily="18" charset="0"/>
              </a:rPr>
              <a:t>setPassword</a:t>
            </a:r>
            <a:r>
              <a:rPr lang="en-US" dirty="0">
                <a:latin typeface="Times New Roman" panose="02020603050405020304" pitchFamily="18" charset="0"/>
                <a:cs typeface="Times New Roman" panose="02020603050405020304" pitchFamily="18" charset="0"/>
              </a:rPr>
              <a:t>. =&gt; save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database.</a:t>
            </a:r>
          </a:p>
          <a:p>
            <a:pPr lvl="2"/>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module passport. ( module passport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passport-local )</a:t>
            </a:r>
          </a:p>
          <a:p>
            <a:pPr lvl="3"/>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EBC75CB-9CD4-4520-B876-F0A5449F3129}"/>
              </a:ext>
            </a:extLst>
          </p:cNvPr>
          <p:cNvPicPr>
            <a:picLocks noChangeAspect="1"/>
          </p:cNvPicPr>
          <p:nvPr/>
        </p:nvPicPr>
        <p:blipFill>
          <a:blip r:embed="rId2"/>
          <a:stretch>
            <a:fillRect/>
          </a:stretch>
        </p:blipFill>
        <p:spPr>
          <a:xfrm>
            <a:off x="1793705" y="2707690"/>
            <a:ext cx="7376928" cy="3932901"/>
          </a:xfrm>
          <a:prstGeom prst="rect">
            <a:avLst/>
          </a:prstGeom>
        </p:spPr>
      </p:pic>
    </p:spTree>
    <p:extLst>
      <p:ext uri="{BB962C8B-B14F-4D97-AF65-F5344CB8AC3E}">
        <p14:creationId xmlns:p14="http://schemas.microsoft.com/office/powerpoint/2010/main" val="195274007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NodeJS : </a:t>
            </a:r>
            <a:r>
              <a:rPr lang="en-US" sz="3600" dirty="0" err="1">
                <a:latin typeface="Times New Roman" panose="02020603050405020304" pitchFamily="18" charset="0"/>
                <a:cs typeface="Times New Roman" panose="02020603050405020304" pitchFamily="18" charset="0"/>
              </a:rPr>
              <a:t>Thực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hành</a:t>
            </a:r>
            <a:r>
              <a:rPr lang="en-US" sz="3600" dirty="0">
                <a:latin typeface="Times New Roman" panose="02020603050405020304" pitchFamily="18" charset="0"/>
                <a:cs typeface="Times New Roman" panose="02020603050405020304" pitchFamily="18" charset="0"/>
              </a:rPr>
              <a:t> JWT</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544019" y="1152983"/>
            <a:ext cx="10988074" cy="4579397"/>
          </a:xfrm>
        </p:spPr>
        <p:txBody>
          <a:bodyPr>
            <a:normAutofit/>
          </a:bodyPr>
          <a:lstStyle/>
          <a:p>
            <a:pPr lvl="2"/>
            <a:r>
              <a:rPr lang="en-US" dirty="0">
                <a:latin typeface="Times New Roman" panose="02020603050405020304" pitchFamily="18" charset="0"/>
                <a:cs typeface="Times New Roman" panose="02020603050405020304" pitchFamily="18" charset="0"/>
              </a:rPr>
              <a:t>Require passport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server =&gt; </a:t>
            </a:r>
            <a:r>
              <a:rPr lang="en-US" dirty="0" err="1">
                <a:latin typeface="Times New Roman" panose="02020603050405020304" pitchFamily="18" charset="0"/>
                <a:cs typeface="Times New Roman" panose="02020603050405020304" pitchFamily="18" charset="0"/>
              </a:rPr>
              <a:t>app.use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passport.initialize</a:t>
            </a:r>
            <a:r>
              <a:rPr lang="en-US" dirty="0">
                <a:latin typeface="Times New Roman" panose="02020603050405020304" pitchFamily="18" charset="0"/>
                <a:cs typeface="Times New Roman" panose="02020603050405020304" pitchFamily="18" charset="0"/>
              </a:rPr>
              <a:t>());</a:t>
            </a:r>
          </a:p>
          <a:p>
            <a:pPr lvl="2"/>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p>
          <a:p>
            <a:pPr lvl="3"/>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email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password.</a:t>
            </a:r>
          </a:p>
          <a:p>
            <a:pPr lvl="3"/>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passport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Token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=&gt; </a:t>
            </a:r>
            <a:r>
              <a:rPr lang="en-US" dirty="0" err="1">
                <a:latin typeface="Times New Roman" panose="02020603050405020304" pitchFamily="18" charset="0"/>
                <a:cs typeface="Times New Roman" panose="02020603050405020304" pitchFamily="18" charset="0"/>
              </a:rPr>
              <a:t>passport.authenticate</a:t>
            </a:r>
            <a:r>
              <a:rPr lang="en-US" dirty="0">
                <a:latin typeface="Times New Roman" panose="02020603050405020304" pitchFamily="18" charset="0"/>
                <a:cs typeface="Times New Roman" panose="02020603050405020304" pitchFamily="18" charset="0"/>
              </a:rPr>
              <a:t>( (err, data) =&gt; {} )</a:t>
            </a:r>
          </a:p>
        </p:txBody>
      </p:sp>
      <p:pic>
        <p:nvPicPr>
          <p:cNvPr id="5" name="Picture 4">
            <a:extLst>
              <a:ext uri="{FF2B5EF4-FFF2-40B4-BE49-F238E27FC236}">
                <a16:creationId xmlns:a16="http://schemas.microsoft.com/office/drawing/2014/main" id="{6C1FBA31-C607-4D01-AFD3-1BFB44D17BBD}"/>
              </a:ext>
            </a:extLst>
          </p:cNvPr>
          <p:cNvPicPr>
            <a:picLocks noChangeAspect="1"/>
          </p:cNvPicPr>
          <p:nvPr/>
        </p:nvPicPr>
        <p:blipFill>
          <a:blip r:embed="rId2"/>
          <a:stretch>
            <a:fillRect/>
          </a:stretch>
        </p:blipFill>
        <p:spPr>
          <a:xfrm>
            <a:off x="199150" y="3104372"/>
            <a:ext cx="5629275" cy="2552700"/>
          </a:xfrm>
          <a:prstGeom prst="rect">
            <a:avLst/>
          </a:prstGeom>
        </p:spPr>
      </p:pic>
      <p:sp>
        <p:nvSpPr>
          <p:cNvPr id="6" name="Arrow: Up 5">
            <a:extLst>
              <a:ext uri="{FF2B5EF4-FFF2-40B4-BE49-F238E27FC236}">
                <a16:creationId xmlns:a16="http://schemas.microsoft.com/office/drawing/2014/main" id="{203FC82E-5EA0-445C-9FEE-182AB58D4611}"/>
              </a:ext>
            </a:extLst>
          </p:cNvPr>
          <p:cNvSpPr/>
          <p:nvPr/>
        </p:nvSpPr>
        <p:spPr>
          <a:xfrm>
            <a:off x="2481944" y="5732380"/>
            <a:ext cx="345232" cy="509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FF5EF0D-667B-427B-95CA-FF4C50BAEEF6}"/>
              </a:ext>
            </a:extLst>
          </p:cNvPr>
          <p:cNvSpPr/>
          <p:nvPr/>
        </p:nvSpPr>
        <p:spPr>
          <a:xfrm>
            <a:off x="1864805" y="6171035"/>
            <a:ext cx="1717651" cy="523220"/>
          </a:xfrm>
          <a:prstGeom prst="rect">
            <a:avLst/>
          </a:prstGeom>
          <a:noFill/>
        </p:spPr>
        <p:txBody>
          <a:bodyPr wrap="none" lIns="91440" tIns="45720" rIns="91440" bIns="45720">
            <a:spAutoFit/>
          </a:bodyPr>
          <a:lstStyle/>
          <a:p>
            <a:pPr algn="ctr"/>
            <a:r>
              <a:rPr lang="en-US" sz="28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Tạo</a:t>
            </a: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Token</a:t>
            </a:r>
          </a:p>
        </p:txBody>
      </p:sp>
      <p:sp>
        <p:nvSpPr>
          <p:cNvPr id="9" name="Rectangle 8">
            <a:extLst>
              <a:ext uri="{FF2B5EF4-FFF2-40B4-BE49-F238E27FC236}">
                <a16:creationId xmlns:a16="http://schemas.microsoft.com/office/drawing/2014/main" id="{8EC51078-6741-46E6-8F81-9B1E081976C3}"/>
              </a:ext>
            </a:extLst>
          </p:cNvPr>
          <p:cNvSpPr/>
          <p:nvPr/>
        </p:nvSpPr>
        <p:spPr>
          <a:xfrm>
            <a:off x="8365127" y="6171035"/>
            <a:ext cx="1483099" cy="523220"/>
          </a:xfrm>
          <a:prstGeom prst="rect">
            <a:avLst/>
          </a:prstGeom>
          <a:noFill/>
        </p:spPr>
        <p:txBody>
          <a:bodyPr wrap="none" lIns="91440" tIns="45720" rIns="91440" bIns="45720">
            <a:spAutoFit/>
          </a:bodyPr>
          <a:lstStyle/>
          <a:p>
            <a:pPr algn="ctr"/>
            <a:r>
              <a:rPr lang="en-US" sz="28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Xác</a:t>
            </a: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t>
            </a:r>
            <a:r>
              <a:rPr lang="en-US" sz="28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ực</a:t>
            </a:r>
            <a:endPar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Arrow: Up 9">
            <a:extLst>
              <a:ext uri="{FF2B5EF4-FFF2-40B4-BE49-F238E27FC236}">
                <a16:creationId xmlns:a16="http://schemas.microsoft.com/office/drawing/2014/main" id="{3540C383-C5AC-43F7-AB47-BB7EDB414C32}"/>
              </a:ext>
            </a:extLst>
          </p:cNvPr>
          <p:cNvSpPr/>
          <p:nvPr/>
        </p:nvSpPr>
        <p:spPr>
          <a:xfrm>
            <a:off x="9003130" y="5732380"/>
            <a:ext cx="345232" cy="509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43080CA-3D83-4099-9A74-0FE60220CA9B}"/>
              </a:ext>
            </a:extLst>
          </p:cNvPr>
          <p:cNvPicPr>
            <a:picLocks noChangeAspect="1"/>
          </p:cNvPicPr>
          <p:nvPr/>
        </p:nvPicPr>
        <p:blipFill>
          <a:blip r:embed="rId3"/>
          <a:stretch>
            <a:fillRect/>
          </a:stretch>
        </p:blipFill>
        <p:spPr>
          <a:xfrm>
            <a:off x="6173294" y="3104372"/>
            <a:ext cx="5719369" cy="2552700"/>
          </a:xfrm>
          <a:prstGeom prst="rect">
            <a:avLst/>
          </a:prstGeom>
        </p:spPr>
      </p:pic>
    </p:spTree>
    <p:extLst>
      <p:ext uri="{BB962C8B-B14F-4D97-AF65-F5344CB8AC3E}">
        <p14:creationId xmlns:p14="http://schemas.microsoft.com/office/powerpoint/2010/main" val="40875670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NodeJS : </a:t>
            </a:r>
            <a:r>
              <a:rPr lang="en-US" sz="3600" dirty="0" err="1">
                <a:latin typeface="Times New Roman" panose="02020603050405020304" pitchFamily="18" charset="0"/>
                <a:cs typeface="Times New Roman" panose="02020603050405020304" pitchFamily="18" charset="0"/>
              </a:rPr>
              <a:t>Thực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hành</a:t>
            </a:r>
            <a:r>
              <a:rPr lang="en-US" sz="3600" dirty="0">
                <a:latin typeface="Times New Roman" panose="02020603050405020304" pitchFamily="18" charset="0"/>
                <a:cs typeface="Times New Roman" panose="02020603050405020304" pitchFamily="18" charset="0"/>
              </a:rPr>
              <a:t> JWT : express-</a:t>
            </a:r>
            <a:r>
              <a:rPr lang="en-US" sz="3600" dirty="0" err="1">
                <a:latin typeface="Times New Roman" panose="02020603050405020304" pitchFamily="18" charset="0"/>
                <a:cs typeface="Times New Roman" panose="02020603050405020304" pitchFamily="18" charset="0"/>
              </a:rPr>
              <a:t>jwt</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544019" y="1152983"/>
            <a:ext cx="10988074" cy="4579397"/>
          </a:xfrm>
        </p:spPr>
        <p:txBody>
          <a:bodyPr>
            <a:normAutofit/>
          </a:bodyPr>
          <a:lstStyle/>
          <a:p>
            <a:pPr lvl="1"/>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ở router :</a:t>
            </a:r>
          </a:p>
          <a:p>
            <a:pPr lvl="2"/>
            <a:r>
              <a:rPr lang="en-US" dirty="0">
                <a:latin typeface="Times New Roman" panose="02020603050405020304" pitchFamily="18" charset="0"/>
                <a:cs typeface="Times New Roman" panose="02020603050405020304" pitchFamily="18" charset="0"/>
              </a:rPr>
              <a:t>Require module : express-</a:t>
            </a:r>
            <a:r>
              <a:rPr lang="en-US" dirty="0" err="1">
                <a:latin typeface="Times New Roman" panose="02020603050405020304" pitchFamily="18" charset="0"/>
                <a:cs typeface="Times New Roman" panose="02020603050405020304" pitchFamily="18" charset="0"/>
              </a:rPr>
              <a:t>jwt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a:t>
            </a:r>
          </a:p>
          <a:p>
            <a:pPr lvl="2"/>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middleware.</a:t>
            </a:r>
          </a:p>
          <a:p>
            <a:pPr lvl="2"/>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authenticate = </a:t>
            </a:r>
            <a:r>
              <a:rPr lang="en-US" dirty="0" err="1">
                <a:latin typeface="Times New Roman" panose="02020603050405020304" pitchFamily="18" charset="0"/>
                <a:cs typeface="Times New Roman" panose="02020603050405020304" pitchFamily="18" charset="0"/>
              </a:rPr>
              <a:t>jwt</a:t>
            </a:r>
            <a:r>
              <a:rPr lang="en-US" dirty="0">
                <a:latin typeface="Times New Roman" panose="02020603050405020304" pitchFamily="18" charset="0"/>
                <a:cs typeface="Times New Roman" panose="02020603050405020304" pitchFamily="18" charset="0"/>
              </a:rPr>
              <a:t>({ secret : </a:t>
            </a:r>
            <a:r>
              <a:rPr lang="en-US" dirty="0" err="1">
                <a:latin typeface="Times New Roman" panose="02020603050405020304" pitchFamily="18" charset="0"/>
                <a:cs typeface="Times New Roman" panose="02020603050405020304" pitchFamily="18" charset="0"/>
              </a:rPr>
              <a:t>config.secretKey</a:t>
            </a:r>
            <a:r>
              <a:rPr lang="en-US" dirty="0">
                <a:latin typeface="Times New Roman" panose="02020603050405020304" pitchFamily="18" charset="0"/>
                <a:cs typeface="Times New Roman" panose="02020603050405020304" pitchFamily="18" charset="0"/>
              </a:rPr>
              <a:t> });</a:t>
            </a:r>
          </a:p>
          <a:p>
            <a:pPr lvl="2"/>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middleware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routing. Ở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router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vệ</a:t>
            </a:r>
            <a:r>
              <a:rPr lang="en-US" dirty="0">
                <a:latin typeface="Times New Roman" panose="02020603050405020304" pitchFamily="18" charset="0"/>
                <a:cs typeface="Times New Roman" panose="02020603050405020304" pitchFamily="18" charset="0"/>
              </a:rPr>
              <a:t>.</a:t>
            </a:r>
          </a:p>
          <a:p>
            <a:pPr lvl="2"/>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token : (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ở file server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p>
          <a:p>
            <a:pPr lvl="2"/>
            <a:r>
              <a:rPr lang="en-US" dirty="0" err="1">
                <a:latin typeface="Times New Roman" panose="02020603050405020304" pitchFamily="18" charset="0"/>
                <a:cs typeface="Times New Roman" panose="02020603050405020304" pitchFamily="18" charset="0"/>
              </a:rPr>
              <a:t>Lúc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header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 x-access-token </a:t>
            </a:r>
            <a:r>
              <a:rPr lang="en-US" dirty="0" err="1">
                <a:latin typeface="Times New Roman" panose="02020603050405020304" pitchFamily="18" charset="0"/>
                <a:cs typeface="Times New Roman" panose="02020603050405020304" pitchFamily="18" charset="0"/>
              </a:rPr>
              <a:t>nữa</a:t>
            </a:r>
            <a:r>
              <a:rPr lang="en-US" dirty="0">
                <a:latin typeface="Times New Roman" panose="02020603050405020304" pitchFamily="18" charset="0"/>
                <a:cs typeface="Times New Roman" panose="02020603050405020304" pitchFamily="18" charset="0"/>
              </a:rPr>
              <a:t> =&gt; Theo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p>
          <a:p>
            <a:pPr lvl="3"/>
            <a:r>
              <a:rPr lang="en-US" dirty="0">
                <a:latin typeface="Times New Roman" panose="02020603050405020304" pitchFamily="18" charset="0"/>
                <a:cs typeface="Times New Roman" panose="02020603050405020304" pitchFamily="18" charset="0"/>
              </a:rPr>
              <a:t>Key : </a:t>
            </a:r>
            <a:r>
              <a:rPr lang="en-US" b="1" dirty="0">
                <a:latin typeface="Times New Roman" panose="02020603050405020304" pitchFamily="18" charset="0"/>
                <a:cs typeface="Times New Roman" panose="02020603050405020304" pitchFamily="18" charset="0"/>
              </a:rPr>
              <a:t>Authorization</a:t>
            </a:r>
          </a:p>
          <a:p>
            <a:pPr lvl="3"/>
            <a:r>
              <a:rPr lang="en-US" dirty="0">
                <a:latin typeface="Times New Roman" panose="02020603050405020304" pitchFamily="18" charset="0"/>
                <a:cs typeface="Times New Roman" panose="02020603050405020304" pitchFamily="18" charset="0"/>
              </a:rPr>
              <a:t>Value : </a:t>
            </a:r>
            <a:r>
              <a:rPr lang="en-US" b="1" dirty="0">
                <a:latin typeface="Times New Roman" panose="02020603050405020304" pitchFamily="18" charset="0"/>
                <a:cs typeface="Times New Roman" panose="02020603050405020304" pitchFamily="18" charset="0"/>
              </a:rPr>
              <a:t>Bearer</a:t>
            </a:r>
            <a:r>
              <a:rPr lang="en-US" dirty="0">
                <a:latin typeface="Times New Roman" panose="02020603050405020304" pitchFamily="18" charset="0"/>
                <a:cs typeface="Times New Roman" panose="02020603050405020304" pitchFamily="18" charset="0"/>
              </a:rPr>
              <a:t> YOUR_</a:t>
            </a:r>
            <a:r>
              <a:rPr lang="en-US" b="1" dirty="0">
                <a:latin typeface="Times New Roman" panose="02020603050405020304" pitchFamily="18" charset="0"/>
                <a:cs typeface="Times New Roman" panose="02020603050405020304" pitchFamily="18" charset="0"/>
              </a:rPr>
              <a:t>TOKEN </a:t>
            </a:r>
          </a:p>
          <a:p>
            <a:pPr lvl="2"/>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tùy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Key,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Authorization =&gt;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module express-</a:t>
            </a:r>
            <a:r>
              <a:rPr lang="en-US" dirty="0" err="1">
                <a:latin typeface="Times New Roman" panose="02020603050405020304" pitchFamily="18" charset="0"/>
                <a:cs typeface="Times New Roman" panose="02020603050405020304" pitchFamily="18" charset="0"/>
              </a:rPr>
              <a:t>jwt</a:t>
            </a:r>
            <a:endParaRPr lang="en-US"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0EF5E7E-60E5-4047-89DE-A29ED646161C}"/>
              </a:ext>
            </a:extLst>
          </p:cNvPr>
          <p:cNvPicPr>
            <a:picLocks noChangeAspect="1"/>
          </p:cNvPicPr>
          <p:nvPr/>
        </p:nvPicPr>
        <p:blipFill>
          <a:blip r:embed="rId2"/>
          <a:stretch>
            <a:fillRect/>
          </a:stretch>
        </p:blipFill>
        <p:spPr>
          <a:xfrm>
            <a:off x="3088432" y="4953000"/>
            <a:ext cx="4876800" cy="1718388"/>
          </a:xfrm>
          <a:prstGeom prst="rect">
            <a:avLst/>
          </a:prstGeom>
        </p:spPr>
      </p:pic>
    </p:spTree>
    <p:extLst>
      <p:ext uri="{BB962C8B-B14F-4D97-AF65-F5344CB8AC3E}">
        <p14:creationId xmlns:p14="http://schemas.microsoft.com/office/powerpoint/2010/main" val="20442734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NodeJS : Optimized API</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544019" y="1152983"/>
            <a:ext cx="10988074" cy="4579397"/>
          </a:xfrm>
        </p:spPr>
        <p:txBody>
          <a:bodyPr>
            <a:normAutofit/>
          </a:bodyPr>
          <a:lstStyle/>
          <a:p>
            <a:pPr lvl="1"/>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p>
          <a:p>
            <a:pPr lvl="2"/>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return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kèm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status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500.</a:t>
            </a:r>
          </a:p>
          <a:p>
            <a:pPr lvl="1"/>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request : ( MongoDB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p>
          <a:p>
            <a:pPr lvl="2"/>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1 IP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request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1 đ</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MongoDB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 Time To Live</a:t>
            </a:r>
          </a:p>
          <a:p>
            <a:pPr lvl="2"/>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const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config.js </a:t>
            </a:r>
            <a:r>
              <a:rPr lang="en-US" dirty="0" err="1">
                <a:latin typeface="Times New Roman" panose="02020603050405020304" pitchFamily="18" charset="0"/>
                <a:cs typeface="Times New Roman" panose="02020603050405020304" pitchFamily="18" charset="0"/>
              </a:rPr>
              <a:t>bổ</a:t>
            </a:r>
            <a:r>
              <a:rPr lang="en-US" dirty="0">
                <a:latin typeface="Times New Roman" panose="02020603050405020304" pitchFamily="18" charset="0"/>
                <a:cs typeface="Times New Roman" panose="02020603050405020304" pitchFamily="18" charset="0"/>
              </a:rPr>
              <a:t> sung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rateLimits</a:t>
            </a:r>
            <a:r>
              <a:rPr lang="en-US" dirty="0">
                <a:latin typeface="Times New Roman" panose="02020603050405020304" pitchFamily="18" charset="0"/>
                <a:cs typeface="Times New Roman" panose="02020603050405020304" pitchFamily="18" charset="0"/>
              </a:rPr>
              <a:t> : </a:t>
            </a:r>
          </a:p>
          <a:p>
            <a:pPr lvl="3"/>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config.js : {  </a:t>
            </a:r>
            <a:r>
              <a:rPr lang="en-US" dirty="0" err="1">
                <a:latin typeface="Times New Roman" panose="02020603050405020304" pitchFamily="18" charset="0"/>
                <a:cs typeface="Times New Roman" panose="02020603050405020304" pitchFamily="18" charset="0"/>
              </a:rPr>
              <a:t>ttl</a:t>
            </a:r>
            <a:r>
              <a:rPr lang="en-US" dirty="0">
                <a:latin typeface="Times New Roman" panose="02020603050405020304" pitchFamily="18" charset="0"/>
                <a:cs typeface="Times New Roman" panose="02020603050405020304" pitchFamily="18" charset="0"/>
              </a:rPr>
              <a:t> :  1000*60*10, </a:t>
            </a:r>
            <a:r>
              <a:rPr lang="en-US" dirty="0" err="1">
                <a:latin typeface="Times New Roman" panose="02020603050405020304" pitchFamily="18" charset="0"/>
                <a:cs typeface="Times New Roman" panose="02020603050405020304" pitchFamily="18" charset="0"/>
              </a:rPr>
              <a:t>maxHits</a:t>
            </a:r>
            <a:r>
              <a:rPr lang="en-US" dirty="0">
                <a:latin typeface="Times New Roman" panose="02020603050405020304" pitchFamily="18" charset="0"/>
                <a:cs typeface="Times New Roman" panose="02020603050405020304" pitchFamily="18" charset="0"/>
              </a:rPr>
              <a:t> : 10 } =&gt; 10 </a:t>
            </a:r>
            <a:r>
              <a:rPr lang="en-US" dirty="0" err="1">
                <a:latin typeface="Times New Roman" panose="02020603050405020304" pitchFamily="18" charset="0"/>
                <a:cs typeface="Times New Roman" panose="02020603050405020304" pitchFamily="18" charset="0"/>
              </a:rPr>
              <a:t>phút</a:t>
            </a:r>
            <a:r>
              <a:rPr lang="en-US" dirty="0">
                <a:latin typeface="Times New Roman" panose="02020603050405020304" pitchFamily="18" charset="0"/>
                <a:cs typeface="Times New Roman" panose="02020603050405020304" pitchFamily="18" charset="0"/>
              </a:rPr>
              <a:t> 10 request</a:t>
            </a:r>
          </a:p>
          <a:p>
            <a:pPr lvl="2"/>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Schema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trữ</a:t>
            </a:r>
            <a:endParaRPr lang="en-US" dirty="0">
              <a:latin typeface="Times New Roman" panose="02020603050405020304" pitchFamily="18" charset="0"/>
              <a:cs typeface="Times New Roman" panose="02020603050405020304" pitchFamily="18" charset="0"/>
            </a:endParaRPr>
          </a:p>
          <a:p>
            <a:pPr lvl="2"/>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middleware : limit_rate.js</a:t>
            </a:r>
          </a:p>
        </p:txBody>
      </p:sp>
      <p:pic>
        <p:nvPicPr>
          <p:cNvPr id="4" name="Picture 3">
            <a:extLst>
              <a:ext uri="{FF2B5EF4-FFF2-40B4-BE49-F238E27FC236}">
                <a16:creationId xmlns:a16="http://schemas.microsoft.com/office/drawing/2014/main" id="{D18B241B-0B53-4D7D-A603-B74F82E01E10}"/>
              </a:ext>
            </a:extLst>
          </p:cNvPr>
          <p:cNvPicPr>
            <a:picLocks noChangeAspect="1"/>
          </p:cNvPicPr>
          <p:nvPr/>
        </p:nvPicPr>
        <p:blipFill>
          <a:blip r:embed="rId2"/>
          <a:stretch>
            <a:fillRect/>
          </a:stretch>
        </p:blipFill>
        <p:spPr>
          <a:xfrm>
            <a:off x="8501526" y="1546320"/>
            <a:ext cx="3302799" cy="4886325"/>
          </a:xfrm>
          <a:prstGeom prst="rect">
            <a:avLst/>
          </a:prstGeom>
        </p:spPr>
      </p:pic>
      <p:cxnSp>
        <p:nvCxnSpPr>
          <p:cNvPr id="6" name="Straight Arrow Connector 5">
            <a:extLst>
              <a:ext uri="{FF2B5EF4-FFF2-40B4-BE49-F238E27FC236}">
                <a16:creationId xmlns:a16="http://schemas.microsoft.com/office/drawing/2014/main" id="{56E82629-93EB-4C70-A023-703659CDDE66}"/>
              </a:ext>
            </a:extLst>
          </p:cNvPr>
          <p:cNvCxnSpPr/>
          <p:nvPr/>
        </p:nvCxnSpPr>
        <p:spPr>
          <a:xfrm>
            <a:off x="3769567" y="3989482"/>
            <a:ext cx="4599992"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pic>
        <p:nvPicPr>
          <p:cNvPr id="7" name="Picture 6">
            <a:extLst>
              <a:ext uri="{FF2B5EF4-FFF2-40B4-BE49-F238E27FC236}">
                <a16:creationId xmlns:a16="http://schemas.microsoft.com/office/drawing/2014/main" id="{33AF455F-746C-443B-9606-1A971FED7310}"/>
              </a:ext>
            </a:extLst>
          </p:cNvPr>
          <p:cNvPicPr>
            <a:picLocks noChangeAspect="1"/>
          </p:cNvPicPr>
          <p:nvPr/>
        </p:nvPicPr>
        <p:blipFill>
          <a:blip r:embed="rId3"/>
          <a:stretch>
            <a:fillRect/>
          </a:stretch>
        </p:blipFill>
        <p:spPr>
          <a:xfrm>
            <a:off x="1530998" y="4727670"/>
            <a:ext cx="5715000" cy="1704975"/>
          </a:xfrm>
          <a:prstGeom prst="rect">
            <a:avLst/>
          </a:prstGeom>
        </p:spPr>
      </p:pic>
    </p:spTree>
    <p:extLst>
      <p:ext uri="{BB962C8B-B14F-4D97-AF65-F5344CB8AC3E}">
        <p14:creationId xmlns:p14="http://schemas.microsoft.com/office/powerpoint/2010/main" val="257545516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NodeJS : Optimized API</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544019" y="1152983"/>
            <a:ext cx="10988074" cy="4579397"/>
          </a:xfrm>
        </p:spPr>
        <p:txBody>
          <a:bodyPr>
            <a:normAutofit/>
          </a:bodyPr>
          <a:lstStyle/>
          <a:p>
            <a:pPr lvl="1"/>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middleware limit_rate.js : import model </a:t>
            </a:r>
            <a:r>
              <a:rPr lang="en-US" dirty="0" err="1">
                <a:latin typeface="Times New Roman" panose="02020603050405020304" pitchFamily="18" charset="0"/>
                <a:cs typeface="Times New Roman" panose="02020603050405020304" pitchFamily="18" charset="0"/>
              </a:rPr>
              <a:t>RateBucket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 </a:t>
            </a:r>
          </a:p>
          <a:p>
            <a:pPr lvl="2"/>
            <a:r>
              <a:rPr lang="en-US" dirty="0">
                <a:latin typeface="Times New Roman" panose="02020603050405020304" pitchFamily="18" charset="0"/>
                <a:cs typeface="Times New Roman" panose="02020603050405020304" pitchFamily="18" charset="0"/>
              </a:rPr>
              <a:t>Source code : Next Page</a:t>
            </a:r>
          </a:p>
          <a:p>
            <a:pPr lvl="1"/>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server.js</a:t>
            </a:r>
          </a:p>
          <a:p>
            <a:pPr lvl="2"/>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app.use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api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tên_middleware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courseRoute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68647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21CE0C-1F34-4C7C-9D1D-6FF274049A27}"/>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Build-in directives : </a:t>
            </a:r>
            <a:r>
              <a:rPr lang="en-US" err="1">
                <a:latin typeface="Times New Roman" panose="02020603050405020304" pitchFamily="18" charset="0"/>
                <a:cs typeface="Times New Roman" panose="02020603050405020304" pitchFamily="18" charset="0"/>
              </a:rPr>
              <a:t>ngIF</a:t>
            </a:r>
            <a:endParaRPr 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978FBF6-35C0-4A3D-A59F-D42E6E2DC0EA}"/>
              </a:ext>
            </a:extLst>
          </p:cNvPr>
          <p:cNvSpPr>
            <a:spLocks noGrp="1"/>
          </p:cNvSpPr>
          <p:nvPr>
            <p:ph idx="1"/>
          </p:nvPr>
        </p:nvSpPr>
        <p:spPr/>
        <p:txBody>
          <a:bodyPr>
            <a:normAutofit fontScale="92500" lnSpcReduction="10000"/>
          </a:bodyPr>
          <a:lstStyle/>
          <a:p>
            <a:pPr lvl="1">
              <a:lnSpc>
                <a:spcPct val="150000"/>
              </a:lnSpc>
            </a:pPr>
            <a:r>
              <a:rPr lang="en-US" err="1">
                <a:latin typeface="Times New Roman" panose="02020603050405020304" pitchFamily="18" charset="0"/>
                <a:cs typeface="Times New Roman" panose="02020603050405020304" pitchFamily="18" charset="0"/>
              </a:rPr>
              <a:t>Điều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để</a:t>
            </a:r>
            <a:r>
              <a:rPr lang="en-US">
                <a:latin typeface="Times New Roman" panose="02020603050405020304" pitchFamily="18" charset="0"/>
                <a:cs typeface="Times New Roman" panose="02020603050405020304" pitchFamily="18" charset="0"/>
              </a:rPr>
              <a:t> them </a:t>
            </a:r>
            <a:r>
              <a:rPr lang="en-US" err="1">
                <a:latin typeface="Times New Roman" panose="02020603050405020304" pitchFamily="18" charset="0"/>
                <a:cs typeface="Times New Roman" panose="02020603050405020304" pitchFamily="18" charset="0"/>
              </a:rPr>
              <a:t>hoặc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xóa</a:t>
            </a:r>
            <a:r>
              <a:rPr lang="en-US">
                <a:latin typeface="Times New Roman" panose="02020603050405020304" pitchFamily="18" charset="0"/>
                <a:cs typeface="Times New Roman" panose="02020603050405020304" pitchFamily="18" charset="0"/>
              </a:rPr>
              <a:t> 1 </a:t>
            </a: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tử</a:t>
            </a:r>
            <a:r>
              <a:rPr lang="en-US">
                <a:latin typeface="Times New Roman" panose="02020603050405020304" pitchFamily="18" charset="0"/>
                <a:cs typeface="Times New Roman" panose="02020603050405020304" pitchFamily="18" charset="0"/>
              </a:rPr>
              <a:t> </a:t>
            </a:r>
          </a:p>
          <a:p>
            <a:pPr lvl="1">
              <a:lnSpc>
                <a:spcPct val="150000"/>
              </a:lnSpc>
            </a:pPr>
            <a:r>
              <a:rPr lang="en-US" err="1">
                <a:latin typeface="Times New Roman" panose="02020603050405020304" pitchFamily="18" charset="0"/>
                <a:cs typeface="Times New Roman" panose="02020603050405020304" pitchFamily="18" charset="0"/>
              </a:rPr>
              <a:t>Cú</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pháp</a:t>
            </a:r>
            <a:r>
              <a:rPr lang="en-US">
                <a:latin typeface="Times New Roman" panose="02020603050405020304" pitchFamily="18" charset="0"/>
                <a:cs typeface="Times New Roman" panose="02020603050405020304" pitchFamily="18" charset="0"/>
              </a:rPr>
              <a:t> : </a:t>
            </a:r>
            <a:r>
              <a:rPr lang="en-US" b="1">
                <a:latin typeface="Times New Roman" panose="02020603050405020304" pitchFamily="18" charset="0"/>
                <a:cs typeface="Times New Roman" panose="02020603050405020304" pitchFamily="18" charset="0"/>
              </a:rPr>
              <a:t>*</a:t>
            </a:r>
            <a:r>
              <a:rPr lang="en-US" b="1" err="1">
                <a:latin typeface="Times New Roman" panose="02020603050405020304" pitchFamily="18" charset="0"/>
                <a:cs typeface="Times New Roman" panose="02020603050405020304" pitchFamily="18" charset="0"/>
              </a:rPr>
              <a:t>ngIf</a:t>
            </a:r>
            <a:r>
              <a:rPr lang="en-US">
                <a:latin typeface="Times New Roman" panose="02020603050405020304" pitchFamily="18" charset="0"/>
                <a:cs typeface="Times New Roman" panose="02020603050405020304" pitchFamily="18" charset="0"/>
              </a:rPr>
              <a:t>=“</a:t>
            </a:r>
            <a:r>
              <a:rPr lang="en-US" err="1">
                <a:latin typeface="Times New Roman" panose="02020603050405020304" pitchFamily="18" charset="0"/>
                <a:cs typeface="Times New Roman" panose="02020603050405020304" pitchFamily="18" charset="0"/>
              </a:rPr>
              <a:t>điều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kiện</a:t>
            </a:r>
            <a:r>
              <a:rPr lang="en-US">
                <a:latin typeface="Times New Roman" panose="02020603050405020304" pitchFamily="18" charset="0"/>
                <a:cs typeface="Times New Roman" panose="02020603050405020304" pitchFamily="18" charset="0"/>
              </a:rPr>
              <a:t>”</a:t>
            </a:r>
          </a:p>
          <a:p>
            <a:pPr lvl="1">
              <a:lnSpc>
                <a:spcPct val="150000"/>
              </a:lnSpc>
            </a:pPr>
            <a:r>
              <a:rPr lang="en-US">
                <a:latin typeface="Times New Roman" panose="02020603050405020304" pitchFamily="18" charset="0"/>
                <a:cs typeface="Times New Roman" panose="02020603050405020304" pitchFamily="18" charset="0"/>
              </a:rPr>
              <a:t>Mở rộng : </a:t>
            </a:r>
          </a:p>
          <a:p>
            <a:pPr lvl="2">
              <a:lnSpc>
                <a:spcPct val="150000"/>
              </a:lnSpc>
            </a:pPr>
            <a:r>
              <a:rPr lang="en-US">
                <a:latin typeface="Times New Roman" panose="02020603050405020304" pitchFamily="18" charset="0"/>
                <a:cs typeface="Times New Roman" panose="02020603050405020304" pitchFamily="18" charset="0"/>
              </a:rPr>
              <a:t>*ngIf=“ điều_kiện; then template_nếu_đúng else template_nếu_sai”</a:t>
            </a:r>
          </a:p>
          <a:p>
            <a:pPr lvl="2">
              <a:lnSpc>
                <a:spcPct val="150000"/>
              </a:lnSpc>
            </a:pPr>
            <a:r>
              <a:rPr lang="en-US">
                <a:latin typeface="Times New Roman" panose="02020603050405020304" pitchFamily="18" charset="0"/>
                <a:cs typeface="Times New Roman" panose="02020603050405020304" pitchFamily="18" charset="0"/>
              </a:rPr>
              <a:t>Giới thiệu &lt;ng-container&gt;, &lt;ng-template&gt;</a:t>
            </a:r>
          </a:p>
          <a:p>
            <a:pPr lvl="1">
              <a:lnSpc>
                <a:spcPct val="150000"/>
              </a:lnSpc>
            </a:pPr>
            <a:r>
              <a:rPr lang="en-US">
                <a:latin typeface="Times New Roman" panose="02020603050405020304" pitchFamily="18" charset="0"/>
                <a:cs typeface="Times New Roman" panose="02020603050405020304" pitchFamily="18" charset="0"/>
              </a:rPr>
              <a:t>Demo : </a:t>
            </a:r>
          </a:p>
          <a:p>
            <a:pPr lvl="2">
              <a:lnSpc>
                <a:spcPct val="150000"/>
              </a:lnSpc>
            </a:pPr>
            <a:r>
              <a:rPr lang="en-US" err="1">
                <a:latin typeface="Times New Roman" panose="02020603050405020304" pitchFamily="18" charset="0"/>
                <a:cs typeface="Times New Roman" panose="02020603050405020304" pitchFamily="18" charset="0"/>
              </a:rPr>
              <a:t>Kiểm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tra</a:t>
            </a:r>
            <a:r>
              <a:rPr lang="en-US">
                <a:latin typeface="Times New Roman" panose="02020603050405020304" pitchFamily="18" charset="0"/>
                <a:cs typeface="Times New Roman" panose="02020603050405020304" pitchFamily="18" charset="0"/>
              </a:rPr>
              <a:t> 1 </a:t>
            </a:r>
            <a:r>
              <a:rPr lang="en-US" err="1">
                <a:latin typeface="Times New Roman" panose="02020603050405020304" pitchFamily="18" charset="0"/>
                <a:cs typeface="Times New Roman" panose="02020603050405020304" pitchFamily="18" charset="0"/>
              </a:rPr>
              <a:t>biến</a:t>
            </a:r>
            <a:r>
              <a:rPr lang="en-US">
                <a:latin typeface="Times New Roman" panose="02020603050405020304" pitchFamily="18" charset="0"/>
                <a:cs typeface="Times New Roman" panose="02020603050405020304" pitchFamily="18" charset="0"/>
              </a:rPr>
              <a:t> Boolean -&gt; </a:t>
            </a:r>
            <a:r>
              <a:rPr lang="en-US" err="1">
                <a:latin typeface="Times New Roman" panose="02020603050405020304" pitchFamily="18" charset="0"/>
                <a:cs typeface="Times New Roman" panose="02020603050405020304" pitchFamily="18" charset="0"/>
              </a:rPr>
              <a:t>hiển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kết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a:t>
            </a:r>
            <a:endParaRPr lang="en-US">
              <a:latin typeface="Times New Roman" panose="02020603050405020304" pitchFamily="18" charset="0"/>
              <a:cs typeface="Times New Roman" panose="02020603050405020304" pitchFamily="18" charset="0"/>
            </a:endParaRPr>
          </a:p>
          <a:p>
            <a:pPr lvl="2">
              <a:lnSpc>
                <a:spcPct val="150000"/>
              </a:lnSpc>
            </a:pPr>
            <a:r>
              <a:rPr lang="en-US" err="1">
                <a:latin typeface="Times New Roman" panose="02020603050405020304" pitchFamily="18" charset="0"/>
                <a:cs typeface="Times New Roman" panose="02020603050405020304" pitchFamily="18" charset="0"/>
              </a:rPr>
              <a:t>Tạo</a:t>
            </a:r>
            <a:r>
              <a:rPr lang="en-US">
                <a:latin typeface="Times New Roman" panose="02020603050405020304" pitchFamily="18" charset="0"/>
                <a:cs typeface="Times New Roman" panose="02020603050405020304" pitchFamily="18" charset="0"/>
              </a:rPr>
              <a:t> form -&gt; </a:t>
            </a:r>
            <a:r>
              <a:rPr lang="en-US" err="1">
                <a:latin typeface="Times New Roman" panose="02020603050405020304" pitchFamily="18" charset="0"/>
                <a:cs typeface="Times New Roman" panose="02020603050405020304" pitchFamily="18" charset="0"/>
              </a:rPr>
              <a:t>giả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lập</a:t>
            </a:r>
            <a:r>
              <a:rPr lang="en-US">
                <a:latin typeface="Times New Roman" panose="02020603050405020304" pitchFamily="18" charset="0"/>
                <a:cs typeface="Times New Roman" panose="02020603050405020304" pitchFamily="18" charset="0"/>
              </a:rPr>
              <a:t> validate</a:t>
            </a:r>
          </a:p>
          <a:p>
            <a:pPr lvl="2">
              <a:lnSpc>
                <a:spcPct val="150000"/>
              </a:lnSpc>
            </a:pPr>
            <a:r>
              <a:rPr lang="en-US" err="1">
                <a:latin typeface="Times New Roman" panose="02020603050405020304" pitchFamily="18" charset="0"/>
                <a:cs typeface="Times New Roman" panose="02020603050405020304" pitchFamily="18" charset="0"/>
              </a:rPr>
              <a:t>ngIf</a:t>
            </a:r>
            <a:r>
              <a:rPr lang="en-US">
                <a:latin typeface="Times New Roman" panose="02020603050405020304" pitchFamily="18" charset="0"/>
                <a:cs typeface="Times New Roman" panose="02020603050405020304" pitchFamily="18" charset="0"/>
              </a:rPr>
              <a:t> else</a:t>
            </a:r>
          </a:p>
        </p:txBody>
      </p:sp>
      <p:pic>
        <p:nvPicPr>
          <p:cNvPr id="2" name="Picture 1">
            <a:extLst>
              <a:ext uri="{FF2B5EF4-FFF2-40B4-BE49-F238E27FC236}">
                <a16:creationId xmlns:a16="http://schemas.microsoft.com/office/drawing/2014/main" id="{B33184EA-3DEE-4E0A-B668-00FD809C4D6A}"/>
              </a:ext>
            </a:extLst>
          </p:cNvPr>
          <p:cNvPicPr>
            <a:picLocks noChangeAspect="1"/>
          </p:cNvPicPr>
          <p:nvPr/>
        </p:nvPicPr>
        <p:blipFill>
          <a:blip r:embed="rId2"/>
          <a:stretch>
            <a:fillRect/>
          </a:stretch>
        </p:blipFill>
        <p:spPr>
          <a:xfrm>
            <a:off x="8139112" y="2052918"/>
            <a:ext cx="3637316" cy="4125940"/>
          </a:xfrm>
          <a:prstGeom prst="rect">
            <a:avLst/>
          </a:prstGeom>
        </p:spPr>
      </p:pic>
    </p:spTree>
    <p:extLst>
      <p:ext uri="{BB962C8B-B14F-4D97-AF65-F5344CB8AC3E}">
        <p14:creationId xmlns:p14="http://schemas.microsoft.com/office/powerpoint/2010/main" val="135738925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NodeJS : Optimized API</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544019" y="1152983"/>
            <a:ext cx="10988074" cy="4579397"/>
          </a:xfrm>
        </p:spPr>
        <p:txBody>
          <a:bodyPr>
            <a:normAutofit/>
          </a:bodyPr>
          <a:lstStyle/>
          <a:p>
            <a:pPr lvl="1"/>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middleware limit_rate.js : import model </a:t>
            </a:r>
            <a:r>
              <a:rPr lang="en-US" dirty="0" err="1">
                <a:latin typeface="Times New Roman" panose="02020603050405020304" pitchFamily="18" charset="0"/>
                <a:cs typeface="Times New Roman" panose="02020603050405020304" pitchFamily="18" charset="0"/>
              </a:rPr>
              <a:t>RateBucket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 </a:t>
            </a:r>
          </a:p>
          <a:p>
            <a:pPr lvl="2"/>
            <a:r>
              <a:rPr lang="en-US" dirty="0">
                <a:latin typeface="Times New Roman" panose="02020603050405020304" pitchFamily="18" charset="0"/>
                <a:cs typeface="Times New Roman" panose="02020603050405020304" pitchFamily="18" charset="0"/>
              </a:rPr>
              <a:t>Source code : Next Page</a:t>
            </a:r>
          </a:p>
        </p:txBody>
      </p:sp>
      <p:pic>
        <p:nvPicPr>
          <p:cNvPr id="5" name="Picture 4">
            <a:extLst>
              <a:ext uri="{FF2B5EF4-FFF2-40B4-BE49-F238E27FC236}">
                <a16:creationId xmlns:a16="http://schemas.microsoft.com/office/drawing/2014/main" id="{EFE9B92B-FE2D-4ABF-A39A-1CBD76D6E1C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9310762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NodeJS : express-validator</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1103312" y="1269507"/>
            <a:ext cx="8947522" cy="5388745"/>
          </a:xfrm>
        </p:spPr>
        <p:txBody>
          <a:bodyPr>
            <a:normAutofit fontScale="92500" lnSpcReduction="10000"/>
          </a:bodyPr>
          <a:lstStyle/>
          <a:p>
            <a:pPr lvl="1"/>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validate query, body, </a:t>
            </a:r>
            <a:r>
              <a:rPr lang="en-US" sz="2800" dirty="0" err="1">
                <a:latin typeface="Times New Roman" panose="02020603050405020304" pitchFamily="18" charset="0"/>
                <a:cs typeface="Times New Roman" panose="02020603050405020304" pitchFamily="18" charset="0"/>
              </a:rPr>
              <a:t>params</a:t>
            </a:r>
            <a:endParaRPr lang="en-US" sz="2800" dirty="0">
              <a:latin typeface="Times New Roman" panose="02020603050405020304" pitchFamily="18" charset="0"/>
              <a:cs typeface="Times New Roman" panose="02020603050405020304" pitchFamily="18" charset="0"/>
            </a:endParaRPr>
          </a:p>
          <a:p>
            <a:pPr lvl="1"/>
            <a:r>
              <a:rPr lang="en-US" sz="2800" dirty="0" err="1">
                <a:latin typeface="Times New Roman" panose="02020603050405020304" pitchFamily="18" charset="0"/>
                <a:cs typeface="Times New Roman" panose="02020603050405020304" pitchFamily="18" charset="0"/>
              </a:rPr>
              <a:t>Tiến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require </a:t>
            </a:r>
            <a:r>
              <a:rPr lang="en-US" sz="2800" b="1" dirty="0">
                <a:latin typeface="Times New Roman" panose="02020603050405020304" pitchFamily="18" charset="0"/>
                <a:cs typeface="Times New Roman" panose="02020603050405020304" pitchFamily="18" charset="0"/>
              </a:rPr>
              <a:t>express-validator</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util</a:t>
            </a:r>
            <a:endParaRPr lang="en-US" sz="2800" b="1" dirty="0">
              <a:latin typeface="Times New Roman" panose="02020603050405020304" pitchFamily="18" charset="0"/>
              <a:cs typeface="Times New Roman" panose="02020603050405020304" pitchFamily="18" charset="0"/>
            </a:endParaRPr>
          </a:p>
          <a:p>
            <a:pPr lvl="1"/>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validatorOptions</a:t>
            </a:r>
            <a:r>
              <a:rPr lang="en-US" sz="2800" dirty="0">
                <a:latin typeface="Times New Roman" panose="02020603050405020304" pitchFamily="18" charset="0"/>
                <a:cs typeface="Times New Roman" panose="02020603050405020304" pitchFamily="18" charset="0"/>
              </a:rPr>
              <a:t> =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t>
            </a:r>
          </a:p>
          <a:p>
            <a:pPr lvl="1"/>
            <a:r>
              <a:rPr lang="en-US" sz="2800" dirty="0" err="1">
                <a:latin typeface="Times New Roman" panose="02020603050405020304" pitchFamily="18" charset="0"/>
                <a:cs typeface="Times New Roman" panose="02020603050405020304" pitchFamily="18" charset="0"/>
              </a:rPr>
              <a:t>app.use</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expressValidator</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validatorOptions</a:t>
            </a:r>
            <a:r>
              <a:rPr lang="en-US" sz="2800" dirty="0">
                <a:latin typeface="Times New Roman" panose="02020603050405020304" pitchFamily="18" charset="0"/>
                <a:cs typeface="Times New Roman" panose="02020603050405020304" pitchFamily="18" charset="0"/>
              </a:rPr>
              <a:t>));</a:t>
            </a:r>
          </a:p>
          <a:p>
            <a:pPr lvl="1"/>
            <a:r>
              <a:rPr lang="en-US" sz="2800" dirty="0">
                <a:latin typeface="Times New Roman" panose="02020603050405020304" pitchFamily="18" charset="0"/>
                <a:cs typeface="Times New Roman" panose="02020603050405020304" pitchFamily="18" charset="0"/>
              </a:rPr>
              <a:t>Check </a:t>
            </a:r>
            <a:r>
              <a:rPr lang="en-US" sz="2800" dirty="0" err="1">
                <a:latin typeface="Times New Roman" panose="02020603050405020304" pitchFamily="18" charset="0"/>
                <a:cs typeface="Times New Roman" panose="02020603050405020304" pitchFamily="18" charset="0"/>
              </a:rPr>
              <a:t>tham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dạng</a:t>
            </a:r>
            <a:r>
              <a:rPr lang="en-US" sz="2800" dirty="0">
                <a:latin typeface="Times New Roman" panose="02020603050405020304" pitchFamily="18" charset="0"/>
                <a:cs typeface="Times New Roman" panose="02020603050405020304" pitchFamily="18" charset="0"/>
              </a:rPr>
              <a:t> query</a:t>
            </a:r>
          </a:p>
          <a:p>
            <a:pPr lvl="2"/>
            <a:r>
              <a:rPr lang="en-US" sz="2400" dirty="0" err="1">
                <a:latin typeface="Times New Roman" panose="02020603050405020304" pitchFamily="18" charset="0"/>
                <a:cs typeface="Times New Roman" panose="02020603050405020304" pitchFamily="18" charset="0"/>
              </a:rPr>
              <a:t>Req.checkQuery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params</a:t>
            </a:r>
            <a:r>
              <a:rPr lang="en-US" sz="2400" dirty="0">
                <a:latin typeface="Times New Roman" panose="02020603050405020304" pitchFamily="18" charset="0"/>
                <a:cs typeface="Times New Roman" panose="02020603050405020304" pitchFamily="18" charset="0"/>
              </a:rPr>
              <a:t>’, ‘message’).</a:t>
            </a:r>
            <a:r>
              <a:rPr lang="en-US" sz="2400" dirty="0" err="1">
                <a:latin typeface="Times New Roman" panose="02020603050405020304" pitchFamily="18" charset="0"/>
                <a:cs typeface="Times New Roman" panose="02020603050405020304" pitchFamily="18" charset="0"/>
              </a:rPr>
              <a:t>notEmpty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isInt</a:t>
            </a:r>
            <a:r>
              <a:rPr lang="en-US" sz="2400" dirty="0">
                <a:latin typeface="Times New Roman" panose="02020603050405020304" pitchFamily="18" charset="0"/>
                <a:cs typeface="Times New Roman" panose="02020603050405020304" pitchFamily="18" charset="0"/>
              </a:rPr>
              <a:t>();</a:t>
            </a:r>
          </a:p>
          <a:p>
            <a:pPr lvl="2"/>
            <a:r>
              <a:rPr lang="en-US" sz="2400" dirty="0" err="1">
                <a:latin typeface="Times New Roman" panose="02020603050405020304" pitchFamily="18" charset="0"/>
                <a:cs typeface="Times New Roman" panose="02020603050405020304" pitchFamily="18" charset="0"/>
              </a:rPr>
              <a:t>Req.getValidationResult</a:t>
            </a:r>
            <a:r>
              <a:rPr lang="en-US" sz="2400" dirty="0">
                <a:latin typeface="Times New Roman" panose="02020603050405020304" pitchFamily="18" charset="0"/>
                <a:cs typeface="Times New Roman" panose="02020603050405020304" pitchFamily="18" charset="0"/>
              </a:rPr>
              <a:t>().then(result =&gt;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if(!</a:t>
            </a:r>
            <a:r>
              <a:rPr lang="en-US" sz="2400" dirty="0" err="1">
                <a:latin typeface="Times New Roman" panose="02020603050405020304" pitchFamily="18" charset="0"/>
                <a:cs typeface="Times New Roman" panose="02020603050405020304" pitchFamily="18" charset="0"/>
              </a:rPr>
              <a:t>result.isEmpty</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res.json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util.inspect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result.array</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9379976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NodeJS : express-validator</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470517" y="1464816"/>
            <a:ext cx="10457895" cy="5157926"/>
          </a:xfrm>
        </p:spPr>
        <p:txBody>
          <a:bodyPr>
            <a:normAutofit/>
          </a:bodyPr>
          <a:lstStyle/>
          <a:p>
            <a:pPr lvl="1"/>
            <a:r>
              <a:rPr lang="en-US" sz="2800" dirty="0">
                <a:latin typeface="Times New Roman" panose="02020603050405020304" pitchFamily="18" charset="0"/>
                <a:cs typeface="Times New Roman" panose="02020603050405020304" pitchFamily="18" charset="0"/>
              </a:rPr>
              <a:t>Custom Validator</a:t>
            </a:r>
            <a:endParaRPr lang="en-US" sz="2800" b="1" dirty="0">
              <a:latin typeface="Times New Roman" panose="02020603050405020304" pitchFamily="18" charset="0"/>
              <a:cs typeface="Times New Roman" panose="02020603050405020304" pitchFamily="18" charset="0"/>
            </a:endParaRPr>
          </a:p>
          <a:p>
            <a:pPr lvl="2"/>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 </a:t>
            </a:r>
            <a:br>
              <a:rPr lang="en-US" sz="2400" b="1" dirty="0">
                <a:latin typeface="Times New Roman" panose="02020603050405020304" pitchFamily="18" charset="0"/>
                <a:cs typeface="Times New Roman" panose="02020603050405020304" pitchFamily="18" charset="0"/>
              </a:rPr>
            </a:br>
            <a:r>
              <a:rPr lang="en-US" sz="2400" b="1" dirty="0" err="1">
                <a:solidFill>
                  <a:srgbClr val="FFFF00"/>
                </a:solidFill>
                <a:latin typeface="Times New Roman" panose="02020603050405020304" pitchFamily="18" charset="0"/>
                <a:cs typeface="Times New Roman" panose="02020603050405020304" pitchFamily="18" charset="0"/>
              </a:rPr>
              <a:t>validatorOptions</a:t>
            </a:r>
            <a:r>
              <a:rPr lang="en-US" sz="2400" b="1" dirty="0">
                <a:solidFill>
                  <a:srgbClr val="FFFF00"/>
                </a:solidFill>
                <a:latin typeface="Times New Roman" panose="02020603050405020304" pitchFamily="18" charset="0"/>
                <a:cs typeface="Times New Roman" panose="02020603050405020304" pitchFamily="18" charset="0"/>
              </a:rPr>
              <a:t> = {</a:t>
            </a:r>
            <a:br>
              <a:rPr lang="en-US" sz="2400" b="1" dirty="0">
                <a:solidFill>
                  <a:srgbClr val="FFFF00"/>
                </a:solidFill>
                <a:latin typeface="Times New Roman" panose="02020603050405020304" pitchFamily="18" charset="0"/>
                <a:cs typeface="Times New Roman" panose="02020603050405020304" pitchFamily="18" charset="0"/>
              </a:rPr>
            </a:br>
            <a:r>
              <a:rPr lang="en-US" sz="2400" b="1" dirty="0">
                <a:solidFill>
                  <a:srgbClr val="FFFF00"/>
                </a:solidFill>
                <a:latin typeface="Times New Roman" panose="02020603050405020304" pitchFamily="18" charset="0"/>
                <a:cs typeface="Times New Roman" panose="02020603050405020304" pitchFamily="18" charset="0"/>
              </a:rPr>
              <a:t>	</a:t>
            </a:r>
            <a:r>
              <a:rPr lang="en-US" sz="2400" dirty="0">
                <a:solidFill>
                  <a:srgbClr val="FFFF00"/>
                </a:solidFill>
                <a:latin typeface="Times New Roman" panose="02020603050405020304" pitchFamily="18" charset="0"/>
                <a:cs typeface="Times New Roman" panose="02020603050405020304" pitchFamily="18" charset="0"/>
              </a:rPr>
              <a:t>// </a:t>
            </a:r>
            <a:r>
              <a:rPr lang="en-US" sz="2400" dirty="0" err="1">
                <a:solidFill>
                  <a:srgbClr val="FFFF00"/>
                </a:solidFill>
                <a:latin typeface="Times New Roman" panose="02020603050405020304" pitchFamily="18" charset="0"/>
                <a:cs typeface="Times New Roman" panose="02020603050405020304" pitchFamily="18" charset="0"/>
              </a:rPr>
              <a:t>Khai</a:t>
            </a:r>
            <a:r>
              <a:rPr lang="en-US" sz="2400" dirty="0">
                <a:solidFill>
                  <a:srgbClr val="FFFF00"/>
                </a:solidFill>
                <a:latin typeface="Times New Roman" panose="02020603050405020304" pitchFamily="18" charset="0"/>
                <a:cs typeface="Times New Roman" panose="02020603050405020304" pitchFamily="18" charset="0"/>
              </a:rPr>
              <a:t> </a:t>
            </a:r>
            <a:r>
              <a:rPr lang="en-US" sz="2400" dirty="0" err="1">
                <a:solidFill>
                  <a:srgbClr val="FFFF00"/>
                </a:solidFill>
                <a:latin typeface="Times New Roman" panose="02020603050405020304" pitchFamily="18" charset="0"/>
                <a:cs typeface="Times New Roman" panose="02020603050405020304" pitchFamily="18" charset="0"/>
              </a:rPr>
              <a:t>báo</a:t>
            </a:r>
            <a:r>
              <a:rPr lang="en-US" sz="2400" dirty="0">
                <a:solidFill>
                  <a:srgbClr val="FFFF00"/>
                </a:solidFill>
                <a:latin typeface="Times New Roman" panose="02020603050405020304" pitchFamily="18" charset="0"/>
                <a:cs typeface="Times New Roman" panose="02020603050405020304" pitchFamily="18" charset="0"/>
              </a:rPr>
              <a:t> </a:t>
            </a:r>
            <a:r>
              <a:rPr lang="en-US" sz="2400" dirty="0" err="1">
                <a:solidFill>
                  <a:srgbClr val="FFFF00"/>
                </a:solidFill>
                <a:latin typeface="Times New Roman" panose="02020603050405020304" pitchFamily="18" charset="0"/>
                <a:cs typeface="Times New Roman" panose="02020603050405020304" pitchFamily="18" charset="0"/>
              </a:rPr>
              <a:t>các</a:t>
            </a:r>
            <a:r>
              <a:rPr lang="en-US" sz="2400" dirty="0">
                <a:solidFill>
                  <a:srgbClr val="FFFF00"/>
                </a:solidFill>
                <a:latin typeface="Times New Roman" panose="02020603050405020304" pitchFamily="18" charset="0"/>
                <a:cs typeface="Times New Roman" panose="02020603050405020304" pitchFamily="18" charset="0"/>
              </a:rPr>
              <a:t> function</a:t>
            </a:r>
            <a:br>
              <a:rPr lang="en-US" sz="2400" b="1" dirty="0">
                <a:solidFill>
                  <a:srgbClr val="FFFF00"/>
                </a:solidFill>
                <a:latin typeface="Times New Roman" panose="02020603050405020304" pitchFamily="18" charset="0"/>
                <a:cs typeface="Times New Roman" panose="02020603050405020304" pitchFamily="18" charset="0"/>
              </a:rPr>
            </a:b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err="1">
                <a:solidFill>
                  <a:srgbClr val="FFFF00"/>
                </a:solidFill>
                <a:latin typeface="Times New Roman" panose="02020603050405020304" pitchFamily="18" charset="0"/>
                <a:cs typeface="Times New Roman" panose="02020603050405020304" pitchFamily="18" charset="0"/>
              </a:rPr>
              <a:t>customValidators</a:t>
            </a:r>
            <a:r>
              <a:rPr lang="en-US" sz="2400" b="1" dirty="0">
                <a:solidFill>
                  <a:srgbClr val="FFFF00"/>
                </a:solidFill>
                <a:latin typeface="Times New Roman" panose="02020603050405020304" pitchFamily="18" charset="0"/>
                <a:cs typeface="Times New Roman" panose="02020603050405020304" pitchFamily="18" charset="0"/>
              </a:rPr>
              <a:t>: {</a:t>
            </a:r>
            <a:br>
              <a:rPr lang="en-US" sz="2400" b="1" dirty="0">
                <a:solidFill>
                  <a:srgbClr val="FFFF00"/>
                </a:solidFill>
                <a:latin typeface="Times New Roman" panose="02020603050405020304" pitchFamily="18" charset="0"/>
                <a:cs typeface="Times New Roman" panose="02020603050405020304" pitchFamily="18" charset="0"/>
              </a:rPr>
            </a:b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err="1">
                <a:solidFill>
                  <a:srgbClr val="FFFF00"/>
                </a:solidFill>
                <a:latin typeface="Times New Roman" panose="02020603050405020304" pitchFamily="18" charset="0"/>
                <a:cs typeface="Times New Roman" panose="02020603050405020304" pitchFamily="18" charset="0"/>
              </a:rPr>
              <a:t>lessThanOrEqual</a:t>
            </a:r>
            <a:r>
              <a:rPr lang="en-US" sz="2400" b="1" dirty="0">
                <a:solidFill>
                  <a:srgbClr val="FFFF00"/>
                </a:solidFill>
                <a:latin typeface="Times New Roman" panose="02020603050405020304" pitchFamily="18" charset="0"/>
                <a:cs typeface="Times New Roman" panose="02020603050405020304" pitchFamily="18" charset="0"/>
              </a:rPr>
              <a:t>: (input, </a:t>
            </a:r>
            <a:r>
              <a:rPr lang="en-US" sz="2400" b="1" dirty="0" err="1">
                <a:solidFill>
                  <a:srgbClr val="FFFF00"/>
                </a:solidFill>
                <a:latin typeface="Times New Roman" panose="02020603050405020304" pitchFamily="18" charset="0"/>
                <a:cs typeface="Times New Roman" panose="02020603050405020304" pitchFamily="18" charset="0"/>
              </a:rPr>
              <a:t>maxValue</a:t>
            </a:r>
            <a:r>
              <a:rPr lang="en-US" sz="2400" b="1" dirty="0">
                <a:solidFill>
                  <a:srgbClr val="FFFF00"/>
                </a:solidFill>
                <a:latin typeface="Times New Roman" panose="02020603050405020304" pitchFamily="18" charset="0"/>
                <a:cs typeface="Times New Roman" panose="02020603050405020304" pitchFamily="18" charset="0"/>
              </a:rPr>
              <a:t>) =&gt; {</a:t>
            </a:r>
            <a:br>
              <a:rPr lang="en-US" sz="2400" b="1" dirty="0">
                <a:solidFill>
                  <a:srgbClr val="FFFF00"/>
                </a:solidFill>
                <a:latin typeface="Times New Roman" panose="02020603050405020304" pitchFamily="18" charset="0"/>
                <a:cs typeface="Times New Roman" panose="02020603050405020304" pitchFamily="18" charset="0"/>
              </a:rPr>
            </a:br>
            <a:r>
              <a:rPr lang="en-US" sz="2400" b="1" dirty="0">
                <a:solidFill>
                  <a:srgbClr val="FFFF00"/>
                </a:solidFill>
                <a:latin typeface="Times New Roman" panose="02020603050405020304" pitchFamily="18" charset="0"/>
                <a:cs typeface="Times New Roman" panose="02020603050405020304" pitchFamily="18" charset="0"/>
              </a:rPr>
              <a:t>			return input &lt;= </a:t>
            </a:r>
            <a:r>
              <a:rPr lang="en-US" sz="2400" b="1" dirty="0" err="1">
                <a:solidFill>
                  <a:srgbClr val="FFFF00"/>
                </a:solidFill>
                <a:latin typeface="Times New Roman" panose="02020603050405020304" pitchFamily="18" charset="0"/>
                <a:cs typeface="Times New Roman" panose="02020603050405020304" pitchFamily="18" charset="0"/>
              </a:rPr>
              <a:t>maxValue</a:t>
            </a:r>
            <a:r>
              <a:rPr lang="en-US" sz="2400" b="1" dirty="0">
                <a:solidFill>
                  <a:srgbClr val="FFFF00"/>
                </a:solidFill>
                <a:latin typeface="Times New Roman" panose="02020603050405020304" pitchFamily="18" charset="0"/>
                <a:cs typeface="Times New Roman" panose="02020603050405020304" pitchFamily="18" charset="0"/>
              </a:rPr>
              <a:t>;</a:t>
            </a:r>
            <a:br>
              <a:rPr lang="en-US" sz="2400" b="1" dirty="0">
                <a:solidFill>
                  <a:srgbClr val="FFFF00"/>
                </a:solidFill>
                <a:latin typeface="Times New Roman" panose="02020603050405020304" pitchFamily="18" charset="0"/>
                <a:cs typeface="Times New Roman" panose="02020603050405020304" pitchFamily="18" charset="0"/>
              </a:rPr>
            </a:br>
            <a:r>
              <a:rPr lang="en-US" sz="2400" b="1" dirty="0">
                <a:solidFill>
                  <a:srgbClr val="FFFF00"/>
                </a:solidFill>
                <a:latin typeface="Times New Roman" panose="02020603050405020304" pitchFamily="18" charset="0"/>
                <a:cs typeface="Times New Roman" panose="02020603050405020304" pitchFamily="18" charset="0"/>
              </a:rPr>
              <a:t>		}</a:t>
            </a:r>
            <a:br>
              <a:rPr lang="en-US" sz="2400" b="1" dirty="0">
                <a:solidFill>
                  <a:srgbClr val="FFFF00"/>
                </a:solidFill>
                <a:latin typeface="Times New Roman" panose="02020603050405020304" pitchFamily="18" charset="0"/>
                <a:cs typeface="Times New Roman" panose="02020603050405020304" pitchFamily="18" charset="0"/>
              </a:rPr>
            </a:br>
            <a:r>
              <a:rPr lang="en-US" sz="2400" b="1" dirty="0">
                <a:solidFill>
                  <a:srgbClr val="FFFF00"/>
                </a:solidFill>
                <a:latin typeface="Times New Roman" panose="02020603050405020304" pitchFamily="18" charset="0"/>
                <a:cs typeface="Times New Roman" panose="02020603050405020304" pitchFamily="18" charset="0"/>
              </a:rPr>
              <a:t>	}</a:t>
            </a:r>
            <a:br>
              <a:rPr lang="en-US" sz="2400" b="1" dirty="0">
                <a:solidFill>
                  <a:srgbClr val="FFFF00"/>
                </a:solidFill>
                <a:latin typeface="Times New Roman" panose="02020603050405020304" pitchFamily="18" charset="0"/>
                <a:cs typeface="Times New Roman" panose="02020603050405020304" pitchFamily="18" charset="0"/>
              </a:rPr>
            </a:br>
            <a:r>
              <a:rPr lang="en-US" sz="2400" b="1" dirty="0">
                <a:solidFill>
                  <a:srgbClr val="FFFF00"/>
                </a:solidFill>
                <a:latin typeface="Times New Roman" panose="02020603050405020304" pitchFamily="18" charset="0"/>
                <a:cs typeface="Times New Roman" panose="02020603050405020304" pitchFamily="18" charset="0"/>
              </a:rPr>
              <a:t>}</a:t>
            </a:r>
          </a:p>
          <a:p>
            <a:pPr lvl="2"/>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b="1" dirty="0" err="1">
                <a:solidFill>
                  <a:srgbClr val="FFFF00"/>
                </a:solidFill>
                <a:latin typeface="Times New Roman" panose="02020603050405020304" pitchFamily="18" charset="0"/>
                <a:cs typeface="Times New Roman" panose="02020603050405020304" pitchFamily="18" charset="0"/>
              </a:rPr>
              <a:t>req.checkQuery</a:t>
            </a:r>
            <a:r>
              <a:rPr lang="en-US" sz="2400" b="1" dirty="0">
                <a:solidFill>
                  <a:srgbClr val="FFFF00"/>
                </a:solidFill>
                <a:latin typeface="Times New Roman" panose="02020603050405020304" pitchFamily="18" charset="0"/>
                <a:cs typeface="Times New Roman" panose="02020603050405020304" pitchFamily="18" charset="0"/>
              </a:rPr>
              <a:t>(‘</a:t>
            </a:r>
            <a:r>
              <a:rPr lang="en-US" sz="2400" b="1" dirty="0" err="1">
                <a:solidFill>
                  <a:srgbClr val="FFFF00"/>
                </a:solidFill>
                <a:latin typeface="Times New Roman" panose="02020603050405020304" pitchFamily="18" charset="0"/>
                <a:cs typeface="Times New Roman" panose="02020603050405020304" pitchFamily="18" charset="0"/>
              </a:rPr>
              <a:t>params</a:t>
            </a:r>
            <a:r>
              <a:rPr lang="en-US" sz="2400" b="1" dirty="0">
                <a:solidFill>
                  <a:srgbClr val="FFFF00"/>
                </a:solidFill>
                <a:latin typeface="Times New Roman" panose="02020603050405020304" pitchFamily="18" charset="0"/>
                <a:cs typeface="Times New Roman" panose="02020603050405020304" pitchFamily="18" charset="0"/>
              </a:rPr>
              <a:t>’, ‘message’).</a:t>
            </a:r>
            <a:r>
              <a:rPr lang="en-US" sz="2400" b="1" dirty="0" err="1">
                <a:solidFill>
                  <a:srgbClr val="FFFF00"/>
                </a:solidFill>
                <a:latin typeface="Times New Roman" panose="02020603050405020304" pitchFamily="18" charset="0"/>
                <a:cs typeface="Times New Roman" panose="02020603050405020304" pitchFamily="18" charset="0"/>
              </a:rPr>
              <a:t>notEmpty</a:t>
            </a:r>
            <a:r>
              <a:rPr lang="en-US" sz="2400" b="1" dirty="0">
                <a:solidFill>
                  <a:srgbClr val="FFFF00"/>
                </a:solidFill>
                <a:latin typeface="Times New Roman" panose="02020603050405020304" pitchFamily="18" charset="0"/>
                <a:cs typeface="Times New Roman" panose="02020603050405020304" pitchFamily="18" charset="0"/>
              </a:rPr>
              <a:t>().</a:t>
            </a:r>
            <a:r>
              <a:rPr lang="en-US" sz="2400" b="1" dirty="0" err="1">
                <a:solidFill>
                  <a:srgbClr val="FFFF00"/>
                </a:solidFill>
                <a:latin typeface="Times New Roman" panose="02020603050405020304" pitchFamily="18" charset="0"/>
                <a:cs typeface="Times New Roman" panose="02020603050405020304" pitchFamily="18" charset="0"/>
              </a:rPr>
              <a:t>isInt</a:t>
            </a:r>
            <a:r>
              <a:rPr lang="en-US" sz="2400" b="1" dirty="0">
                <a:solidFill>
                  <a:srgbClr val="FFFF00"/>
                </a:solidFill>
                <a:latin typeface="Times New Roman" panose="02020603050405020304" pitchFamily="18" charset="0"/>
                <a:cs typeface="Times New Roman" panose="02020603050405020304" pitchFamily="18" charset="0"/>
              </a:rPr>
              <a:t>().</a:t>
            </a:r>
            <a:r>
              <a:rPr lang="en-US" sz="2400" b="1" dirty="0" err="1">
                <a:solidFill>
                  <a:srgbClr val="FFFF00"/>
                </a:solidFill>
                <a:latin typeface="Times New Roman" panose="02020603050405020304" pitchFamily="18" charset="0"/>
                <a:cs typeface="Times New Roman" panose="02020603050405020304" pitchFamily="18" charset="0"/>
              </a:rPr>
              <a:t>lessThanOrEqual</a:t>
            </a:r>
            <a:r>
              <a:rPr lang="en-US" sz="2400" b="1" dirty="0">
                <a:solidFill>
                  <a:srgbClr val="FFFF00"/>
                </a:solidFill>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37922636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NodeJS : express-validator</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470517" y="1464816"/>
            <a:ext cx="10457895" cy="5157926"/>
          </a:xfrm>
        </p:spPr>
        <p:txBody>
          <a:bodyPr>
            <a:normAutofit/>
          </a:bodyPr>
          <a:lstStyle/>
          <a:p>
            <a:pPr lvl="1"/>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input </a:t>
            </a:r>
            <a:r>
              <a:rPr lang="en-US" sz="2800" dirty="0" err="1">
                <a:latin typeface="Times New Roman" panose="02020603050405020304" pitchFamily="18" charset="0"/>
                <a:cs typeface="Times New Roman" panose="02020603050405020304" pitchFamily="18" charset="0"/>
              </a:rPr>
              <a:t>đầu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customSanitizers</a:t>
            </a:r>
            <a:r>
              <a:rPr lang="en-US" sz="2800" dirty="0">
                <a:latin typeface="Times New Roman" panose="02020603050405020304" pitchFamily="18" charset="0"/>
                <a:cs typeface="Times New Roman" panose="02020603050405020304" pitchFamily="18" charset="0"/>
              </a:rPr>
              <a:t> :</a:t>
            </a:r>
          </a:p>
          <a:p>
            <a:pPr lvl="2"/>
            <a:r>
              <a:rPr lang="en-US" sz="2800" dirty="0" err="1">
                <a:latin typeface="Times New Roman" panose="02020603050405020304" pitchFamily="18" charset="0"/>
                <a:cs typeface="Times New Roman" panose="02020603050405020304" pitchFamily="18" charset="0"/>
              </a:rPr>
              <a:t>Cú</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 </a:t>
            </a:r>
            <a:br>
              <a:rPr lang="en-US" sz="2800" dirty="0">
                <a:latin typeface="Times New Roman" panose="02020603050405020304" pitchFamily="18" charset="0"/>
                <a:cs typeface="Times New Roman" panose="02020603050405020304" pitchFamily="18" charset="0"/>
              </a:rPr>
            </a:br>
            <a:r>
              <a:rPr lang="en-US" sz="2800" b="1" dirty="0" err="1">
                <a:solidFill>
                  <a:srgbClr val="FFFF00"/>
                </a:solidFill>
                <a:latin typeface="Times New Roman" panose="02020603050405020304" pitchFamily="18" charset="0"/>
                <a:cs typeface="Times New Roman" panose="02020603050405020304" pitchFamily="18" charset="0"/>
              </a:rPr>
              <a:t>validatorOptions</a:t>
            </a:r>
            <a:r>
              <a:rPr lang="en-US" sz="2800" b="1" dirty="0">
                <a:solidFill>
                  <a:srgbClr val="FFFF00"/>
                </a:solidFill>
                <a:latin typeface="Times New Roman" panose="02020603050405020304" pitchFamily="18" charset="0"/>
                <a:cs typeface="Times New Roman" panose="02020603050405020304" pitchFamily="18" charset="0"/>
              </a:rPr>
              <a:t> = {</a:t>
            </a:r>
            <a:br>
              <a:rPr lang="en-US" sz="2800" b="1" dirty="0">
                <a:solidFill>
                  <a:srgbClr val="FFFF00"/>
                </a:solidFill>
                <a:latin typeface="Times New Roman" panose="02020603050405020304" pitchFamily="18" charset="0"/>
                <a:cs typeface="Times New Roman" panose="02020603050405020304" pitchFamily="18" charset="0"/>
              </a:rPr>
            </a:br>
            <a:r>
              <a:rPr lang="en-US" sz="2800" b="1" dirty="0">
                <a:solidFill>
                  <a:srgbClr val="FFFF00"/>
                </a:solidFill>
                <a:latin typeface="Times New Roman" panose="02020603050405020304" pitchFamily="18" charset="0"/>
                <a:cs typeface="Times New Roman" panose="02020603050405020304" pitchFamily="18" charset="0"/>
              </a:rPr>
              <a:t>	</a:t>
            </a:r>
            <a:r>
              <a:rPr lang="en-US" sz="2800" b="1" dirty="0" err="1">
                <a:solidFill>
                  <a:srgbClr val="FFFF00"/>
                </a:solidFill>
                <a:latin typeface="Times New Roman" panose="02020603050405020304" pitchFamily="18" charset="0"/>
                <a:cs typeface="Times New Roman" panose="02020603050405020304" pitchFamily="18" charset="0"/>
              </a:rPr>
              <a:t>customSanitizers</a:t>
            </a:r>
            <a:r>
              <a:rPr lang="en-US" sz="2800" b="1" dirty="0">
                <a:solidFill>
                  <a:srgbClr val="FFFF00"/>
                </a:solidFill>
                <a:latin typeface="Times New Roman" panose="02020603050405020304" pitchFamily="18" charset="0"/>
                <a:cs typeface="Times New Roman" panose="02020603050405020304" pitchFamily="18" charset="0"/>
              </a:rPr>
              <a:t>: {</a:t>
            </a:r>
            <a:br>
              <a:rPr lang="en-US" sz="2800" b="1" dirty="0">
                <a:solidFill>
                  <a:srgbClr val="FFFF00"/>
                </a:solidFill>
                <a:latin typeface="Times New Roman" panose="02020603050405020304" pitchFamily="18" charset="0"/>
                <a:cs typeface="Times New Roman" panose="02020603050405020304" pitchFamily="18" charset="0"/>
              </a:rPr>
            </a:br>
            <a:r>
              <a:rPr lang="en-US" sz="2800" b="1" dirty="0">
                <a:solidFill>
                  <a:srgbClr val="FFFF00"/>
                </a:solidFill>
                <a:latin typeface="Times New Roman" panose="02020603050405020304" pitchFamily="18" charset="0"/>
                <a:cs typeface="Times New Roman" panose="02020603050405020304" pitchFamily="18" charset="0"/>
              </a:rPr>
              <a:t>		</a:t>
            </a:r>
            <a:r>
              <a:rPr lang="en-US" sz="2800" dirty="0" err="1">
                <a:solidFill>
                  <a:srgbClr val="FFFF00"/>
                </a:solidFill>
                <a:latin typeface="Times New Roman" panose="02020603050405020304" pitchFamily="18" charset="0"/>
                <a:cs typeface="Times New Roman" panose="02020603050405020304" pitchFamily="18" charset="0"/>
              </a:rPr>
              <a:t>toUpperCase</a:t>
            </a:r>
            <a:r>
              <a:rPr lang="en-US" sz="2800" dirty="0">
                <a:solidFill>
                  <a:srgbClr val="FFFF00"/>
                </a:solidFill>
                <a:latin typeface="Times New Roman" panose="02020603050405020304" pitchFamily="18" charset="0"/>
                <a:cs typeface="Times New Roman" panose="02020603050405020304" pitchFamily="18" charset="0"/>
              </a:rPr>
              <a:t> : (input) =&gt; {</a:t>
            </a:r>
            <a:br>
              <a:rPr lang="en-US" sz="2800" dirty="0">
                <a:solidFill>
                  <a:srgbClr val="FFFF00"/>
                </a:solidFill>
                <a:latin typeface="Times New Roman" panose="02020603050405020304" pitchFamily="18" charset="0"/>
                <a:cs typeface="Times New Roman" panose="02020603050405020304" pitchFamily="18" charset="0"/>
              </a:rPr>
            </a:br>
            <a:r>
              <a:rPr lang="en-US" sz="2800" dirty="0">
                <a:solidFill>
                  <a:srgbClr val="FFFF00"/>
                </a:solidFill>
                <a:latin typeface="Times New Roman" panose="02020603050405020304" pitchFamily="18" charset="0"/>
                <a:cs typeface="Times New Roman" panose="02020603050405020304" pitchFamily="18" charset="0"/>
              </a:rPr>
              <a:t>			return </a:t>
            </a:r>
            <a:r>
              <a:rPr lang="en-US" sz="2800" dirty="0" err="1">
                <a:solidFill>
                  <a:srgbClr val="FFFF00"/>
                </a:solidFill>
                <a:latin typeface="Times New Roman" panose="02020603050405020304" pitchFamily="18" charset="0"/>
                <a:cs typeface="Times New Roman" panose="02020603050405020304" pitchFamily="18" charset="0"/>
              </a:rPr>
              <a:t>input.toUpperCase</a:t>
            </a:r>
            <a:r>
              <a:rPr lang="en-US" sz="2800" dirty="0">
                <a:solidFill>
                  <a:srgbClr val="FFFF00"/>
                </a:solidFill>
                <a:latin typeface="Times New Roman" panose="02020603050405020304" pitchFamily="18" charset="0"/>
                <a:cs typeface="Times New Roman" panose="02020603050405020304" pitchFamily="18" charset="0"/>
              </a:rPr>
              <a:t>();</a:t>
            </a:r>
            <a:br>
              <a:rPr lang="en-US" sz="2800" dirty="0">
                <a:solidFill>
                  <a:srgbClr val="FFFF00"/>
                </a:solidFill>
                <a:latin typeface="Times New Roman" panose="02020603050405020304" pitchFamily="18" charset="0"/>
                <a:cs typeface="Times New Roman" panose="02020603050405020304" pitchFamily="18" charset="0"/>
              </a:rPr>
            </a:br>
            <a:r>
              <a:rPr lang="en-US" sz="2800" dirty="0">
                <a:solidFill>
                  <a:srgbClr val="FFFF00"/>
                </a:solidFill>
                <a:latin typeface="Times New Roman" panose="02020603050405020304" pitchFamily="18" charset="0"/>
                <a:cs typeface="Times New Roman" panose="02020603050405020304" pitchFamily="18" charset="0"/>
              </a:rPr>
              <a:t>		}</a:t>
            </a:r>
            <a:br>
              <a:rPr lang="en-US" sz="2800" b="1" dirty="0">
                <a:solidFill>
                  <a:srgbClr val="FFFF00"/>
                </a:solidFill>
                <a:latin typeface="Times New Roman" panose="02020603050405020304" pitchFamily="18" charset="0"/>
                <a:cs typeface="Times New Roman" panose="02020603050405020304" pitchFamily="18" charset="0"/>
              </a:rPr>
            </a:br>
            <a:r>
              <a:rPr lang="en-US" sz="2800" b="1" dirty="0">
                <a:solidFill>
                  <a:srgbClr val="FFFF00"/>
                </a:solidFill>
                <a:latin typeface="Times New Roman" panose="02020603050405020304" pitchFamily="18" charset="0"/>
                <a:cs typeface="Times New Roman" panose="02020603050405020304" pitchFamily="18" charset="0"/>
              </a:rPr>
              <a:t>	}</a:t>
            </a:r>
            <a:br>
              <a:rPr lang="en-US" sz="2800" b="1" dirty="0">
                <a:solidFill>
                  <a:srgbClr val="FFFF00"/>
                </a:solidFill>
                <a:latin typeface="Times New Roman" panose="02020603050405020304" pitchFamily="18" charset="0"/>
                <a:cs typeface="Times New Roman" panose="02020603050405020304" pitchFamily="18" charset="0"/>
              </a:rPr>
            </a:br>
            <a:r>
              <a:rPr lang="en-US" sz="2800" b="1" dirty="0">
                <a:solidFill>
                  <a:srgbClr val="FFFF00"/>
                </a:solidFill>
                <a:latin typeface="Times New Roman" panose="02020603050405020304" pitchFamily="18" charset="0"/>
                <a:cs typeface="Times New Roman" panose="02020603050405020304" pitchFamily="18" charset="0"/>
              </a:rPr>
              <a:t>}</a:t>
            </a:r>
          </a:p>
          <a:p>
            <a:pPr lvl="2"/>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 </a:t>
            </a:r>
            <a:r>
              <a:rPr lang="en-US" sz="2800" dirty="0" err="1">
                <a:solidFill>
                  <a:srgbClr val="FFFF00"/>
                </a:solidFill>
                <a:latin typeface="Times New Roman" panose="02020603050405020304" pitchFamily="18" charset="0"/>
                <a:cs typeface="Times New Roman" panose="02020603050405020304" pitchFamily="18" charset="0"/>
              </a:rPr>
              <a:t>req.sanitize</a:t>
            </a:r>
            <a:r>
              <a:rPr lang="en-US" sz="2800" dirty="0">
                <a:solidFill>
                  <a:srgbClr val="FFFF00"/>
                </a:solidFill>
                <a:latin typeface="Times New Roman" panose="02020603050405020304" pitchFamily="18" charset="0"/>
                <a:cs typeface="Times New Roman" panose="02020603050405020304" pitchFamily="18" charset="0"/>
              </a:rPr>
              <a:t>(‘</a:t>
            </a:r>
            <a:r>
              <a:rPr lang="en-US" sz="2800" dirty="0" err="1">
                <a:solidFill>
                  <a:srgbClr val="FFFF00"/>
                </a:solidFill>
                <a:latin typeface="Times New Roman" panose="02020603050405020304" pitchFamily="18" charset="0"/>
                <a:cs typeface="Times New Roman" panose="02020603050405020304" pitchFamily="18" charset="0"/>
              </a:rPr>
              <a:t>params</a:t>
            </a:r>
            <a:r>
              <a:rPr lang="en-US" sz="2800" dirty="0">
                <a:solidFill>
                  <a:srgbClr val="FFFF00"/>
                </a:solidFill>
                <a:latin typeface="Times New Roman" panose="02020603050405020304" pitchFamily="18" charset="0"/>
                <a:cs typeface="Times New Roman" panose="02020603050405020304" pitchFamily="18" charset="0"/>
              </a:rPr>
              <a:t>’).</a:t>
            </a:r>
            <a:r>
              <a:rPr lang="en-US" sz="2800" dirty="0" err="1">
                <a:solidFill>
                  <a:srgbClr val="FFFF00"/>
                </a:solidFill>
                <a:latin typeface="Times New Roman" panose="02020603050405020304" pitchFamily="18" charset="0"/>
                <a:cs typeface="Times New Roman" panose="02020603050405020304" pitchFamily="18" charset="0"/>
              </a:rPr>
              <a:t>toUpperCase</a:t>
            </a:r>
            <a:r>
              <a:rPr lang="en-US" sz="2800" dirty="0">
                <a:solidFill>
                  <a:srgbClr val="FFFF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1553042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9F9F5C3-122D-4754-9630-EBCD85A439C9}"/>
              </a:ext>
            </a:extLst>
          </p:cNvPr>
          <p:cNvCxnSpPr>
            <a:cxnSpLocks/>
          </p:cNvCxnSpPr>
          <p:nvPr/>
        </p:nvCxnSpPr>
        <p:spPr>
          <a:xfrm flipV="1">
            <a:off x="9268287" y="5761608"/>
            <a:ext cx="1455938" cy="1"/>
          </a:xfrm>
          <a:prstGeom prst="line">
            <a:avLst/>
          </a:prstGeom>
        </p:spPr>
        <p:style>
          <a:lnRef idx="1">
            <a:schemeClr val="accent3"/>
          </a:lnRef>
          <a:fillRef idx="0">
            <a:schemeClr val="accent3"/>
          </a:fillRef>
          <a:effectRef idx="0">
            <a:schemeClr val="accent3"/>
          </a:effectRef>
          <a:fontRef idx="minor">
            <a:schemeClr val="tx1"/>
          </a:fontRef>
        </p:style>
      </p:cxnSp>
      <p:sp>
        <p:nvSpPr>
          <p:cNvPr id="12" name="Rectangle 11">
            <a:extLst>
              <a:ext uri="{FF2B5EF4-FFF2-40B4-BE49-F238E27FC236}">
                <a16:creationId xmlns:a16="http://schemas.microsoft.com/office/drawing/2014/main" id="{2612DA7F-DD4C-43D6-89C7-2EC6106959F6}"/>
              </a:ext>
            </a:extLst>
          </p:cNvPr>
          <p:cNvSpPr/>
          <p:nvPr/>
        </p:nvSpPr>
        <p:spPr>
          <a:xfrm>
            <a:off x="10681477" y="5607719"/>
            <a:ext cx="902811" cy="307777"/>
          </a:xfrm>
          <a:prstGeom prst="rect">
            <a:avLst/>
          </a:prstGeom>
          <a:noFill/>
        </p:spPr>
        <p:txBody>
          <a:bodyPr wrap="none" lIns="91440" tIns="45720" rIns="91440" bIns="45720">
            <a:spAutoFit/>
          </a:bodyPr>
          <a:lstStyle/>
          <a:p>
            <a:pPr algn="ctr"/>
            <a:r>
              <a:rPr lang="en-US" sz="1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Schema</a:t>
            </a:r>
          </a:p>
        </p:txBody>
      </p:sp>
      <p:sp>
        <p:nvSpPr>
          <p:cNvPr id="19" name="Content Placeholder 18">
            <a:extLst>
              <a:ext uri="{FF2B5EF4-FFF2-40B4-BE49-F238E27FC236}">
                <a16:creationId xmlns:a16="http://schemas.microsoft.com/office/drawing/2014/main" id="{C6483641-791E-4503-BA80-22AACA05196F}"/>
              </a:ext>
            </a:extLst>
          </p:cNvPr>
          <p:cNvSpPr>
            <a:spLocks noGrp="1"/>
          </p:cNvSpPr>
          <p:nvPr>
            <p:ph idx="1"/>
          </p:nvPr>
        </p:nvSpPr>
        <p:spPr/>
        <p:txBody>
          <a:bodyPr/>
          <a:lstStyle/>
          <a:p>
            <a:endParaRPr lang="en-US" dirty="0"/>
          </a:p>
        </p:txBody>
      </p:sp>
      <p:sp>
        <p:nvSpPr>
          <p:cNvPr id="21" name="Title 20">
            <a:extLst>
              <a:ext uri="{FF2B5EF4-FFF2-40B4-BE49-F238E27FC236}">
                <a16:creationId xmlns:a16="http://schemas.microsoft.com/office/drawing/2014/main" id="{19A498ED-7AAC-43A6-A6EE-9F91D730255F}"/>
              </a:ext>
            </a:extLst>
          </p:cNvPr>
          <p:cNvSpPr>
            <a:spLocks noGrp="1"/>
          </p:cNvSpPr>
          <p:nvPr>
            <p:ph type="title"/>
          </p:nvPr>
        </p:nvSpPr>
        <p:spPr/>
        <p:txBody>
          <a:bodyPr/>
          <a:lstStyle/>
          <a:p>
            <a:endParaRPr lang="en-US"/>
          </a:p>
        </p:txBody>
      </p:sp>
      <p:pic>
        <p:nvPicPr>
          <p:cNvPr id="1026" name="Picture 2" descr="Kết quả hình ảnh cho mongodb">
            <a:extLst>
              <a:ext uri="{FF2B5EF4-FFF2-40B4-BE49-F238E27FC236}">
                <a16:creationId xmlns:a16="http://schemas.microsoft.com/office/drawing/2014/main" id="{5DCE0CFA-F9E4-4E95-BA50-EB7E024B8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64513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13. </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470517" y="1464816"/>
            <a:ext cx="10457895" cy="5157926"/>
          </a:xfrm>
        </p:spPr>
        <p:txBody>
          <a:bodyPr>
            <a:normAutofit/>
          </a:bodyPr>
          <a:lstStyle/>
          <a:p>
            <a:pPr lvl="1"/>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MongoDB :</a:t>
            </a:r>
          </a:p>
          <a:p>
            <a:pPr lvl="2"/>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 excel, </a:t>
            </a:r>
            <a:r>
              <a:rPr lang="en-US" dirty="0" err="1">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sql</a:t>
            </a:r>
            <a:r>
              <a:rPr lang="en-US" dirty="0">
                <a:latin typeface="Times New Roman" panose="02020603050405020304" pitchFamily="18" charset="0"/>
                <a:cs typeface="Times New Roman" panose="02020603050405020304" pitchFamily="18" charset="0"/>
              </a:rPr>
              <a:t> server. (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p>
          <a:p>
            <a:pPr lvl="2"/>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 document database.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object ( </a:t>
            </a:r>
            <a:r>
              <a:rPr lang="en-US" dirty="0" err="1">
                <a:latin typeface="Times New Roman" panose="02020603050405020304" pitchFamily="18" charset="0"/>
                <a:cs typeface="Times New Roman" panose="02020603050405020304" pitchFamily="18" charset="0"/>
              </a:rPr>
              <a:t>json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rộng</a:t>
            </a:r>
            <a:r>
              <a:rPr lang="en-US" dirty="0">
                <a:latin typeface="Times New Roman" panose="02020603050405020304" pitchFamily="18" charset="0"/>
                <a:cs typeface="Times New Roman" panose="02020603050405020304" pitchFamily="18" charset="0"/>
              </a:rPr>
              <a:t>.</a:t>
            </a:r>
          </a:p>
          <a:p>
            <a:pPr lvl="2"/>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ở </a:t>
            </a:r>
            <a:r>
              <a:rPr lang="en-US" dirty="0" err="1">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 BSON ( binary </a:t>
            </a:r>
            <a:r>
              <a:rPr lang="en-US" dirty="0" err="1">
                <a:latin typeface="Times New Roman" panose="02020603050405020304" pitchFamily="18" charset="0"/>
                <a:cs typeface="Times New Roman" panose="02020603050405020304" pitchFamily="18" charset="0"/>
              </a:rPr>
              <a:t>json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_id.</a:t>
            </a:r>
          </a:p>
          <a:p>
            <a:pPr lvl="2"/>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transaction ( rollback )</a:t>
            </a:r>
          </a:p>
          <a:p>
            <a:pPr lvl="2"/>
            <a:r>
              <a:rPr lang="en-US" dirty="0">
                <a:latin typeface="Times New Roman" panose="02020603050405020304" pitchFamily="18" charset="0"/>
                <a:cs typeface="Times New Roman" panose="02020603050405020304" pitchFamily="18" charset="0"/>
              </a:rPr>
              <a:t>Data modeling :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model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 Schema</a:t>
            </a:r>
          </a:p>
          <a:p>
            <a:pPr lvl="2"/>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Mongoose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MongoDB.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MACOS :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sudo</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mongodb</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2"/>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-&gt; </a:t>
            </a:r>
            <a:r>
              <a:rPr lang="en-US" dirty="0" err="1">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a:t>
            </a:r>
          </a:p>
        </p:txBody>
      </p:sp>
      <p:graphicFrame>
        <p:nvGraphicFramePr>
          <p:cNvPr id="5" name="Table 4">
            <a:extLst>
              <a:ext uri="{FF2B5EF4-FFF2-40B4-BE49-F238E27FC236}">
                <a16:creationId xmlns:a16="http://schemas.microsoft.com/office/drawing/2014/main" id="{81C6D063-5276-4379-AC7A-6601F625F7A2}"/>
              </a:ext>
            </a:extLst>
          </p:cNvPr>
          <p:cNvGraphicFramePr>
            <a:graphicFrameLocks noGrp="1"/>
          </p:cNvGraphicFramePr>
          <p:nvPr>
            <p:extLst>
              <p:ext uri="{D42A27DB-BD31-4B8C-83A1-F6EECF244321}">
                <p14:modId xmlns:p14="http://schemas.microsoft.com/office/powerpoint/2010/main" val="2351177959"/>
              </p:ext>
            </p:extLst>
          </p:nvPr>
        </p:nvGraphicFramePr>
        <p:xfrm>
          <a:off x="1284472" y="4587614"/>
          <a:ext cx="8128000" cy="2103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26064518"/>
                    </a:ext>
                  </a:extLst>
                </a:gridCol>
                <a:gridCol w="4064000">
                  <a:extLst>
                    <a:ext uri="{9D8B030D-6E8A-4147-A177-3AD203B41FA5}">
                      <a16:colId xmlns:a16="http://schemas.microsoft.com/office/drawing/2014/main" val="2483295513"/>
                    </a:ext>
                  </a:extLst>
                </a:gridCol>
              </a:tblGrid>
              <a:tr h="308905">
                <a:tc>
                  <a:txBody>
                    <a:bodyPr/>
                    <a:lstStyle/>
                    <a:p>
                      <a:pPr algn="ctr"/>
                      <a:r>
                        <a:rPr lang="en-US" dirty="0">
                          <a:latin typeface="Times New Roman" panose="02020603050405020304" pitchFamily="18" charset="0"/>
                          <a:cs typeface="Times New Roman" panose="02020603050405020304" pitchFamily="18" charset="0"/>
                        </a:rPr>
                        <a:t>RDBMS</a:t>
                      </a:r>
                    </a:p>
                  </a:txBody>
                  <a:tcPr/>
                </a:tc>
                <a:tc>
                  <a:txBody>
                    <a:bodyPr/>
                    <a:lstStyle/>
                    <a:p>
                      <a:pPr algn="ctr"/>
                      <a:r>
                        <a:rPr lang="en-US" dirty="0">
                          <a:latin typeface="Times New Roman" panose="02020603050405020304" pitchFamily="18" charset="0"/>
                          <a:cs typeface="Times New Roman" panose="02020603050405020304" pitchFamily="18" charset="0"/>
                        </a:rPr>
                        <a:t>NOSQL</a:t>
                      </a:r>
                    </a:p>
                  </a:txBody>
                  <a:tcPr/>
                </a:tc>
                <a:extLst>
                  <a:ext uri="{0D108BD9-81ED-4DB2-BD59-A6C34878D82A}">
                    <a16:rowId xmlns:a16="http://schemas.microsoft.com/office/drawing/2014/main" val="3153008700"/>
                  </a:ext>
                </a:extLst>
              </a:tr>
              <a:tr h="308905">
                <a:tc>
                  <a:txBody>
                    <a:bodyPr/>
                    <a:lstStyle/>
                    <a:p>
                      <a:pPr algn="ctr"/>
                      <a:r>
                        <a:rPr lang="en-US" dirty="0">
                          <a:latin typeface="Times New Roman" panose="02020603050405020304" pitchFamily="18" charset="0"/>
                          <a:cs typeface="Times New Roman" panose="02020603050405020304" pitchFamily="18" charset="0"/>
                        </a:rPr>
                        <a:t>Table</a:t>
                      </a:r>
                    </a:p>
                  </a:txBody>
                  <a:tcPr/>
                </a:tc>
                <a:tc>
                  <a:txBody>
                    <a:bodyPr/>
                    <a:lstStyle/>
                    <a:p>
                      <a:pPr algn="ctr"/>
                      <a:r>
                        <a:rPr lang="en-US" dirty="0">
                          <a:latin typeface="Times New Roman" panose="02020603050405020304" pitchFamily="18" charset="0"/>
                          <a:cs typeface="Times New Roman" panose="02020603050405020304" pitchFamily="18" charset="0"/>
                        </a:rPr>
                        <a:t>Collection</a:t>
                      </a:r>
                    </a:p>
                  </a:txBody>
                  <a:tcPr/>
                </a:tc>
                <a:extLst>
                  <a:ext uri="{0D108BD9-81ED-4DB2-BD59-A6C34878D82A}">
                    <a16:rowId xmlns:a16="http://schemas.microsoft.com/office/drawing/2014/main" val="2237103792"/>
                  </a:ext>
                </a:extLst>
              </a:tr>
              <a:tr h="308905">
                <a:tc>
                  <a:txBody>
                    <a:bodyPr/>
                    <a:lstStyle/>
                    <a:p>
                      <a:pPr algn="ct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dòng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Document</a:t>
                      </a:r>
                    </a:p>
                  </a:txBody>
                  <a:tcPr/>
                </a:tc>
                <a:extLst>
                  <a:ext uri="{0D108BD9-81ED-4DB2-BD59-A6C34878D82A}">
                    <a16:rowId xmlns:a16="http://schemas.microsoft.com/office/drawing/2014/main" val="2321783148"/>
                  </a:ext>
                </a:extLst>
              </a:tr>
              <a:tr h="308905">
                <a:tc>
                  <a:txBody>
                    <a:bodyPr/>
                    <a:lstStyle/>
                    <a:p>
                      <a:pPr algn="ctr"/>
                      <a:r>
                        <a:rPr lang="en-US" dirty="0">
                          <a:latin typeface="Times New Roman" panose="02020603050405020304" pitchFamily="18" charset="0"/>
                          <a:cs typeface="Times New Roman" panose="02020603050405020304" pitchFamily="18" charset="0"/>
                        </a:rPr>
                        <a:t>Column</a:t>
                      </a:r>
                    </a:p>
                  </a:txBody>
                  <a:tcPr/>
                </a:tc>
                <a:tc>
                  <a:txBody>
                    <a:bodyPr/>
                    <a:lstStyle/>
                    <a:p>
                      <a:pPr algn="ctr"/>
                      <a:r>
                        <a:rPr lang="en-US" dirty="0">
                          <a:latin typeface="Times New Roman" panose="02020603050405020304" pitchFamily="18" charset="0"/>
                          <a:cs typeface="Times New Roman" panose="02020603050405020304" pitchFamily="18" charset="0"/>
                        </a:rPr>
                        <a:t>Field ( key – value )</a:t>
                      </a:r>
                    </a:p>
                  </a:txBody>
                  <a:tcPr/>
                </a:tc>
                <a:extLst>
                  <a:ext uri="{0D108BD9-81ED-4DB2-BD59-A6C34878D82A}">
                    <a16:rowId xmlns:a16="http://schemas.microsoft.com/office/drawing/2014/main" val="3078309426"/>
                  </a:ext>
                </a:extLst>
              </a:tr>
              <a:tr h="533178">
                <a:tc>
                  <a:txBody>
                    <a:bodyPr/>
                    <a:lstStyle/>
                    <a:p>
                      <a:pPr algn="ctr"/>
                      <a:r>
                        <a:rPr lang="en-US" dirty="0">
                          <a:latin typeface="Times New Roman" panose="02020603050405020304" pitchFamily="18" charset="0"/>
                          <a:cs typeface="Times New Roman" panose="02020603050405020304" pitchFamily="18" charset="0"/>
                        </a:rPr>
                        <a:t>Primary Key</a:t>
                      </a:r>
                    </a:p>
                  </a:txBody>
                  <a:tcPr/>
                </a:tc>
                <a:tc>
                  <a:txBody>
                    <a:bodyPr/>
                    <a:lstStyle/>
                    <a:p>
                      <a:pPr algn="ctr"/>
                      <a:r>
                        <a:rPr lang="en-US" dirty="0">
                          <a:latin typeface="Times New Roman" panose="02020603050405020304" pitchFamily="18" charset="0"/>
                          <a:cs typeface="Times New Roman" panose="02020603050405020304" pitchFamily="18" charset="0"/>
                        </a:rPr>
                        <a:t>Primary Key ( _id ) –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1 document</a:t>
                      </a:r>
                    </a:p>
                  </a:txBody>
                  <a:tcPr/>
                </a:tc>
                <a:extLst>
                  <a:ext uri="{0D108BD9-81ED-4DB2-BD59-A6C34878D82A}">
                    <a16:rowId xmlns:a16="http://schemas.microsoft.com/office/drawing/2014/main" val="1437998071"/>
                  </a:ext>
                </a:extLst>
              </a:tr>
            </a:tbl>
          </a:graphicData>
        </a:graphic>
      </p:graphicFrame>
      <p:pic>
        <p:nvPicPr>
          <p:cNvPr id="2054" name="Picture 6" descr="Kết quả hình ảnh cho mongodb logo white">
            <a:extLst>
              <a:ext uri="{FF2B5EF4-FFF2-40B4-BE49-F238E27FC236}">
                <a16:creationId xmlns:a16="http://schemas.microsoft.com/office/drawing/2014/main" id="{40A2EDC4-6D89-40DB-98E3-C1AE7A21D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26" y="299699"/>
            <a:ext cx="2835691" cy="77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5447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13. </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470517" y="1464816"/>
            <a:ext cx="10457895" cy="5157926"/>
          </a:xfrm>
        </p:spPr>
        <p:txBody>
          <a:bodyPr>
            <a:normAutofit fontScale="92500" lnSpcReduction="20000"/>
          </a:bodyPr>
          <a:lstStyle/>
          <a:p>
            <a:pPr lvl="1"/>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mongoose : </a:t>
            </a:r>
            <a:r>
              <a:rPr lang="en-US" b="1" dirty="0" err="1">
                <a:latin typeface="Times New Roman" panose="02020603050405020304" pitchFamily="18" charset="0"/>
                <a:cs typeface="Times New Roman" panose="02020603050405020304" pitchFamily="18" charset="0"/>
              </a:rPr>
              <a:t>npm</a:t>
            </a:r>
            <a:r>
              <a:rPr lang="en-US" b="1" dirty="0">
                <a:latin typeface="Times New Roman" panose="02020603050405020304" pitchFamily="18" charset="0"/>
                <a:cs typeface="Times New Roman" panose="02020603050405020304" pitchFamily="18" charset="0"/>
              </a:rPr>
              <a:t> install mongoose –save.</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connec</a:t>
            </a:r>
            <a:r>
              <a:rPr lang="en-US" dirty="0">
                <a:latin typeface="Times New Roman" panose="02020603050405020304" pitchFamily="18" charset="0"/>
                <a:cs typeface="Times New Roman" panose="02020603050405020304" pitchFamily="18" charset="0"/>
              </a:rPr>
              <a:t>-string : </a:t>
            </a:r>
            <a:r>
              <a:rPr lang="en-US" b="1" u="sng" dirty="0">
                <a:latin typeface="Times New Roman" panose="02020603050405020304" pitchFamily="18" charset="0"/>
                <a:cs typeface="Times New Roman" panose="02020603050405020304" pitchFamily="18" charset="0"/>
              </a:rPr>
              <a:t>mongodb</a:t>
            </a:r>
            <a:r>
              <a:rPr lang="en-US" b="1" dirty="0">
                <a:latin typeface="Times New Roman" panose="02020603050405020304" pitchFamily="18" charset="0"/>
                <a:cs typeface="Times New Roman" panose="02020603050405020304" pitchFamily="18" charset="0"/>
              </a:rPr>
              <a:t>://</a:t>
            </a:r>
            <a:r>
              <a:rPr lang="en-US" b="1" u="sng" dirty="0">
                <a:latin typeface="Times New Roman" panose="02020603050405020304" pitchFamily="18" charset="0"/>
                <a:cs typeface="Times New Roman" panose="02020603050405020304" pitchFamily="18" charset="0"/>
              </a:rPr>
              <a:t>username</a:t>
            </a:r>
            <a:r>
              <a:rPr lang="en-US" b="1" dirty="0">
                <a:latin typeface="Times New Roman" panose="02020603050405020304" pitchFamily="18" charset="0"/>
                <a:cs typeface="Times New Roman" panose="02020603050405020304" pitchFamily="18" charset="0"/>
              </a:rPr>
              <a:t>:</a:t>
            </a:r>
            <a:r>
              <a:rPr lang="en-US" b="1" u="sng" dirty="0">
                <a:latin typeface="Times New Roman" panose="02020603050405020304" pitchFamily="18" charset="0"/>
                <a:cs typeface="Times New Roman" panose="02020603050405020304" pitchFamily="18" charset="0"/>
              </a:rPr>
              <a:t>password</a:t>
            </a:r>
            <a:r>
              <a:rPr lang="en-US" b="1" dirty="0">
                <a:latin typeface="Times New Roman" panose="02020603050405020304" pitchFamily="18" charset="0"/>
                <a:cs typeface="Times New Roman" panose="02020603050405020304" pitchFamily="18" charset="0"/>
              </a:rPr>
              <a:t>@</a:t>
            </a:r>
            <a:r>
              <a:rPr lang="en-US" b="1" u="sng" dirty="0">
                <a:latin typeface="Times New Roman" panose="02020603050405020304" pitchFamily="18" charset="0"/>
                <a:cs typeface="Times New Roman" panose="02020603050405020304" pitchFamily="18" charset="0"/>
              </a:rPr>
              <a:t>localhost</a:t>
            </a:r>
            <a:r>
              <a:rPr lang="en-US" b="1" dirty="0">
                <a:latin typeface="Times New Roman" panose="02020603050405020304" pitchFamily="18" charset="0"/>
                <a:cs typeface="Times New Roman" panose="02020603050405020304" pitchFamily="18" charset="0"/>
              </a:rPr>
              <a:t>:</a:t>
            </a:r>
            <a:r>
              <a:rPr lang="en-US" b="1" u="sng" dirty="0">
                <a:latin typeface="Times New Roman" panose="02020603050405020304" pitchFamily="18" charset="0"/>
                <a:cs typeface="Times New Roman" panose="02020603050405020304" pitchFamily="18" charset="0"/>
              </a:rPr>
              <a:t>27017</a:t>
            </a:r>
            <a:r>
              <a:rPr lang="en-US" b="1" dirty="0">
                <a:latin typeface="Times New Roman" panose="02020603050405020304" pitchFamily="18" charset="0"/>
                <a:cs typeface="Times New Roman" panose="02020603050405020304" pitchFamily="18" charset="0"/>
              </a:rPr>
              <a:t>/</a:t>
            </a:r>
            <a:r>
              <a:rPr lang="en-US" b="1" u="sng" dirty="0">
                <a:latin typeface="Times New Roman" panose="02020603050405020304" pitchFamily="18" charset="0"/>
                <a:cs typeface="Times New Roman" panose="02020603050405020304" pitchFamily="18" charset="0"/>
              </a:rPr>
              <a:t>database</a:t>
            </a:r>
            <a:endParaRPr lang="en-US" b="1"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require mongoose.</a:t>
            </a:r>
          </a:p>
          <a:p>
            <a:pPr lvl="1"/>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connectionString</a:t>
            </a:r>
            <a:r>
              <a:rPr lang="en-US" dirty="0">
                <a:latin typeface="Times New Roman" panose="02020603050405020304" pitchFamily="18" charset="0"/>
                <a:cs typeface="Times New Roman" panose="02020603050405020304" pitchFamily="18" charset="0"/>
              </a:rPr>
              <a:t>. Ex </a:t>
            </a:r>
            <a:r>
              <a:rPr lang="en-US" b="1" dirty="0">
                <a:latin typeface="Times New Roman" panose="02020603050405020304" pitchFamily="18" charset="0"/>
                <a:cs typeface="Times New Roman" panose="02020603050405020304" pitchFamily="18" charset="0"/>
              </a:rPr>
              <a:t>: mongodb://localhost:27017/demoDB</a:t>
            </a:r>
          </a:p>
          <a:p>
            <a:pPr lvl="1"/>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mongoose.connect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connectionString</a:t>
            </a:r>
            <a:r>
              <a:rPr lang="en-US" dirty="0">
                <a:latin typeface="Times New Roman" panose="02020603050405020304" pitchFamily="18" charset="0"/>
                <a:cs typeface="Times New Roman" panose="02020603050405020304" pitchFamily="18" charset="0"/>
              </a:rPr>
              <a:t>)</a:t>
            </a:r>
          </a:p>
          <a:p>
            <a:pPr lvl="2"/>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 String, Number, Date, Boolean, Buffer ( binary ), Mixed, Array, </a:t>
            </a:r>
            <a:r>
              <a:rPr lang="en-US" dirty="0" err="1">
                <a:latin typeface="Times New Roman" panose="02020603050405020304" pitchFamily="18" charset="0"/>
                <a:cs typeface="Times New Roman" panose="02020603050405020304" pitchFamily="18" charset="0"/>
              </a:rPr>
              <a:t>ObjectId</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file Model </a:t>
            </a:r>
          </a:p>
          <a:p>
            <a:pPr lvl="2"/>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require mongoose.</a:t>
            </a:r>
          </a:p>
          <a:p>
            <a:pPr lvl="2"/>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schema : Ex : </a:t>
            </a:r>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courseSchema</a:t>
            </a:r>
            <a:r>
              <a:rPr lang="en-US" dirty="0">
                <a:latin typeface="Times New Roman" panose="02020603050405020304" pitchFamily="18" charset="0"/>
                <a:cs typeface="Times New Roman" panose="02020603050405020304" pitchFamily="18" charset="0"/>
              </a:rPr>
              <a:t> = new </a:t>
            </a:r>
            <a:r>
              <a:rPr lang="en-US" dirty="0" err="1">
                <a:latin typeface="Times New Roman" panose="02020603050405020304" pitchFamily="18" charset="0"/>
                <a:cs typeface="Times New Roman" panose="02020603050405020304" pitchFamily="18" charset="0"/>
              </a:rPr>
              <a:t>mongoose.Schema</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_id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Title : String,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Fee : Number,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ID :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type : String,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require : true,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unique : true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p>
          <a:p>
            <a:pPr lvl="2"/>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 </a:t>
            </a:r>
            <a:r>
              <a:rPr lang="en-US" u="sng" dirty="0">
                <a:latin typeface="Times New Roman" panose="02020603050405020304" pitchFamily="18" charset="0"/>
                <a:cs typeface="Times New Roman" panose="02020603050405020304" pitchFamily="18" charset="0"/>
              </a:rPr>
              <a:t>http://mongoosejs.com/docs/schematypes.html</a:t>
            </a:r>
          </a:p>
        </p:txBody>
      </p:sp>
      <p:pic>
        <p:nvPicPr>
          <p:cNvPr id="6" name="Picture 6" descr="Kết quả hình ảnh cho mongodb logo white">
            <a:extLst>
              <a:ext uri="{FF2B5EF4-FFF2-40B4-BE49-F238E27FC236}">
                <a16:creationId xmlns:a16="http://schemas.microsoft.com/office/drawing/2014/main" id="{4ACE39DC-8D06-4FD5-AC50-240FA15C28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26" y="299699"/>
            <a:ext cx="2835691" cy="77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65238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13.                            : </a:t>
            </a:r>
            <a:r>
              <a:rPr lang="en-US" sz="3600" dirty="0" err="1">
                <a:latin typeface="Times New Roman" panose="02020603050405020304" pitchFamily="18" charset="0"/>
                <a:cs typeface="Times New Roman" panose="02020603050405020304" pitchFamily="18" charset="0"/>
              </a:rPr>
              <a:t>Tìm</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kiếm</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Thêm</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mới</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470517" y="1464816"/>
            <a:ext cx="10457895" cy="5157926"/>
          </a:xfrm>
        </p:spPr>
        <p:txBody>
          <a:bodyPr>
            <a:normAutofit/>
          </a:bodyPr>
          <a:lstStyle/>
          <a:p>
            <a:pPr lvl="1"/>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controller.</a:t>
            </a:r>
          </a:p>
          <a:p>
            <a:pPr lvl="1"/>
            <a:r>
              <a:rPr lang="en-US" dirty="0" err="1">
                <a:latin typeface="Times New Roman" panose="02020603050405020304" pitchFamily="18" charset="0"/>
                <a:cs typeface="Times New Roman" panose="02020603050405020304" pitchFamily="18" charset="0"/>
              </a:rPr>
              <a:t>Model.find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params_muốn_lấy</a:t>
            </a:r>
            <a:r>
              <a:rPr lang="en-US" dirty="0">
                <a:latin typeface="Times New Roman" panose="02020603050405020304" pitchFamily="18" charset="0"/>
                <a:cs typeface="Times New Roman" panose="02020603050405020304" pitchFamily="18" charset="0"/>
              </a:rPr>
              <a:t> }, (err, data) =&gt; {}) =&gt;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check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data array </a:t>
            </a:r>
            <a:r>
              <a:rPr lang="en-US" dirty="0" err="1">
                <a:latin typeface="Times New Roman" panose="02020603050405020304" pitchFamily="18" charset="0"/>
                <a:cs typeface="Times New Roman" panose="02020603050405020304" pitchFamily="18" charset="0"/>
              </a:rPr>
              <a:t>rỗng</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Model.findById</a:t>
            </a:r>
            <a:r>
              <a:rPr lang="en-US" dirty="0">
                <a:latin typeface="Times New Roman" panose="02020603050405020304" pitchFamily="18" charset="0"/>
                <a:cs typeface="Times New Roman" panose="02020603050405020304" pitchFamily="18" charset="0"/>
              </a:rPr>
              <a:t>(_id, (err, data) =&gt; {})</a:t>
            </a:r>
          </a:p>
          <a:p>
            <a:pPr lvl="1"/>
            <a:r>
              <a:rPr lang="en-US" dirty="0" err="1">
                <a:latin typeface="Times New Roman" panose="02020603050405020304" pitchFamily="18" charset="0"/>
                <a:cs typeface="Times New Roman" panose="02020603050405020304" pitchFamily="18" charset="0"/>
              </a:rPr>
              <a:t>Model.findOne</a:t>
            </a:r>
            <a:r>
              <a:rPr lang="en-US" dirty="0">
                <a:latin typeface="Times New Roman" panose="02020603050405020304" pitchFamily="18" charset="0"/>
                <a:cs typeface="Times New Roman" panose="02020603050405020304" pitchFamily="18" charset="0"/>
              </a:rPr>
              <a:t> =&gt;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data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 object</a:t>
            </a:r>
          </a:p>
          <a:p>
            <a:pPr lvl="1"/>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 </a:t>
            </a:r>
          </a:p>
          <a:p>
            <a:pPr lvl="2"/>
            <a:r>
              <a:rPr lang="en-US" sz="1800" dirty="0">
                <a:latin typeface="Times New Roman" panose="02020603050405020304" pitchFamily="18" charset="0"/>
                <a:cs typeface="Times New Roman" panose="02020603050405020304" pitchFamily="18" charset="0"/>
              </a:rPr>
              <a:t>VD : </a:t>
            </a:r>
          </a:p>
          <a:p>
            <a:pPr lvl="3"/>
            <a:r>
              <a:rPr lang="en-US" sz="1800" dirty="0" err="1">
                <a:latin typeface="Times New Roman" panose="02020603050405020304" pitchFamily="18" charset="0"/>
                <a:cs typeface="Times New Roman" panose="02020603050405020304" pitchFamily="18" charset="0"/>
              </a:rPr>
              <a:t>Khai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newCourse</a:t>
            </a:r>
            <a:r>
              <a:rPr lang="en-US" sz="1800" dirty="0">
                <a:latin typeface="Times New Roman" panose="02020603050405020304" pitchFamily="18" charset="0"/>
                <a:cs typeface="Times New Roman" panose="02020603050405020304" pitchFamily="18" charset="0"/>
              </a:rPr>
              <a:t> = Course({ name : </a:t>
            </a:r>
            <a:r>
              <a:rPr lang="en-US" sz="1800" dirty="0" err="1">
                <a:latin typeface="Times New Roman" panose="02020603050405020304" pitchFamily="18" charset="0"/>
                <a:cs typeface="Times New Roman" panose="02020603050405020304" pitchFamily="18" charset="0"/>
              </a:rPr>
              <a:t>req.body.txtName</a:t>
            </a:r>
            <a:r>
              <a:rPr lang="en-US" sz="1800" dirty="0">
                <a:latin typeface="Times New Roman" panose="02020603050405020304" pitchFamily="18" charset="0"/>
                <a:cs typeface="Times New Roman" panose="02020603050405020304" pitchFamily="18" charset="0"/>
              </a:rPr>
              <a:t>, fee : </a:t>
            </a:r>
            <a:r>
              <a:rPr lang="en-US" sz="1800" dirty="0" err="1">
                <a:latin typeface="Times New Roman" panose="02020603050405020304" pitchFamily="18" charset="0"/>
                <a:cs typeface="Times New Roman" panose="02020603050405020304" pitchFamily="18" charset="0"/>
              </a:rPr>
              <a:t>req.body.txtFee</a:t>
            </a:r>
            <a:r>
              <a:rPr lang="en-US" sz="1800" dirty="0">
                <a:latin typeface="Times New Roman" panose="02020603050405020304" pitchFamily="18" charset="0"/>
                <a:cs typeface="Times New Roman" panose="02020603050405020304" pitchFamily="18" charset="0"/>
              </a:rPr>
              <a:t> })</a:t>
            </a:r>
          </a:p>
          <a:p>
            <a:pPr lvl="3"/>
            <a:r>
              <a:rPr lang="en-US" sz="1800" dirty="0" err="1">
                <a:latin typeface="Times New Roman" panose="02020603050405020304" pitchFamily="18" charset="0"/>
                <a:cs typeface="Times New Roman" panose="02020603050405020304" pitchFamily="18" charset="0"/>
              </a:rPr>
              <a:t>Gọi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hàm</a:t>
            </a:r>
            <a:r>
              <a:rPr lang="en-US" sz="1800" dirty="0">
                <a:latin typeface="Times New Roman" panose="02020603050405020304" pitchFamily="18" charset="0"/>
                <a:cs typeface="Times New Roman" panose="02020603050405020304" pitchFamily="18" charset="0"/>
              </a:rPr>
              <a:t> l</a:t>
            </a:r>
            <a:r>
              <a:rPr lang="vi-VN" sz="1800" dirty="0">
                <a:latin typeface="Times New Roman" panose="02020603050405020304" pitchFamily="18" charset="0"/>
                <a:cs typeface="Times New Roman" panose="02020603050405020304" pitchFamily="18" charset="0"/>
              </a:rPr>
              <a:t>ư</a:t>
            </a:r>
            <a:r>
              <a:rPr lang="en-US" sz="1800" dirty="0">
                <a:latin typeface="Times New Roman" panose="02020603050405020304" pitchFamily="18" charset="0"/>
                <a:cs typeface="Times New Roman" panose="02020603050405020304" pitchFamily="18" charset="0"/>
              </a:rPr>
              <a:t>u : </a:t>
            </a:r>
            <a:r>
              <a:rPr lang="en-US" sz="1800" dirty="0" err="1">
                <a:latin typeface="Times New Roman" panose="02020603050405020304" pitchFamily="18" charset="0"/>
                <a:cs typeface="Times New Roman" panose="02020603050405020304" pitchFamily="18" charset="0"/>
              </a:rPr>
              <a:t>newCourse.save</a:t>
            </a:r>
            <a:r>
              <a:rPr lang="en-US" sz="1800" dirty="0">
                <a:latin typeface="Times New Roman" panose="02020603050405020304" pitchFamily="18" charset="0"/>
                <a:cs typeface="Times New Roman" panose="02020603050405020304" pitchFamily="18" charset="0"/>
              </a:rPr>
              <a:t>(err =&gt; {}) // </a:t>
            </a:r>
            <a:r>
              <a:rPr lang="en-US" sz="1800" dirty="0" err="1">
                <a:latin typeface="Times New Roman" panose="02020603050405020304" pitchFamily="18" charset="0"/>
                <a:cs typeface="Times New Roman" panose="02020603050405020304" pitchFamily="18" charset="0"/>
              </a:rPr>
              <a:t>Lỗi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xãy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nếu</a:t>
            </a:r>
            <a:r>
              <a:rPr lang="en-US" sz="1800" dirty="0">
                <a:latin typeface="Times New Roman" panose="02020603050405020304" pitchFamily="18" charset="0"/>
                <a:cs typeface="Times New Roman" panose="02020603050405020304" pitchFamily="18" charset="0"/>
              </a:rPr>
              <a:t> insert </a:t>
            </a:r>
            <a:r>
              <a:rPr lang="en-US" sz="1800" dirty="0" err="1">
                <a:latin typeface="Times New Roman" panose="02020603050405020304" pitchFamily="18" charset="0"/>
                <a:cs typeface="Times New Roman" panose="02020603050405020304" pitchFamily="18" charset="0"/>
              </a:rPr>
              <a:t>thất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bại</a:t>
            </a:r>
            <a:endParaRPr lang="en-US" sz="1800" dirty="0">
              <a:latin typeface="Times New Roman" panose="02020603050405020304" pitchFamily="18" charset="0"/>
              <a:cs typeface="Times New Roman" panose="02020603050405020304" pitchFamily="18" charset="0"/>
            </a:endParaRPr>
          </a:p>
        </p:txBody>
      </p:sp>
      <p:pic>
        <p:nvPicPr>
          <p:cNvPr id="5" name="Picture 6" descr="Kết quả hình ảnh cho mongodb logo white">
            <a:extLst>
              <a:ext uri="{FF2B5EF4-FFF2-40B4-BE49-F238E27FC236}">
                <a16:creationId xmlns:a16="http://schemas.microsoft.com/office/drawing/2014/main" id="{70809D80-18D4-4FF8-8DF1-90318333D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26" y="299699"/>
            <a:ext cx="2835691" cy="77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8695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13.                            : </a:t>
            </a:r>
            <a:r>
              <a:rPr lang="en-US" sz="3600" dirty="0" err="1">
                <a:latin typeface="Times New Roman" panose="02020603050405020304" pitchFamily="18" charset="0"/>
                <a:cs typeface="Times New Roman" panose="02020603050405020304" pitchFamily="18" charset="0"/>
              </a:rPr>
              <a:t>Tìm</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kiếm</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Cập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Nhật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Xóa</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470517" y="1464816"/>
            <a:ext cx="10457895" cy="5157926"/>
          </a:xfrm>
        </p:spPr>
        <p:txBody>
          <a:bodyPr>
            <a:normAutofit fontScale="92500"/>
          </a:bodyPr>
          <a:lstStyle/>
          <a:p>
            <a:pPr lvl="1"/>
            <a:r>
              <a:rPr lang="en-US" dirty="0" err="1">
                <a:latin typeface="Times New Roman" panose="02020603050405020304" pitchFamily="18" charset="0"/>
                <a:cs typeface="Times New Roman" panose="02020603050405020304" pitchFamily="18" charset="0"/>
              </a:rPr>
              <a:t>Model.findOne</a:t>
            </a:r>
            <a:r>
              <a:rPr lang="en-US" dirty="0">
                <a:latin typeface="Times New Roman" panose="02020603050405020304" pitchFamily="18" charset="0"/>
                <a:cs typeface="Times New Roman" panose="02020603050405020304" pitchFamily="18" charset="0"/>
              </a:rPr>
              <a:t>(data =&gt; {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data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body }, callback) =&gt;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save</a:t>
            </a:r>
          </a:p>
          <a:p>
            <a:pPr lvl="1"/>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Model.findOneAndUpdate</a:t>
            </a:r>
            <a:r>
              <a:rPr lang="en-US" dirty="0">
                <a:latin typeface="Times New Roman" panose="02020603050405020304" pitchFamily="18" charset="0"/>
                <a:cs typeface="Times New Roman" panose="02020603050405020304" pitchFamily="18" charset="0"/>
              </a:rPr>
              <a:t>({ ID : req.params.id }, {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 { new : true }, callback)</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=&gt; new : true =&gt; callback data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update</a:t>
            </a:r>
          </a:p>
          <a:p>
            <a:pPr lvl="1"/>
            <a:r>
              <a:rPr lang="en-US" dirty="0" err="1">
                <a:latin typeface="Times New Roman" panose="02020603050405020304" pitchFamily="18" charset="0"/>
                <a:cs typeface="Times New Roman" panose="02020603050405020304" pitchFamily="18" charset="0"/>
              </a:rPr>
              <a:t>Model.findOneAndRemove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Xóa_Theo_Field_Nào</a:t>
            </a:r>
            <a:r>
              <a:rPr lang="en-US" dirty="0">
                <a:latin typeface="Times New Roman" panose="02020603050405020304" pitchFamily="18" charset="0"/>
                <a:cs typeface="Times New Roman" panose="02020603050405020304" pitchFamily="18" charset="0"/>
              </a:rPr>
              <a:t> }, callback)</a:t>
            </a:r>
          </a:p>
          <a:p>
            <a:pPr lvl="1"/>
            <a:endParaRPr lang="en-US" sz="1800"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p>
          <a:p>
            <a:pPr lvl="2"/>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split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params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=&gt; </a:t>
            </a:r>
            <a:r>
              <a:rPr lang="en-US" dirty="0" err="1">
                <a:latin typeface="Times New Roman" panose="02020603050405020304" pitchFamily="18" charset="0"/>
                <a:cs typeface="Times New Roman" panose="02020603050405020304" pitchFamily="18" charset="0"/>
              </a:rPr>
              <a:t>arrID</a:t>
            </a:r>
            <a:endParaRPr lang="en-US" dirty="0">
              <a:latin typeface="Times New Roman" panose="02020603050405020304" pitchFamily="18" charset="0"/>
              <a:cs typeface="Times New Roman" panose="02020603050405020304" pitchFamily="18" charset="0"/>
            </a:endParaRPr>
          </a:p>
          <a:p>
            <a:pPr lvl="2"/>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đếm</a:t>
            </a:r>
            <a:endParaRPr lang="en-US" dirty="0">
              <a:latin typeface="Times New Roman" panose="02020603050405020304" pitchFamily="18" charset="0"/>
              <a:cs typeface="Times New Roman" panose="02020603050405020304" pitchFamily="18" charset="0"/>
            </a:endParaRPr>
          </a:p>
          <a:p>
            <a:pPr lvl="2"/>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arrID.forEach</a:t>
            </a:r>
            <a:r>
              <a:rPr lang="en-US" dirty="0">
                <a:latin typeface="Times New Roman" panose="02020603050405020304" pitchFamily="18" charset="0"/>
                <a:cs typeface="Times New Roman" panose="02020603050405020304" pitchFamily="18" charset="0"/>
              </a:rPr>
              <a:t>(id =&gt; {}) //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duyệt</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id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findOneAndRemove</a:t>
            </a:r>
            <a:endParaRPr lang="en-US" dirty="0">
              <a:latin typeface="Times New Roman" panose="02020603050405020304" pitchFamily="18" charset="0"/>
              <a:cs typeface="Times New Roman" panose="02020603050405020304" pitchFamily="18" charset="0"/>
            </a:endParaRPr>
          </a:p>
          <a:p>
            <a:pPr lvl="2"/>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đếm</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arrID.length</a:t>
            </a:r>
            <a:r>
              <a:rPr lang="en-US" dirty="0">
                <a:latin typeface="Times New Roman" panose="02020603050405020304" pitchFamily="18" charset="0"/>
                <a:cs typeface="Times New Roman" panose="02020603050405020304" pitchFamily="18" charset="0"/>
              </a:rPr>
              <a:t> =&gt;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status 202.</a:t>
            </a:r>
          </a:p>
          <a:p>
            <a:pPr lvl="1"/>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p>
          <a:p>
            <a:pPr lvl="2"/>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.count, .skip, .limit, .sort :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bỏ</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query. =&gt; .find({ title : new </a:t>
            </a:r>
            <a:r>
              <a:rPr lang="en-US" dirty="0" err="1">
                <a:latin typeface="Times New Roman" panose="02020603050405020304" pitchFamily="18" charset="0"/>
                <a:cs typeface="Times New Roman" panose="02020603050405020304" pitchFamily="18" charset="0"/>
              </a:rPr>
              <a:t>RegExp</a:t>
            </a:r>
            <a:r>
              <a:rPr lang="en-US" dirty="0">
                <a:latin typeface="Times New Roman" panose="02020603050405020304" pitchFamily="18" charset="0"/>
                <a:cs typeface="Times New Roman" panose="02020603050405020304" pitchFamily="18" charset="0"/>
              </a:rPr>
              <a:t>(keyword,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callback )</a:t>
            </a:r>
          </a:p>
        </p:txBody>
      </p:sp>
      <p:pic>
        <p:nvPicPr>
          <p:cNvPr id="5" name="Picture 6" descr="Kết quả hình ảnh cho mongodb logo white">
            <a:extLst>
              <a:ext uri="{FF2B5EF4-FFF2-40B4-BE49-F238E27FC236}">
                <a16:creationId xmlns:a16="http://schemas.microsoft.com/office/drawing/2014/main" id="{70809D80-18D4-4FF8-8DF1-90318333D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26" y="299699"/>
            <a:ext cx="2835691" cy="77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30996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13.                            : Quan </a:t>
            </a:r>
            <a:r>
              <a:rPr lang="en-US" sz="3600" dirty="0" err="1">
                <a:latin typeface="Times New Roman" panose="02020603050405020304" pitchFamily="18" charset="0"/>
                <a:cs typeface="Times New Roman" panose="02020603050405020304" pitchFamily="18" charset="0"/>
              </a:rPr>
              <a:t>hệ</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470517" y="1464816"/>
            <a:ext cx="10457895" cy="5157926"/>
          </a:xfrm>
        </p:spPr>
        <p:txBody>
          <a:bodyPr>
            <a:normAutofit/>
          </a:bodyPr>
          <a:lstStyle/>
          <a:p>
            <a:pPr lvl="1"/>
            <a:r>
              <a:rPr lang="en-US" dirty="0">
                <a:latin typeface="Times New Roman" panose="02020603050405020304" pitchFamily="18" charset="0"/>
                <a:cs typeface="Times New Roman" panose="02020603050405020304" pitchFamily="18" charset="0"/>
              </a:rPr>
              <a:t>VD :</a:t>
            </a:r>
          </a:p>
          <a:p>
            <a:pPr lvl="2"/>
            <a:r>
              <a:rPr lang="en-US" dirty="0">
                <a:latin typeface="Times New Roman" panose="02020603050405020304" pitchFamily="18" charset="0"/>
                <a:cs typeface="Times New Roman" panose="02020603050405020304" pitchFamily="18" charset="0"/>
              </a:rPr>
              <a:t>GET, POST : /courses/:</a:t>
            </a:r>
            <a:r>
              <a:rPr lang="en-US" dirty="0" err="1">
                <a:latin typeface="Times New Roman" panose="02020603050405020304" pitchFamily="18" charset="0"/>
                <a:cs typeface="Times New Roman" panose="02020603050405020304" pitchFamily="18" charset="0"/>
              </a:rPr>
              <a:t>courseID</a:t>
            </a:r>
            <a:r>
              <a:rPr lang="en-US" dirty="0">
                <a:latin typeface="Times New Roman" panose="02020603050405020304" pitchFamily="18" charset="0"/>
                <a:cs typeface="Times New Roman" panose="02020603050405020304" pitchFamily="18" charset="0"/>
              </a:rPr>
              <a:t>/reviews</a:t>
            </a:r>
          </a:p>
          <a:p>
            <a:pPr lvl="2"/>
            <a:r>
              <a:rPr lang="en-US" dirty="0">
                <a:latin typeface="Times New Roman" panose="02020603050405020304" pitchFamily="18" charset="0"/>
                <a:cs typeface="Times New Roman" panose="02020603050405020304" pitchFamily="18" charset="0"/>
              </a:rPr>
              <a:t>GET, PUT, DELETE : /courses/:</a:t>
            </a:r>
            <a:r>
              <a:rPr lang="en-US" dirty="0" err="1">
                <a:latin typeface="Times New Roman" panose="02020603050405020304" pitchFamily="18" charset="0"/>
                <a:cs typeface="Times New Roman" panose="02020603050405020304" pitchFamily="18" charset="0"/>
              </a:rPr>
              <a:t>courseID</a:t>
            </a:r>
            <a:r>
              <a:rPr lang="en-US" dirty="0">
                <a:latin typeface="Times New Roman" panose="02020603050405020304" pitchFamily="18" charset="0"/>
                <a:cs typeface="Times New Roman" panose="02020603050405020304" pitchFamily="18" charset="0"/>
              </a:rPr>
              <a:t>/reviews/:rid</a:t>
            </a:r>
          </a:p>
          <a:p>
            <a:pPr lvl="1"/>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reviewSchema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demo : author, rating ( type : number, require, min : 0, max : 5 ), content, </a:t>
            </a:r>
            <a:r>
              <a:rPr lang="en-US" dirty="0" err="1">
                <a:latin typeface="Times New Roman" panose="02020603050405020304" pitchFamily="18" charset="0"/>
                <a:cs typeface="Times New Roman" panose="02020603050405020304" pitchFamily="18" charset="0"/>
              </a:rPr>
              <a:t>created_at</a:t>
            </a:r>
            <a:r>
              <a:rPr lang="en-US" dirty="0">
                <a:latin typeface="Times New Roman" panose="02020603050405020304" pitchFamily="18" charset="0"/>
                <a:cs typeface="Times New Roman" panose="02020603050405020304" pitchFamily="18" charset="0"/>
              </a:rPr>
              <a:t> ( type : Date, default : </a:t>
            </a:r>
            <a:r>
              <a:rPr lang="en-US" dirty="0" err="1">
                <a:latin typeface="Times New Roman" panose="02020603050405020304" pitchFamily="18" charset="0"/>
                <a:cs typeface="Times New Roman" panose="02020603050405020304" pitchFamily="18" charset="0"/>
              </a:rPr>
              <a:t>Date.now</a:t>
            </a:r>
            <a:r>
              <a:rPr lang="en-US" dirty="0">
                <a:latin typeface="Times New Roman" panose="02020603050405020304" pitchFamily="18" charset="0"/>
                <a:cs typeface="Times New Roman" panose="02020603050405020304" pitchFamily="18" charset="0"/>
              </a:rPr>
              <a:t> ) =&gt; </a:t>
            </a:r>
            <a:r>
              <a:rPr lang="en-US" dirty="0" err="1">
                <a:latin typeface="Times New Roman" panose="02020603050405020304" pitchFamily="18" charset="0"/>
                <a:cs typeface="Times New Roman" panose="02020603050405020304" pitchFamily="18" charset="0"/>
              </a:rPr>
              <a:t>module.exports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reviewSchema</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courseModel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reviewSchema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 reviews : [</a:t>
            </a:r>
            <a:r>
              <a:rPr lang="en-US" dirty="0" err="1">
                <a:latin typeface="Times New Roman" panose="02020603050405020304" pitchFamily="18" charset="0"/>
                <a:cs typeface="Times New Roman" panose="02020603050405020304" pitchFamily="18" charset="0"/>
              </a:rPr>
              <a:t>reviewSchema</a:t>
            </a:r>
            <a:r>
              <a:rPr lang="en-US" dirty="0">
                <a:latin typeface="Times New Roman" panose="02020603050405020304" pitchFamily="18" charset="0"/>
                <a:cs typeface="Times New Roman" panose="02020603050405020304" pitchFamily="18" charset="0"/>
              </a:rPr>
              <a:t>] =&gt;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review</a:t>
            </a:r>
          </a:p>
          <a:p>
            <a:pPr lvl="1"/>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controller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review .</a:t>
            </a:r>
          </a:p>
          <a:p>
            <a:pPr lvl="2"/>
            <a:r>
              <a:rPr lang="en-US" dirty="0" err="1">
                <a:latin typeface="Times New Roman" panose="02020603050405020304" pitchFamily="18" charset="0"/>
                <a:cs typeface="Times New Roman" panose="02020603050405020304" pitchFamily="18" charset="0"/>
              </a:rPr>
              <a:t>getList</a:t>
            </a:r>
            <a:endParaRPr lang="en-US" dirty="0">
              <a:latin typeface="Times New Roman" panose="02020603050405020304" pitchFamily="18" charset="0"/>
              <a:cs typeface="Times New Roman" panose="02020603050405020304" pitchFamily="18" charset="0"/>
            </a:endParaRPr>
          </a:p>
          <a:p>
            <a:pPr lvl="2"/>
            <a:r>
              <a:rPr lang="en-US" dirty="0" err="1">
                <a:latin typeface="Times New Roman" panose="02020603050405020304" pitchFamily="18" charset="0"/>
                <a:cs typeface="Times New Roman" panose="02020603050405020304" pitchFamily="18" charset="0"/>
              </a:rPr>
              <a:t>createNew</a:t>
            </a:r>
            <a:endParaRPr lang="en-US" dirty="0">
              <a:latin typeface="Times New Roman" panose="02020603050405020304" pitchFamily="18" charset="0"/>
              <a:cs typeface="Times New Roman" panose="02020603050405020304" pitchFamily="18" charset="0"/>
            </a:endParaRPr>
          </a:p>
          <a:p>
            <a:pPr lvl="2"/>
            <a:r>
              <a:rPr lang="en-US" dirty="0" err="1">
                <a:latin typeface="Times New Roman" panose="02020603050405020304" pitchFamily="18" charset="0"/>
                <a:cs typeface="Times New Roman" panose="02020603050405020304" pitchFamily="18" charset="0"/>
              </a:rPr>
              <a:t>getOne</a:t>
            </a: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Update</a:t>
            </a:r>
          </a:p>
          <a:p>
            <a:pPr lvl="2"/>
            <a:r>
              <a:rPr lang="en-US" dirty="0">
                <a:latin typeface="Times New Roman" panose="02020603050405020304" pitchFamily="18" charset="0"/>
                <a:cs typeface="Times New Roman" panose="02020603050405020304" pitchFamily="18" charset="0"/>
              </a:rPr>
              <a:t>delete</a:t>
            </a:r>
          </a:p>
        </p:txBody>
      </p:sp>
      <p:pic>
        <p:nvPicPr>
          <p:cNvPr id="5" name="Picture 6" descr="Kết quả hình ảnh cho mongodb logo white">
            <a:extLst>
              <a:ext uri="{FF2B5EF4-FFF2-40B4-BE49-F238E27FC236}">
                <a16:creationId xmlns:a16="http://schemas.microsoft.com/office/drawing/2014/main" id="{70809D80-18D4-4FF8-8DF1-90318333D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26" y="299699"/>
            <a:ext cx="2835691" cy="77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313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21CE0C-1F34-4C7C-9D1D-6FF274049A27}"/>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Build-in directives : </a:t>
            </a:r>
            <a:r>
              <a:rPr lang="en-US" err="1">
                <a:latin typeface="Times New Roman" panose="02020603050405020304" pitchFamily="18" charset="0"/>
                <a:cs typeface="Times New Roman" panose="02020603050405020304" pitchFamily="18" charset="0"/>
              </a:rPr>
              <a:t>ngFor</a:t>
            </a:r>
            <a:endParaRPr 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978FBF6-35C0-4A3D-A59F-D42E6E2DC0EA}"/>
              </a:ext>
            </a:extLst>
          </p:cNvPr>
          <p:cNvSpPr>
            <a:spLocks noGrp="1"/>
          </p:cNvSpPr>
          <p:nvPr>
            <p:ph idx="1"/>
          </p:nvPr>
        </p:nvSpPr>
        <p:spPr>
          <a:xfrm>
            <a:off x="756138" y="1345223"/>
            <a:ext cx="10023231" cy="5410683"/>
          </a:xfrm>
        </p:spPr>
        <p:txBody>
          <a:bodyPr>
            <a:normAutofit fontScale="77500" lnSpcReduction="20000"/>
          </a:bodyPr>
          <a:lstStyle/>
          <a:p>
            <a:pPr lvl="1">
              <a:lnSpc>
                <a:spcPct val="150000"/>
              </a:lnSpc>
            </a:pPr>
            <a:r>
              <a:rPr lang="en-US" err="1">
                <a:latin typeface="Times New Roman" panose="02020603050405020304" pitchFamily="18" charset="0"/>
                <a:cs typeface="Times New Roman" panose="02020603050405020304" pitchFamily="18" charset="0"/>
              </a:rPr>
              <a:t>Cú</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pháp</a:t>
            </a:r>
            <a:r>
              <a:rPr lang="en-US">
                <a:latin typeface="Times New Roman" panose="02020603050405020304" pitchFamily="18" charset="0"/>
                <a:cs typeface="Times New Roman" panose="02020603050405020304" pitchFamily="18" charset="0"/>
              </a:rPr>
              <a:t> : </a:t>
            </a:r>
            <a:r>
              <a:rPr lang="en-US" b="1">
                <a:latin typeface="Times New Roman" panose="02020603050405020304" pitchFamily="18" charset="0"/>
                <a:cs typeface="Times New Roman" panose="02020603050405020304" pitchFamily="18" charset="0"/>
              </a:rPr>
              <a:t>*</a:t>
            </a:r>
            <a:r>
              <a:rPr lang="en-US" b="1" err="1">
                <a:latin typeface="Times New Roman" panose="02020603050405020304" pitchFamily="18" charset="0"/>
                <a:cs typeface="Times New Roman" panose="02020603050405020304" pitchFamily="18" charset="0"/>
              </a:rPr>
              <a:t>ngFor</a:t>
            </a:r>
            <a:r>
              <a:rPr lang="en-US">
                <a:latin typeface="Times New Roman" panose="02020603050405020304" pitchFamily="18" charset="0"/>
                <a:cs typeface="Times New Roman" panose="02020603050405020304" pitchFamily="18" charset="0"/>
              </a:rPr>
              <a:t>=“let </a:t>
            </a:r>
            <a:r>
              <a:rPr lang="en-US" b="1">
                <a:latin typeface="Times New Roman" panose="02020603050405020304" pitchFamily="18" charset="0"/>
                <a:cs typeface="Times New Roman" panose="02020603050405020304" pitchFamily="18" charset="0"/>
              </a:rPr>
              <a:t>item</a:t>
            </a:r>
            <a:r>
              <a:rPr lang="en-US">
                <a:latin typeface="Times New Roman" panose="02020603050405020304" pitchFamily="18" charset="0"/>
                <a:cs typeface="Times New Roman" panose="02020603050405020304" pitchFamily="18" charset="0"/>
              </a:rPr>
              <a:t> of </a:t>
            </a:r>
            <a:r>
              <a:rPr lang="en-US" b="1">
                <a:latin typeface="Times New Roman" panose="02020603050405020304" pitchFamily="18" charset="0"/>
                <a:cs typeface="Times New Roman" panose="02020603050405020304" pitchFamily="18" charset="0"/>
              </a:rPr>
              <a:t>arrays; </a:t>
            </a:r>
            <a:r>
              <a:rPr lang="en-US">
                <a:latin typeface="Times New Roman" panose="02020603050405020304" pitchFamily="18" charset="0"/>
                <a:cs typeface="Times New Roman" panose="02020603050405020304" pitchFamily="18" charset="0"/>
              </a:rPr>
              <a:t>let </a:t>
            </a:r>
            <a:r>
              <a:rPr lang="en-US" err="1">
                <a:latin typeface="Times New Roman" panose="02020603050405020304" pitchFamily="18" charset="0"/>
                <a:cs typeface="Times New Roman" panose="02020603050405020304" pitchFamily="18" charset="0"/>
              </a:rPr>
              <a:t>i</a:t>
            </a:r>
            <a:r>
              <a:rPr lang="en-US">
                <a:latin typeface="Times New Roman" panose="02020603050405020304" pitchFamily="18" charset="0"/>
                <a:cs typeface="Times New Roman" panose="02020603050405020304" pitchFamily="18" charset="0"/>
              </a:rPr>
              <a:t> as </a:t>
            </a:r>
            <a:r>
              <a:rPr lang="en-US" b="1">
                <a:latin typeface="Times New Roman" panose="02020603050405020304" pitchFamily="18" charset="0"/>
                <a:cs typeface="Times New Roman" panose="02020603050405020304" pitchFamily="18" charset="0"/>
              </a:rPr>
              <a:t>index; </a:t>
            </a:r>
            <a:r>
              <a:rPr lang="en-US" err="1">
                <a:latin typeface="Times New Roman" panose="02020603050405020304" pitchFamily="18" charset="0"/>
                <a:cs typeface="Times New Roman" panose="02020603050405020304" pitchFamily="18" charset="0"/>
              </a:rPr>
              <a:t>trackBy</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myTrackByFunction</a:t>
            </a:r>
            <a:r>
              <a:rPr lang="en-US">
                <a:latin typeface="Times New Roman" panose="02020603050405020304" pitchFamily="18" charset="0"/>
                <a:cs typeface="Times New Roman" panose="02020603050405020304" pitchFamily="18" charset="0"/>
              </a:rPr>
              <a:t>”</a:t>
            </a:r>
          </a:p>
          <a:p>
            <a:pPr lvl="1">
              <a:lnSpc>
                <a:spcPct val="150000"/>
              </a:lnSpc>
            </a:pP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biến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cục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bộ</a:t>
            </a:r>
            <a:r>
              <a:rPr lang="en-US">
                <a:latin typeface="Times New Roman" panose="02020603050405020304" pitchFamily="18" charset="0"/>
                <a:cs typeface="Times New Roman" panose="02020603050405020304" pitchFamily="18" charset="0"/>
              </a:rPr>
              <a:t> ( local variable )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ngFor</a:t>
            </a:r>
            <a:endParaRPr lang="en-US">
              <a:latin typeface="Times New Roman" panose="02020603050405020304" pitchFamily="18" charset="0"/>
              <a:cs typeface="Times New Roman" panose="02020603050405020304" pitchFamily="18" charset="0"/>
            </a:endParaRPr>
          </a:p>
          <a:p>
            <a:pPr lvl="2">
              <a:lnSpc>
                <a:spcPct val="150000"/>
              </a:lnSpc>
            </a:pPr>
            <a:r>
              <a:rPr lang="en-US">
                <a:latin typeface="Times New Roman" panose="02020603050405020304" pitchFamily="18" charset="0"/>
                <a:cs typeface="Times New Roman" panose="02020603050405020304" pitchFamily="18" charset="0"/>
              </a:rPr>
              <a:t>index : </a:t>
            </a:r>
            <a:r>
              <a:rPr lang="en-US" err="1">
                <a:latin typeface="Times New Roman" panose="02020603050405020304" pitchFamily="18" charset="0"/>
                <a:cs typeface="Times New Roman" panose="02020603050405020304" pitchFamily="18" charset="0"/>
              </a:rPr>
              <a:t>chỉ</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tại</a:t>
            </a:r>
            <a:endParaRPr lang="en-US">
              <a:latin typeface="Times New Roman" panose="02020603050405020304" pitchFamily="18" charset="0"/>
              <a:cs typeface="Times New Roman" panose="02020603050405020304" pitchFamily="18" charset="0"/>
            </a:endParaRPr>
          </a:p>
          <a:p>
            <a:pPr lvl="2">
              <a:lnSpc>
                <a:spcPct val="150000"/>
              </a:lnSpc>
            </a:pPr>
            <a:r>
              <a:rPr lang="en-US">
                <a:latin typeface="Times New Roman" panose="02020603050405020304" pitchFamily="18" charset="0"/>
                <a:cs typeface="Times New Roman" panose="02020603050405020304" pitchFamily="18" charset="0"/>
              </a:rPr>
              <a:t>first : </a:t>
            </a:r>
            <a:r>
              <a:rPr lang="en-US" err="1">
                <a:latin typeface="Times New Roman" panose="02020603050405020304" pitchFamily="18" charset="0"/>
                <a:cs typeface="Times New Roman" panose="02020603050405020304" pitchFamily="18" charset="0"/>
              </a:rPr>
              <a:t>trả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về</a:t>
            </a:r>
            <a:r>
              <a:rPr lang="en-US">
                <a:latin typeface="Times New Roman" panose="02020603050405020304" pitchFamily="18" charset="0"/>
                <a:cs typeface="Times New Roman" panose="02020603050405020304" pitchFamily="18" charset="0"/>
              </a:rPr>
              <a:t> true </a:t>
            </a:r>
            <a:r>
              <a:rPr lang="en-US" err="1">
                <a:latin typeface="Times New Roman" panose="02020603050405020304" pitchFamily="18" charset="0"/>
                <a:cs typeface="Times New Roman" panose="02020603050405020304" pitchFamily="18" charset="0"/>
              </a:rPr>
              <a:t>nếu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đầu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tiên</a:t>
            </a:r>
            <a:endParaRPr lang="en-US">
              <a:latin typeface="Times New Roman" panose="02020603050405020304" pitchFamily="18" charset="0"/>
              <a:cs typeface="Times New Roman" panose="02020603050405020304" pitchFamily="18" charset="0"/>
            </a:endParaRPr>
          </a:p>
          <a:p>
            <a:pPr lvl="2">
              <a:lnSpc>
                <a:spcPct val="150000"/>
              </a:lnSpc>
            </a:pPr>
            <a:r>
              <a:rPr lang="en-US">
                <a:latin typeface="Times New Roman" panose="02020603050405020304" pitchFamily="18" charset="0"/>
                <a:cs typeface="Times New Roman" panose="02020603050405020304" pitchFamily="18" charset="0"/>
              </a:rPr>
              <a:t>last : </a:t>
            </a:r>
            <a:r>
              <a:rPr lang="en-US" err="1">
                <a:latin typeface="Times New Roman" panose="02020603050405020304" pitchFamily="18" charset="0"/>
                <a:cs typeface="Times New Roman" panose="02020603050405020304" pitchFamily="18" charset="0"/>
              </a:rPr>
              <a:t>trả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về</a:t>
            </a:r>
            <a:r>
              <a:rPr lang="en-US">
                <a:latin typeface="Times New Roman" panose="02020603050405020304" pitchFamily="18" charset="0"/>
                <a:cs typeface="Times New Roman" panose="02020603050405020304" pitchFamily="18" charset="0"/>
              </a:rPr>
              <a:t> true </a:t>
            </a:r>
            <a:r>
              <a:rPr lang="en-US" err="1">
                <a:latin typeface="Times New Roman" panose="02020603050405020304" pitchFamily="18" charset="0"/>
                <a:cs typeface="Times New Roman" panose="02020603050405020304" pitchFamily="18" charset="0"/>
              </a:rPr>
              <a:t>nếu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cuối</a:t>
            </a:r>
            <a:endParaRPr lang="en-US">
              <a:latin typeface="Times New Roman" panose="02020603050405020304" pitchFamily="18" charset="0"/>
              <a:cs typeface="Times New Roman" panose="02020603050405020304" pitchFamily="18" charset="0"/>
            </a:endParaRPr>
          </a:p>
          <a:p>
            <a:pPr lvl="2">
              <a:lnSpc>
                <a:spcPct val="150000"/>
              </a:lnSpc>
            </a:pPr>
            <a:r>
              <a:rPr lang="en-US">
                <a:latin typeface="Times New Roman" panose="02020603050405020304" pitchFamily="18" charset="0"/>
                <a:cs typeface="Times New Roman" panose="02020603050405020304" pitchFamily="18" charset="0"/>
              </a:rPr>
              <a:t>even : </a:t>
            </a:r>
            <a:r>
              <a:rPr lang="en-US" err="1">
                <a:latin typeface="Times New Roman" panose="02020603050405020304" pitchFamily="18" charset="0"/>
                <a:cs typeface="Times New Roman" panose="02020603050405020304" pitchFamily="18" charset="0"/>
              </a:rPr>
              <a:t>trả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về</a:t>
            </a:r>
            <a:r>
              <a:rPr lang="en-US">
                <a:latin typeface="Times New Roman" panose="02020603050405020304" pitchFamily="18" charset="0"/>
                <a:cs typeface="Times New Roman" panose="02020603050405020304" pitchFamily="18" charset="0"/>
              </a:rPr>
              <a:t> true </a:t>
            </a:r>
            <a:r>
              <a:rPr lang="en-US" err="1">
                <a:latin typeface="Times New Roman" panose="02020603050405020304" pitchFamily="18" charset="0"/>
                <a:cs typeface="Times New Roman" panose="02020603050405020304" pitchFamily="18" charset="0"/>
              </a:rPr>
              <a:t>nếu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chẵn</a:t>
            </a:r>
            <a:endParaRPr lang="en-US">
              <a:latin typeface="Times New Roman" panose="02020603050405020304" pitchFamily="18" charset="0"/>
              <a:cs typeface="Times New Roman" panose="02020603050405020304" pitchFamily="18" charset="0"/>
            </a:endParaRPr>
          </a:p>
          <a:p>
            <a:pPr lvl="2">
              <a:lnSpc>
                <a:spcPct val="150000"/>
              </a:lnSpc>
            </a:pPr>
            <a:r>
              <a:rPr lang="en-US">
                <a:latin typeface="Times New Roman" panose="02020603050405020304" pitchFamily="18" charset="0"/>
                <a:cs typeface="Times New Roman" panose="02020603050405020304" pitchFamily="18" charset="0"/>
              </a:rPr>
              <a:t>odd : </a:t>
            </a:r>
            <a:r>
              <a:rPr lang="en-US" err="1">
                <a:latin typeface="Times New Roman" panose="02020603050405020304" pitchFamily="18" charset="0"/>
                <a:cs typeface="Times New Roman" panose="02020603050405020304" pitchFamily="18" charset="0"/>
              </a:rPr>
              <a:t>trả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về</a:t>
            </a:r>
            <a:r>
              <a:rPr lang="en-US">
                <a:latin typeface="Times New Roman" panose="02020603050405020304" pitchFamily="18" charset="0"/>
                <a:cs typeface="Times New Roman" panose="02020603050405020304" pitchFamily="18" charset="0"/>
              </a:rPr>
              <a:t> true </a:t>
            </a:r>
            <a:r>
              <a:rPr lang="en-US" err="1">
                <a:latin typeface="Times New Roman" panose="02020603050405020304" pitchFamily="18" charset="0"/>
                <a:cs typeface="Times New Roman" panose="02020603050405020304" pitchFamily="18" charset="0"/>
              </a:rPr>
              <a:t>nếu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lẻ</a:t>
            </a:r>
            <a:endParaRPr lang="en-US">
              <a:latin typeface="Times New Roman" panose="02020603050405020304" pitchFamily="18" charset="0"/>
              <a:cs typeface="Times New Roman" panose="02020603050405020304" pitchFamily="18" charset="0"/>
            </a:endParaRPr>
          </a:p>
          <a:p>
            <a:pPr lvl="2">
              <a:lnSpc>
                <a:spcPct val="150000"/>
              </a:lnSpc>
            </a:pPr>
            <a:r>
              <a:rPr lang="en-US" err="1">
                <a:latin typeface="Times New Roman" panose="02020603050405020304" pitchFamily="18" charset="0"/>
                <a:cs typeface="Times New Roman" panose="02020603050405020304" pitchFamily="18" charset="0"/>
              </a:rPr>
              <a:t>trackBy</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đầu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vào</a:t>
            </a:r>
            <a:r>
              <a:rPr lang="en-US">
                <a:latin typeface="Times New Roman" panose="02020603050405020304" pitchFamily="18" charset="0"/>
                <a:cs typeface="Times New Roman" panose="02020603050405020304" pitchFamily="18" charset="0"/>
              </a:rPr>
              <a:t> (index, item) =&gt; return </a:t>
            </a:r>
            <a:r>
              <a:rPr lang="en-US" err="1">
                <a:latin typeface="Times New Roman" panose="02020603050405020304" pitchFamily="18" charset="0"/>
                <a:cs typeface="Times New Roman" panose="02020603050405020304" pitchFamily="18" charset="0"/>
              </a:rPr>
              <a:t>về</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thuộc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tính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duy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nhất</a:t>
            </a:r>
            <a:r>
              <a:rPr lang="en-US">
                <a:latin typeface="Times New Roman" panose="02020603050405020304" pitchFamily="18" charset="0"/>
                <a:cs typeface="Times New Roman" panose="02020603050405020304" pitchFamily="18" charset="0"/>
              </a:rPr>
              <a:t> ( VD : ID, </a:t>
            </a:r>
            <a:r>
              <a:rPr lang="en-US" err="1">
                <a:latin typeface="Times New Roman" panose="02020603050405020304" pitchFamily="18" charset="0"/>
                <a:cs typeface="Times New Roman" panose="02020603050405020304" pitchFamily="18" charset="0"/>
              </a:rPr>
              <a:t>isbn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v.v</a:t>
            </a:r>
            <a:r>
              <a:rPr lang="en-US">
                <a:latin typeface="Times New Roman" panose="02020603050405020304" pitchFamily="18" charset="0"/>
                <a:cs typeface="Times New Roman" panose="02020603050405020304" pitchFamily="18" charset="0"/>
              </a:rPr>
              <a:t>… )</a:t>
            </a:r>
          </a:p>
          <a:p>
            <a:pPr lvl="1">
              <a:lnSpc>
                <a:spcPct val="150000"/>
              </a:lnSpc>
            </a:pPr>
            <a:r>
              <a:rPr lang="en-US">
                <a:latin typeface="Times New Roman" panose="02020603050405020304" pitchFamily="18" charset="0"/>
                <a:cs typeface="Times New Roman" panose="02020603050405020304" pitchFamily="18" charset="0"/>
              </a:rPr>
              <a:t>Demo : </a:t>
            </a:r>
          </a:p>
          <a:p>
            <a:pPr lvl="2">
              <a:lnSpc>
                <a:spcPct val="150000"/>
              </a:lnSpc>
            </a:pPr>
            <a:r>
              <a:rPr lang="en-US">
                <a:latin typeface="Times New Roman" panose="02020603050405020304" pitchFamily="18" charset="0"/>
                <a:cs typeface="Times New Roman" panose="02020603050405020304" pitchFamily="18" charset="0"/>
              </a:rPr>
              <a:t>In </a:t>
            </a:r>
            <a:r>
              <a:rPr lang="en-US" err="1">
                <a:latin typeface="Times New Roman" panose="02020603050405020304" pitchFamily="18" charset="0"/>
                <a:cs typeface="Times New Roman" panose="02020603050405020304" pitchFamily="18" charset="0"/>
              </a:rPr>
              <a:t>danh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sách</a:t>
            </a:r>
            <a:endParaRPr lang="en-US">
              <a:latin typeface="Times New Roman" panose="02020603050405020304" pitchFamily="18" charset="0"/>
              <a:cs typeface="Times New Roman" panose="02020603050405020304" pitchFamily="18" charset="0"/>
            </a:endParaRPr>
          </a:p>
          <a:p>
            <a:pPr lvl="2">
              <a:lnSpc>
                <a:spcPct val="150000"/>
              </a:lnSpc>
            </a:pP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lập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ứng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luận</a:t>
            </a:r>
            <a:endParaRPr lang="en-US">
              <a:latin typeface="Times New Roman" panose="02020603050405020304" pitchFamily="18" charset="0"/>
              <a:cs typeface="Times New Roman" panose="02020603050405020304" pitchFamily="18" charset="0"/>
            </a:endParaRPr>
          </a:p>
          <a:p>
            <a:pPr lvl="2">
              <a:lnSpc>
                <a:spcPct val="150000"/>
              </a:lnSpc>
            </a:pPr>
            <a:r>
              <a:rPr lang="en-US" err="1">
                <a:latin typeface="Times New Roman" panose="02020603050405020304" pitchFamily="18" charset="0"/>
                <a:cs typeface="Times New Roman" panose="02020603050405020304" pitchFamily="18" charset="0"/>
              </a:rPr>
              <a:t>Tạo</a:t>
            </a:r>
            <a:r>
              <a:rPr lang="en-US">
                <a:latin typeface="Times New Roman" panose="02020603050405020304" pitchFamily="18" charset="0"/>
                <a:cs typeface="Times New Roman" panose="02020603050405020304" pitchFamily="18" charset="0"/>
              </a:rPr>
              <a:t> table </a:t>
            </a:r>
            <a:r>
              <a:rPr lang="en-US" err="1">
                <a:latin typeface="Times New Roman" panose="02020603050405020304" pitchFamily="18" charset="0"/>
                <a:cs typeface="Times New Roman" panose="02020603050405020304" pitchFamily="18" charset="0"/>
              </a:rPr>
              <a:t>dòng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chẵn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xanh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lẻ</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đỏ</a:t>
            </a:r>
            <a:endParaRPr lang="en-US">
              <a:latin typeface="Times New Roman" panose="02020603050405020304" pitchFamily="18" charset="0"/>
              <a:cs typeface="Times New Roman" panose="02020603050405020304" pitchFamily="18" charset="0"/>
            </a:endParaRPr>
          </a:p>
          <a:p>
            <a:pPr lvl="2">
              <a:lnSpc>
                <a:spcPct val="150000"/>
              </a:lnSpc>
            </a:pPr>
            <a:r>
              <a:rPr lang="en-US">
                <a:latin typeface="Times New Roman" panose="02020603050405020304" pitchFamily="18" charset="0"/>
                <a:cs typeface="Times New Roman" panose="02020603050405020304" pitchFamily="18" charset="0"/>
              </a:rPr>
              <a:t>Demo </a:t>
            </a:r>
            <a:r>
              <a:rPr lang="en-US" err="1">
                <a:latin typeface="Times New Roman" panose="02020603050405020304" pitchFamily="18" charset="0"/>
                <a:cs typeface="Times New Roman" panose="02020603050405020304" pitchFamily="18" charset="0"/>
              </a:rPr>
              <a:t>trackBy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bằng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tạo</a:t>
            </a:r>
            <a:r>
              <a:rPr lang="en-US">
                <a:latin typeface="Times New Roman" panose="02020603050405020304" pitchFamily="18" charset="0"/>
                <a:cs typeface="Times New Roman" panose="02020603050405020304" pitchFamily="18" charset="0"/>
              </a:rPr>
              <a:t> 2 </a:t>
            </a:r>
            <a:r>
              <a:rPr lang="en-US" err="1">
                <a:latin typeface="Times New Roman" panose="02020603050405020304" pitchFamily="18" charset="0"/>
                <a:cs typeface="Times New Roman" panose="02020603050405020304" pitchFamily="18" charset="0"/>
              </a:rPr>
              <a:t>mảng</a:t>
            </a:r>
            <a:r>
              <a:rPr lang="en-US">
                <a:latin typeface="Times New Roman" panose="02020603050405020304" pitchFamily="18" charset="0"/>
                <a:cs typeface="Times New Roman" panose="02020603050405020304" pitchFamily="18" charset="0"/>
              </a:rPr>
              <a:t> t</a:t>
            </a:r>
            <a:r>
              <a:rPr lang="vi-VN">
                <a:latin typeface="Times New Roman" panose="02020603050405020304" pitchFamily="18" charset="0"/>
                <a:cs typeface="Times New Roman" panose="02020603050405020304" pitchFamily="18" charset="0"/>
              </a:rPr>
              <a:t>ư</a:t>
            </a:r>
            <a:r>
              <a:rPr lang="en-US" err="1">
                <a:latin typeface="Times New Roman" panose="02020603050405020304" pitchFamily="18" charset="0"/>
                <a:cs typeface="Times New Roman" panose="02020603050405020304" pitchFamily="18" charset="0"/>
              </a:rPr>
              <a:t>ơng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nhau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thứ</a:t>
            </a:r>
            <a:r>
              <a:rPr lang="en-US">
                <a:latin typeface="Times New Roman" panose="02020603050405020304" pitchFamily="18" charset="0"/>
                <a:cs typeface="Times New Roman" panose="02020603050405020304" pitchFamily="18" charset="0"/>
              </a:rPr>
              <a:t> 2 </a:t>
            </a:r>
            <a:r>
              <a:rPr lang="en-US" err="1">
                <a:latin typeface="Times New Roman" panose="02020603050405020304" pitchFamily="18" charset="0"/>
                <a:cs typeface="Times New Roman" panose="02020603050405020304" pitchFamily="18" charset="0"/>
              </a:rPr>
              <a:t>thêm</a:t>
            </a:r>
            <a:r>
              <a:rPr lang="en-US">
                <a:latin typeface="Times New Roman" panose="02020603050405020304" pitchFamily="18" charset="0"/>
                <a:cs typeface="Times New Roman" panose="02020603050405020304" pitchFamily="18" charset="0"/>
              </a:rPr>
              <a:t> 2 </a:t>
            </a: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sau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lại</a:t>
            </a:r>
            <a:r>
              <a:rPr lang="en-US">
                <a:latin typeface="Times New Roman" panose="02020603050405020304" pitchFamily="18" charset="0"/>
                <a:cs typeface="Times New Roman" panose="02020603050405020304" pitchFamily="18" charset="0"/>
              </a:rPr>
              <a:t>.</a:t>
            </a:r>
          </a:p>
          <a:p>
            <a:pPr lvl="2">
              <a:lnSpc>
                <a:spcPct val="150000"/>
              </a:lnSpc>
            </a:pPr>
            <a:r>
              <a:rPr lang="en-US">
                <a:latin typeface="Times New Roman" panose="02020603050405020304" pitchFamily="18" charset="0"/>
                <a:cs typeface="Times New Roman" panose="02020603050405020304" pitchFamily="18" charset="0"/>
              </a:rPr>
              <a:t>Demo + </a:t>
            </a:r>
            <a:r>
              <a:rPr lang="en-US" err="1">
                <a:latin typeface="Times New Roman" panose="02020603050405020304" pitchFamily="18" charset="0"/>
                <a:cs typeface="Times New Roman" panose="02020603050405020304" pitchFamily="18" charset="0"/>
              </a:rPr>
              <a:t>giới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thiệu</a:t>
            </a:r>
            <a:r>
              <a:rPr lang="en-US">
                <a:latin typeface="Times New Roman" panose="02020603050405020304" pitchFamily="18" charset="0"/>
                <a:cs typeface="Times New Roman" panose="02020603050405020304" pitchFamily="18" charset="0"/>
              </a:rPr>
              <a:t> &lt;ng-template&gt;&lt;/ng-template&gt;, &lt;ng-container&gt;&lt;/ng-container&gt;</a:t>
            </a:r>
          </a:p>
        </p:txBody>
      </p:sp>
    </p:spTree>
    <p:extLst>
      <p:ext uri="{BB962C8B-B14F-4D97-AF65-F5344CB8AC3E}">
        <p14:creationId xmlns:p14="http://schemas.microsoft.com/office/powerpoint/2010/main" val="408611292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13.                            : Quan </a:t>
            </a:r>
            <a:r>
              <a:rPr lang="en-US" sz="3600" dirty="0" err="1">
                <a:latin typeface="Times New Roman" panose="02020603050405020304" pitchFamily="18" charset="0"/>
                <a:cs typeface="Times New Roman" panose="02020603050405020304" pitchFamily="18" charset="0"/>
              </a:rPr>
              <a:t>hệ</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470517" y="1464816"/>
            <a:ext cx="10457895" cy="5157926"/>
          </a:xfrm>
        </p:spPr>
        <p:txBody>
          <a:bodyPr>
            <a:normAutofit/>
          </a:bodyPr>
          <a:lstStyle/>
          <a:p>
            <a:pPr lvl="1"/>
            <a:r>
              <a:rPr lang="en-US" dirty="0">
                <a:latin typeface="Times New Roman" panose="02020603050405020304" pitchFamily="18" charset="0"/>
                <a:cs typeface="Times New Roman" panose="02020603050405020304" pitchFamily="18" charset="0"/>
              </a:rPr>
              <a:t>GET : /courses/:id/reviews =&gt;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kèm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reviews.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tùy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select. </a:t>
            </a:r>
            <a:r>
              <a:rPr lang="en-US" dirty="0" err="1">
                <a:latin typeface="Times New Roman" panose="02020603050405020304" pitchFamily="18" charset="0"/>
                <a:cs typeface="Times New Roman" panose="02020603050405020304" pitchFamily="18" charset="0"/>
              </a:rPr>
              <a:t>Chú</a:t>
            </a:r>
            <a:r>
              <a:rPr lang="en-US" dirty="0">
                <a:latin typeface="Times New Roman" panose="02020603050405020304" pitchFamily="18" charset="0"/>
                <a:cs typeface="Times New Roman" panose="02020603050405020304" pitchFamily="18" charset="0"/>
              </a:rPr>
              <a:t> ý :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đủ</a:t>
            </a:r>
            <a:r>
              <a:rPr lang="en-US" dirty="0">
                <a:latin typeface="Times New Roman" panose="02020603050405020304" pitchFamily="18" charset="0"/>
                <a:cs typeface="Times New Roman" panose="02020603050405020304" pitchFamily="18" charset="0"/>
              </a:rPr>
              <a:t>.</a:t>
            </a:r>
          </a:p>
        </p:txBody>
      </p:sp>
      <p:pic>
        <p:nvPicPr>
          <p:cNvPr id="5" name="Picture 6" descr="Kết quả hình ảnh cho mongodb logo white">
            <a:extLst>
              <a:ext uri="{FF2B5EF4-FFF2-40B4-BE49-F238E27FC236}">
                <a16:creationId xmlns:a16="http://schemas.microsoft.com/office/drawing/2014/main" id="{70809D80-18D4-4FF8-8DF1-90318333D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26" y="299699"/>
            <a:ext cx="2835691" cy="7702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03AF0C4-79B8-4EAD-BDB6-62977B51FAA2}"/>
              </a:ext>
            </a:extLst>
          </p:cNvPr>
          <p:cNvPicPr>
            <a:picLocks noChangeAspect="1"/>
          </p:cNvPicPr>
          <p:nvPr/>
        </p:nvPicPr>
        <p:blipFill>
          <a:blip r:embed="rId3"/>
          <a:stretch>
            <a:fillRect/>
          </a:stretch>
        </p:blipFill>
        <p:spPr>
          <a:xfrm>
            <a:off x="1732301" y="2479367"/>
            <a:ext cx="7934325" cy="4143375"/>
          </a:xfrm>
          <a:prstGeom prst="rect">
            <a:avLst/>
          </a:prstGeom>
        </p:spPr>
      </p:pic>
      <p:sp>
        <p:nvSpPr>
          <p:cNvPr id="6" name="Rectangle 5">
            <a:extLst>
              <a:ext uri="{FF2B5EF4-FFF2-40B4-BE49-F238E27FC236}">
                <a16:creationId xmlns:a16="http://schemas.microsoft.com/office/drawing/2014/main" id="{1833D61C-421C-42E6-A49F-77F14339C155}"/>
              </a:ext>
            </a:extLst>
          </p:cNvPr>
          <p:cNvSpPr/>
          <p:nvPr/>
        </p:nvSpPr>
        <p:spPr>
          <a:xfrm>
            <a:off x="1864311" y="3622089"/>
            <a:ext cx="577048" cy="24857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45387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13.                            : Quan </a:t>
            </a:r>
            <a:r>
              <a:rPr lang="en-US" sz="3600" dirty="0" err="1">
                <a:latin typeface="Times New Roman" panose="02020603050405020304" pitchFamily="18" charset="0"/>
                <a:cs typeface="Times New Roman" panose="02020603050405020304" pitchFamily="18" charset="0"/>
              </a:rPr>
              <a:t>hệ</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470517" y="1464816"/>
            <a:ext cx="10457895" cy="5157926"/>
          </a:xfrm>
        </p:spPr>
        <p:txBody>
          <a:bodyPr>
            <a:normAutofit/>
          </a:bodyPr>
          <a:lstStyle/>
          <a:p>
            <a:pPr lvl="1"/>
            <a:r>
              <a:rPr lang="en-US" dirty="0">
                <a:latin typeface="Times New Roman" panose="02020603050405020304" pitchFamily="18" charset="0"/>
                <a:cs typeface="Times New Roman" panose="02020603050405020304" pitchFamily="18" charset="0"/>
              </a:rPr>
              <a:t>POST : /courses/:id/reviews =&gt;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subdocument. </a:t>
            </a:r>
          </a:p>
          <a:p>
            <a:pPr lvl="2"/>
            <a:r>
              <a:rPr lang="en-US" dirty="0">
                <a:latin typeface="Times New Roman" panose="02020603050405020304" pitchFamily="18" charset="0"/>
                <a:cs typeface="Times New Roman" panose="02020603050405020304" pitchFamily="18" charset="0"/>
              </a:rPr>
              <a:t>B1 :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document = </a:t>
            </a:r>
            <a:r>
              <a:rPr lang="en-US" dirty="0" err="1">
                <a:latin typeface="Times New Roman" panose="02020603050405020304" pitchFamily="18" charset="0"/>
                <a:cs typeface="Times New Roman" panose="02020603050405020304" pitchFamily="18" charset="0"/>
              </a:rPr>
              <a:t>findOne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find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findById</a:t>
            </a:r>
            <a:r>
              <a:rPr lang="en-US" dirty="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B2 :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review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push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Schema.</a:t>
            </a:r>
          </a:p>
        </p:txBody>
      </p:sp>
      <p:pic>
        <p:nvPicPr>
          <p:cNvPr id="5" name="Picture 6" descr="Kết quả hình ảnh cho mongodb logo white">
            <a:extLst>
              <a:ext uri="{FF2B5EF4-FFF2-40B4-BE49-F238E27FC236}">
                <a16:creationId xmlns:a16="http://schemas.microsoft.com/office/drawing/2014/main" id="{70809D80-18D4-4FF8-8DF1-90318333D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26" y="299699"/>
            <a:ext cx="2835691" cy="7702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CC694D5-979F-4C4F-86DD-AF8C6EA5BACE}"/>
              </a:ext>
            </a:extLst>
          </p:cNvPr>
          <p:cNvPicPr>
            <a:picLocks noChangeAspect="1"/>
          </p:cNvPicPr>
          <p:nvPr/>
        </p:nvPicPr>
        <p:blipFill>
          <a:blip r:embed="rId3"/>
          <a:stretch>
            <a:fillRect/>
          </a:stretch>
        </p:blipFill>
        <p:spPr>
          <a:xfrm>
            <a:off x="2050835" y="2599539"/>
            <a:ext cx="7486650" cy="4162425"/>
          </a:xfrm>
          <a:prstGeom prst="rect">
            <a:avLst/>
          </a:prstGeom>
        </p:spPr>
      </p:pic>
    </p:spTree>
    <p:extLst>
      <p:ext uri="{BB962C8B-B14F-4D97-AF65-F5344CB8AC3E}">
        <p14:creationId xmlns:p14="http://schemas.microsoft.com/office/powerpoint/2010/main" val="83964294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13.                            : Quan </a:t>
            </a:r>
            <a:r>
              <a:rPr lang="en-US" sz="3600" dirty="0" err="1">
                <a:latin typeface="Times New Roman" panose="02020603050405020304" pitchFamily="18" charset="0"/>
                <a:cs typeface="Times New Roman" panose="02020603050405020304" pitchFamily="18" charset="0"/>
              </a:rPr>
              <a:t>hệ</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470517" y="1464816"/>
            <a:ext cx="10457895" cy="5157926"/>
          </a:xfrm>
        </p:spPr>
        <p:txBody>
          <a:bodyPr>
            <a:normAutofit/>
          </a:bodyPr>
          <a:lstStyle/>
          <a:p>
            <a:pPr lvl="1"/>
            <a:r>
              <a:rPr lang="en-US" dirty="0">
                <a:latin typeface="Times New Roman" panose="02020603050405020304" pitchFamily="18" charset="0"/>
                <a:cs typeface="Times New Roman" panose="02020603050405020304" pitchFamily="18" charset="0"/>
              </a:rPr>
              <a:t>GET : /courses/:id/reviews/:</a:t>
            </a:r>
            <a:r>
              <a:rPr lang="en-US" dirty="0" err="1">
                <a:latin typeface="Times New Roman" panose="02020603050405020304" pitchFamily="18" charset="0"/>
                <a:cs typeface="Times New Roman" panose="02020603050405020304" pitchFamily="18" charset="0"/>
              </a:rPr>
              <a:t>reviewID</a:t>
            </a:r>
            <a:r>
              <a:rPr lang="en-US" dirty="0">
                <a:latin typeface="Times New Roman" panose="02020603050405020304" pitchFamily="18" charset="0"/>
                <a:cs typeface="Times New Roman" panose="02020603050405020304" pitchFamily="18" charset="0"/>
              </a:rPr>
              <a:t> =&gt;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review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endParaRPr lang="en-US" dirty="0">
              <a:latin typeface="Times New Roman" panose="02020603050405020304" pitchFamily="18" charset="0"/>
              <a:cs typeface="Times New Roman" panose="02020603050405020304" pitchFamily="18" charset="0"/>
            </a:endParaRPr>
          </a:p>
        </p:txBody>
      </p:sp>
      <p:pic>
        <p:nvPicPr>
          <p:cNvPr id="5" name="Picture 6" descr="Kết quả hình ảnh cho mongodb logo white">
            <a:extLst>
              <a:ext uri="{FF2B5EF4-FFF2-40B4-BE49-F238E27FC236}">
                <a16:creationId xmlns:a16="http://schemas.microsoft.com/office/drawing/2014/main" id="{70809D80-18D4-4FF8-8DF1-90318333D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26" y="299699"/>
            <a:ext cx="2835691" cy="7702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E80DE4C-B2E3-4DF6-ACE0-98A655A1EF5F}"/>
              </a:ext>
            </a:extLst>
          </p:cNvPr>
          <p:cNvPicPr>
            <a:picLocks noChangeAspect="1"/>
          </p:cNvPicPr>
          <p:nvPr/>
        </p:nvPicPr>
        <p:blipFill>
          <a:blip r:embed="rId3"/>
          <a:stretch>
            <a:fillRect/>
          </a:stretch>
        </p:blipFill>
        <p:spPr>
          <a:xfrm>
            <a:off x="1668834" y="2248150"/>
            <a:ext cx="8382000" cy="4210050"/>
          </a:xfrm>
          <a:prstGeom prst="rect">
            <a:avLst/>
          </a:prstGeom>
        </p:spPr>
      </p:pic>
    </p:spTree>
    <p:extLst>
      <p:ext uri="{BB962C8B-B14F-4D97-AF65-F5344CB8AC3E}">
        <p14:creationId xmlns:p14="http://schemas.microsoft.com/office/powerpoint/2010/main" val="256411131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13.                            : Quan </a:t>
            </a:r>
            <a:r>
              <a:rPr lang="en-US" sz="3600" dirty="0" err="1">
                <a:latin typeface="Times New Roman" panose="02020603050405020304" pitchFamily="18" charset="0"/>
                <a:cs typeface="Times New Roman" panose="02020603050405020304" pitchFamily="18" charset="0"/>
              </a:rPr>
              <a:t>hệ</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470517" y="1464816"/>
            <a:ext cx="10457895" cy="5157926"/>
          </a:xfrm>
        </p:spPr>
        <p:txBody>
          <a:bodyPr>
            <a:normAutofit/>
          </a:bodyPr>
          <a:lstStyle/>
          <a:p>
            <a:pPr lvl="1"/>
            <a:r>
              <a:rPr lang="en-US" dirty="0">
                <a:latin typeface="Times New Roman" panose="02020603050405020304" pitchFamily="18" charset="0"/>
                <a:cs typeface="Times New Roman" panose="02020603050405020304" pitchFamily="18" charset="0"/>
              </a:rPr>
              <a:t>PUT : /courses/:id/reviews/:</a:t>
            </a:r>
            <a:r>
              <a:rPr lang="en-US" dirty="0" err="1">
                <a:latin typeface="Times New Roman" panose="02020603050405020304" pitchFamily="18" charset="0"/>
                <a:cs typeface="Times New Roman" panose="02020603050405020304" pitchFamily="18" charset="0"/>
              </a:rPr>
              <a:t>reviewID</a:t>
            </a:r>
            <a:r>
              <a:rPr lang="en-US" dirty="0">
                <a:latin typeface="Times New Roman" panose="02020603050405020304" pitchFamily="18" charset="0"/>
                <a:cs typeface="Times New Roman" panose="02020603050405020304" pitchFamily="18" charset="0"/>
              </a:rPr>
              <a:t> =&gt;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them 1 review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course</a:t>
            </a:r>
          </a:p>
        </p:txBody>
      </p:sp>
      <p:pic>
        <p:nvPicPr>
          <p:cNvPr id="5" name="Picture 6" descr="Kết quả hình ảnh cho mongodb logo white">
            <a:extLst>
              <a:ext uri="{FF2B5EF4-FFF2-40B4-BE49-F238E27FC236}">
                <a16:creationId xmlns:a16="http://schemas.microsoft.com/office/drawing/2014/main" id="{70809D80-18D4-4FF8-8DF1-90318333D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26" y="299699"/>
            <a:ext cx="2835691" cy="7702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AE39151-2088-4BA0-8D31-186A02D7F8DA}"/>
              </a:ext>
            </a:extLst>
          </p:cNvPr>
          <p:cNvPicPr>
            <a:picLocks noChangeAspect="1"/>
          </p:cNvPicPr>
          <p:nvPr/>
        </p:nvPicPr>
        <p:blipFill>
          <a:blip r:embed="rId3"/>
          <a:stretch>
            <a:fillRect/>
          </a:stretch>
        </p:blipFill>
        <p:spPr>
          <a:xfrm>
            <a:off x="1593273" y="2006267"/>
            <a:ext cx="8896350" cy="4616475"/>
          </a:xfrm>
          <a:prstGeom prst="rect">
            <a:avLst/>
          </a:prstGeom>
        </p:spPr>
      </p:pic>
    </p:spTree>
    <p:extLst>
      <p:ext uri="{BB962C8B-B14F-4D97-AF65-F5344CB8AC3E}">
        <p14:creationId xmlns:p14="http://schemas.microsoft.com/office/powerpoint/2010/main" val="22794701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13.                            : Quan </a:t>
            </a:r>
            <a:r>
              <a:rPr lang="en-US" sz="3600" dirty="0" err="1">
                <a:latin typeface="Times New Roman" panose="02020603050405020304" pitchFamily="18" charset="0"/>
                <a:cs typeface="Times New Roman" panose="02020603050405020304" pitchFamily="18" charset="0"/>
              </a:rPr>
              <a:t>hệ</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470517" y="1464816"/>
            <a:ext cx="10457895" cy="5157926"/>
          </a:xfrm>
        </p:spPr>
        <p:txBody>
          <a:bodyPr>
            <a:normAutofit/>
          </a:bodyPr>
          <a:lstStyle/>
          <a:p>
            <a:pPr lvl="1"/>
            <a:r>
              <a:rPr lang="en-US" dirty="0">
                <a:latin typeface="Times New Roman" panose="02020603050405020304" pitchFamily="18" charset="0"/>
                <a:cs typeface="Times New Roman" panose="02020603050405020304" pitchFamily="18" charset="0"/>
              </a:rPr>
              <a:t>DELETE : /courses/:id/reviews/:</a:t>
            </a:r>
            <a:r>
              <a:rPr lang="en-US" dirty="0" err="1">
                <a:latin typeface="Times New Roman" panose="02020603050405020304" pitchFamily="18" charset="0"/>
                <a:cs typeface="Times New Roman" panose="02020603050405020304" pitchFamily="18" charset="0"/>
              </a:rPr>
              <a:t>reviewID</a:t>
            </a:r>
            <a:r>
              <a:rPr lang="en-US" dirty="0">
                <a:latin typeface="Times New Roman" panose="02020603050405020304" pitchFamily="18" charset="0"/>
                <a:cs typeface="Times New Roman" panose="02020603050405020304" pitchFamily="18" charset="0"/>
              </a:rPr>
              <a:t> =&gt;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1 review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course</a:t>
            </a:r>
          </a:p>
        </p:txBody>
      </p:sp>
      <p:pic>
        <p:nvPicPr>
          <p:cNvPr id="5" name="Picture 6" descr="Kết quả hình ảnh cho mongodb logo white">
            <a:extLst>
              <a:ext uri="{FF2B5EF4-FFF2-40B4-BE49-F238E27FC236}">
                <a16:creationId xmlns:a16="http://schemas.microsoft.com/office/drawing/2014/main" id="{70809D80-18D4-4FF8-8DF1-90318333D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26" y="299699"/>
            <a:ext cx="2835691" cy="7702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25A86A0-2B29-494C-890F-C0E9CC39BFC0}"/>
              </a:ext>
            </a:extLst>
          </p:cNvPr>
          <p:cNvPicPr>
            <a:picLocks noChangeAspect="1"/>
          </p:cNvPicPr>
          <p:nvPr/>
        </p:nvPicPr>
        <p:blipFill>
          <a:blip r:embed="rId3"/>
          <a:stretch>
            <a:fillRect/>
          </a:stretch>
        </p:blipFill>
        <p:spPr>
          <a:xfrm>
            <a:off x="1836105" y="2006267"/>
            <a:ext cx="8058150" cy="4607511"/>
          </a:xfrm>
          <a:prstGeom prst="rect">
            <a:avLst/>
          </a:prstGeom>
        </p:spPr>
      </p:pic>
    </p:spTree>
    <p:extLst>
      <p:ext uri="{BB962C8B-B14F-4D97-AF65-F5344CB8AC3E}">
        <p14:creationId xmlns:p14="http://schemas.microsoft.com/office/powerpoint/2010/main" val="102360406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a:latin typeface="Times New Roman" panose="02020603050405020304" pitchFamily="18" charset="0"/>
                <a:cs typeface="Times New Roman" panose="02020603050405020304" pitchFamily="18" charset="0"/>
              </a:rPr>
              <a:t>14. Firebase :</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470517" y="1464816"/>
            <a:ext cx="10457895" cy="5157926"/>
          </a:xfrm>
        </p:spPr>
        <p:txBody>
          <a:bodyPr>
            <a:normAutofit/>
          </a:bodyPr>
          <a:lstStyle/>
          <a:p>
            <a:r>
              <a:rPr lang="vi-VN"/>
              <a:t>Dữ liệu trong cơ sở dữ liệu Firebase của bạn được lưu trữ dưới dạng JSON và đồng bộ realtime đến mọi kết nối client. Khi bạn xây dựng những ứng dụng đa nền tảng như Android, IOS và JavaScrip SDKs, tất cả các client sẽ chia sẻ trên một cơ sở dữ liệu Firebase và tự động cập nhật với dữ liệu mới nhất.</a:t>
            </a:r>
          </a:p>
          <a:p>
            <a:r>
              <a:rPr lang="vi-VN"/>
              <a:t>Các máy chủ của Firebase quản lý hàng triệu kết nối đồng thời và hàng tỉ lượt truy vấn mỗi tháng.</a:t>
            </a:r>
          </a:p>
          <a:p>
            <a:r>
              <a:rPr lang="vi-VN"/>
              <a:t>Ứng dụng Firebase của bạn sẽ duy trì tương tác bất chấp một số các vấn đề về internet xảy ra. Trước khi bất kỳ dữ liệu được ghi đến server thì tất  cả dữ liệu lập tức sẽ được viết vào một cơ sử dữ liệu Firebase ở local. Ngay khi có thể kết nối lại, client đó sẽ nhận bất kỳ thay đổi mà nó thiếu và đồng bộ hoá nó với trạng thái hiện tại server.</a:t>
            </a:r>
          </a:p>
          <a:p>
            <a:pPr lvl="1"/>
            <a:endParaRPr lang="en-US" dirty="0">
              <a:cs typeface="Times New Roman" panose="02020603050405020304" pitchFamily="18" charset="0"/>
            </a:endParaRPr>
          </a:p>
        </p:txBody>
      </p:sp>
    </p:spTree>
    <p:extLst>
      <p:ext uri="{BB962C8B-B14F-4D97-AF65-F5344CB8AC3E}">
        <p14:creationId xmlns:p14="http://schemas.microsoft.com/office/powerpoint/2010/main" val="21166685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a:latin typeface="Times New Roman" panose="02020603050405020304" pitchFamily="18" charset="0"/>
                <a:cs typeface="Times New Roman" panose="02020603050405020304" pitchFamily="18" charset="0"/>
              </a:rPr>
              <a:t>14. Firebase : Follow Github </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470517" y="1464816"/>
            <a:ext cx="10457895" cy="5157926"/>
          </a:xfrm>
        </p:spPr>
        <p:txBody>
          <a:bodyPr>
            <a:normAutofit/>
          </a:bodyPr>
          <a:lstStyle/>
          <a:p>
            <a:pPr lvl="1"/>
            <a:r>
              <a:rPr lang="en-US">
                <a:latin typeface="Times New Roman" panose="02020603050405020304" pitchFamily="18" charset="0"/>
                <a:cs typeface="Times New Roman" panose="02020603050405020304" pitchFamily="18" charset="0"/>
              </a:rPr>
              <a:t>Tạo mới project tại trang chủ firebase.</a:t>
            </a:r>
          </a:p>
          <a:p>
            <a:pPr lvl="1"/>
            <a:r>
              <a:rPr lang="en-US">
                <a:latin typeface="Times New Roman" panose="02020603050405020304" pitchFamily="18" charset="0"/>
                <a:cs typeface="Times New Roman" panose="02020603050405020304" pitchFamily="18" charset="0"/>
              </a:rPr>
              <a:t>Bỏ quyền ( authenticate )</a:t>
            </a:r>
          </a:p>
          <a:p>
            <a:pPr lvl="1"/>
            <a:r>
              <a:rPr lang="en-US">
                <a:latin typeface="Times New Roman" panose="02020603050405020304" pitchFamily="18" charset="0"/>
                <a:cs typeface="Times New Roman" panose="02020603050405020304" pitchFamily="18" charset="0"/>
              </a:rPr>
              <a:t>Demo tạo object có các key : value.</a:t>
            </a:r>
          </a:p>
          <a:p>
            <a:pPr lvl="1"/>
            <a:r>
              <a:rPr lang="en-US">
                <a:latin typeface="Times New Roman" panose="02020603050405020304" pitchFamily="18" charset="0"/>
                <a:cs typeface="Times New Roman" panose="02020603050405020304" pitchFamily="18" charset="0"/>
              </a:rPr>
              <a:t>Tiến hành cài đặt angular fire.</a:t>
            </a:r>
          </a:p>
          <a:p>
            <a:pPr lvl="1"/>
            <a:r>
              <a:rPr lang="en-US">
                <a:latin typeface="Times New Roman" panose="02020603050405020304" pitchFamily="18" charset="0"/>
                <a:cs typeface="Times New Roman" panose="02020603050405020304" pitchFamily="18" charset="0"/>
              </a:rPr>
              <a:t>Thiết lập môi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ờng angular fire vào project.</a:t>
            </a:r>
          </a:p>
          <a:p>
            <a:pPr lvl="1"/>
            <a:r>
              <a:rPr lang="en-US">
                <a:latin typeface="Times New Roman" panose="02020603050405020304" pitchFamily="18" charset="0"/>
                <a:cs typeface="Times New Roman" panose="02020603050405020304" pitchFamily="18" charset="0"/>
              </a:rPr>
              <a:t>Tiến hành import AngularFireModule và AngularFireDatabaseModule</a:t>
            </a:r>
          </a:p>
          <a:p>
            <a:pPr lvl="1"/>
            <a:r>
              <a:rPr lang="en-US">
                <a:latin typeface="Times New Roman" panose="02020603050405020304" pitchFamily="18" charset="0"/>
                <a:cs typeface="Times New Roman" panose="02020603050405020304" pitchFamily="18" charset="0"/>
              </a:rPr>
              <a:t>Inject AngularFireDatabase để sử dụng.</a:t>
            </a:r>
          </a:p>
          <a:p>
            <a:pPr lvl="1"/>
            <a:r>
              <a:rPr lang="en-US">
                <a:latin typeface="Times New Roman" panose="02020603050405020304" pitchFamily="18" charset="0"/>
                <a:cs typeface="Times New Roman" panose="02020603050405020304" pitchFamily="18" charset="0"/>
              </a:rPr>
              <a:t>Tiến hành tạo array và lấy để kiểm tra dữ liệu.</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90652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a:latin typeface="Times New Roman" panose="02020603050405020304" pitchFamily="18" charset="0"/>
                <a:cs typeface="Times New Roman" panose="02020603050405020304" pitchFamily="18" charset="0"/>
              </a:rPr>
              <a:t>14. Firebase : FirebaseObjectObservable</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470517" y="1464816"/>
            <a:ext cx="10457895" cy="5157926"/>
          </a:xfrm>
        </p:spPr>
        <p:txBody>
          <a:bodyPr>
            <a:normAutofit/>
          </a:bodyPr>
          <a:lstStyle/>
          <a:p>
            <a:pPr lvl="1"/>
            <a:r>
              <a:rPr lang="en-US">
                <a:latin typeface="Times New Roman" panose="02020603050405020304" pitchFamily="18" charset="0"/>
                <a:cs typeface="Times New Roman" panose="02020603050405020304" pitchFamily="18" charset="0"/>
              </a:rPr>
              <a:t>Sử dụng pipe json để hiển thị.</a:t>
            </a:r>
          </a:p>
          <a:p>
            <a:pPr lvl="1"/>
            <a:r>
              <a:rPr lang="en-US">
                <a:latin typeface="Times New Roman" panose="02020603050405020304" pitchFamily="18" charset="0"/>
                <a:cs typeface="Times New Roman" panose="02020603050405020304" pitchFamily="18" charset="0"/>
              </a:rPr>
              <a:t>Lưu data : dùng ph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thức set.</a:t>
            </a:r>
          </a:p>
          <a:p>
            <a:pPr lvl="1"/>
            <a:r>
              <a:rPr lang="en-US">
                <a:latin typeface="Times New Roman" panose="02020603050405020304" pitchFamily="18" charset="0"/>
                <a:cs typeface="Times New Roman" panose="02020603050405020304" pitchFamily="18" charset="0"/>
              </a:rPr>
              <a:t>Cập nhật : dùng update.</a:t>
            </a:r>
          </a:p>
          <a:p>
            <a:pPr lvl="1"/>
            <a:r>
              <a:rPr lang="en-US">
                <a:latin typeface="Times New Roman" panose="02020603050405020304" pitchFamily="18" charset="0"/>
                <a:cs typeface="Times New Roman" panose="02020603050405020304" pitchFamily="18" charset="0"/>
              </a:rPr>
              <a:t>Xóa : dùng remove,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80974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a:latin typeface="Times New Roman" panose="02020603050405020304" pitchFamily="18" charset="0"/>
                <a:cs typeface="Times New Roman" panose="02020603050405020304" pitchFamily="18" charset="0"/>
              </a:rPr>
              <a:t>14. Firebase : FirebaseListObservable</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470517" y="1464816"/>
            <a:ext cx="10457895" cy="5157926"/>
          </a:xfrm>
        </p:spPr>
        <p:txBody>
          <a:bodyPr>
            <a:normAutofit/>
          </a:bodyPr>
          <a:lstStyle/>
          <a:p>
            <a:pPr lvl="1"/>
            <a:r>
              <a:rPr lang="en-US">
                <a:latin typeface="Times New Roman" panose="02020603050405020304" pitchFamily="18" charset="0"/>
                <a:cs typeface="Times New Roman" panose="02020603050405020304" pitchFamily="18" charset="0"/>
              </a:rPr>
              <a:t>Thêm : push. ( $key sẽ tự tạo )</a:t>
            </a:r>
          </a:p>
          <a:p>
            <a:pPr lvl="1"/>
            <a:r>
              <a:rPr lang="en-US">
                <a:latin typeface="Times New Roman" panose="02020603050405020304" pitchFamily="18" charset="0"/>
                <a:cs typeface="Times New Roman" panose="02020603050405020304" pitchFamily="18" charset="0"/>
              </a:rPr>
              <a:t>Cập nhật : update( $key, {} )</a:t>
            </a:r>
          </a:p>
          <a:p>
            <a:pPr lvl="1"/>
            <a:r>
              <a:rPr lang="en-US">
                <a:latin typeface="Times New Roman" panose="02020603050405020304" pitchFamily="18" charset="0"/>
                <a:cs typeface="Times New Roman" panose="02020603050405020304" pitchFamily="18" charset="0"/>
              </a:rPr>
              <a:t>Xóa : remove($key)</a:t>
            </a:r>
          </a:p>
          <a:p>
            <a:pPr lvl="1"/>
            <a:r>
              <a:rPr lang="en-US">
                <a:latin typeface="Times New Roman" panose="02020603050405020304" pitchFamily="18" charset="0"/>
                <a:cs typeface="Times New Roman" panose="02020603050405020304" pitchFamily="18" charset="0"/>
              </a:rPr>
              <a:t>Tham số query : ( Thêm dữ liệu mẫu )</a:t>
            </a:r>
          </a:p>
          <a:p>
            <a:pPr lvl="2"/>
            <a:r>
              <a:rPr lang="en-US">
                <a:latin typeface="Times New Roman" panose="02020603050405020304" pitchFamily="18" charset="0"/>
                <a:cs typeface="Times New Roman" panose="02020603050405020304" pitchFamily="18" charset="0"/>
              </a:rPr>
              <a:t>orderByChild : ‘tên_thuộc_tính’, =&gt; Chỉ định cột</a:t>
            </a:r>
          </a:p>
          <a:p>
            <a:pPr lvl="2"/>
            <a:r>
              <a:rPr lang="en-US">
                <a:latin typeface="Times New Roman" panose="02020603050405020304" pitchFamily="18" charset="0"/>
                <a:cs typeface="Times New Roman" panose="02020603050405020304" pitchFamily="18" charset="0"/>
              </a:rPr>
              <a:t>equalTo : giá trị =&gt; lấy giá trị theo tên thuộc tính</a:t>
            </a:r>
          </a:p>
          <a:p>
            <a:pPr lvl="2"/>
            <a:endParaRPr lang="en-US">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69874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a:latin typeface="Times New Roman" panose="02020603050405020304" pitchFamily="18" charset="0"/>
                <a:cs typeface="Times New Roman" panose="02020603050405020304" pitchFamily="18" charset="0"/>
              </a:rPr>
              <a:t>14. Firebase : Load more</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470517" y="1464816"/>
            <a:ext cx="10457895" cy="5157926"/>
          </a:xfrm>
        </p:spPr>
        <p:txBody>
          <a:bodyPr>
            <a:normAutofit/>
          </a:bodyPr>
          <a:lstStyle/>
          <a:p>
            <a:pPr lvl="1"/>
            <a:r>
              <a:rPr lang="en-US">
                <a:latin typeface="Times New Roman" panose="02020603050405020304" pitchFamily="18" charset="0"/>
                <a:cs typeface="Times New Roman" panose="02020603050405020304" pitchFamily="18" charset="0"/>
              </a:rPr>
              <a:t>Cần limit : BehaviorSubject&lt;number&gt; = null ( rxjs ) =&gt; tăng giá trị hàm </a:t>
            </a:r>
            <a:r>
              <a:rPr lang="en-US" b="1">
                <a:latin typeface="Times New Roman" panose="02020603050405020304" pitchFamily="18" charset="0"/>
                <a:cs typeface="Times New Roman" panose="02020603050405020304" pitchFamily="18" charset="0"/>
              </a:rPr>
              <a:t>.next(this.limit.getValue() + 3)</a:t>
            </a:r>
          </a:p>
          <a:p>
            <a:pPr lvl="1"/>
            <a:r>
              <a:rPr lang="en-US">
                <a:latin typeface="Times New Roman" panose="02020603050405020304" pitchFamily="18" charset="0"/>
                <a:cs typeface="Times New Roman" panose="02020603050405020304" pitchFamily="18" charset="0"/>
              </a:rPr>
              <a:t>Cần lastKey : string = null ( Điểm dừng )</a:t>
            </a:r>
          </a:p>
          <a:p>
            <a:pPr lvl="1"/>
            <a:r>
              <a:rPr lang="en-US">
                <a:latin typeface="Times New Roman" panose="02020603050405020304" pitchFamily="18" charset="0"/>
                <a:cs typeface="Times New Roman" panose="02020603050405020304" pitchFamily="18" charset="0"/>
              </a:rPr>
              <a:t>Cần isHideLoadMore : boolean = false ( Kiểm tra còn truy vấn không ? )</a:t>
            </a:r>
          </a:p>
          <a:p>
            <a:pPr lvl="1"/>
            <a:r>
              <a:rPr lang="en-US">
                <a:latin typeface="Times New Roman" panose="02020603050405020304" pitchFamily="18" charset="0"/>
                <a:cs typeface="Times New Roman" panose="02020603050405020304" pitchFamily="18" charset="0"/>
              </a:rPr>
              <a:t>Khởi tạo : new BehaviorSubject&lt;number&gt;(5) – Lần đầu vào 5 phần tử</a:t>
            </a:r>
          </a:p>
          <a:p>
            <a:pPr lvl="1"/>
            <a:r>
              <a:rPr lang="en-US">
                <a:latin typeface="Times New Roman" panose="02020603050405020304" pitchFamily="18" charset="0"/>
                <a:cs typeface="Times New Roman" panose="02020603050405020304" pitchFamily="18" charset="0"/>
              </a:rPr>
              <a:t>Viết hàm lấy tất cả phần tử có </a:t>
            </a:r>
            <a:r>
              <a:rPr lang="en-US" b="1">
                <a:latin typeface="Times New Roman" panose="02020603050405020304" pitchFamily="18" charset="0"/>
                <a:cs typeface="Times New Roman" panose="02020603050405020304" pitchFamily="18" charset="0"/>
              </a:rPr>
              <a:t>query </a:t>
            </a:r>
            <a:r>
              <a:rPr lang="en-US">
                <a:latin typeface="Times New Roman" panose="02020603050405020304" pitchFamily="18" charset="0"/>
                <a:cs typeface="Times New Roman" panose="02020603050405020304" pitchFamily="18" charset="0"/>
              </a:rPr>
              <a:t>là : { limitToFirst : limit } ( * )</a:t>
            </a:r>
          </a:p>
          <a:p>
            <a:pPr lvl="1"/>
            <a:r>
              <a:rPr lang="en-US">
                <a:latin typeface="Times New Roman" panose="02020603050405020304" pitchFamily="18" charset="0"/>
                <a:cs typeface="Times New Roman" panose="02020603050405020304" pitchFamily="18" charset="0"/>
              </a:rPr>
              <a:t>Khi hết giá trị tắt button load more và tắt firebase</a:t>
            </a:r>
          </a:p>
          <a:p>
            <a:pPr lvl="2"/>
            <a:r>
              <a:rPr lang="en-US">
                <a:latin typeface="Times New Roman" panose="02020603050405020304" pitchFamily="18" charset="0"/>
                <a:cs typeface="Times New Roman" panose="02020603050405020304" pitchFamily="18" charset="0"/>
              </a:rPr>
              <a:t>Dùng </a:t>
            </a:r>
            <a:r>
              <a:rPr lang="en-US" b="1">
                <a:latin typeface="Times New Roman" panose="02020603050405020304" pitchFamily="18" charset="0"/>
                <a:cs typeface="Times New Roman" panose="02020603050405020304" pitchFamily="18" charset="0"/>
              </a:rPr>
              <a:t>limitToLast </a:t>
            </a:r>
            <a:r>
              <a:rPr lang="en-US">
                <a:latin typeface="Times New Roman" panose="02020603050405020304" pitchFamily="18" charset="0"/>
                <a:cs typeface="Times New Roman" panose="02020603050405020304" pitchFamily="18" charset="0"/>
              </a:rPr>
              <a:t>viết function tìm key cuối cùng.</a:t>
            </a:r>
          </a:p>
          <a:p>
            <a:pPr lvl="2"/>
            <a:r>
              <a:rPr lang="en-US">
                <a:latin typeface="Times New Roman" panose="02020603050405020304" pitchFamily="18" charset="0"/>
                <a:cs typeface="Times New Roman" panose="02020603050405020304" pitchFamily="18" charset="0"/>
              </a:rPr>
              <a:t>Tại * kiểm tra phần tử cuối cùng ( length – 1 ).$key == lastKey =&gt; hết video =&gt; isHideLoadMore = true;</a:t>
            </a:r>
          </a:p>
          <a:p>
            <a:pPr lvl="2"/>
            <a:r>
              <a:rPr lang="en-US">
                <a:latin typeface="Times New Roman" panose="02020603050405020304" pitchFamily="18" charset="0"/>
                <a:cs typeface="Times New Roman" panose="02020603050405020304" pitchFamily="18" charset="0"/>
              </a:rPr>
              <a:t>isHideLoadMore : Không cho </a:t>
            </a:r>
            <a:r>
              <a:rPr lang="en-US" b="1">
                <a:latin typeface="Times New Roman" panose="02020603050405020304" pitchFamily="18" charset="0"/>
                <a:cs typeface="Times New Roman" panose="02020603050405020304" pitchFamily="18" charset="0"/>
              </a:rPr>
              <a:t>query </a:t>
            </a:r>
            <a:r>
              <a:rPr lang="en-US">
                <a:latin typeface="Times New Roman" panose="02020603050405020304" pitchFamily="18" charset="0"/>
                <a:cs typeface="Times New Roman" panose="02020603050405020304" pitchFamily="18" charset="0"/>
              </a:rPr>
              <a:t>tại * và tắt button.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661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21CE0C-1F34-4C7C-9D1D-6FF274049A27}"/>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Build-in directives : </a:t>
            </a:r>
            <a:r>
              <a:rPr lang="en-US" err="1">
                <a:latin typeface="Times New Roman" panose="02020603050405020304" pitchFamily="18" charset="0"/>
                <a:cs typeface="Times New Roman" panose="02020603050405020304" pitchFamily="18" charset="0"/>
              </a:rPr>
              <a:t>ngFor</a:t>
            </a:r>
            <a:endParaRPr lang="en-US">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7142255-45A5-4624-B047-4B46D3A969F2}"/>
              </a:ext>
            </a:extLst>
          </p:cNvPr>
          <p:cNvPicPr>
            <a:picLocks noChangeAspect="1"/>
          </p:cNvPicPr>
          <p:nvPr/>
        </p:nvPicPr>
        <p:blipFill>
          <a:blip r:embed="rId2"/>
          <a:stretch>
            <a:fillRect/>
          </a:stretch>
        </p:blipFill>
        <p:spPr>
          <a:xfrm>
            <a:off x="879231" y="1995854"/>
            <a:ext cx="9935307" cy="1934307"/>
          </a:xfrm>
          <a:prstGeom prst="rect">
            <a:avLst/>
          </a:prstGeom>
        </p:spPr>
      </p:pic>
      <p:pic>
        <p:nvPicPr>
          <p:cNvPr id="7" name="Picture 6">
            <a:extLst>
              <a:ext uri="{FF2B5EF4-FFF2-40B4-BE49-F238E27FC236}">
                <a16:creationId xmlns:a16="http://schemas.microsoft.com/office/drawing/2014/main" id="{11F17E43-491C-4038-8868-D5B3AFBDFAA7}"/>
              </a:ext>
            </a:extLst>
          </p:cNvPr>
          <p:cNvPicPr>
            <a:picLocks noChangeAspect="1"/>
          </p:cNvPicPr>
          <p:nvPr/>
        </p:nvPicPr>
        <p:blipFill>
          <a:blip r:embed="rId3"/>
          <a:stretch>
            <a:fillRect/>
          </a:stretch>
        </p:blipFill>
        <p:spPr>
          <a:xfrm>
            <a:off x="879231" y="4433251"/>
            <a:ext cx="9935307" cy="1781175"/>
          </a:xfrm>
          <a:prstGeom prst="rect">
            <a:avLst/>
          </a:prstGeom>
        </p:spPr>
      </p:pic>
    </p:spTree>
    <p:extLst>
      <p:ext uri="{BB962C8B-B14F-4D97-AF65-F5344CB8AC3E}">
        <p14:creationId xmlns:p14="http://schemas.microsoft.com/office/powerpoint/2010/main" val="2184784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21CE0C-1F34-4C7C-9D1D-6FF274049A27}"/>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Build-in directives : </a:t>
            </a:r>
            <a:r>
              <a:rPr lang="en-US" err="1">
                <a:latin typeface="Times New Roman" panose="02020603050405020304" pitchFamily="18" charset="0"/>
                <a:cs typeface="Times New Roman" panose="02020603050405020304" pitchFamily="18" charset="0"/>
              </a:rPr>
              <a:t>ngSwitchCase</a:t>
            </a:r>
            <a:endParaRPr 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978FBF6-35C0-4A3D-A59F-D42E6E2DC0EA}"/>
              </a:ext>
            </a:extLst>
          </p:cNvPr>
          <p:cNvSpPr>
            <a:spLocks noGrp="1"/>
          </p:cNvSpPr>
          <p:nvPr>
            <p:ph idx="1"/>
          </p:nvPr>
        </p:nvSpPr>
        <p:spPr>
          <a:xfrm>
            <a:off x="756138" y="1345224"/>
            <a:ext cx="10023231" cy="4903176"/>
          </a:xfrm>
        </p:spPr>
        <p:txBody>
          <a:bodyPr>
            <a:normAutofit/>
          </a:bodyPr>
          <a:lstStyle/>
          <a:p>
            <a:pPr lvl="1">
              <a:lnSpc>
                <a:spcPct val="150000"/>
              </a:lnSpc>
            </a:pPr>
            <a:r>
              <a:rPr lang="en-US" err="1">
                <a:latin typeface="Times New Roman" panose="02020603050405020304" pitchFamily="18" charset="0"/>
                <a:cs typeface="Times New Roman" panose="02020603050405020304" pitchFamily="18" charset="0"/>
              </a:rPr>
              <a:t>Dùng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thay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thế</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việc</a:t>
            </a:r>
            <a:r>
              <a:rPr lang="en-US">
                <a:latin typeface="Times New Roman" panose="02020603050405020304" pitchFamily="18" charset="0"/>
                <a:cs typeface="Times New Roman" panose="02020603050405020304" pitchFamily="18" charset="0"/>
              </a:rPr>
              <a:t> ta *</a:t>
            </a:r>
            <a:r>
              <a:rPr lang="en-US" err="1">
                <a:latin typeface="Times New Roman" panose="02020603050405020304" pitchFamily="18" charset="0"/>
                <a:cs typeface="Times New Roman" panose="02020603050405020304" pitchFamily="18" charset="0"/>
              </a:rPr>
              <a:t>ngIf</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lặp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lại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lần</a:t>
            </a:r>
            <a:r>
              <a:rPr lang="en-US">
                <a:latin typeface="Times New Roman" panose="02020603050405020304" pitchFamily="18" charset="0"/>
                <a:cs typeface="Times New Roman" panose="02020603050405020304" pitchFamily="18" charset="0"/>
              </a:rPr>
              <a:t>.</a:t>
            </a:r>
          </a:p>
          <a:p>
            <a:pPr lvl="1">
              <a:lnSpc>
                <a:spcPct val="150000"/>
              </a:lnSpc>
            </a:pP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biến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quan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tâm</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ngSwitch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ngSwitchCase</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ngSwitchDefault</a:t>
            </a:r>
            <a:endParaRPr lang="en-US">
              <a:latin typeface="Times New Roman" panose="02020603050405020304" pitchFamily="18" charset="0"/>
              <a:cs typeface="Times New Roman" panose="02020603050405020304" pitchFamily="18" charset="0"/>
            </a:endParaRPr>
          </a:p>
          <a:p>
            <a:pPr lvl="1">
              <a:lnSpc>
                <a:spcPct val="150000"/>
              </a:lnSpc>
            </a:pPr>
            <a:r>
              <a:rPr lang="en-US">
                <a:latin typeface="Times New Roman" panose="02020603050405020304" pitchFamily="18" charset="0"/>
                <a:cs typeface="Times New Roman" panose="02020603050405020304" pitchFamily="18" charset="0"/>
              </a:rPr>
              <a:t>Demo : </a:t>
            </a:r>
          </a:p>
        </p:txBody>
      </p:sp>
      <p:pic>
        <p:nvPicPr>
          <p:cNvPr id="2" name="Picture 1">
            <a:extLst>
              <a:ext uri="{FF2B5EF4-FFF2-40B4-BE49-F238E27FC236}">
                <a16:creationId xmlns:a16="http://schemas.microsoft.com/office/drawing/2014/main" id="{F6FD3FE4-41E0-46BA-A2E8-1E495F0869B1}"/>
              </a:ext>
            </a:extLst>
          </p:cNvPr>
          <p:cNvPicPr>
            <a:picLocks noChangeAspect="1"/>
          </p:cNvPicPr>
          <p:nvPr/>
        </p:nvPicPr>
        <p:blipFill>
          <a:blip r:embed="rId2"/>
          <a:stretch>
            <a:fillRect/>
          </a:stretch>
        </p:blipFill>
        <p:spPr>
          <a:xfrm>
            <a:off x="1262428" y="3038475"/>
            <a:ext cx="9010650" cy="3209925"/>
          </a:xfrm>
          <a:prstGeom prst="rect">
            <a:avLst/>
          </a:prstGeom>
        </p:spPr>
      </p:pic>
    </p:spTree>
    <p:extLst>
      <p:ext uri="{BB962C8B-B14F-4D97-AF65-F5344CB8AC3E}">
        <p14:creationId xmlns:p14="http://schemas.microsoft.com/office/powerpoint/2010/main" val="2840736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21CE0C-1F34-4C7C-9D1D-6FF274049A27}"/>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Build-in directives : </a:t>
            </a:r>
            <a:r>
              <a:rPr lang="en-US" err="1">
                <a:latin typeface="Times New Roman" panose="02020603050405020304" pitchFamily="18" charset="0"/>
                <a:cs typeface="Times New Roman" panose="02020603050405020304" pitchFamily="18" charset="0"/>
              </a:rPr>
              <a:t>ngSwitchCase</a:t>
            </a:r>
            <a:endParaRPr 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978FBF6-35C0-4A3D-A59F-D42E6E2DC0EA}"/>
              </a:ext>
            </a:extLst>
          </p:cNvPr>
          <p:cNvSpPr>
            <a:spLocks noGrp="1"/>
          </p:cNvSpPr>
          <p:nvPr>
            <p:ph idx="1"/>
          </p:nvPr>
        </p:nvSpPr>
        <p:spPr>
          <a:xfrm>
            <a:off x="756138" y="1345224"/>
            <a:ext cx="10023231" cy="4903176"/>
          </a:xfrm>
        </p:spPr>
        <p:txBody>
          <a:bodyPr>
            <a:normAutofit/>
          </a:bodyPr>
          <a:lstStyle/>
          <a:p>
            <a:pPr lvl="1">
              <a:lnSpc>
                <a:spcPct val="150000"/>
              </a:lnSpc>
            </a:pP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biến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quan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tâm</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ngSwitch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ngSwitchCase</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ngSwitchDefault</a:t>
            </a:r>
            <a:endParaRPr lang="en-US">
              <a:latin typeface="Times New Roman" panose="02020603050405020304" pitchFamily="18" charset="0"/>
              <a:cs typeface="Times New Roman" panose="02020603050405020304" pitchFamily="18" charset="0"/>
            </a:endParaRPr>
          </a:p>
          <a:p>
            <a:pPr lvl="1">
              <a:lnSpc>
                <a:spcPct val="150000"/>
              </a:lnSpc>
            </a:pPr>
            <a:r>
              <a:rPr lang="en-US">
                <a:latin typeface="Times New Roman" panose="02020603050405020304" pitchFamily="18" charset="0"/>
                <a:cs typeface="Times New Roman" panose="02020603050405020304" pitchFamily="18" charset="0"/>
              </a:rPr>
              <a:t>Demo : </a:t>
            </a:r>
          </a:p>
        </p:txBody>
      </p:sp>
      <p:pic>
        <p:nvPicPr>
          <p:cNvPr id="3" name="Picture 2">
            <a:extLst>
              <a:ext uri="{FF2B5EF4-FFF2-40B4-BE49-F238E27FC236}">
                <a16:creationId xmlns:a16="http://schemas.microsoft.com/office/drawing/2014/main" id="{FF38E3AB-867B-4146-A22F-2C91650AE6D7}"/>
              </a:ext>
            </a:extLst>
          </p:cNvPr>
          <p:cNvPicPr>
            <a:picLocks noChangeAspect="1"/>
          </p:cNvPicPr>
          <p:nvPr/>
        </p:nvPicPr>
        <p:blipFill>
          <a:blip r:embed="rId2"/>
          <a:stretch>
            <a:fillRect/>
          </a:stretch>
        </p:blipFill>
        <p:spPr>
          <a:xfrm>
            <a:off x="2691179" y="3084036"/>
            <a:ext cx="2343150" cy="914400"/>
          </a:xfrm>
          <a:prstGeom prst="rect">
            <a:avLst/>
          </a:prstGeom>
        </p:spPr>
      </p:pic>
      <p:pic>
        <p:nvPicPr>
          <p:cNvPr id="6" name="Picture 5">
            <a:extLst>
              <a:ext uri="{FF2B5EF4-FFF2-40B4-BE49-F238E27FC236}">
                <a16:creationId xmlns:a16="http://schemas.microsoft.com/office/drawing/2014/main" id="{DFE115D0-F091-437F-AFAB-19F6AC8F242A}"/>
              </a:ext>
            </a:extLst>
          </p:cNvPr>
          <p:cNvPicPr>
            <a:picLocks noChangeAspect="1"/>
          </p:cNvPicPr>
          <p:nvPr/>
        </p:nvPicPr>
        <p:blipFill>
          <a:blip r:embed="rId3"/>
          <a:stretch>
            <a:fillRect/>
          </a:stretch>
        </p:blipFill>
        <p:spPr>
          <a:xfrm>
            <a:off x="6180625" y="3084037"/>
            <a:ext cx="2486025" cy="914399"/>
          </a:xfrm>
          <a:prstGeom prst="rect">
            <a:avLst/>
          </a:prstGeom>
        </p:spPr>
      </p:pic>
    </p:spTree>
    <p:extLst>
      <p:ext uri="{BB962C8B-B14F-4D97-AF65-F5344CB8AC3E}">
        <p14:creationId xmlns:p14="http://schemas.microsoft.com/office/powerpoint/2010/main" val="3882354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21CE0C-1F34-4C7C-9D1D-6FF274049A27}"/>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Build-in directives : </a:t>
            </a:r>
            <a:r>
              <a:rPr lang="en-US" err="1">
                <a:latin typeface="Times New Roman" panose="02020603050405020304" pitchFamily="18" charset="0"/>
                <a:cs typeface="Times New Roman" panose="02020603050405020304" pitchFamily="18" charset="0"/>
              </a:rPr>
              <a:t>ngSwitchCase</a:t>
            </a:r>
            <a:endParaRPr lang="en-US">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EC5F934-9CA6-49FE-B15F-AE68AFF30DE3}"/>
              </a:ext>
            </a:extLst>
          </p:cNvPr>
          <p:cNvPicPr>
            <a:picLocks noChangeAspect="1"/>
          </p:cNvPicPr>
          <p:nvPr/>
        </p:nvPicPr>
        <p:blipFill>
          <a:blip r:embed="rId2"/>
          <a:stretch>
            <a:fillRect/>
          </a:stretch>
        </p:blipFill>
        <p:spPr>
          <a:xfrm>
            <a:off x="264867" y="1343391"/>
            <a:ext cx="11591925" cy="5419725"/>
          </a:xfrm>
          <a:prstGeom prst="rect">
            <a:avLst/>
          </a:prstGeom>
        </p:spPr>
      </p:pic>
    </p:spTree>
    <p:extLst>
      <p:ext uri="{BB962C8B-B14F-4D97-AF65-F5344CB8AC3E}">
        <p14:creationId xmlns:p14="http://schemas.microsoft.com/office/powerpoint/2010/main" val="3858817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C9AE-4FAD-4F34-8E31-1CDEDCFEC18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Build-in directives : </a:t>
            </a:r>
            <a:r>
              <a:rPr lang="en-US" err="1">
                <a:latin typeface="Times New Roman" panose="02020603050405020304" pitchFamily="18" charset="0"/>
                <a:cs typeface="Times New Roman" panose="02020603050405020304" pitchFamily="18" charset="0"/>
              </a:rPr>
              <a:t>ngClass</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ngStyle</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D8BC9D-E838-46E4-9522-94424879140F}"/>
              </a:ext>
            </a:extLst>
          </p:cNvPr>
          <p:cNvSpPr>
            <a:spLocks noGrp="1"/>
          </p:cNvSpPr>
          <p:nvPr>
            <p:ph idx="1"/>
          </p:nvPr>
        </p:nvSpPr>
        <p:spPr/>
        <p:txBody>
          <a:bodyPr>
            <a:normAutofit fontScale="92500" lnSpcReduction="10000"/>
          </a:bodyPr>
          <a:lstStyle/>
          <a:p>
            <a:r>
              <a:rPr lang="en-US" b="1" err="1">
                <a:latin typeface="Times New Roman" panose="02020603050405020304" pitchFamily="18" charset="0"/>
                <a:cs typeface="Times New Roman" panose="02020603050405020304" pitchFamily="18" charset="0"/>
              </a:rPr>
              <a:t>ngClass</a:t>
            </a:r>
            <a:endParaRPr lang="en-US" b="1">
              <a:latin typeface="Times New Roman" panose="02020603050405020304" pitchFamily="18" charset="0"/>
              <a:cs typeface="Times New Roman" panose="02020603050405020304" pitchFamily="18" charset="0"/>
            </a:endParaRPr>
          </a:p>
          <a:p>
            <a:pPr lvl="1"/>
            <a:r>
              <a:rPr lang="en-US" err="1">
                <a:latin typeface="Times New Roman" panose="02020603050405020304" pitchFamily="18" charset="0"/>
                <a:cs typeface="Times New Roman" panose="02020603050405020304" pitchFamily="18" charset="0"/>
              </a:rPr>
              <a:t>Dùng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thêm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hoặc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xóa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CSS Class </a:t>
            </a:r>
            <a:r>
              <a:rPr lang="en-US" err="1">
                <a:latin typeface="Times New Roman" panose="02020603050405020304" pitchFamily="18" charset="0"/>
                <a:cs typeface="Times New Roman" panose="02020603050405020304" pitchFamily="18" charset="0"/>
              </a:rPr>
              <a:t>cùng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một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lúc</a:t>
            </a:r>
            <a:r>
              <a:rPr lang="en-US">
                <a:latin typeface="Times New Roman" panose="02020603050405020304" pitchFamily="18" charset="0"/>
                <a:cs typeface="Times New Roman" panose="02020603050405020304" pitchFamily="18" charset="0"/>
              </a:rPr>
              <a:t> =&gt; ngClass</a:t>
            </a:r>
          </a:p>
          <a:p>
            <a:pPr lvl="1"/>
            <a:r>
              <a:rPr lang="en-US">
                <a:latin typeface="Times New Roman" panose="02020603050405020304" pitchFamily="18" charset="0"/>
                <a:cs typeface="Times New Roman" panose="02020603050405020304" pitchFamily="18" charset="0"/>
              </a:rPr>
              <a:t>Viết trực tiếp trong </a:t>
            </a:r>
            <a:r>
              <a:rPr lang="en-US" b="1">
                <a:latin typeface="Times New Roman" panose="02020603050405020304" pitchFamily="18" charset="0"/>
                <a:cs typeface="Times New Roman" panose="02020603050405020304" pitchFamily="18" charset="0"/>
              </a:rPr>
              <a:t>Template</a:t>
            </a:r>
            <a:r>
              <a:rPr lang="en-US">
                <a:latin typeface="Times New Roman" panose="02020603050405020304" pitchFamily="18" charset="0"/>
                <a:cs typeface="Times New Roman" panose="02020603050405020304" pitchFamily="18" charset="0"/>
              </a:rPr>
              <a:t> hoặc </a:t>
            </a:r>
            <a:r>
              <a:rPr lang="en-US" b="1">
                <a:latin typeface="Times New Roman" panose="02020603050405020304" pitchFamily="18" charset="0"/>
                <a:cs typeface="Times New Roman" panose="02020603050405020304" pitchFamily="18" charset="0"/>
              </a:rPr>
              <a:t>Class Typescript</a:t>
            </a:r>
          </a:p>
          <a:p>
            <a:pPr lvl="1"/>
            <a:r>
              <a:rPr lang="en-US" err="1">
                <a:latin typeface="Times New Roman" panose="02020603050405020304" pitchFamily="18" charset="0"/>
                <a:cs typeface="Times New Roman" panose="02020603050405020304" pitchFamily="18" charset="0"/>
              </a:rPr>
              <a:t>Cú</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pháp</a:t>
            </a:r>
            <a:r>
              <a:rPr lang="en-US">
                <a:latin typeface="Times New Roman" panose="02020603050405020304" pitchFamily="18" charset="0"/>
                <a:cs typeface="Times New Roman" panose="02020603050405020304" pitchFamily="18" charset="0"/>
              </a:rPr>
              <a:t> : </a:t>
            </a:r>
          </a:p>
          <a:p>
            <a:pPr lvl="2"/>
            <a:r>
              <a:rPr lang="en-US">
                <a:latin typeface="Times New Roman" panose="02020603050405020304" pitchFamily="18" charset="0"/>
                <a:cs typeface="Times New Roman" panose="02020603050405020304" pitchFamily="18" charset="0"/>
              </a:rPr>
              <a:t>[ngClass] = []</a:t>
            </a:r>
          </a:p>
          <a:p>
            <a:pPr lvl="2"/>
            <a:r>
              <a:rPr lang="en-US">
                <a:latin typeface="Times New Roman" panose="02020603050405020304" pitchFamily="18" charset="0"/>
                <a:cs typeface="Times New Roman" panose="02020603050405020304" pitchFamily="18" charset="0"/>
              </a:rPr>
              <a:t>‘key’ : “{ ‘ClassA’ : condition }” =&gt; </a:t>
            </a:r>
            <a:r>
              <a:rPr lang="en-US" err="1">
                <a:latin typeface="Times New Roman" panose="02020603050405020304" pitchFamily="18" charset="0"/>
                <a:cs typeface="Times New Roman" panose="02020603050405020304" pitchFamily="18" charset="0"/>
              </a:rPr>
              <a:t>Nếu</a:t>
            </a:r>
            <a:r>
              <a:rPr lang="en-US">
                <a:latin typeface="Times New Roman" panose="02020603050405020304" pitchFamily="18" charset="0"/>
                <a:cs typeface="Times New Roman" panose="02020603050405020304" pitchFamily="18" charset="0"/>
              </a:rPr>
              <a:t> value </a:t>
            </a:r>
            <a:r>
              <a:rPr lang="en-US" err="1">
                <a:latin typeface="Times New Roman" panose="02020603050405020304" pitchFamily="18" charset="0"/>
                <a:cs typeface="Times New Roman" panose="02020603050405020304" pitchFamily="18" charset="0"/>
              </a:rPr>
              <a:t>trả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về</a:t>
            </a:r>
            <a:r>
              <a:rPr lang="en-US">
                <a:latin typeface="Times New Roman" panose="02020603050405020304" pitchFamily="18" charset="0"/>
                <a:cs typeface="Times New Roman" panose="02020603050405020304" pitchFamily="18" charset="0"/>
              </a:rPr>
              <a:t> true =&gt; class </a:t>
            </a:r>
            <a:r>
              <a:rPr lang="en-US" err="1">
                <a:latin typeface="Times New Roman" panose="02020603050405020304" pitchFamily="18" charset="0"/>
                <a:cs typeface="Times New Roman" panose="02020603050405020304" pitchFamily="18" charset="0"/>
              </a:rPr>
              <a:t>sẽ</a:t>
            </a:r>
            <a:r>
              <a:rPr lang="en-US">
                <a:latin typeface="Times New Roman" panose="02020603050405020304" pitchFamily="18" charset="0"/>
                <a:cs typeface="Times New Roman" panose="02020603050405020304" pitchFamily="18" charset="0"/>
              </a:rPr>
              <a:t> đ</a:t>
            </a:r>
            <a:r>
              <a:rPr lang="vi-VN">
                <a:latin typeface="Times New Roman" panose="02020603050405020304" pitchFamily="18" charset="0"/>
                <a:cs typeface="Times New Roman" panose="02020603050405020304" pitchFamily="18" charset="0"/>
              </a:rPr>
              <a:t>ư</a:t>
            </a:r>
            <a:r>
              <a:rPr lang="en-US" err="1">
                <a:latin typeface="Times New Roman" panose="02020603050405020304" pitchFamily="18" charset="0"/>
                <a:cs typeface="Times New Roman" panose="02020603050405020304" pitchFamily="18" charset="0"/>
              </a:rPr>
              <a:t>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thêm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vào</a:t>
            </a:r>
            <a:r>
              <a:rPr lang="en-US">
                <a:latin typeface="Times New Roman" panose="02020603050405020304" pitchFamily="18" charset="0"/>
                <a:cs typeface="Times New Roman" panose="02020603050405020304" pitchFamily="18" charset="0"/>
              </a:rPr>
              <a:t>, ng</a:t>
            </a:r>
            <a:r>
              <a:rPr lang="vi-VN">
                <a:latin typeface="Times New Roman" panose="02020603050405020304" pitchFamily="18" charset="0"/>
                <a:cs typeface="Times New Roman" panose="02020603050405020304" pitchFamily="18" charset="0"/>
              </a:rPr>
              <a:t>ư</a:t>
            </a:r>
            <a:r>
              <a:rPr lang="en-US" err="1">
                <a:latin typeface="Times New Roman" panose="02020603050405020304" pitchFamily="18" charset="0"/>
                <a:cs typeface="Times New Roman" panose="02020603050405020304" pitchFamily="18" charset="0"/>
              </a:rPr>
              <a:t>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lại</a:t>
            </a:r>
            <a:r>
              <a:rPr lang="en-US">
                <a:latin typeface="Times New Roman" panose="02020603050405020304" pitchFamily="18" charset="0"/>
                <a:cs typeface="Times New Roman" panose="02020603050405020304" pitchFamily="18" charset="0"/>
              </a:rPr>
              <a:t> class </a:t>
            </a:r>
            <a:r>
              <a:rPr lang="en-US" err="1">
                <a:latin typeface="Times New Roman" panose="02020603050405020304" pitchFamily="18" charset="0"/>
                <a:cs typeface="Times New Roman" panose="02020603050405020304" pitchFamily="18" charset="0"/>
              </a:rPr>
              <a:t>sẽ</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xóa</a:t>
            </a:r>
            <a:endParaRPr lang="en-US">
              <a:latin typeface="Times New Roman" panose="02020603050405020304" pitchFamily="18" charset="0"/>
              <a:cs typeface="Times New Roman" panose="02020603050405020304" pitchFamily="18" charset="0"/>
            </a:endParaRPr>
          </a:p>
          <a:p>
            <a:r>
              <a:rPr lang="en-US" b="1" err="1">
                <a:latin typeface="Times New Roman" panose="02020603050405020304" pitchFamily="18" charset="0"/>
                <a:cs typeface="Times New Roman" panose="02020603050405020304" pitchFamily="18" charset="0"/>
              </a:rPr>
              <a:t>ngStyle</a:t>
            </a:r>
            <a:endParaRPr lang="en-US" b="1">
              <a:latin typeface="Times New Roman" panose="02020603050405020304" pitchFamily="18" charset="0"/>
              <a:cs typeface="Times New Roman" panose="02020603050405020304" pitchFamily="18" charset="0"/>
            </a:endParaRPr>
          </a:p>
          <a:p>
            <a:pPr lvl="1"/>
            <a:r>
              <a:rPr lang="en-US" err="1">
                <a:latin typeface="Times New Roman" panose="02020603050405020304" pitchFamily="18" charset="0"/>
                <a:cs typeface="Times New Roman" panose="02020603050405020304" pitchFamily="18" charset="0"/>
              </a:rPr>
              <a:t>Dùng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thêm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hoặc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xóa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CSS Style </a:t>
            </a:r>
            <a:r>
              <a:rPr lang="en-US" err="1">
                <a:latin typeface="Times New Roman" panose="02020603050405020304" pitchFamily="18" charset="0"/>
                <a:cs typeface="Times New Roman" panose="02020603050405020304" pitchFamily="18" charset="0"/>
              </a:rPr>
              <a:t>cùng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một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lúc</a:t>
            </a:r>
            <a:r>
              <a:rPr lang="en-US">
                <a:latin typeface="Times New Roman" panose="02020603050405020304" pitchFamily="18" charset="0"/>
                <a:cs typeface="Times New Roman" panose="02020603050405020304" pitchFamily="18" charset="0"/>
              </a:rPr>
              <a:t> =&gt; ngStyle</a:t>
            </a:r>
          </a:p>
          <a:p>
            <a:pPr lvl="1"/>
            <a:r>
              <a:rPr lang="en-US">
                <a:latin typeface="Times New Roman" panose="02020603050405020304" pitchFamily="18" charset="0"/>
                <a:cs typeface="Times New Roman" panose="02020603050405020304" pitchFamily="18" charset="0"/>
              </a:rPr>
              <a:t>Viết trực tiếp trong </a:t>
            </a:r>
            <a:r>
              <a:rPr lang="en-US" b="1">
                <a:latin typeface="Times New Roman" panose="02020603050405020304" pitchFamily="18" charset="0"/>
                <a:cs typeface="Times New Roman" panose="02020603050405020304" pitchFamily="18" charset="0"/>
              </a:rPr>
              <a:t>Template</a:t>
            </a:r>
            <a:r>
              <a:rPr lang="en-US">
                <a:latin typeface="Times New Roman" panose="02020603050405020304" pitchFamily="18" charset="0"/>
                <a:cs typeface="Times New Roman" panose="02020603050405020304" pitchFamily="18" charset="0"/>
              </a:rPr>
              <a:t> hoặc </a:t>
            </a:r>
            <a:r>
              <a:rPr lang="en-US" b="1">
                <a:latin typeface="Times New Roman" panose="02020603050405020304" pitchFamily="18" charset="0"/>
                <a:cs typeface="Times New Roman" panose="02020603050405020304" pitchFamily="18" charset="0"/>
              </a:rPr>
              <a:t>Class Typescript</a:t>
            </a:r>
            <a:endParaRPr lang="en-US">
              <a:latin typeface="Times New Roman" panose="02020603050405020304" pitchFamily="18" charset="0"/>
              <a:cs typeface="Times New Roman" panose="02020603050405020304" pitchFamily="18" charset="0"/>
            </a:endParaRPr>
          </a:p>
          <a:p>
            <a:pPr lvl="1"/>
            <a:r>
              <a:rPr lang="en-US" err="1">
                <a:latin typeface="Times New Roman" panose="02020603050405020304" pitchFamily="18" charset="0"/>
                <a:cs typeface="Times New Roman" panose="02020603050405020304" pitchFamily="18" charset="0"/>
              </a:rPr>
              <a:t>Cú</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pháp</a:t>
            </a:r>
            <a:r>
              <a:rPr lang="en-US">
                <a:latin typeface="Times New Roman" panose="02020603050405020304" pitchFamily="18" charset="0"/>
                <a:cs typeface="Times New Roman" panose="02020603050405020304" pitchFamily="18" charset="0"/>
              </a:rPr>
              <a:t> : ‘</a:t>
            </a:r>
          </a:p>
          <a:p>
            <a:pPr lvl="2"/>
            <a:r>
              <a:rPr lang="en-US">
                <a:latin typeface="Times New Roman" panose="02020603050405020304" pitchFamily="18" charset="0"/>
                <a:cs typeface="Times New Roman" panose="02020603050405020304" pitchFamily="18" charset="0"/>
              </a:rPr>
              <a:t>[ngStyle] = { ‘key’ : ‘value’ }</a:t>
            </a:r>
          </a:p>
          <a:p>
            <a:pPr lvl="1"/>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159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C9AE-4FAD-4F34-8E31-1CDEDCFEC18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4.Template Reference Variables</a:t>
            </a:r>
          </a:p>
        </p:txBody>
      </p:sp>
      <p:sp>
        <p:nvSpPr>
          <p:cNvPr id="3" name="Content Placeholder 2">
            <a:extLst>
              <a:ext uri="{FF2B5EF4-FFF2-40B4-BE49-F238E27FC236}">
                <a16:creationId xmlns:a16="http://schemas.microsoft.com/office/drawing/2014/main" id="{1AD8BC9D-E838-46E4-9522-94424879140F}"/>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Dùng đặt biến để gọi đối với một thành phần. Thường áp dụng cho </a:t>
            </a:r>
            <a:r>
              <a:rPr lang="en-US" b="1">
                <a:latin typeface="Times New Roman" panose="02020603050405020304" pitchFamily="18" charset="0"/>
                <a:cs typeface="Times New Roman" panose="02020603050405020304" pitchFamily="18" charset="0"/>
              </a:rPr>
              <a:t>input</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Cú pháp : </a:t>
            </a:r>
            <a:r>
              <a:rPr lang="en-US" b="1">
                <a:latin typeface="Times New Roman" panose="02020603050405020304" pitchFamily="18" charset="0"/>
                <a:cs typeface="Times New Roman" panose="02020603050405020304" pitchFamily="18" charset="0"/>
              </a:rPr>
              <a:t>#tên_biến </a:t>
            </a:r>
            <a:r>
              <a:rPr lang="en-US">
                <a:latin typeface="Times New Roman" panose="02020603050405020304" pitchFamily="18" charset="0"/>
                <a:cs typeface="Times New Roman" panose="02020603050405020304" pitchFamily="18" charset="0"/>
              </a:rPr>
              <a:t>hoặc </a:t>
            </a:r>
            <a:r>
              <a:rPr lang="en-US" b="1">
                <a:latin typeface="Times New Roman" panose="02020603050405020304" pitchFamily="18" charset="0"/>
                <a:cs typeface="Times New Roman" panose="02020603050405020304" pitchFamily="18" charset="0"/>
              </a:rPr>
              <a:t>ref-tên_biến</a:t>
            </a:r>
          </a:p>
          <a:p>
            <a:r>
              <a:rPr lang="en-US">
                <a:latin typeface="Times New Roman" panose="02020603050405020304" pitchFamily="18" charset="0"/>
                <a:cs typeface="Times New Roman" panose="02020603050405020304" pitchFamily="18" charset="0"/>
              </a:rPr>
              <a:t>Lấy giá trị : </a:t>
            </a:r>
            <a:r>
              <a:rPr lang="en-US" b="1">
                <a:latin typeface="Times New Roman" panose="02020603050405020304" pitchFamily="18" charset="0"/>
                <a:cs typeface="Times New Roman" panose="02020603050405020304" pitchFamily="18" charset="0"/>
              </a:rPr>
              <a:t>tên_biến.value</a:t>
            </a:r>
            <a:endParaRPr lang="en-US">
              <a:latin typeface="Times New Roman" panose="02020603050405020304" pitchFamily="18" charset="0"/>
              <a:cs typeface="Times New Roman" panose="02020603050405020304" pitchFamily="18" charset="0"/>
            </a:endParaRPr>
          </a:p>
          <a:p>
            <a:pPr lvl="1"/>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696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C9AE-4FAD-4F34-8E31-1CDEDCFEC18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4.Custom Attribute Directive</a:t>
            </a:r>
          </a:p>
        </p:txBody>
      </p:sp>
      <p:sp>
        <p:nvSpPr>
          <p:cNvPr id="3" name="Content Placeholder 2">
            <a:extLst>
              <a:ext uri="{FF2B5EF4-FFF2-40B4-BE49-F238E27FC236}">
                <a16:creationId xmlns:a16="http://schemas.microsoft.com/office/drawing/2014/main" id="{1AD8BC9D-E838-46E4-9522-94424879140F}"/>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Câu lệnh tạo mới directive : ng g directive my-new-directive</a:t>
            </a:r>
          </a:p>
          <a:p>
            <a:r>
              <a:rPr lang="en-US">
                <a:latin typeface="Times New Roman" panose="02020603050405020304" pitchFamily="18" charset="0"/>
                <a:cs typeface="Times New Roman" panose="02020603050405020304" pitchFamily="18" charset="0"/>
              </a:rPr>
              <a:t>Cách sử dụng : &lt;p </a:t>
            </a:r>
            <a:r>
              <a:rPr lang="en-US" b="1">
                <a:latin typeface="Times New Roman" panose="02020603050405020304" pitchFamily="18" charset="0"/>
                <a:cs typeface="Times New Roman" panose="02020603050405020304" pitchFamily="18" charset="0"/>
              </a:rPr>
              <a:t>myDirective</a:t>
            </a:r>
            <a:r>
              <a:rPr lang="en-US">
                <a:latin typeface="Times New Roman" panose="02020603050405020304" pitchFamily="18" charset="0"/>
                <a:cs typeface="Times New Roman" panose="02020603050405020304" pitchFamily="18" charset="0"/>
              </a:rPr>
              <a:t>&gt;&lt;/p&gt; hoặc &lt;p [</a:t>
            </a:r>
            <a:r>
              <a:rPr lang="en-US" b="1">
                <a:latin typeface="Times New Roman" panose="02020603050405020304" pitchFamily="18" charset="0"/>
                <a:cs typeface="Times New Roman" panose="02020603050405020304" pitchFamily="18" charset="0"/>
              </a:rPr>
              <a:t>myDirective]=“params”</a:t>
            </a:r>
            <a:r>
              <a:rPr lang="en-US">
                <a:latin typeface="Times New Roman" panose="02020603050405020304" pitchFamily="18" charset="0"/>
                <a:cs typeface="Times New Roman" panose="02020603050405020304" pitchFamily="18" charset="0"/>
              </a:rPr>
              <a:t>&gt;&lt;/p&gt;</a:t>
            </a:r>
          </a:p>
          <a:p>
            <a:r>
              <a:rPr lang="en-US">
                <a:latin typeface="Times New Roman" panose="02020603050405020304" pitchFamily="18" charset="0"/>
                <a:cs typeface="Times New Roman" panose="02020603050405020304" pitchFamily="18" charset="0"/>
              </a:rPr>
              <a:t>Cần khai báo trong app.module nếu khai báo thủ công</a:t>
            </a:r>
          </a:p>
          <a:p>
            <a:r>
              <a:rPr lang="en-US">
                <a:latin typeface="Times New Roman" panose="02020603050405020304" pitchFamily="18" charset="0"/>
                <a:cs typeface="Times New Roman" panose="02020603050405020304" pitchFamily="18" charset="0"/>
              </a:rPr>
              <a:t>Cần quan tâm 2 thuộc tính </a:t>
            </a:r>
            <a:r>
              <a:rPr lang="en-US" b="1">
                <a:latin typeface="Times New Roman" panose="02020603050405020304" pitchFamily="18" charset="0"/>
                <a:cs typeface="Times New Roman" panose="02020603050405020304" pitchFamily="18" charset="0"/>
              </a:rPr>
              <a:t>ElementRef </a:t>
            </a:r>
            <a:r>
              <a:rPr lang="en-US">
                <a:latin typeface="Times New Roman" panose="02020603050405020304" pitchFamily="18" charset="0"/>
                <a:cs typeface="Times New Roman" panose="02020603050405020304" pitchFamily="18" charset="0"/>
              </a:rPr>
              <a:t>và </a:t>
            </a:r>
            <a:r>
              <a:rPr lang="en-US" b="1">
                <a:latin typeface="Times New Roman" panose="02020603050405020304" pitchFamily="18" charset="0"/>
                <a:cs typeface="Times New Roman" panose="02020603050405020304" pitchFamily="18" charset="0"/>
              </a:rPr>
              <a:t>Renderer </a:t>
            </a:r>
            <a:r>
              <a:rPr lang="en-US">
                <a:latin typeface="Times New Roman" panose="02020603050405020304" pitchFamily="18" charset="0"/>
                <a:cs typeface="Times New Roman" panose="02020603050405020304" pitchFamily="18" charset="0"/>
              </a:rPr>
              <a:t>( injectable )</a:t>
            </a:r>
          </a:p>
          <a:p>
            <a:r>
              <a:rPr lang="en-US" b="1">
                <a:latin typeface="Times New Roman" panose="02020603050405020304" pitchFamily="18" charset="0"/>
                <a:cs typeface="Times New Roman" panose="02020603050405020304" pitchFamily="18" charset="0"/>
              </a:rPr>
              <a:t>ElementRef : </a:t>
            </a:r>
          </a:p>
          <a:p>
            <a:pPr lvl="1"/>
            <a:r>
              <a:rPr lang="en-US">
                <a:latin typeface="Times New Roman" panose="02020603050405020304" pitchFamily="18" charset="0"/>
                <a:cs typeface="Times New Roman" panose="02020603050405020304" pitchFamily="18" charset="0"/>
              </a:rPr>
              <a:t>Là phần tự mà mình đang tương tác ( đang tham chiếu )</a:t>
            </a:r>
          </a:p>
          <a:p>
            <a:pPr lvl="1"/>
            <a:r>
              <a:rPr lang="en-US">
                <a:latin typeface="Times New Roman" panose="02020603050405020304" pitchFamily="18" charset="0"/>
                <a:cs typeface="Times New Roman" panose="02020603050405020304" pitchFamily="18" charset="0"/>
              </a:rPr>
              <a:t>Là thẻ do mình nhúng directive vào – truy cập vào bên trong nativeElement để xử lý</a:t>
            </a:r>
          </a:p>
          <a:p>
            <a:r>
              <a:rPr lang="en-US">
                <a:latin typeface="Times New Roman" panose="02020603050405020304" pitchFamily="18" charset="0"/>
                <a:cs typeface="Times New Roman" panose="02020603050405020304" pitchFamily="18" charset="0"/>
              </a:rPr>
              <a:t>Thêm các sự kiện cho directive bằng </a:t>
            </a:r>
            <a:r>
              <a:rPr lang="en-US" b="1">
                <a:latin typeface="Times New Roman" panose="02020603050405020304" pitchFamily="18" charset="0"/>
                <a:cs typeface="Times New Roman" panose="02020603050405020304" pitchFamily="18" charset="0"/>
              </a:rPr>
              <a:t>HostListener : </a:t>
            </a:r>
            <a:r>
              <a:rPr lang="en-US">
                <a:latin typeface="Times New Roman" panose="02020603050405020304" pitchFamily="18" charset="0"/>
                <a:cs typeface="Times New Roman" panose="02020603050405020304" pitchFamily="18" charset="0"/>
              </a:rPr>
              <a:t>click, mouseenter, mouseleave</a:t>
            </a:r>
          </a:p>
          <a:p>
            <a:pPr lvl="1"/>
            <a:r>
              <a:rPr lang="en-US">
                <a:latin typeface="Times New Roman" panose="02020603050405020304" pitchFamily="18" charset="0"/>
                <a:cs typeface="Times New Roman" panose="02020603050405020304" pitchFamily="18" charset="0"/>
              </a:rPr>
              <a:t>Cú pháp : </a:t>
            </a:r>
            <a:r>
              <a:rPr lang="en-US" b="1">
                <a:latin typeface="Times New Roman" panose="02020603050405020304" pitchFamily="18" charset="0"/>
                <a:cs typeface="Times New Roman" panose="02020603050405020304" pitchFamily="18" charset="0"/>
              </a:rPr>
              <a:t>@HostListener(‘tên_sự_kiện’,tham_số) </a:t>
            </a:r>
            <a:r>
              <a:rPr lang="en-US">
                <a:latin typeface="Times New Roman" panose="02020603050405020304" pitchFamily="18" charset="0"/>
                <a:cs typeface="Times New Roman" panose="02020603050405020304" pitchFamily="18" charset="0"/>
              </a:rPr>
              <a:t>tên_sự_kiện(){ handler() }</a:t>
            </a:r>
          </a:p>
        </p:txBody>
      </p:sp>
    </p:spTree>
    <p:extLst>
      <p:ext uri="{BB962C8B-B14F-4D97-AF65-F5344CB8AC3E}">
        <p14:creationId xmlns:p14="http://schemas.microsoft.com/office/powerpoint/2010/main" val="1483493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21CE0C-1F34-4C7C-9D1D-6FF274049A27}"/>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 Component - Module</a:t>
            </a:r>
          </a:p>
        </p:txBody>
      </p:sp>
      <p:sp>
        <p:nvSpPr>
          <p:cNvPr id="5" name="Content Placeholder 4">
            <a:extLst>
              <a:ext uri="{FF2B5EF4-FFF2-40B4-BE49-F238E27FC236}">
                <a16:creationId xmlns:a16="http://schemas.microsoft.com/office/drawing/2014/main" id="{E978FBF6-35C0-4A3D-A59F-D42E6E2DC0EA}"/>
              </a:ext>
            </a:extLst>
          </p:cNvPr>
          <p:cNvSpPr>
            <a:spLocks noGrp="1"/>
          </p:cNvSpPr>
          <p:nvPr>
            <p:ph idx="1"/>
          </p:nvPr>
        </p:nvSpPr>
        <p:spPr/>
        <p:txBody>
          <a:bodyPr/>
          <a:lstStyle/>
          <a:p>
            <a:r>
              <a:rPr lang="vi-VN">
                <a:latin typeface="Times New Roman" panose="02020603050405020304" pitchFamily="18" charset="0"/>
                <a:cs typeface="Times New Roman" panose="02020603050405020304" pitchFamily="18" charset="0"/>
              </a:rPr>
              <a:t>Component là các</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khối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lắp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ghép</a:t>
            </a:r>
            <a:r>
              <a:rPr lang="vi-VN">
                <a:latin typeface="Times New Roman" panose="02020603050405020304" pitchFamily="18" charset="0"/>
                <a:cs typeface="Times New Roman" panose="02020603050405020304" pitchFamily="18" charset="0"/>
              </a:rPr>
              <a:t> xây dựng lên ứng dụng Angular 2. </a:t>
            </a:r>
            <a:r>
              <a:rPr lang="en-US" err="1">
                <a:latin typeface="Times New Roman" panose="02020603050405020304" pitchFamily="18" charset="0"/>
                <a:cs typeface="Times New Roman" panose="02020603050405020304" pitchFamily="18" charset="0"/>
              </a:rPr>
              <a:t>Giúp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thẻ</a:t>
            </a:r>
            <a:r>
              <a:rPr lang="en-US">
                <a:latin typeface="Times New Roman" panose="02020603050405020304" pitchFamily="18" charset="0"/>
                <a:cs typeface="Times New Roman" panose="02020603050405020304" pitchFamily="18" charset="0"/>
              </a:rPr>
              <a:t> ( tag ) html do </a:t>
            </a:r>
            <a:r>
              <a:rPr lang="en-US" err="1">
                <a:latin typeface="Times New Roman" panose="02020603050405020304" pitchFamily="18" charset="0"/>
                <a:cs typeface="Times New Roman" panose="02020603050405020304" pitchFamily="18" charset="0"/>
              </a:rPr>
              <a:t>mình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định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nghĩa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ra.</a:t>
            </a:r>
            <a:endParaRPr lang="vi-VN">
              <a:latin typeface="Times New Roman" panose="02020603050405020304" pitchFamily="18" charset="0"/>
              <a:cs typeface="Times New Roman" panose="02020603050405020304" pitchFamily="18" charset="0"/>
            </a:endParaRPr>
          </a:p>
          <a:p>
            <a:r>
              <a:rPr lang="vi-VN">
                <a:latin typeface="Times New Roman" panose="02020603050405020304" pitchFamily="18" charset="0"/>
                <a:cs typeface="Times New Roman" panose="02020603050405020304" pitchFamily="18" charset="0"/>
              </a:rPr>
              <a:t>Một component thành lập bởi ít nhất một phần code html </a:t>
            </a:r>
            <a:r>
              <a:rPr lang="en-US" err="1">
                <a:latin typeface="Times New Roman" panose="02020603050405020304" pitchFamily="18" charset="0"/>
                <a:cs typeface="Times New Roman" panose="02020603050405020304" pitchFamily="18" charset="0"/>
              </a:rPr>
              <a:t>gọi</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là template, một class</a:t>
            </a:r>
            <a:r>
              <a:rPr lang="en-US">
                <a:latin typeface="Times New Roman" panose="02020603050405020304" pitchFamily="18" charset="0"/>
                <a:cs typeface="Times New Roman" panose="02020603050405020304" pitchFamily="18" charset="0"/>
              </a:rPr>
              <a:t> typescript</a:t>
            </a:r>
            <a:r>
              <a:rPr lang="vi-VN">
                <a:latin typeface="Times New Roman" panose="02020603050405020304" pitchFamily="18" charset="0"/>
                <a:cs typeface="Times New Roman" panose="02020603050405020304" pitchFamily="18" charset="0"/>
              </a:rPr>
              <a:t> dữ 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lý</a:t>
            </a:r>
            <a:r>
              <a:rPr lang="vi-VN">
                <a:latin typeface="Times New Roman" panose="02020603050405020304" pitchFamily="18" charset="0"/>
                <a:cs typeface="Times New Roman" panose="02020603050405020304" pitchFamily="18" charset="0"/>
              </a:rPr>
              <a:t> và các tương tác với template, và selector (tên phần tử custom html)</a:t>
            </a:r>
            <a:r>
              <a:rPr lang="en-US">
                <a:latin typeface="Times New Roman" panose="02020603050405020304" pitchFamily="18" charset="0"/>
                <a:cs typeface="Times New Roman" panose="02020603050405020304" pitchFamily="18" charset="0"/>
              </a:rPr>
              <a:t> + CSS?</a:t>
            </a:r>
          </a:p>
          <a:p>
            <a:r>
              <a:rPr lang="en-US" err="1">
                <a:latin typeface="Times New Roman" panose="02020603050405020304" pitchFamily="18" charset="0"/>
                <a:cs typeface="Times New Roman" panose="02020603050405020304" pitchFamily="18" charset="0"/>
              </a:rPr>
              <a:t>Một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component</a:t>
            </a:r>
          </a:p>
          <a:p>
            <a:r>
              <a:rPr lang="en-US" err="1">
                <a:latin typeface="Times New Roman" panose="02020603050405020304" pitchFamily="18" charset="0"/>
                <a:cs typeface="Times New Roman" panose="02020603050405020304" pitchFamily="18" charset="0"/>
              </a:rPr>
              <a:t>Tạo</a:t>
            </a:r>
            <a:r>
              <a:rPr lang="en-US">
                <a:latin typeface="Times New Roman" panose="02020603050405020304" pitchFamily="18" charset="0"/>
                <a:cs typeface="Times New Roman" panose="02020603050405020304" pitchFamily="18" charset="0"/>
              </a:rPr>
              <a:t> 1 website tin </a:t>
            </a:r>
            <a:r>
              <a:rPr lang="en-US" err="1">
                <a:latin typeface="Times New Roman" panose="02020603050405020304" pitchFamily="18" charset="0"/>
                <a:cs typeface="Times New Roman" panose="02020603050405020304" pitchFamily="18" charset="0"/>
              </a:rPr>
              <a:t>tức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hàng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đó</a:t>
            </a:r>
            <a:r>
              <a:rPr lang="en-US">
                <a:latin typeface="Times New Roman" panose="02020603050405020304" pitchFamily="18" charset="0"/>
                <a:cs typeface="Times New Roman" panose="02020603050405020304" pitchFamily="18" charset="0"/>
              </a:rPr>
              <a:t> footer, header, menu, sidebar </a:t>
            </a:r>
            <a:r>
              <a:rPr lang="en-US" err="1">
                <a:latin typeface="Times New Roman" panose="02020603050405020304" pitchFamily="18" charset="0"/>
                <a:cs typeface="Times New Roman" panose="02020603050405020304" pitchFamily="18" charset="0"/>
              </a:rPr>
              <a:t>mỗi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thành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1 component</a:t>
            </a:r>
          </a:p>
        </p:txBody>
      </p:sp>
    </p:spTree>
    <p:extLst>
      <p:ext uri="{BB962C8B-B14F-4D97-AF65-F5344CB8AC3E}">
        <p14:creationId xmlns:p14="http://schemas.microsoft.com/office/powerpoint/2010/main" val="3106666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C9AE-4FAD-4F34-8E31-1CDEDCFEC18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4.Custom Attribute Directive</a:t>
            </a:r>
          </a:p>
        </p:txBody>
      </p:sp>
      <p:sp>
        <p:nvSpPr>
          <p:cNvPr id="3" name="Content Placeholder 2">
            <a:extLst>
              <a:ext uri="{FF2B5EF4-FFF2-40B4-BE49-F238E27FC236}">
                <a16:creationId xmlns:a16="http://schemas.microsoft.com/office/drawing/2014/main" id="{1AD8BC9D-E838-46E4-9522-94424879140F}"/>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Bắt các sự kiện bằng thuộc tính của </a:t>
            </a:r>
            <a:r>
              <a:rPr lang="en-US" b="1">
                <a:latin typeface="Times New Roman" panose="02020603050405020304" pitchFamily="18" charset="0"/>
                <a:cs typeface="Times New Roman" panose="02020603050405020304" pitchFamily="18" charset="0"/>
              </a:rPr>
              <a:t>@Directive </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Cú pháp : thêm </a:t>
            </a:r>
            <a:r>
              <a:rPr lang="en-US" b="1">
                <a:latin typeface="Times New Roman" panose="02020603050405020304" pitchFamily="18" charset="0"/>
                <a:cs typeface="Times New Roman" panose="02020603050405020304" pitchFamily="18" charset="0"/>
              </a:rPr>
              <a:t>host</a:t>
            </a:r>
            <a:r>
              <a:rPr lang="en-US">
                <a:latin typeface="Times New Roman" panose="02020603050405020304" pitchFamily="18" charset="0"/>
                <a:cs typeface="Times New Roman" panose="02020603050405020304" pitchFamily="18" charset="0"/>
              </a:rPr>
              <a:t> vào @Directive. VD : </a:t>
            </a:r>
            <a:endParaRPr lang="en-US" b="1">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03312" y="3287213"/>
            <a:ext cx="3829050" cy="1276350"/>
          </a:xfrm>
          <a:prstGeom prst="rect">
            <a:avLst/>
          </a:prstGeom>
        </p:spPr>
      </p:pic>
      <p:pic>
        <p:nvPicPr>
          <p:cNvPr id="5" name="Picture 4"/>
          <p:cNvPicPr>
            <a:picLocks noChangeAspect="1"/>
          </p:cNvPicPr>
          <p:nvPr/>
        </p:nvPicPr>
        <p:blipFill>
          <a:blip r:embed="rId3"/>
          <a:stretch>
            <a:fillRect/>
          </a:stretch>
        </p:blipFill>
        <p:spPr>
          <a:xfrm>
            <a:off x="1103312" y="4850129"/>
            <a:ext cx="2590800" cy="876300"/>
          </a:xfrm>
          <a:prstGeom prst="rect">
            <a:avLst/>
          </a:prstGeom>
        </p:spPr>
      </p:pic>
    </p:spTree>
    <p:extLst>
      <p:ext uri="{BB962C8B-B14F-4D97-AF65-F5344CB8AC3E}">
        <p14:creationId xmlns:p14="http://schemas.microsoft.com/office/powerpoint/2010/main" val="945455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C9AE-4FAD-4F34-8E31-1CDEDCFEC18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4.Custom Attribute Directive : Tham số đầu vào ( @Input + params )</a:t>
            </a:r>
          </a:p>
        </p:txBody>
      </p:sp>
      <p:sp>
        <p:nvSpPr>
          <p:cNvPr id="3" name="Content Placeholder 2">
            <a:extLst>
              <a:ext uri="{FF2B5EF4-FFF2-40B4-BE49-F238E27FC236}">
                <a16:creationId xmlns:a16="http://schemas.microsoft.com/office/drawing/2014/main" id="{1AD8BC9D-E838-46E4-9522-94424879140F}"/>
              </a:ext>
            </a:extLst>
          </p:cNvPr>
          <p:cNvSpPr>
            <a:spLocks noGrp="1"/>
          </p:cNvSpPr>
          <p:nvPr>
            <p:ph idx="1"/>
          </p:nvPr>
        </p:nvSpPr>
        <p:spPr/>
        <p:txBody>
          <a:bodyPr/>
          <a:lstStyle/>
          <a:p>
            <a:r>
              <a:rPr lang="en-US" b="1">
                <a:latin typeface="Times New Roman" panose="02020603050405020304" pitchFamily="18" charset="0"/>
                <a:cs typeface="Times New Roman" panose="02020603050405020304" pitchFamily="18" charset="0"/>
              </a:rPr>
              <a:t>Tip : </a:t>
            </a:r>
            <a:r>
              <a:rPr lang="en-US">
                <a:latin typeface="Times New Roman" panose="02020603050405020304" pitchFamily="18" charset="0"/>
                <a:cs typeface="Times New Roman" panose="02020603050405020304" pitchFamily="18" charset="0"/>
              </a:rPr>
              <a:t>sử dụng @Input</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Cú pháp</a:t>
            </a:r>
            <a:r>
              <a:rPr lang="en-US">
                <a:latin typeface="Times New Roman" panose="02020603050405020304" pitchFamily="18" charset="0"/>
                <a:cs typeface="Times New Roman" panose="02020603050405020304" pitchFamily="18" charset="0"/>
              </a:rPr>
              <a:t> : &lt;tên-thẻ [myDirective]=“tham_số”&gt;&lt;/tên-thẻ&gt;</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5061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C9AE-4FAD-4F34-8E31-1CDEDCFEC18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4.Custom Attribute Directive : Thêm Class</a:t>
            </a:r>
          </a:p>
        </p:txBody>
      </p:sp>
      <p:sp>
        <p:nvSpPr>
          <p:cNvPr id="3" name="Content Placeholder 2">
            <a:extLst>
              <a:ext uri="{FF2B5EF4-FFF2-40B4-BE49-F238E27FC236}">
                <a16:creationId xmlns:a16="http://schemas.microsoft.com/office/drawing/2014/main" id="{1AD8BC9D-E838-46E4-9522-94424879140F}"/>
              </a:ext>
            </a:extLst>
          </p:cNvPr>
          <p:cNvSpPr>
            <a:spLocks noGrp="1"/>
          </p:cNvSpPr>
          <p:nvPr>
            <p:ph idx="1"/>
          </p:nvPr>
        </p:nvSpPr>
        <p:spPr/>
        <p:txBody>
          <a:bodyPr/>
          <a:lstStyle/>
          <a:p>
            <a:r>
              <a:rPr lang="en-US" b="1">
                <a:latin typeface="Times New Roman" panose="02020603050405020304" pitchFamily="18" charset="0"/>
                <a:cs typeface="Times New Roman" panose="02020603050405020304" pitchFamily="18" charset="0"/>
              </a:rPr>
              <a:t>Cú pháp :</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@HostBinding(‘class.tên_class’) isRight : boolean = false;</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Class được add vào khi điều kiện đúng.</a:t>
            </a:r>
          </a:p>
        </p:txBody>
      </p:sp>
    </p:spTree>
    <p:extLst>
      <p:ext uri="{BB962C8B-B14F-4D97-AF65-F5344CB8AC3E}">
        <p14:creationId xmlns:p14="http://schemas.microsoft.com/office/powerpoint/2010/main" val="3078538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4.Truyền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giữa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component ( @Input – @Output )</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p:txBody>
          <a:bodyPr>
            <a:normAutofit lnSpcReduction="10000"/>
          </a:bodyPr>
          <a:lstStyle/>
          <a:p>
            <a:r>
              <a:rPr lang="en-US">
                <a:latin typeface="Times New Roman" panose="02020603050405020304" pitchFamily="18" charset="0"/>
                <a:cs typeface="Times New Roman" panose="02020603050405020304" pitchFamily="18" charset="0"/>
              </a:rPr>
              <a:t>@Input</a:t>
            </a:r>
          </a:p>
          <a:p>
            <a:pPr lvl="1"/>
            <a:r>
              <a:rPr lang="en-US" err="1">
                <a:latin typeface="Times New Roman" panose="02020603050405020304" pitchFamily="18" charset="0"/>
                <a:cs typeface="Times New Roman" panose="02020603050405020304" pitchFamily="18" charset="0"/>
              </a:rPr>
              <a:t>Cần</a:t>
            </a:r>
            <a:r>
              <a:rPr lang="en-US">
                <a:latin typeface="Times New Roman" panose="02020603050405020304" pitchFamily="18" charset="0"/>
                <a:cs typeface="Times New Roman" panose="02020603050405020304" pitchFamily="18" charset="0"/>
              </a:rPr>
              <a:t> import </a:t>
            </a:r>
            <a:r>
              <a:rPr lang="en-US" b="1">
                <a:latin typeface="Times New Roman" panose="02020603050405020304" pitchFamily="18" charset="0"/>
                <a:cs typeface="Times New Roman" panose="02020603050405020304" pitchFamily="18" charset="0"/>
              </a:rPr>
              <a:t>Input </a:t>
            </a:r>
            <a:r>
              <a:rPr lang="en-US" err="1">
                <a:latin typeface="Times New Roman" panose="02020603050405020304" pitchFamily="18" charset="0"/>
                <a:cs typeface="Times New Roman" panose="02020603050405020304" pitchFamily="18" charset="0"/>
              </a:rPr>
              <a:t>từ</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@angular/core</a:t>
            </a:r>
            <a:endParaRPr lang="en-US">
              <a:latin typeface="Times New Roman" panose="02020603050405020304" pitchFamily="18" charset="0"/>
              <a:cs typeface="Times New Roman" panose="02020603050405020304" pitchFamily="18" charset="0"/>
            </a:endParaRPr>
          </a:p>
          <a:p>
            <a:pPr lvl="1"/>
            <a:r>
              <a:rPr lang="en-US" err="1">
                <a:latin typeface="Times New Roman" panose="02020603050405020304" pitchFamily="18" charset="0"/>
                <a:cs typeface="Times New Roman" panose="02020603050405020304" pitchFamily="18" charset="0"/>
              </a:rPr>
              <a:t>Truyền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từ</a:t>
            </a:r>
            <a:r>
              <a:rPr lang="en-US">
                <a:latin typeface="Times New Roman" panose="02020603050405020304" pitchFamily="18" charset="0"/>
                <a:cs typeface="Times New Roman" panose="02020603050405020304" pitchFamily="18" charset="0"/>
              </a:rPr>
              <a:t> component cha ( wrapper ) </a:t>
            </a:r>
            <a:r>
              <a:rPr lang="en-US" err="1">
                <a:latin typeface="Times New Roman" panose="02020603050405020304" pitchFamily="18" charset="0"/>
                <a:cs typeface="Times New Roman" panose="02020603050405020304" pitchFamily="18" charset="0"/>
              </a:rPr>
              <a:t>vào</a:t>
            </a:r>
            <a:r>
              <a:rPr lang="en-US">
                <a:latin typeface="Times New Roman" panose="02020603050405020304" pitchFamily="18" charset="0"/>
                <a:cs typeface="Times New Roman" panose="02020603050405020304" pitchFamily="18" charset="0"/>
              </a:rPr>
              <a:t> component con</a:t>
            </a:r>
          </a:p>
          <a:p>
            <a:pPr lvl="1"/>
            <a:r>
              <a:rPr lang="en-US" err="1">
                <a:latin typeface="Times New Roman" panose="02020603050405020304" pitchFamily="18" charset="0"/>
                <a:cs typeface="Times New Roman" panose="02020603050405020304" pitchFamily="18" charset="0"/>
              </a:rPr>
              <a:t>Cú</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pháp</a:t>
            </a:r>
            <a:r>
              <a:rPr lang="en-US">
                <a:latin typeface="Times New Roman" panose="02020603050405020304" pitchFamily="18" charset="0"/>
                <a:cs typeface="Times New Roman" panose="02020603050405020304" pitchFamily="18" charset="0"/>
              </a:rPr>
              <a:t> : </a:t>
            </a:r>
            <a:r>
              <a:rPr lang="en-US" b="1">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cặp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ngoặc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nhọn</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để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khai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nhận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vào</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Ex : </a:t>
            </a:r>
            <a:r>
              <a:rPr lang="en-US" err="1">
                <a:latin typeface="Times New Roman" panose="02020603050405020304" pitchFamily="18" charset="0"/>
                <a:cs typeface="Times New Roman" panose="02020603050405020304" pitchFamily="18" charset="0"/>
              </a:rPr>
              <a:t>Truyền</a:t>
            </a:r>
            <a:r>
              <a:rPr lang="en-US">
                <a:latin typeface="Times New Roman" panose="02020603050405020304" pitchFamily="18" charset="0"/>
                <a:cs typeface="Times New Roman" panose="02020603050405020304" pitchFamily="18" charset="0"/>
              </a:rPr>
              <a:t> 1 </a:t>
            </a:r>
            <a:r>
              <a:rPr lang="en-US" err="1">
                <a:latin typeface="Times New Roman" panose="02020603050405020304" pitchFamily="18" charset="0"/>
                <a:cs typeface="Times New Roman" panose="02020603050405020304" pitchFamily="18" charset="0"/>
              </a:rPr>
              <a:t>biến</a:t>
            </a:r>
            <a:r>
              <a:rPr lang="en-US">
                <a:latin typeface="Times New Roman" panose="02020603050405020304" pitchFamily="18" charset="0"/>
                <a:cs typeface="Times New Roman" panose="02020603050405020304" pitchFamily="18" charset="0"/>
              </a:rPr>
              <a:t> Boolean, Number, String, Object, Array Object</a:t>
            </a:r>
          </a:p>
          <a:p>
            <a:r>
              <a:rPr lang="en-US">
                <a:latin typeface="Times New Roman" panose="02020603050405020304" pitchFamily="18" charset="0"/>
                <a:cs typeface="Times New Roman" panose="02020603050405020304" pitchFamily="18" charset="0"/>
              </a:rPr>
              <a:t>@Output</a:t>
            </a:r>
          </a:p>
          <a:p>
            <a:pPr lvl="1"/>
            <a:r>
              <a:rPr lang="en-US" err="1">
                <a:latin typeface="Times New Roman" panose="02020603050405020304" pitchFamily="18" charset="0"/>
                <a:cs typeface="Times New Roman" panose="02020603050405020304" pitchFamily="18" charset="0"/>
              </a:rPr>
              <a:t>Cần</a:t>
            </a:r>
            <a:r>
              <a:rPr lang="en-US">
                <a:latin typeface="Times New Roman" panose="02020603050405020304" pitchFamily="18" charset="0"/>
                <a:cs typeface="Times New Roman" panose="02020603050405020304" pitchFamily="18" charset="0"/>
              </a:rPr>
              <a:t> import </a:t>
            </a:r>
            <a:r>
              <a:rPr lang="en-US" b="1">
                <a:latin typeface="Times New Roman" panose="02020603050405020304" pitchFamily="18" charset="0"/>
                <a:cs typeface="Times New Roman" panose="02020603050405020304" pitchFamily="18" charset="0"/>
              </a:rPr>
              <a:t>Output, </a:t>
            </a:r>
            <a:r>
              <a:rPr lang="en-US" b="1" err="1">
                <a:latin typeface="Times New Roman" panose="02020603050405020304" pitchFamily="18" charset="0"/>
                <a:cs typeface="Times New Roman" panose="02020603050405020304" pitchFamily="18" charset="0"/>
              </a:rPr>
              <a:t>EventEmitter</a:t>
            </a:r>
            <a:r>
              <a:rPr lang="en-US" b="1">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từ</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@angular/core</a:t>
            </a:r>
          </a:p>
          <a:p>
            <a:pPr lvl="1"/>
            <a:r>
              <a:rPr lang="en-US" err="1">
                <a:latin typeface="Times New Roman" panose="02020603050405020304" pitchFamily="18" charset="0"/>
                <a:cs typeface="Times New Roman" panose="02020603050405020304" pitchFamily="18" charset="0"/>
              </a:rPr>
              <a:t>Truyền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từ</a:t>
            </a:r>
            <a:r>
              <a:rPr lang="en-US">
                <a:latin typeface="Times New Roman" panose="02020603050405020304" pitchFamily="18" charset="0"/>
                <a:cs typeface="Times New Roman" panose="02020603050405020304" pitchFamily="18" charset="0"/>
              </a:rPr>
              <a:t> component con </a:t>
            </a:r>
            <a:r>
              <a:rPr lang="en-US" err="1">
                <a:latin typeface="Times New Roman" panose="02020603050405020304" pitchFamily="18" charset="0"/>
                <a:cs typeface="Times New Roman" panose="02020603050405020304" pitchFamily="18" charset="0"/>
              </a:rPr>
              <a:t>ra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ngoài</a:t>
            </a:r>
            <a:r>
              <a:rPr lang="en-US">
                <a:latin typeface="Times New Roman" panose="02020603050405020304" pitchFamily="18" charset="0"/>
                <a:cs typeface="Times New Roman" panose="02020603050405020304" pitchFamily="18" charset="0"/>
              </a:rPr>
              <a:t> component cha</a:t>
            </a:r>
          </a:p>
          <a:p>
            <a:pPr lvl="1"/>
            <a:r>
              <a:rPr lang="en-US" err="1">
                <a:latin typeface="Times New Roman" panose="02020603050405020304" pitchFamily="18" charset="0"/>
                <a:cs typeface="Times New Roman" panose="02020603050405020304" pitchFamily="18" charset="0"/>
              </a:rPr>
              <a:t>Cú</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pháp</a:t>
            </a:r>
            <a:r>
              <a:rPr lang="en-US">
                <a:latin typeface="Times New Roman" panose="02020603050405020304" pitchFamily="18" charset="0"/>
                <a:cs typeface="Times New Roman" panose="02020603050405020304" pitchFamily="18" charset="0"/>
              </a:rPr>
              <a:t> : () – </a:t>
            </a:r>
            <a:r>
              <a:rPr lang="en-US" err="1">
                <a:latin typeface="Times New Roman" panose="02020603050405020304" pitchFamily="18" charset="0"/>
                <a:cs typeface="Times New Roman" panose="02020603050405020304" pitchFamily="18" charset="0"/>
              </a:rPr>
              <a:t>cặp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ngoặc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tròn</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để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khai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sẽ</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ngoài</a:t>
            </a:r>
            <a:endParaRPr lang="en-US">
              <a:latin typeface="Times New Roman" panose="02020603050405020304" pitchFamily="18" charset="0"/>
              <a:cs typeface="Times New Roman" panose="02020603050405020304" pitchFamily="18" charset="0"/>
            </a:endParaRPr>
          </a:p>
          <a:p>
            <a:pPr lvl="1"/>
            <a:r>
              <a:rPr lang="en-US" err="1">
                <a:latin typeface="Times New Roman" panose="02020603050405020304" pitchFamily="18" charset="0"/>
                <a:cs typeface="Times New Roman" panose="02020603050405020304" pitchFamily="18" charset="0"/>
              </a:rPr>
              <a:t>Để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ngoài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gọi</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tên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biến</a:t>
            </a:r>
            <a:r>
              <a:rPr lang="en-US">
                <a:latin typeface="Times New Roman" panose="02020603050405020304" pitchFamily="18" charset="0"/>
                <a:cs typeface="Times New Roman" panose="02020603050405020304" pitchFamily="18" charset="0"/>
              </a:rPr>
              <a:t> output).emit(</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truyền</a:t>
            </a:r>
            <a:r>
              <a:rPr lang="en-US">
                <a:latin typeface="Times New Roman" panose="02020603050405020304" pitchFamily="18" charset="0"/>
                <a:cs typeface="Times New Roman" panose="02020603050405020304" pitchFamily="18" charset="0"/>
              </a:rPr>
              <a:t>)</a:t>
            </a:r>
          </a:p>
          <a:p>
            <a:pPr lvl="1"/>
            <a:r>
              <a:rPr lang="en-US">
                <a:latin typeface="Times New Roman" panose="02020603050405020304" pitchFamily="18" charset="0"/>
                <a:cs typeface="Times New Roman" panose="02020603050405020304" pitchFamily="18" charset="0"/>
              </a:rPr>
              <a:t>Ex : </a:t>
            </a:r>
            <a:r>
              <a:rPr lang="en-US" err="1">
                <a:latin typeface="Times New Roman" panose="02020603050405020304" pitchFamily="18" charset="0"/>
                <a:cs typeface="Times New Roman" panose="02020603050405020304" pitchFamily="18" charset="0"/>
              </a:rPr>
              <a:t>Truyền</a:t>
            </a:r>
            <a:r>
              <a:rPr lang="en-US">
                <a:latin typeface="Times New Roman" panose="02020603050405020304" pitchFamily="18" charset="0"/>
                <a:cs typeface="Times New Roman" panose="02020603050405020304" pitchFamily="18" charset="0"/>
              </a:rPr>
              <a:t> : button, checkbox, select, </a:t>
            </a:r>
            <a:r>
              <a:rPr lang="en-US" err="1">
                <a:latin typeface="Times New Roman" panose="02020603050405020304" pitchFamily="18" charset="0"/>
                <a:cs typeface="Times New Roman" panose="02020603050405020304" pitchFamily="18" charset="0"/>
              </a:rPr>
              <a:t>v.v</a:t>
            </a:r>
            <a:r>
              <a:rPr lang="en-US">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20365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5. Pipe</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1103312" y="1589104"/>
            <a:ext cx="8946541" cy="4659296"/>
          </a:xfrm>
        </p:spPr>
        <p:txBody>
          <a:bodyPr>
            <a:normAutofit fontScale="92500" lnSpcReduction="10000"/>
          </a:bodyPr>
          <a:lstStyle/>
          <a:p>
            <a:r>
              <a:rPr lang="en-US" err="1">
                <a:latin typeface="Times New Roman" panose="02020603050405020304" pitchFamily="18" charset="0"/>
                <a:cs typeface="Times New Roman" panose="02020603050405020304" pitchFamily="18" charset="0"/>
              </a:rPr>
              <a:t>Dùng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để</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biến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đổi</a:t>
            </a:r>
            <a:r>
              <a:rPr lang="en-US" b="1">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a:t>
            </a:r>
            <a:r>
              <a:rPr lang="vi-VN">
                <a:latin typeface="Times New Roman" panose="02020603050405020304" pitchFamily="18" charset="0"/>
                <a:cs typeface="Times New Roman" panose="02020603050405020304" pitchFamily="18" charset="0"/>
              </a:rPr>
              <a:t>ư</a:t>
            </a:r>
            <a:r>
              <a:rPr lang="en-US" err="1">
                <a:latin typeface="Times New Roman" panose="02020603050405020304" pitchFamily="18" charset="0"/>
                <a:cs typeface="Times New Roman" panose="02020603050405020304" pitchFamily="18" charset="0"/>
              </a:rPr>
              <a:t>ớc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hiển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cho</a:t>
            </a:r>
            <a:r>
              <a:rPr lang="en-US">
                <a:latin typeface="Times New Roman" panose="02020603050405020304" pitchFamily="18" charset="0"/>
                <a:cs typeface="Times New Roman" panose="02020603050405020304" pitchFamily="18" charset="0"/>
              </a:rPr>
              <a:t> ng</a:t>
            </a:r>
            <a:r>
              <a:rPr lang="vi-VN">
                <a:latin typeface="Times New Roman" panose="02020603050405020304" pitchFamily="18" charset="0"/>
                <a:cs typeface="Times New Roman" panose="02020603050405020304" pitchFamily="18" charset="0"/>
              </a:rPr>
              <a:t>ư</a:t>
            </a:r>
            <a:r>
              <a:rPr lang="en-US" err="1">
                <a:latin typeface="Times New Roman" panose="02020603050405020304" pitchFamily="18" charset="0"/>
                <a:cs typeface="Times New Roman" panose="02020603050405020304" pitchFamily="18" charset="0"/>
              </a:rPr>
              <a:t>ời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dùng</a:t>
            </a:r>
            <a:r>
              <a:rPr lang="en-US">
                <a:latin typeface="Times New Roman" panose="02020603050405020304" pitchFamily="18" charset="0"/>
                <a:cs typeface="Times New Roman" panose="02020603050405020304" pitchFamily="18" charset="0"/>
              </a:rPr>
              <a:t>.</a:t>
            </a:r>
          </a:p>
          <a:p>
            <a:r>
              <a:rPr lang="en-US" err="1">
                <a:latin typeface="Times New Roman" panose="02020603050405020304" pitchFamily="18" charset="0"/>
                <a:cs typeface="Times New Roman" panose="02020603050405020304" pitchFamily="18" charset="0"/>
              </a:rPr>
              <a:t>Nhận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vào</a:t>
            </a:r>
            <a:r>
              <a:rPr lang="en-US">
                <a:latin typeface="Times New Roman" panose="02020603050405020304" pitchFamily="18" charset="0"/>
                <a:cs typeface="Times New Roman" panose="02020603050405020304" pitchFamily="18" charset="0"/>
              </a:rPr>
              <a:t> 1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ngoài</a:t>
            </a:r>
            <a:r>
              <a:rPr lang="en-US">
                <a:latin typeface="Times New Roman" panose="02020603050405020304" pitchFamily="18" charset="0"/>
                <a:cs typeface="Times New Roman" panose="02020603050405020304" pitchFamily="18" charset="0"/>
              </a:rPr>
              <a:t> 1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khác</a:t>
            </a:r>
            <a:r>
              <a:rPr lang="en-US">
                <a:latin typeface="Times New Roman" panose="02020603050405020304" pitchFamily="18" charset="0"/>
                <a:cs typeface="Times New Roman" panose="02020603050405020304" pitchFamily="18" charset="0"/>
              </a:rPr>
              <a:t>.</a:t>
            </a:r>
          </a:p>
          <a:p>
            <a:r>
              <a:rPr lang="en-US" err="1">
                <a:latin typeface="Times New Roman" panose="02020603050405020304" pitchFamily="18" charset="0"/>
                <a:cs typeface="Times New Roman" panose="02020603050405020304" pitchFamily="18" charset="0"/>
              </a:rPr>
              <a:t>Cần</a:t>
            </a:r>
            <a:r>
              <a:rPr lang="en-US">
                <a:latin typeface="Times New Roman" panose="02020603050405020304" pitchFamily="18" charset="0"/>
                <a:cs typeface="Times New Roman" panose="02020603050405020304" pitchFamily="18" charset="0"/>
              </a:rPr>
              <a:t> import module </a:t>
            </a:r>
            <a:r>
              <a:rPr lang="en-US" b="1">
                <a:latin typeface="Times New Roman" panose="02020603050405020304" pitchFamily="18" charset="0"/>
                <a:cs typeface="Times New Roman" panose="02020603050405020304" pitchFamily="18" charset="0"/>
              </a:rPr>
              <a:t>@angular/common</a:t>
            </a:r>
          </a:p>
          <a:p>
            <a:r>
              <a:rPr lang="en-US" err="1">
                <a:latin typeface="Times New Roman" panose="02020603050405020304" pitchFamily="18" charset="0"/>
                <a:cs typeface="Times New Roman" panose="02020603050405020304" pitchFamily="18" charset="0"/>
              </a:rPr>
              <a:t>Cách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pipe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sẵn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angular 2, 4.</a:t>
            </a:r>
          </a:p>
          <a:p>
            <a:pPr lvl="1"/>
            <a:r>
              <a:rPr lang="en-US">
                <a:latin typeface="Times New Roman" panose="02020603050405020304" pitchFamily="18" charset="0"/>
                <a:cs typeface="Times New Roman" panose="02020603050405020304" pitchFamily="18" charset="0"/>
              </a:rPr>
              <a:t>In </a:t>
            </a:r>
            <a:r>
              <a:rPr lang="en-US" err="1">
                <a:latin typeface="Times New Roman" panose="02020603050405020304" pitchFamily="18" charset="0"/>
                <a:cs typeface="Times New Roman" panose="02020603050405020304" pitchFamily="18" charset="0"/>
              </a:rPr>
              <a:t>hoa</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UpperCase</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th</a:t>
            </a:r>
            <a:r>
              <a:rPr lang="vi-VN">
                <a:latin typeface="Times New Roman" panose="02020603050405020304" pitchFamily="18" charset="0"/>
                <a:cs typeface="Times New Roman" panose="02020603050405020304" pitchFamily="18" charset="0"/>
              </a:rPr>
              <a:t>ư</a:t>
            </a:r>
            <a:r>
              <a:rPr lang="en-US" err="1">
                <a:latin typeface="Times New Roman" panose="02020603050405020304" pitchFamily="18" charset="0"/>
                <a:cs typeface="Times New Roman" panose="02020603050405020304" pitchFamily="18" charset="0"/>
              </a:rPr>
              <a:t>ờng</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LowerCase</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viết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hoa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đầu</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TitleCase</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cắt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ký</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tự</a:t>
            </a:r>
            <a:r>
              <a:rPr lang="en-US">
                <a:latin typeface="Times New Roman" panose="02020603050405020304" pitchFamily="18" charset="0"/>
                <a:cs typeface="Times New Roman" panose="02020603050405020304" pitchFamily="18" charset="0"/>
              </a:rPr>
              <a:t> ( Slice )</a:t>
            </a:r>
          </a:p>
          <a:p>
            <a:pPr lvl="1"/>
            <a:r>
              <a:rPr lang="en-US" err="1">
                <a:latin typeface="Times New Roman" panose="02020603050405020304" pitchFamily="18" charset="0"/>
                <a:cs typeface="Times New Roman" panose="02020603050405020304" pitchFamily="18" charset="0"/>
              </a:rPr>
              <a:t>Xử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lý</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thực</a:t>
            </a:r>
            <a:r>
              <a:rPr lang="en-US">
                <a:latin typeface="Times New Roman" panose="02020603050405020304" pitchFamily="18" charset="0"/>
                <a:cs typeface="Times New Roman" panose="02020603050405020304" pitchFamily="18" charset="0"/>
              </a:rPr>
              <a:t> ( Decimal ), </a:t>
            </a: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tram ( Percent )</a:t>
            </a:r>
          </a:p>
          <a:p>
            <a:pPr lvl="1"/>
            <a:r>
              <a:rPr lang="en-US" err="1">
                <a:latin typeface="Times New Roman" panose="02020603050405020304" pitchFamily="18" charset="0"/>
                <a:cs typeface="Times New Roman" panose="02020603050405020304" pitchFamily="18" charset="0"/>
              </a:rPr>
              <a:t>Xử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lý</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ngày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tháng</a:t>
            </a:r>
            <a:r>
              <a:rPr lang="en-US">
                <a:latin typeface="Times New Roman" panose="02020603050405020304" pitchFamily="18" charset="0"/>
                <a:cs typeface="Times New Roman" panose="02020603050405020304" pitchFamily="18" charset="0"/>
              </a:rPr>
              <a:t> ( Date )</a:t>
            </a:r>
          </a:p>
          <a:p>
            <a:pPr lvl="1"/>
            <a:r>
              <a:rPr lang="en-US" err="1">
                <a:latin typeface="Times New Roman" panose="02020603050405020304" pitchFamily="18" charset="0"/>
                <a:cs typeface="Times New Roman" panose="02020603050405020304" pitchFamily="18" charset="0"/>
              </a:rPr>
              <a:t>Hiển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dạng</a:t>
            </a:r>
            <a:r>
              <a:rPr lang="en-US">
                <a:latin typeface="Times New Roman" panose="02020603050405020304" pitchFamily="18" charset="0"/>
                <a:cs typeface="Times New Roman" panose="02020603050405020304" pitchFamily="18" charset="0"/>
              </a:rPr>
              <a:t> object, </a:t>
            </a:r>
            <a:r>
              <a:rPr lang="en-US" err="1">
                <a:latin typeface="Times New Roman" panose="02020603050405020304" pitchFamily="18" charset="0"/>
                <a:cs typeface="Times New Roman" panose="02020603050405020304" pitchFamily="18" charset="0"/>
              </a:rPr>
              <a:t>json</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Json</a:t>
            </a:r>
            <a:r>
              <a:rPr lang="en-US">
                <a:latin typeface="Times New Roman" panose="02020603050405020304" pitchFamily="18" charset="0"/>
                <a:cs typeface="Times New Roman" panose="02020603050405020304" pitchFamily="18" charset="0"/>
              </a:rPr>
              <a:t> )</a:t>
            </a:r>
          </a:p>
          <a:p>
            <a:pPr lvl="1"/>
            <a:r>
              <a:rPr lang="en-US" err="1">
                <a:latin typeface="Times New Roman" panose="02020603050405020304" pitchFamily="18" charset="0"/>
                <a:cs typeface="Times New Roman" panose="02020603050405020304" pitchFamily="18" charset="0"/>
              </a:rPr>
              <a:t>Kết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hợp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pipe</a:t>
            </a:r>
          </a:p>
          <a:p>
            <a:r>
              <a:rPr lang="en-US" err="1">
                <a:latin typeface="Times New Roman" panose="02020603050405020304" pitchFamily="18" charset="0"/>
                <a:cs typeface="Times New Roman" panose="02020603050405020304" pitchFamily="18" charset="0"/>
              </a:rPr>
              <a:t>Tự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định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nghĩa</a:t>
            </a:r>
            <a:r>
              <a:rPr lang="en-US">
                <a:latin typeface="Times New Roman" panose="02020603050405020304" pitchFamily="18" charset="0"/>
                <a:cs typeface="Times New Roman" panose="02020603050405020304" pitchFamily="18" charset="0"/>
              </a:rPr>
              <a:t> 1 pipe ( custom pipe ).</a:t>
            </a:r>
          </a:p>
          <a:p>
            <a:pPr lvl="1"/>
            <a:r>
              <a:rPr lang="en-US">
                <a:latin typeface="Times New Roman" panose="02020603050405020304" pitchFamily="18" charset="0"/>
                <a:cs typeface="Times New Roman" panose="02020603050405020304" pitchFamily="18" charset="0"/>
              </a:rPr>
              <a:t>Ex : </a:t>
            </a:r>
            <a:r>
              <a:rPr lang="en-US" err="1">
                <a:latin typeface="Times New Roman" panose="02020603050405020304" pitchFamily="18" charset="0"/>
                <a:cs typeface="Times New Roman" panose="02020603050405020304" pitchFamily="18" charset="0"/>
              </a:rPr>
              <a:t>áp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kiểu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Boolean, number, </a:t>
            </a:r>
            <a:r>
              <a:rPr lang="en-US" err="1">
                <a:latin typeface="Times New Roman" panose="02020603050405020304" pitchFamily="18" charset="0"/>
                <a:cs typeface="Times New Roman" panose="02020603050405020304" pitchFamily="18" charset="0"/>
              </a:rPr>
              <a:t>chuỗi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lọc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sắp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xếp</a:t>
            </a:r>
            <a:r>
              <a:rPr lang="en-US">
                <a:latin typeface="Times New Roman" panose="02020603050405020304" pitchFamily="18" charset="0"/>
                <a:cs typeface="Times New Roman" panose="02020603050405020304" pitchFamily="18" charset="0"/>
              </a:rPr>
              <a:t>, in </a:t>
            </a:r>
            <a:r>
              <a:rPr lang="en-US" err="1">
                <a:latin typeface="Times New Roman" panose="02020603050405020304" pitchFamily="18" charset="0"/>
                <a:cs typeface="Times New Roman" panose="02020603050405020304" pitchFamily="18" charset="0"/>
              </a:rPr>
              <a:t>chuỗi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một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nhất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định</a:t>
            </a:r>
            <a:r>
              <a:rPr lang="en-US">
                <a:latin typeface="Times New Roman" panose="02020603050405020304" pitchFamily="18" charset="0"/>
                <a:cs typeface="Times New Roman" panose="02020603050405020304" pitchFamily="18" charset="0"/>
              </a:rPr>
              <a:t> ( VD : </a:t>
            </a:r>
            <a:r>
              <a:rPr lang="en-US" err="1">
                <a:latin typeface="Times New Roman" panose="02020603050405020304" pitchFamily="18" charset="0"/>
                <a:cs typeface="Times New Roman" panose="02020603050405020304" pitchFamily="18" charset="0"/>
              </a:rPr>
              <a:t>abc</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v,v</a:t>
            </a:r>
            <a:r>
              <a:rPr lang="en-US">
                <a:latin typeface="Times New Roman" panose="02020603050405020304" pitchFamily="18" charset="0"/>
                <a:cs typeface="Times New Roman" panose="02020603050405020304" pitchFamily="18" charset="0"/>
              </a:rPr>
              <a:t>…</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727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5. Pipe :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pipe c</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bản</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p:txBody>
          <a:bodyPr>
            <a:normAutofit/>
          </a:bodyPr>
          <a:lstStyle/>
          <a:p>
            <a:r>
              <a:rPr lang="en-US" err="1">
                <a:latin typeface="Times New Roman" panose="02020603050405020304" pitchFamily="18" charset="0"/>
                <a:cs typeface="Times New Roman" panose="02020603050405020304" pitchFamily="18" charset="0"/>
              </a:rPr>
              <a:t>UpperCase</a:t>
            </a:r>
            <a:r>
              <a:rPr lang="en-US">
                <a:latin typeface="Times New Roman" panose="02020603050405020304" pitchFamily="18" charset="0"/>
                <a:cs typeface="Times New Roman" panose="02020603050405020304" pitchFamily="18" charset="0"/>
              </a:rPr>
              <a:t> : uppercase</a:t>
            </a:r>
          </a:p>
          <a:p>
            <a:r>
              <a:rPr lang="en-US" err="1">
                <a:latin typeface="Times New Roman" panose="02020603050405020304" pitchFamily="18" charset="0"/>
                <a:cs typeface="Times New Roman" panose="02020603050405020304" pitchFamily="18" charset="0"/>
              </a:rPr>
              <a:t>LowerCase</a:t>
            </a:r>
            <a:r>
              <a:rPr lang="en-US">
                <a:latin typeface="Times New Roman" panose="02020603050405020304" pitchFamily="18" charset="0"/>
                <a:cs typeface="Times New Roman" panose="02020603050405020304" pitchFamily="18" charset="0"/>
              </a:rPr>
              <a:t> : lowercase</a:t>
            </a:r>
          </a:p>
          <a:p>
            <a:r>
              <a:rPr lang="en-US" err="1">
                <a:latin typeface="Times New Roman" panose="02020603050405020304" pitchFamily="18" charset="0"/>
                <a:cs typeface="Times New Roman" panose="02020603050405020304" pitchFamily="18" charset="0"/>
              </a:rPr>
              <a:t>TitleCase</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titlecase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Slice : </a:t>
            </a:r>
            <a:r>
              <a:rPr lang="en-US" err="1">
                <a:latin typeface="Times New Roman" panose="02020603050405020304" pitchFamily="18" charset="0"/>
                <a:cs typeface="Times New Roman" panose="02020603050405020304" pitchFamily="18" charset="0"/>
              </a:rPr>
              <a:t>mảng_hoặc_chuỗi</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slice:start</a:t>
            </a:r>
            <a:r>
              <a:rPr lang="en-US">
                <a:latin typeface="Times New Roman" panose="02020603050405020304" pitchFamily="18" charset="0"/>
                <a:cs typeface="Times New Roman" panose="02020603050405020304" pitchFamily="18" charset="0"/>
              </a:rPr>
              <a:t>[:end] ( không bao gồm end )</a:t>
            </a:r>
          </a:p>
          <a:p>
            <a:r>
              <a:rPr lang="en-US">
                <a:latin typeface="Times New Roman" panose="02020603050405020304" pitchFamily="18" charset="0"/>
                <a:cs typeface="Times New Roman" panose="02020603050405020304" pitchFamily="18" charset="0"/>
              </a:rPr>
              <a:t>Decimal :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 number : ‘1.0-3’ // </a:t>
            </a:r>
            <a:r>
              <a:rPr lang="en-US" err="1">
                <a:latin typeface="Times New Roman" panose="02020603050405020304" pitchFamily="18" charset="0"/>
                <a:cs typeface="Times New Roman" panose="02020603050405020304" pitchFamily="18" charset="0"/>
              </a:rPr>
              <a:t>min.min</a:t>
            </a:r>
            <a:r>
              <a:rPr lang="en-US">
                <a:latin typeface="Times New Roman" panose="02020603050405020304" pitchFamily="18" charset="0"/>
                <a:cs typeface="Times New Roman" panose="02020603050405020304" pitchFamily="18" charset="0"/>
              </a:rPr>
              <a:t>-max</a:t>
            </a:r>
          </a:p>
          <a:p>
            <a:pPr lvl="1"/>
            <a:r>
              <a:rPr lang="en-US">
                <a:latin typeface="Times New Roman" panose="02020603050405020304" pitchFamily="18" charset="0"/>
                <a:cs typeface="Times New Roman" panose="02020603050405020304" pitchFamily="18" charset="0"/>
              </a:rPr>
              <a:t>1 :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nguyên</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nếu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thiếu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thêm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0</a:t>
            </a:r>
          </a:p>
          <a:p>
            <a:pPr lvl="1"/>
            <a:r>
              <a:rPr lang="en-US">
                <a:latin typeface="Times New Roman" panose="02020603050405020304" pitchFamily="18" charset="0"/>
                <a:cs typeface="Times New Roman" panose="02020603050405020304" pitchFamily="18" charset="0"/>
              </a:rPr>
              <a:t>0 :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thập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phân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tối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thiểu</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nếu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thiếu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thêm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0</a:t>
            </a:r>
          </a:p>
          <a:p>
            <a:pPr lvl="1"/>
            <a:r>
              <a:rPr lang="en-US">
                <a:latin typeface="Times New Roman" panose="02020603050405020304" pitchFamily="18" charset="0"/>
                <a:cs typeface="Times New Roman" panose="02020603050405020304" pitchFamily="18" charset="0"/>
              </a:rPr>
              <a:t>3 :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thập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phân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tối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đa</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Percent :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 percent : ‘1.0-3’ // </a:t>
            </a:r>
            <a:r>
              <a:rPr lang="en-US" err="1">
                <a:latin typeface="Times New Roman" panose="02020603050405020304" pitchFamily="18" charset="0"/>
                <a:cs typeface="Times New Roman" panose="02020603050405020304" pitchFamily="18" charset="0"/>
              </a:rPr>
              <a:t>tự</a:t>
            </a:r>
            <a:r>
              <a:rPr lang="en-US">
                <a:latin typeface="Times New Roman" panose="02020603050405020304" pitchFamily="18" charset="0"/>
                <a:cs typeface="Times New Roman" panose="02020603050405020304" pitchFamily="18" charset="0"/>
              </a:rPr>
              <a:t> * 100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thêm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dấu</a:t>
            </a:r>
            <a:r>
              <a:rPr lang="en-US">
                <a:latin typeface="Times New Roman" panose="02020603050405020304" pitchFamily="18" charset="0"/>
                <a:cs typeface="Times New Roman" panose="02020603050405020304" pitchFamily="18" charset="0"/>
              </a:rPr>
              <a:t> %</a:t>
            </a:r>
          </a:p>
          <a:p>
            <a:pPr lvl="1"/>
            <a:r>
              <a:rPr lang="en-US">
                <a:latin typeface="Times New Roman" panose="02020603050405020304" pitchFamily="18" charset="0"/>
                <a:cs typeface="Times New Roman" panose="02020603050405020304" pitchFamily="18" charset="0"/>
              </a:rPr>
              <a:t>T</a:t>
            </a:r>
            <a:r>
              <a:rPr lang="vi-VN">
                <a:latin typeface="Times New Roman" panose="02020603050405020304" pitchFamily="18" charset="0"/>
                <a:cs typeface="Times New Roman" panose="02020603050405020304" pitchFamily="18" charset="0"/>
              </a:rPr>
              <a:t>ư</a:t>
            </a:r>
            <a:r>
              <a:rPr lang="en-US" err="1">
                <a:latin typeface="Times New Roman" panose="02020603050405020304" pitchFamily="18" charset="0"/>
                <a:cs typeface="Times New Roman" panose="02020603050405020304" pitchFamily="18" charset="0"/>
              </a:rPr>
              <a:t>ơng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tự</a:t>
            </a:r>
            <a:r>
              <a:rPr lang="en-US">
                <a:latin typeface="Times New Roman" panose="02020603050405020304" pitchFamily="18" charset="0"/>
                <a:cs typeface="Times New Roman" panose="02020603050405020304" pitchFamily="18" charset="0"/>
              </a:rPr>
              <a:t> Decimal pipe</a:t>
            </a:r>
          </a:p>
        </p:txBody>
      </p:sp>
    </p:spTree>
    <p:extLst>
      <p:ext uri="{BB962C8B-B14F-4D97-AF65-F5344CB8AC3E}">
        <p14:creationId xmlns:p14="http://schemas.microsoft.com/office/powerpoint/2010/main" val="709835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5. Pipe :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pipe c</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bản</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Currency : </a:t>
            </a:r>
            <a:r>
              <a:rPr lang="en-US" err="1">
                <a:latin typeface="Times New Roman" panose="02020603050405020304" pitchFamily="18" charset="0"/>
                <a:cs typeface="Times New Roman" panose="02020603050405020304" pitchFamily="18" charset="0"/>
              </a:rPr>
              <a:t>xử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lý</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tiền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tệ</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mặc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định</a:t>
            </a:r>
            <a:r>
              <a:rPr lang="en-US">
                <a:latin typeface="Times New Roman" panose="02020603050405020304" pitchFamily="18" charset="0"/>
                <a:cs typeface="Times New Roman" panose="02020603050405020304" pitchFamily="18" charset="0"/>
              </a:rPr>
              <a:t> USD-</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a:t>
            </a:r>
          </a:p>
          <a:p>
            <a:pPr lvl="1"/>
            <a:r>
              <a:rPr lang="en-US" err="1">
                <a:latin typeface="Times New Roman" panose="02020603050405020304" pitchFamily="18" charset="0"/>
                <a:cs typeface="Times New Roman" panose="02020603050405020304" pitchFamily="18" charset="0"/>
              </a:rPr>
              <a:t>Cú</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pháp</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 currency[:code][:đ</a:t>
            </a:r>
            <a:r>
              <a:rPr lang="vi-VN">
                <a:latin typeface="Times New Roman" panose="02020603050405020304" pitchFamily="18" charset="0"/>
                <a:cs typeface="Times New Roman" panose="02020603050405020304" pitchFamily="18" charset="0"/>
              </a:rPr>
              <a:t>ơ</a:t>
            </a:r>
            <a:r>
              <a:rPr lang="en-US" err="1">
                <a:latin typeface="Times New Roman" panose="02020603050405020304" pitchFamily="18" charset="0"/>
                <a:cs typeface="Times New Roman" panose="02020603050405020304" pitchFamily="18" charset="0"/>
              </a:rPr>
              <a:t>n_vị_tiền_tệ</a:t>
            </a:r>
            <a:r>
              <a:rPr lang="en-US">
                <a:latin typeface="Times New Roman" panose="02020603050405020304" pitchFamily="18" charset="0"/>
                <a:cs typeface="Times New Roman" panose="02020603050405020304" pitchFamily="18" charset="0"/>
              </a:rPr>
              <a:t>[:1.0-3]]</a:t>
            </a:r>
          </a:p>
          <a:p>
            <a:pPr lvl="2"/>
            <a:r>
              <a:rPr lang="en-US">
                <a:latin typeface="Times New Roman" panose="02020603050405020304" pitchFamily="18" charset="0"/>
                <a:cs typeface="Times New Roman" panose="02020603050405020304" pitchFamily="18" charset="0"/>
              </a:rPr>
              <a:t>Ex : 15 | </a:t>
            </a:r>
            <a:r>
              <a:rPr lang="en-US" err="1">
                <a:latin typeface="Times New Roman" panose="02020603050405020304" pitchFamily="18" charset="0"/>
                <a:cs typeface="Times New Roman" panose="02020603050405020304" pitchFamily="18" charset="0"/>
              </a:rPr>
              <a:t>currency:’VND</a:t>
            </a:r>
            <a:r>
              <a:rPr lang="en-US">
                <a:latin typeface="Times New Roman" panose="02020603050405020304" pitchFamily="18" charset="0"/>
                <a:cs typeface="Times New Roman" panose="02020603050405020304" pitchFamily="18" charset="0"/>
              </a:rPr>
              <a:t>’</a:t>
            </a:r>
          </a:p>
          <a:p>
            <a:pPr lvl="1"/>
            <a:r>
              <a:rPr lang="en-US">
                <a:latin typeface="Times New Roman" panose="02020603050405020304" pitchFamily="18" charset="0"/>
                <a:cs typeface="Times New Roman" panose="02020603050405020304" pitchFamily="18" charset="0"/>
              </a:rPr>
              <a:t>Code </a:t>
            </a:r>
            <a:r>
              <a:rPr lang="en-US" err="1">
                <a:latin typeface="Times New Roman" panose="02020603050405020304" pitchFamily="18" charset="0"/>
                <a:cs typeface="Times New Roman" panose="02020603050405020304" pitchFamily="18" charset="0"/>
              </a:rPr>
              <a:t>theo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chuẩn</a:t>
            </a:r>
            <a:r>
              <a:rPr lang="en-US">
                <a:latin typeface="Times New Roman" panose="02020603050405020304" pitchFamily="18" charset="0"/>
                <a:cs typeface="Times New Roman" panose="02020603050405020304" pitchFamily="18" charset="0"/>
              </a:rPr>
              <a:t> ISO 4217</a:t>
            </a:r>
          </a:p>
          <a:p>
            <a:pPr lvl="1"/>
            <a:r>
              <a:rPr lang="en-US">
                <a:latin typeface="Times New Roman" panose="02020603050405020304" pitchFamily="18" charset="0"/>
                <a:cs typeface="Times New Roman" panose="02020603050405020304" pitchFamily="18" charset="0"/>
              </a:rPr>
              <a:t>Đ</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n </a:t>
            </a:r>
            <a:r>
              <a:rPr lang="en-US" err="1">
                <a:latin typeface="Times New Roman" panose="02020603050405020304" pitchFamily="18" charset="0"/>
                <a:cs typeface="Times New Roman" panose="02020603050405020304" pitchFamily="18" charset="0"/>
              </a:rPr>
              <a:t>vị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tiền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tệ</a:t>
            </a:r>
            <a:r>
              <a:rPr lang="en-US">
                <a:latin typeface="Times New Roman" panose="02020603050405020304" pitchFamily="18" charset="0"/>
                <a:cs typeface="Times New Roman" panose="02020603050405020304" pitchFamily="18" charset="0"/>
              </a:rPr>
              <a:t> : true </a:t>
            </a:r>
            <a:r>
              <a:rPr lang="en-US" err="1">
                <a:latin typeface="Times New Roman" panose="02020603050405020304" pitchFamily="18" charset="0"/>
                <a:cs typeface="Times New Roman" panose="02020603050405020304" pitchFamily="18" charset="0"/>
              </a:rPr>
              <a:t>hoặc</a:t>
            </a:r>
            <a:r>
              <a:rPr lang="en-US">
                <a:latin typeface="Times New Roman" panose="02020603050405020304" pitchFamily="18" charset="0"/>
                <a:cs typeface="Times New Roman" panose="02020603050405020304" pitchFamily="18" charset="0"/>
              </a:rPr>
              <a:t> false ( false -&gt; </a:t>
            </a:r>
            <a:r>
              <a:rPr lang="en-US" err="1">
                <a:latin typeface="Times New Roman" panose="02020603050405020304" pitchFamily="18" charset="0"/>
                <a:cs typeface="Times New Roman" panose="02020603050405020304" pitchFamily="18" charset="0"/>
              </a:rPr>
              <a:t>hiển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a:t>
            </a:r>
            <a:r>
              <a:rPr lang="en-US">
                <a:latin typeface="Times New Roman" panose="02020603050405020304" pitchFamily="18" charset="0"/>
                <a:cs typeface="Times New Roman" panose="02020603050405020304" pitchFamily="18" charset="0"/>
              </a:rPr>
              <a:t> code )</a:t>
            </a:r>
          </a:p>
          <a:p>
            <a:pPr lvl="1"/>
            <a:r>
              <a:rPr lang="en-US">
                <a:latin typeface="Times New Roman" panose="02020603050405020304" pitchFamily="18" charset="0"/>
                <a:cs typeface="Times New Roman" panose="02020603050405020304" pitchFamily="18" charset="0"/>
              </a:rPr>
              <a:t>1.0-3 T</a:t>
            </a:r>
            <a:r>
              <a:rPr lang="vi-VN">
                <a:latin typeface="Times New Roman" panose="02020603050405020304" pitchFamily="18" charset="0"/>
                <a:cs typeface="Times New Roman" panose="02020603050405020304" pitchFamily="18" charset="0"/>
              </a:rPr>
              <a:t>ư</a:t>
            </a:r>
            <a:r>
              <a:rPr lang="en-US" err="1">
                <a:latin typeface="Times New Roman" panose="02020603050405020304" pitchFamily="18" charset="0"/>
                <a:cs typeface="Times New Roman" panose="02020603050405020304" pitchFamily="18" charset="0"/>
              </a:rPr>
              <a:t>ơng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tự</a:t>
            </a:r>
            <a:r>
              <a:rPr lang="en-US">
                <a:latin typeface="Times New Roman" panose="02020603050405020304" pitchFamily="18" charset="0"/>
                <a:cs typeface="Times New Roman" panose="02020603050405020304" pitchFamily="18" charset="0"/>
              </a:rPr>
              <a:t> decimal pipe</a:t>
            </a:r>
          </a:p>
        </p:txBody>
      </p:sp>
    </p:spTree>
    <p:extLst>
      <p:ext uri="{BB962C8B-B14F-4D97-AF65-F5344CB8AC3E}">
        <p14:creationId xmlns:p14="http://schemas.microsoft.com/office/powerpoint/2010/main" val="823822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5. Pipe :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pipe c</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bản</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p:txBody>
          <a:bodyPr>
            <a:normAutofit lnSpcReduction="10000"/>
          </a:bodyPr>
          <a:lstStyle/>
          <a:p>
            <a:r>
              <a:rPr lang="en-US">
                <a:latin typeface="Times New Roman" panose="02020603050405020304" pitchFamily="18" charset="0"/>
                <a:cs typeface="Times New Roman" panose="02020603050405020304" pitchFamily="18" charset="0"/>
              </a:rPr>
              <a:t>Date : </a:t>
            </a:r>
            <a:r>
              <a:rPr lang="en-US" err="1">
                <a:latin typeface="Times New Roman" panose="02020603050405020304" pitchFamily="18" charset="0"/>
                <a:cs typeface="Times New Roman" panose="02020603050405020304" pitchFamily="18" charset="0"/>
              </a:rPr>
              <a:t>xử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lý</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ngày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tháng</a:t>
            </a:r>
            <a:endParaRPr lang="en-US">
              <a:latin typeface="Times New Roman" panose="02020603050405020304" pitchFamily="18" charset="0"/>
              <a:cs typeface="Times New Roman" panose="02020603050405020304" pitchFamily="18" charset="0"/>
            </a:endParaRPr>
          </a:p>
          <a:p>
            <a:pPr lvl="1"/>
            <a:r>
              <a:rPr lang="en-US" err="1">
                <a:latin typeface="Times New Roman" panose="02020603050405020304" pitchFamily="18" charset="0"/>
                <a:cs typeface="Times New Roman" panose="02020603050405020304" pitchFamily="18" charset="0"/>
              </a:rPr>
              <a:t>Cú</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pháp</a:t>
            </a:r>
            <a:r>
              <a:rPr lang="en-US">
                <a:latin typeface="Times New Roman" panose="02020603050405020304" pitchFamily="18" charset="0"/>
                <a:cs typeface="Times New Roman" panose="02020603050405020304" pitchFamily="18" charset="0"/>
              </a:rPr>
              <a:t> : x | date[:</a:t>
            </a:r>
            <a:r>
              <a:rPr lang="en-US" err="1">
                <a:latin typeface="Times New Roman" panose="02020603050405020304" pitchFamily="18" charset="0"/>
                <a:cs typeface="Times New Roman" panose="02020603050405020304" pitchFamily="18" charset="0"/>
              </a:rPr>
              <a:t>định_dạng</a:t>
            </a:r>
            <a:r>
              <a:rPr lang="en-US">
                <a:latin typeface="Times New Roman" panose="02020603050405020304" pitchFamily="18" charset="0"/>
                <a:cs typeface="Times New Roman" panose="02020603050405020304" pitchFamily="18" charset="0"/>
              </a:rPr>
              <a:t>]</a:t>
            </a:r>
          </a:p>
          <a:p>
            <a:pPr lvl="2"/>
            <a:r>
              <a:rPr lang="en-US">
                <a:latin typeface="Times New Roman" panose="02020603050405020304" pitchFamily="18" charset="0"/>
                <a:cs typeface="Times New Roman" panose="02020603050405020304" pitchFamily="18" charset="0"/>
              </a:rPr>
              <a:t>X :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kiểu</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Date</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hoặc</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milliseconds</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hoặc</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ISO string</a:t>
            </a:r>
            <a:endParaRPr lang="en-US">
              <a:latin typeface="Times New Roman" panose="02020603050405020304" pitchFamily="18" charset="0"/>
              <a:cs typeface="Times New Roman" panose="02020603050405020304" pitchFamily="18" charset="0"/>
            </a:endParaRPr>
          </a:p>
          <a:p>
            <a:pPr lvl="2"/>
            <a:r>
              <a:rPr lang="en-US" b="1">
                <a:latin typeface="Times New Roman" panose="02020603050405020304" pitchFamily="18" charset="0"/>
                <a:cs typeface="Times New Roman" panose="02020603050405020304" pitchFamily="18" charset="0"/>
              </a:rPr>
              <a:t>Ex : </a:t>
            </a:r>
            <a:r>
              <a:rPr lang="en-US">
                <a:latin typeface="Times New Roman" panose="02020603050405020304" pitchFamily="18" charset="0"/>
                <a:cs typeface="Times New Roman" panose="02020603050405020304" pitchFamily="18" charset="0"/>
              </a:rPr>
              <a:t>x | date : ‘</a:t>
            </a:r>
            <a:r>
              <a:rPr lang="en-US" err="1">
                <a:latin typeface="Times New Roman" panose="02020603050405020304" pitchFamily="18" charset="0"/>
                <a:cs typeface="Times New Roman" panose="02020603050405020304" pitchFamily="18" charset="0"/>
              </a:rPr>
              <a:t>dd</a:t>
            </a:r>
            <a:r>
              <a:rPr lang="en-US">
                <a:latin typeface="Times New Roman" panose="02020603050405020304" pitchFamily="18" charset="0"/>
                <a:cs typeface="Times New Roman" panose="02020603050405020304" pitchFamily="18" charset="0"/>
              </a:rPr>
              <a:t>/MM/y </a:t>
            </a:r>
            <a:r>
              <a:rPr lang="en-US" err="1">
                <a:latin typeface="Times New Roman" panose="02020603050405020304" pitchFamily="18" charset="0"/>
                <a:cs typeface="Times New Roman" panose="02020603050405020304" pitchFamily="18" charset="0"/>
              </a:rPr>
              <a:t>HH:mm:ss</a:t>
            </a:r>
            <a:r>
              <a:rPr lang="en-US">
                <a:latin typeface="Times New Roman" panose="02020603050405020304" pitchFamily="18" charset="0"/>
                <a:cs typeface="Times New Roman" panose="02020603050405020304" pitchFamily="18" charset="0"/>
              </a:rPr>
              <a:t>’</a:t>
            </a:r>
          </a:p>
          <a:p>
            <a:r>
              <a:rPr lang="en-US" err="1">
                <a:latin typeface="Times New Roman" panose="02020603050405020304" pitchFamily="18" charset="0"/>
                <a:cs typeface="Times New Roman" panose="02020603050405020304" pitchFamily="18" charset="0"/>
              </a:rPr>
              <a:t>Json</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chuyển</a:t>
            </a:r>
            <a:r>
              <a:rPr lang="en-US">
                <a:latin typeface="Times New Roman" panose="02020603050405020304" pitchFamily="18" charset="0"/>
                <a:cs typeface="Times New Roman" panose="02020603050405020304" pitchFamily="18" charset="0"/>
              </a:rPr>
              <a:t> object ( </a:t>
            </a:r>
            <a:r>
              <a:rPr lang="en-US" err="1">
                <a:latin typeface="Times New Roman" panose="02020603050405020304" pitchFamily="18" charset="0"/>
                <a:cs typeface="Times New Roman" panose="02020603050405020304" pitchFamily="18" charset="0"/>
              </a:rPr>
              <a:t>json</a:t>
            </a:r>
            <a:r>
              <a:rPr lang="en-US">
                <a:latin typeface="Times New Roman" panose="02020603050405020304" pitchFamily="18" charset="0"/>
                <a:cs typeface="Times New Roman" panose="02020603050405020304" pitchFamily="18" charset="0"/>
              </a:rPr>
              <a:t> ) sang string ( </a:t>
            </a:r>
            <a:r>
              <a:rPr lang="en-US" err="1">
                <a:latin typeface="Times New Roman" panose="02020603050405020304" pitchFamily="18" charset="0"/>
                <a:cs typeface="Times New Roman" panose="02020603050405020304" pitchFamily="18" charset="0"/>
              </a:rPr>
              <a:t>th</a:t>
            </a:r>
            <a:r>
              <a:rPr lang="vi-VN">
                <a:latin typeface="Times New Roman" panose="02020603050405020304" pitchFamily="18" charset="0"/>
                <a:cs typeface="Times New Roman" panose="02020603050405020304" pitchFamily="18" charset="0"/>
              </a:rPr>
              <a:t>ư</a:t>
            </a:r>
            <a:r>
              <a:rPr lang="en-US" err="1">
                <a:latin typeface="Times New Roman" panose="02020603050405020304" pitchFamily="18" charset="0"/>
                <a:cs typeface="Times New Roman" panose="02020603050405020304" pitchFamily="18" charset="0"/>
              </a:rPr>
              <a:t>ờng</a:t>
            </a:r>
            <a:r>
              <a:rPr lang="en-US">
                <a:latin typeface="Times New Roman" panose="02020603050405020304" pitchFamily="18" charset="0"/>
                <a:cs typeface="Times New Roman" panose="02020603050405020304" pitchFamily="18" charset="0"/>
              </a:rPr>
              <a:t> dùng </a:t>
            </a:r>
            <a:r>
              <a:rPr lang="en-US" err="1">
                <a:latin typeface="Times New Roman" panose="02020603050405020304" pitchFamily="18" charset="0"/>
                <a:cs typeface="Times New Roman" panose="02020603050405020304" pitchFamily="18" charset="0"/>
              </a:rPr>
              <a:t>để</a:t>
            </a:r>
            <a:r>
              <a:rPr lang="en-US">
                <a:latin typeface="Times New Roman" panose="02020603050405020304" pitchFamily="18" charset="0"/>
                <a:cs typeface="Times New Roman" panose="02020603050405020304" pitchFamily="18" charset="0"/>
              </a:rPr>
              <a:t> kiểm thử )</a:t>
            </a:r>
          </a:p>
          <a:p>
            <a:pPr lvl="1"/>
            <a:r>
              <a:rPr lang="en-US" err="1">
                <a:latin typeface="Times New Roman" panose="02020603050405020304" pitchFamily="18" charset="0"/>
                <a:cs typeface="Times New Roman" panose="02020603050405020304" pitchFamily="18" charset="0"/>
              </a:rPr>
              <a:t>Cú</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pháp</a:t>
            </a:r>
            <a:r>
              <a:rPr lang="en-US">
                <a:latin typeface="Times New Roman" panose="02020603050405020304" pitchFamily="18" charset="0"/>
                <a:cs typeface="Times New Roman" panose="02020603050405020304" pitchFamily="18" charset="0"/>
              </a:rPr>
              <a:t> : x | </a:t>
            </a:r>
            <a:r>
              <a:rPr lang="en-US" err="1">
                <a:latin typeface="Times New Roman" panose="02020603050405020304" pitchFamily="18" charset="0"/>
                <a:cs typeface="Times New Roman" panose="02020603050405020304" pitchFamily="18" charset="0"/>
              </a:rPr>
              <a:t>json</a:t>
            </a:r>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Async</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học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bài</a:t>
            </a:r>
            <a:r>
              <a:rPr lang="en-US">
                <a:latin typeface="Times New Roman" panose="02020603050405020304" pitchFamily="18" charset="0"/>
                <a:cs typeface="Times New Roman" panose="02020603050405020304" pitchFamily="18" charset="0"/>
              </a:rPr>
              <a:t> service. Demo </a:t>
            </a:r>
            <a:r>
              <a:rPr lang="en-US" err="1">
                <a:latin typeface="Times New Roman" panose="02020603050405020304" pitchFamily="18" charset="0"/>
                <a:cs typeface="Times New Roman" panose="02020603050405020304" pitchFamily="18" charset="0"/>
              </a:rPr>
              <a:t>setTimeout</a:t>
            </a:r>
            <a:endParaRPr lang="en-US">
              <a:latin typeface="Times New Roman" panose="02020603050405020304" pitchFamily="18" charset="0"/>
              <a:cs typeface="Times New Roman" panose="02020603050405020304" pitchFamily="18" charset="0"/>
            </a:endParaRPr>
          </a:p>
          <a:p>
            <a:pPr lvl="1"/>
            <a:r>
              <a:rPr lang="en-US" err="1">
                <a:latin typeface="Times New Roman" panose="02020603050405020304" pitchFamily="18" charset="0"/>
                <a:cs typeface="Times New Roman" panose="02020603050405020304" pitchFamily="18" charset="0"/>
              </a:rPr>
              <a:t>Cú</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pháp</a:t>
            </a:r>
            <a:r>
              <a:rPr lang="en-US">
                <a:latin typeface="Times New Roman" panose="02020603050405020304" pitchFamily="18" charset="0"/>
                <a:cs typeface="Times New Roman" panose="02020603050405020304" pitchFamily="18" charset="0"/>
              </a:rPr>
              <a:t> : x | </a:t>
            </a:r>
            <a:r>
              <a:rPr lang="en-US" err="1">
                <a:latin typeface="Times New Roman" panose="02020603050405020304" pitchFamily="18" charset="0"/>
                <a:cs typeface="Times New Roman" panose="02020603050405020304" pitchFamily="18" charset="0"/>
              </a:rPr>
              <a:t>async</a:t>
            </a:r>
            <a:r>
              <a:rPr lang="en-US">
                <a:latin typeface="Times New Roman" panose="02020603050405020304" pitchFamily="18" charset="0"/>
                <a:cs typeface="Times New Roman" panose="02020603050405020304" pitchFamily="18" charset="0"/>
              </a:rPr>
              <a:t> </a:t>
            </a:r>
          </a:p>
          <a:p>
            <a:r>
              <a:rPr lang="en-US" err="1">
                <a:latin typeface="Times New Roman" panose="02020603050405020304" pitchFamily="18" charset="0"/>
                <a:cs typeface="Times New Roman" panose="02020603050405020304" pitchFamily="18" charset="0"/>
              </a:rPr>
              <a:t>Kết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hợp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pipe : </a:t>
            </a:r>
          </a:p>
          <a:p>
            <a:pPr lvl="1"/>
            <a:r>
              <a:rPr lang="en-US">
                <a:latin typeface="Times New Roman" panose="02020603050405020304" pitchFamily="18" charset="0"/>
                <a:cs typeface="Times New Roman" panose="02020603050405020304" pitchFamily="18" charset="0"/>
              </a:rPr>
              <a:t>Ex 1 : {{ birthday | date | uppercase}}</a:t>
            </a:r>
          </a:p>
          <a:p>
            <a:pPr lvl="1"/>
            <a:r>
              <a:rPr lang="en-US">
                <a:latin typeface="Times New Roman" panose="02020603050405020304" pitchFamily="18" charset="0"/>
                <a:cs typeface="Times New Roman" panose="02020603050405020304" pitchFamily="18" charset="0"/>
              </a:rPr>
              <a:t>Ex 2 : {{ value | </a:t>
            </a:r>
            <a:r>
              <a:rPr lang="en-US" err="1">
                <a:latin typeface="Times New Roman" panose="02020603050405020304" pitchFamily="18" charset="0"/>
                <a:cs typeface="Times New Roman" panose="02020603050405020304" pitchFamily="18" charset="0"/>
              </a:rPr>
              <a:t>json</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titlecase</a:t>
            </a:r>
            <a:r>
              <a:rPr lang="en-US">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4175890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5. Pipe : </a:t>
            </a:r>
            <a:r>
              <a:rPr lang="en-US" err="1">
                <a:latin typeface="Times New Roman" panose="02020603050405020304" pitchFamily="18" charset="0"/>
                <a:cs typeface="Times New Roman" panose="02020603050405020304" pitchFamily="18" charset="0"/>
              </a:rPr>
              <a:t>Tự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xây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dựng</a:t>
            </a:r>
            <a:r>
              <a:rPr lang="en-US">
                <a:latin typeface="Times New Roman" panose="02020603050405020304" pitchFamily="18" charset="0"/>
                <a:cs typeface="Times New Roman" panose="02020603050405020304" pitchFamily="18" charset="0"/>
              </a:rPr>
              <a:t> pipe</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1103312" y="2052918"/>
            <a:ext cx="9491419" cy="4195481"/>
          </a:xfrm>
        </p:spPr>
        <p:txBody>
          <a:bodyPr>
            <a:normAutofit/>
          </a:bodyPr>
          <a:lstStyle/>
          <a:p>
            <a:r>
              <a:rPr lang="en-US">
                <a:latin typeface="Times New Roman" panose="02020603050405020304" pitchFamily="18" charset="0"/>
                <a:cs typeface="Times New Roman" panose="02020603050405020304" pitchFamily="18" charset="0"/>
              </a:rPr>
              <a:t>Lấy 1 đoạn văn bản + …</a:t>
            </a:r>
          </a:p>
          <a:p>
            <a:r>
              <a:rPr lang="en-US">
                <a:latin typeface="Times New Roman" panose="02020603050405020304" pitchFamily="18" charset="0"/>
                <a:cs typeface="Times New Roman" panose="02020603050405020304" pitchFamily="18" charset="0"/>
              </a:rPr>
              <a:t>Lấy 2 phần tử trong mảng in ra + …</a:t>
            </a:r>
          </a:p>
          <a:p>
            <a:r>
              <a:rPr lang="en-US">
                <a:latin typeface="Times New Roman" panose="02020603050405020304" pitchFamily="18" charset="0"/>
                <a:cs typeface="Times New Roman" panose="02020603050405020304" pitchFamily="18" charset="0"/>
              </a:rPr>
              <a:t>Sắp </a:t>
            </a:r>
            <a:r>
              <a:rPr lang="en-US" err="1">
                <a:latin typeface="Times New Roman" panose="02020603050405020304" pitchFamily="18" charset="0"/>
                <a:cs typeface="Times New Roman" panose="02020603050405020304" pitchFamily="18" charset="0"/>
              </a:rPr>
              <a:t>xếp</a:t>
            </a:r>
            <a:r>
              <a:rPr lang="en-US">
                <a:latin typeface="Times New Roman" panose="02020603050405020304" pitchFamily="18" charset="0"/>
                <a:cs typeface="Times New Roman" panose="02020603050405020304" pitchFamily="18" charset="0"/>
              </a:rPr>
              <a:t> array number : (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hàm</a:t>
            </a:r>
            <a:r>
              <a:rPr lang="en-US">
                <a:latin typeface="Times New Roman" panose="02020603050405020304" pitchFamily="18" charset="0"/>
                <a:cs typeface="Times New Roman" panose="02020603050405020304" pitchFamily="18" charset="0"/>
              </a:rPr>
              <a:t> reverse()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javascript</a:t>
            </a:r>
            <a:r>
              <a:rPr lang="en-US">
                <a:latin typeface="Times New Roman" panose="02020603050405020304" pitchFamily="18" charset="0"/>
                <a:cs typeface="Times New Roman" panose="02020603050405020304" pitchFamily="18" charset="0"/>
              </a:rPr>
              <a:t>)</a:t>
            </a:r>
          </a:p>
          <a:p>
            <a:r>
              <a:rPr lang="en-US" err="1">
                <a:latin typeface="Times New Roman" panose="02020603050405020304" pitchFamily="18" charset="0"/>
                <a:cs typeface="Times New Roman" panose="02020603050405020304" pitchFamily="18" charset="0"/>
              </a:rPr>
              <a:t>Sắp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xếp</a:t>
            </a:r>
            <a:r>
              <a:rPr lang="en-US">
                <a:latin typeface="Times New Roman" panose="02020603050405020304" pitchFamily="18" charset="0"/>
                <a:cs typeface="Times New Roman" panose="02020603050405020304" pitchFamily="18" charset="0"/>
              </a:rPr>
              <a:t> array string</a:t>
            </a:r>
          </a:p>
          <a:p>
            <a:r>
              <a:rPr lang="en-US" err="1">
                <a:latin typeface="Times New Roman" panose="02020603050405020304" pitchFamily="18" charset="0"/>
                <a:cs typeface="Times New Roman" panose="02020603050405020304" pitchFamily="18" charset="0"/>
              </a:rPr>
              <a:t>Lấy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chẵn</a:t>
            </a:r>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Lấy</a:t>
            </a:r>
            <a:r>
              <a:rPr lang="en-US">
                <a:latin typeface="Times New Roman" panose="02020603050405020304" pitchFamily="18" charset="0"/>
                <a:cs typeface="Times New Roman" panose="02020603050405020304" pitchFamily="18" charset="0"/>
              </a:rPr>
              <a:t> lẻ</a:t>
            </a:r>
          </a:p>
          <a:p>
            <a:r>
              <a:rPr lang="en-US">
                <a:latin typeface="Times New Roman" panose="02020603050405020304" pitchFamily="18" charset="0"/>
                <a:cs typeface="Times New Roman" panose="02020603050405020304" pitchFamily="18" charset="0"/>
              </a:rPr>
              <a:t>Định dạng tên : </a:t>
            </a:r>
            <a:r>
              <a:rPr lang="en-US" b="1">
                <a:latin typeface="Times New Roman" panose="02020603050405020304" pitchFamily="18" charset="0"/>
                <a:cs typeface="Times New Roman" panose="02020603050405020304" pitchFamily="18" charset="0"/>
              </a:rPr>
              <a:t>.replace(/\w\S*/g, (word) =&gt; { return ? }) </a:t>
            </a:r>
            <a:r>
              <a:rPr lang="en-US">
                <a:latin typeface="Times New Roman" panose="02020603050405020304" pitchFamily="18" charset="0"/>
                <a:cs typeface="Times New Roman" panose="02020603050405020304" pitchFamily="18" charset="0"/>
              </a:rPr>
              <a:t>// word là mỗi từ cắt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a:t>
            </a:r>
          </a:p>
          <a:p>
            <a:r>
              <a:rPr lang="en-US">
                <a:latin typeface="Times New Roman" panose="02020603050405020304" pitchFamily="18" charset="0"/>
                <a:cs typeface="Times New Roman" panose="02020603050405020304" pitchFamily="18" charset="0"/>
              </a:rPr>
              <a:t>Làm </a:t>
            </a:r>
            <a:r>
              <a:rPr lang="en-US" err="1">
                <a:latin typeface="Times New Roman" panose="02020603050405020304" pitchFamily="18" charset="0"/>
                <a:cs typeface="Times New Roman" panose="02020603050405020304" pitchFamily="18" charset="0"/>
              </a:rPr>
              <a:t>bài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tập</a:t>
            </a:r>
            <a:r>
              <a:rPr lang="en-US">
                <a:latin typeface="Times New Roman" panose="02020603050405020304" pitchFamily="18" charset="0"/>
                <a:cs typeface="Times New Roman" panose="02020603050405020304" pitchFamily="18" charset="0"/>
              </a:rPr>
              <a:t> filter, sort.</a:t>
            </a:r>
          </a:p>
          <a:p>
            <a:r>
              <a:rPr lang="en-US">
                <a:latin typeface="Times New Roman" panose="02020603050405020304" pitchFamily="18" charset="0"/>
                <a:cs typeface="Times New Roman" panose="02020603050405020304" pitchFamily="18" charset="0"/>
              </a:rPr>
              <a:t>Tạo pipe bằng angular cli : </a:t>
            </a:r>
            <a:r>
              <a:rPr lang="en-US" sz="3200" b="1">
                <a:latin typeface="Times New Roman" panose="02020603050405020304" pitchFamily="18" charset="0"/>
                <a:cs typeface="Times New Roman" panose="02020603050405020304" pitchFamily="18" charset="0"/>
              </a:rPr>
              <a:t>ng g pipe my-new-pipe</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739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5. 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Third-Party</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1103312" y="2052918"/>
            <a:ext cx="9491419" cy="4195481"/>
          </a:xfrm>
        </p:spPr>
        <p:txBody>
          <a:bodyPr>
            <a:normAutofit lnSpcReduction="10000"/>
          </a:bodyPr>
          <a:lstStyle/>
          <a:p>
            <a:r>
              <a:rPr lang="en-US" b="1" dirty="0" err="1">
                <a:latin typeface="Times New Roman" panose="02020603050405020304" pitchFamily="18" charset="0"/>
                <a:cs typeface="Times New Roman" panose="02020603050405020304" pitchFamily="18" charset="0"/>
              </a:rPr>
              <a:t>Lodash</a:t>
            </a:r>
            <a:r>
              <a:rPr lang="en-US" b="1" dirty="0">
                <a:latin typeface="Times New Roman" panose="02020603050405020304" pitchFamily="18" charset="0"/>
                <a:cs typeface="Times New Roman" panose="02020603050405020304" pitchFamily="18" charset="0"/>
              </a:rPr>
              <a:t> : </a:t>
            </a:r>
          </a:p>
          <a:p>
            <a:pPr lvl="1"/>
            <a:r>
              <a:rPr lang="vi-VN" dirty="0">
                <a:latin typeface="Times New Roman" panose="02020603050405020304" pitchFamily="18" charset="0"/>
                <a:cs typeface="Times New Roman" panose="02020603050405020304" pitchFamily="18" charset="0"/>
              </a:rPr>
              <a:t>Thư viện JavaScript hiện 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vi-VN" dirty="0">
                <a:latin typeface="Times New Roman" panose="02020603050405020304" pitchFamily="18" charset="0"/>
                <a:cs typeface="Times New Roman" panose="02020603050405020304" pitchFamily="18" charset="0"/>
              </a:rPr>
              <a:t> cung cấp mô đun, hiệu suất và tính năng bổ sung.</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npm</a:t>
            </a:r>
            <a:r>
              <a:rPr lang="en-US" b="1" dirty="0">
                <a:latin typeface="Times New Roman" panose="02020603050405020304" pitchFamily="18" charset="0"/>
                <a:cs typeface="Times New Roman" panose="02020603050405020304" pitchFamily="18" charset="0"/>
              </a:rPr>
              <a:t> install </a:t>
            </a:r>
            <a:r>
              <a:rPr lang="en-US" b="1" dirty="0" err="1">
                <a:latin typeface="Times New Roman" panose="02020603050405020304" pitchFamily="18" charset="0"/>
                <a:cs typeface="Times New Roman" panose="02020603050405020304" pitchFamily="18" charset="0"/>
              </a:rPr>
              <a:t>lodash</a:t>
            </a:r>
            <a:r>
              <a:rPr lang="en-US" b="1" dirty="0">
                <a:latin typeface="Times New Roman" panose="02020603050405020304" pitchFamily="18" charset="0"/>
                <a:cs typeface="Times New Roman" panose="02020603050405020304" pitchFamily="18" charset="0"/>
              </a:rPr>
              <a:t> –save</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T1 : </a:t>
            </a:r>
          </a:p>
          <a:p>
            <a:pPr lvl="2"/>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lodash</a:t>
            </a:r>
            <a:r>
              <a:rPr lang="en-US" dirty="0">
                <a:latin typeface="Times New Roman" panose="02020603050405020304" pitchFamily="18" charset="0"/>
                <a:cs typeface="Times New Roman" panose="02020603050405020304" pitchFamily="18" charset="0"/>
              </a:rPr>
              <a:t>’</a:t>
            </a:r>
          </a:p>
          <a:p>
            <a:pPr lvl="2"/>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 _.</a:t>
            </a:r>
            <a:r>
              <a:rPr lang="en-US" dirty="0" err="1">
                <a:latin typeface="Times New Roman" panose="02020603050405020304" pitchFamily="18" charset="0"/>
                <a:cs typeface="Times New Roman" panose="02020603050405020304" pitchFamily="18" charset="0"/>
              </a:rPr>
              <a:t>tên_hàm</a:t>
            </a:r>
            <a:r>
              <a:rPr lang="en-US" dirty="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Declare </a:t>
            </a:r>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_</a:t>
            </a:r>
            <a:r>
              <a:rPr lang="en-US" dirty="0">
                <a:latin typeface="Times New Roman" panose="02020603050405020304" pitchFamily="18" charset="0"/>
                <a:cs typeface="Times New Roman" panose="02020603050405020304" pitchFamily="18" charset="0"/>
              </a:rPr>
              <a:t> : any;</a:t>
            </a:r>
          </a:p>
          <a:p>
            <a:pPr lvl="1"/>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any :</a:t>
            </a:r>
          </a:p>
          <a:p>
            <a:pPr lvl="2"/>
            <a:r>
              <a:rPr lang="en-US" b="1" dirty="0" err="1">
                <a:latin typeface="Times New Roman" panose="02020603050405020304" pitchFamily="18" charset="0"/>
                <a:cs typeface="Times New Roman" panose="02020603050405020304" pitchFamily="18" charset="0"/>
              </a:rPr>
              <a:t>npm</a:t>
            </a:r>
            <a:r>
              <a:rPr lang="en-US" b="1" dirty="0">
                <a:latin typeface="Times New Roman" panose="02020603050405020304" pitchFamily="18" charset="0"/>
                <a:cs typeface="Times New Roman" panose="02020603050405020304" pitchFamily="18" charset="0"/>
              </a:rPr>
              <a:t> install @types/</a:t>
            </a:r>
            <a:r>
              <a:rPr lang="en-US" b="1" dirty="0" err="1">
                <a:latin typeface="Times New Roman" panose="02020603050405020304" pitchFamily="18" charset="0"/>
                <a:cs typeface="Times New Roman" panose="02020603050405020304" pitchFamily="18" charset="0"/>
              </a:rPr>
              <a:t>lodash</a:t>
            </a:r>
            <a:r>
              <a:rPr lang="en-US" b="1" dirty="0">
                <a:latin typeface="Times New Roman" panose="02020603050405020304" pitchFamily="18" charset="0"/>
                <a:cs typeface="Times New Roman" panose="02020603050405020304" pitchFamily="18" charset="0"/>
              </a:rPr>
              <a:t> –save</a:t>
            </a: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import { </a:t>
            </a:r>
            <a:r>
              <a:rPr lang="en-US" dirty="0" err="1">
                <a:latin typeface="Times New Roman" panose="02020603050405020304" pitchFamily="18" charset="0"/>
                <a:cs typeface="Times New Roman" panose="02020603050405020304" pitchFamily="18" charset="0"/>
              </a:rPr>
              <a:t>tên_hàm</a:t>
            </a:r>
            <a:r>
              <a:rPr lang="en-US" dirty="0">
                <a:latin typeface="Times New Roman" panose="02020603050405020304" pitchFamily="18" charset="0"/>
                <a:cs typeface="Times New Roman" panose="02020603050405020304" pitchFamily="18" charset="0"/>
              </a:rPr>
              <a:t> } from ‘</a:t>
            </a:r>
            <a:r>
              <a:rPr lang="en-US" dirty="0" err="1">
                <a:latin typeface="Times New Roman" panose="02020603050405020304" pitchFamily="18" charset="0"/>
                <a:cs typeface="Times New Roman" panose="02020603050405020304" pitchFamily="18" charset="0"/>
              </a:rPr>
              <a:t>lodash</a:t>
            </a:r>
            <a:r>
              <a:rPr lang="en-US" dirty="0">
                <a:latin typeface="Times New Roman" panose="02020603050405020304" pitchFamily="18" charset="0"/>
                <a:cs typeface="Times New Roman" panose="02020603050405020304" pitchFamily="18" charset="0"/>
              </a:rPr>
              <a:t>’ // ex : random</a:t>
            </a:r>
          </a:p>
          <a:p>
            <a:pPr lvl="2"/>
            <a:r>
              <a:rPr lang="en-US" dirty="0">
                <a:latin typeface="Times New Roman" panose="02020603050405020304" pitchFamily="18" charset="0"/>
                <a:cs typeface="Times New Roman" panose="02020603050405020304" pitchFamily="18" charset="0"/>
              </a:rPr>
              <a:t>Ex : </a:t>
            </a:r>
            <a:r>
              <a:rPr lang="en-US" dirty="0" err="1">
                <a:latin typeface="Times New Roman" panose="02020603050405020304" pitchFamily="18" charset="0"/>
                <a:cs typeface="Times New Roman" panose="02020603050405020304" pitchFamily="18" charset="0"/>
              </a:rPr>
              <a:t>this.number</a:t>
            </a:r>
            <a:r>
              <a:rPr lang="en-US" dirty="0">
                <a:latin typeface="Times New Roman" panose="02020603050405020304" pitchFamily="18" charset="0"/>
                <a:cs typeface="Times New Roman" panose="02020603050405020304" pitchFamily="18" charset="0"/>
              </a:rPr>
              <a:t> = random(1,10);</a:t>
            </a:r>
          </a:p>
        </p:txBody>
      </p:sp>
    </p:spTree>
    <p:extLst>
      <p:ext uri="{BB962C8B-B14F-4D97-AF65-F5344CB8AC3E}">
        <p14:creationId xmlns:p14="http://schemas.microsoft.com/office/powerpoint/2010/main" val="4034471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21CE0C-1F34-4C7C-9D1D-6FF274049A27}"/>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 Component - Module</a:t>
            </a:r>
          </a:p>
        </p:txBody>
      </p:sp>
      <p:sp>
        <p:nvSpPr>
          <p:cNvPr id="5" name="Content Placeholder 4">
            <a:extLst>
              <a:ext uri="{FF2B5EF4-FFF2-40B4-BE49-F238E27FC236}">
                <a16:creationId xmlns:a16="http://schemas.microsoft.com/office/drawing/2014/main" id="{E978FBF6-35C0-4A3D-A59F-D42E6E2DC0EA}"/>
              </a:ext>
            </a:extLst>
          </p:cNvPr>
          <p:cNvSpPr>
            <a:spLocks noGrp="1"/>
          </p:cNvSpPr>
          <p:nvPr>
            <p:ph idx="1"/>
          </p:nvPr>
        </p:nvSpPr>
        <p:spPr/>
        <p:txBody>
          <a:bodyPr/>
          <a:lstStyle/>
          <a:p>
            <a:r>
              <a:rPr lang="en-US" err="1">
                <a:latin typeface="Times New Roman" panose="02020603050405020304" pitchFamily="18" charset="0"/>
                <a:cs typeface="Times New Roman" panose="02020603050405020304" pitchFamily="18" charset="0"/>
              </a:rPr>
              <a:t>Tận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từ</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tính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năng</a:t>
            </a:r>
            <a:r>
              <a:rPr lang="en-US">
                <a:latin typeface="Times New Roman" panose="02020603050405020304" pitchFamily="18" charset="0"/>
                <a:cs typeface="Times New Roman" panose="02020603050405020304" pitchFamily="18" charset="0"/>
              </a:rPr>
              <a:t> Module </a:t>
            </a:r>
            <a:r>
              <a:rPr lang="en-US" err="1">
                <a:latin typeface="Times New Roman" panose="02020603050405020304" pitchFamily="18" charset="0"/>
                <a:cs typeface="Times New Roman" panose="02020603050405020304" pitchFamily="18" charset="0"/>
              </a:rPr>
              <a:t>ES6</a:t>
            </a:r>
            <a:r>
              <a:rPr lang="en-US">
                <a:latin typeface="Times New Roman" panose="02020603050405020304" pitchFamily="18" charset="0"/>
                <a:cs typeface="Times New Roman" panose="02020603050405020304" pitchFamily="18" charset="0"/>
              </a:rPr>
              <a:t>, 7, 8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TS.</a:t>
            </a:r>
          </a:p>
          <a:p>
            <a:r>
              <a:rPr lang="en-US">
                <a:latin typeface="Times New Roman" panose="02020603050405020304" pitchFamily="18" charset="0"/>
                <a:cs typeface="Times New Roman" panose="02020603050405020304" pitchFamily="18" charset="0"/>
              </a:rPr>
              <a:t>N</a:t>
            </a:r>
            <a:r>
              <a:rPr lang="vi-VN">
                <a:latin typeface="Times New Roman" panose="02020603050405020304" pitchFamily="18" charset="0"/>
                <a:cs typeface="Times New Roman" panose="02020603050405020304" pitchFamily="18" charset="0"/>
              </a:rPr>
              <a:t>ơ</a:t>
            </a:r>
            <a:r>
              <a:rPr lang="en-US" err="1">
                <a:latin typeface="Times New Roman" panose="02020603050405020304" pitchFamily="18" charset="0"/>
                <a:cs typeface="Times New Roman" panose="02020603050405020304" pitchFamily="18" charset="0"/>
              </a:rPr>
              <a:t>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khai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component, module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angular, pipe, directives</a:t>
            </a:r>
          </a:p>
          <a:p>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một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module</a:t>
            </a:r>
          </a:p>
        </p:txBody>
      </p:sp>
    </p:spTree>
    <p:extLst>
      <p:ext uri="{BB962C8B-B14F-4D97-AF65-F5344CB8AC3E}">
        <p14:creationId xmlns:p14="http://schemas.microsoft.com/office/powerpoint/2010/main" val="4108925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6. Template Reference Variables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1103312" y="2052918"/>
            <a:ext cx="9491419" cy="4195481"/>
          </a:xfrm>
        </p:spPr>
        <p:txBody>
          <a:bodyPr>
            <a:normAutofit/>
          </a:bodyPr>
          <a:lstStyle/>
          <a:p>
            <a:r>
              <a:rPr lang="en-US">
                <a:latin typeface="Times New Roman" panose="02020603050405020304" pitchFamily="18" charset="0"/>
                <a:cs typeface="Times New Roman" panose="02020603050405020304" pitchFamily="18" charset="0"/>
              </a:rPr>
              <a:t>Một TRV là một tham chiếu đến một phần tử DOM hoặc directive trong template. Sử dụng biến tham chiếu, ta có thể truy cập vào các giá trị thuộc tính phần tử DOM</a:t>
            </a:r>
          </a:p>
          <a:p>
            <a:r>
              <a:rPr lang="en-US">
                <a:latin typeface="Times New Roman" panose="02020603050405020304" pitchFamily="18" charset="0"/>
                <a:cs typeface="Times New Roman" panose="02020603050405020304" pitchFamily="18" charset="0"/>
              </a:rPr>
              <a:t>Để thao tác với Template Variable có 2 cách :</a:t>
            </a:r>
          </a:p>
          <a:p>
            <a:pPr lvl="1"/>
            <a:r>
              <a:rPr lang="en-US">
                <a:latin typeface="Times New Roman" panose="02020603050405020304" pitchFamily="18" charset="0"/>
                <a:cs typeface="Times New Roman" panose="02020603050405020304" pitchFamily="18" charset="0"/>
              </a:rPr>
              <a:t>Tại Template : #name hoặc ref-name</a:t>
            </a:r>
          </a:p>
          <a:p>
            <a:pPr lvl="1"/>
            <a:r>
              <a:rPr lang="en-US">
                <a:latin typeface="Times New Roman" panose="02020603050405020304" pitchFamily="18" charset="0"/>
                <a:cs typeface="Times New Roman" panose="02020603050405020304" pitchFamily="18" charset="0"/>
              </a:rPr>
              <a:t>Tại Component : @ViewChild(“name1”) name2: ElementRef</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378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6. Lifecycle Hooks : </a:t>
            </a:r>
            <a:r>
              <a:rPr lang="en-US" sz="3600" dirty="0" err="1">
                <a:latin typeface="Times New Roman" panose="02020603050405020304" pitchFamily="18" charset="0"/>
                <a:cs typeface="Times New Roman" panose="02020603050405020304" pitchFamily="18" charset="0"/>
              </a:rPr>
              <a:t>Vòng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đời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của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ứng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979720"/>
            <a:ext cx="10637407" cy="4605718"/>
          </a:xfrm>
        </p:spPr>
        <p:txBody>
          <a:bodyPr>
            <a:normAutofit/>
          </a:bodyPr>
          <a:lstStyle/>
          <a:p>
            <a:pPr lvl="1">
              <a:lnSpc>
                <a:spcPct val="150000"/>
              </a:lnSpc>
            </a:pPr>
            <a:r>
              <a:rPr lang="en-US" sz="1800">
                <a:latin typeface="Times New Roman" panose="02020603050405020304" pitchFamily="18" charset="0"/>
                <a:cs typeface="Times New Roman" panose="02020603050405020304" pitchFamily="18" charset="0"/>
              </a:rPr>
              <a:t>Là các ph</a:t>
            </a:r>
            <a:r>
              <a:rPr lang="vi-VN" sz="1800">
                <a:latin typeface="Times New Roman" panose="02020603050405020304" pitchFamily="18" charset="0"/>
                <a:cs typeface="Times New Roman" panose="02020603050405020304" pitchFamily="18" charset="0"/>
              </a:rPr>
              <a:t>ư</a:t>
            </a:r>
            <a:r>
              <a:rPr lang="en-US" sz="1800">
                <a:latin typeface="Times New Roman" panose="02020603050405020304" pitchFamily="18" charset="0"/>
                <a:cs typeface="Times New Roman" panose="02020603050405020304" pitchFamily="18" charset="0"/>
              </a:rPr>
              <a:t>ơng th</a:t>
            </a:r>
            <a:r>
              <a:rPr lang="en-US">
                <a:latin typeface="Times New Roman" panose="02020603050405020304" pitchFamily="18" charset="0"/>
                <a:cs typeface="Times New Roman" panose="02020603050405020304" pitchFamily="18" charset="0"/>
              </a:rPr>
              <a:t>ức của </a:t>
            </a:r>
            <a:r>
              <a:rPr lang="en-US" b="1">
                <a:latin typeface="Times New Roman" panose="02020603050405020304" pitchFamily="18" charset="0"/>
                <a:cs typeface="Times New Roman" panose="02020603050405020304" pitchFamily="18" charset="0"/>
              </a:rPr>
              <a:t>Directive</a:t>
            </a:r>
            <a:r>
              <a:rPr lang="en-US">
                <a:latin typeface="Times New Roman" panose="02020603050405020304" pitchFamily="18" charset="0"/>
                <a:cs typeface="Times New Roman" panose="02020603050405020304" pitchFamily="18" charset="0"/>
              </a:rPr>
              <a:t> và </a:t>
            </a:r>
            <a:r>
              <a:rPr lang="en-US" b="1">
                <a:latin typeface="Times New Roman" panose="02020603050405020304" pitchFamily="18" charset="0"/>
                <a:cs typeface="Times New Roman" panose="02020603050405020304" pitchFamily="18" charset="0"/>
              </a:rPr>
              <a:t>Component</a:t>
            </a:r>
            <a:r>
              <a:rPr lang="en-US">
                <a:latin typeface="Times New Roman" panose="02020603050405020304" pitchFamily="18" charset="0"/>
                <a:cs typeface="Times New Roman" panose="02020603050405020304" pitchFamily="18" charset="0"/>
              </a:rPr>
              <a:t>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việc tạo ra, thay đổi, hủy.</a:t>
            </a:r>
          </a:p>
          <a:p>
            <a:pPr lvl="1">
              <a:lnSpc>
                <a:spcPct val="150000"/>
              </a:lnSpc>
            </a:pPr>
            <a:r>
              <a:rPr lang="en-US">
                <a:latin typeface="Times New Roman" panose="02020603050405020304" pitchFamily="18" charset="0"/>
                <a:cs typeface="Times New Roman" panose="02020603050405020304" pitchFamily="18" charset="0"/>
              </a:rPr>
              <a:t>Mỗi hook sẽ thuộc về 1 interface. Ex : ngOnInit thuộc OnInit</a:t>
            </a:r>
            <a:endParaRPr lang="en-US" sz="18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C7E296E-9D74-4883-8B9F-0B3878DE5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631" y="3118259"/>
            <a:ext cx="2539682" cy="3593651"/>
          </a:xfrm>
          <a:prstGeom prst="rect">
            <a:avLst/>
          </a:prstGeom>
        </p:spPr>
      </p:pic>
    </p:spTree>
    <p:extLst>
      <p:ext uri="{BB962C8B-B14F-4D97-AF65-F5344CB8AC3E}">
        <p14:creationId xmlns:p14="http://schemas.microsoft.com/office/powerpoint/2010/main" val="2098230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6. Lifecycle Hooks : </a:t>
            </a:r>
            <a:r>
              <a:rPr lang="en-US" sz="3600" dirty="0" err="1">
                <a:latin typeface="Times New Roman" panose="02020603050405020304" pitchFamily="18" charset="0"/>
                <a:cs typeface="Times New Roman" panose="02020603050405020304" pitchFamily="18" charset="0"/>
              </a:rPr>
              <a:t>Vòng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đời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của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ứng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979720"/>
            <a:ext cx="10637407" cy="4605718"/>
          </a:xfrm>
        </p:spPr>
        <p:txBody>
          <a:bodyPr>
            <a:normAutofit fontScale="92500" lnSpcReduction="20000"/>
          </a:bodyPr>
          <a:lstStyle/>
          <a:p>
            <a:pPr lvl="1">
              <a:lnSpc>
                <a:spcPct val="150000"/>
              </a:lnSpc>
            </a:pPr>
            <a:r>
              <a:rPr lang="en-US" sz="2000" b="1" dirty="0" err="1">
                <a:latin typeface="Times New Roman" panose="02020603050405020304" pitchFamily="18" charset="0"/>
                <a:cs typeface="Times New Roman" panose="02020603050405020304" pitchFamily="18" charset="0"/>
              </a:rPr>
              <a:t>Contructor</a:t>
            </a:r>
            <a:r>
              <a:rPr lang="en-US" sz="2000" b="1"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lifecycle hook, </a:t>
            </a:r>
            <a:r>
              <a:rPr lang="en-US" sz="2000" dirty="0" err="1">
                <a:latin typeface="Times New Roman" panose="02020603050405020304" pitchFamily="18" charset="0"/>
                <a:cs typeface="Times New Roman" panose="02020603050405020304" pitchFamily="18" charset="0"/>
              </a:rPr>
              <a:t>th</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ờng</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Dependency Injection </a:t>
            </a:r>
            <a:r>
              <a:rPr lang="en-US" sz="2000" dirty="0" err="1">
                <a:latin typeface="Times New Roman" panose="02020603050405020304" pitchFamily="18" charset="0"/>
                <a:cs typeface="Times New Roman" panose="02020603050405020304" pitchFamily="18" charset="0"/>
              </a:rPr>
              <a:t>nh</a:t>
            </a:r>
            <a:r>
              <a:rPr lang="vi-VN" sz="2000" dirty="0">
                <a:latin typeface="Times New Roman" panose="02020603050405020304" pitchFamily="18" charset="0"/>
                <a:cs typeface="Times New Roman" panose="02020603050405020304" pitchFamily="18" charset="0"/>
              </a:rPr>
              <a:t>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Service. </a:t>
            </a:r>
            <a:r>
              <a:rPr lang="en-US" sz="2000" dirty="0" err="1">
                <a:latin typeface="Times New Roman" panose="02020603050405020304" pitchFamily="18" charset="0"/>
                <a:cs typeface="Times New Roman" panose="02020603050405020304" pitchFamily="18" charset="0"/>
              </a:rPr>
              <a:t>Chú</a:t>
            </a:r>
            <a:r>
              <a:rPr lang="en-US" sz="2000" dirty="0">
                <a:latin typeface="Times New Roman" panose="02020603050405020304" pitchFamily="18" charset="0"/>
                <a:cs typeface="Times New Roman" panose="02020603050405020304" pitchFamily="18" charset="0"/>
              </a:rPr>
              <a:t> ý : </a:t>
            </a:r>
            <a:r>
              <a:rPr lang="en-US" sz="2000" dirty="0" err="1">
                <a:latin typeface="Times New Roman" panose="02020603050405020304" pitchFamily="18" charset="0"/>
                <a:cs typeface="Times New Roman" panose="02020603050405020304" pitchFamily="18" charset="0"/>
              </a:rPr>
              <a:t>đây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1 hook method</a:t>
            </a:r>
            <a:endParaRPr lang="en-US" sz="2000" b="1" dirty="0">
              <a:latin typeface="Times New Roman" panose="02020603050405020304" pitchFamily="18" charset="0"/>
              <a:cs typeface="Times New Roman" panose="02020603050405020304" pitchFamily="18" charset="0"/>
            </a:endParaRPr>
          </a:p>
          <a:p>
            <a:pPr lvl="1">
              <a:lnSpc>
                <a:spcPct val="150000"/>
              </a:lnSpc>
            </a:pPr>
            <a:r>
              <a:rPr lang="en-US" sz="2000" b="1" dirty="0" err="1">
                <a:latin typeface="Times New Roman" panose="02020603050405020304" pitchFamily="18" charset="0"/>
                <a:cs typeface="Times New Roman" panose="02020603050405020304" pitchFamily="18" charset="0"/>
              </a:rPr>
              <a:t>ngOnInit</a:t>
            </a:r>
            <a:r>
              <a:rPr lang="en-US" sz="2000" b="1" dirty="0">
                <a:latin typeface="Times New Roman" panose="02020603050405020304" pitchFamily="18" charset="0"/>
                <a:cs typeface="Times New Roman" panose="02020603050405020304" pitchFamily="18" charset="0"/>
              </a:rPr>
              <a:t> : </a:t>
            </a:r>
          </a:p>
          <a:p>
            <a:pPr lvl="2">
              <a:lnSpc>
                <a:spcPct val="150000"/>
              </a:lnSpc>
            </a:pPr>
            <a:r>
              <a:rPr lang="en-US" sz="1800" dirty="0" err="1">
                <a:latin typeface="Times New Roman" panose="02020603050405020304" pitchFamily="18" charset="0"/>
                <a:cs typeface="Times New Roman" panose="02020603050405020304" pitchFamily="18" charset="0"/>
              </a:rPr>
              <a:t>Thời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gian</a:t>
            </a:r>
            <a:r>
              <a:rPr lang="en-US" sz="1800" dirty="0">
                <a:latin typeface="Times New Roman" panose="02020603050405020304" pitchFamily="18" charset="0"/>
                <a:cs typeface="Times New Roman" panose="02020603050405020304" pitchFamily="18" charset="0"/>
              </a:rPr>
              <a:t> :</a:t>
            </a:r>
          </a:p>
          <a:p>
            <a:pPr lvl="3">
              <a:lnSpc>
                <a:spcPct val="150000"/>
              </a:lnSpc>
            </a:pPr>
            <a:r>
              <a:rPr lang="en-US" sz="1600" dirty="0" err="1">
                <a:latin typeface="Times New Roman" panose="02020603050405020304" pitchFamily="18" charset="0"/>
                <a:cs typeface="Times New Roman" panose="02020603050405020304" pitchFamily="18" charset="0"/>
              </a:rPr>
              <a:t>Khởi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directive/component </a:t>
            </a:r>
            <a:r>
              <a:rPr lang="en-US" sz="1600" dirty="0" err="1">
                <a:latin typeface="Times New Roman" panose="02020603050405020304" pitchFamily="18" charset="0"/>
                <a:cs typeface="Times New Roman" panose="02020603050405020304" pitchFamily="18" charset="0"/>
              </a:rPr>
              <a:t>sau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set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directive/component</a:t>
            </a:r>
          </a:p>
          <a:p>
            <a:pPr lvl="3">
              <a:lnSpc>
                <a:spcPct val="150000"/>
              </a:lnSpc>
            </a:pP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gọi</a:t>
            </a:r>
            <a:r>
              <a:rPr lang="en-US" sz="1600" dirty="0">
                <a:latin typeface="Times New Roman" panose="02020603050405020304" pitchFamily="18" charset="0"/>
                <a:cs typeface="Times New Roman" panose="02020603050405020304" pitchFamily="18" charset="0"/>
              </a:rPr>
              <a:t> 1 </a:t>
            </a:r>
            <a:r>
              <a:rPr lang="en-US" sz="1600" dirty="0" err="1">
                <a:latin typeface="Times New Roman" panose="02020603050405020304" pitchFamily="18" charset="0"/>
                <a:cs typeface="Times New Roman" panose="02020603050405020304" pitchFamily="18" charset="0"/>
              </a:rPr>
              <a:t>lần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hook </a:t>
            </a:r>
            <a:r>
              <a:rPr lang="en-US" sz="1600" dirty="0" err="1">
                <a:latin typeface="Times New Roman" panose="02020603050405020304" pitchFamily="18" charset="0"/>
                <a:cs typeface="Times New Roman" panose="02020603050405020304" pitchFamily="18" charset="0"/>
              </a:rPr>
              <a:t>ngOnChanges</a:t>
            </a:r>
            <a:r>
              <a:rPr lang="en-US" sz="1600" dirty="0">
                <a:latin typeface="Times New Roman" panose="02020603050405020304" pitchFamily="18" charset="0"/>
                <a:cs typeface="Times New Roman" panose="02020603050405020304" pitchFamily="18" charset="0"/>
              </a:rPr>
              <a:t>()</a:t>
            </a:r>
            <a:r>
              <a:rPr lang="vi-VN" sz="1600" dirty="0">
                <a:latin typeface="Times New Roman" panose="02020603050405020304" pitchFamily="18" charset="0"/>
                <a:cs typeface="Times New Roman" panose="02020603050405020304" pitchFamily="18" charset="0"/>
              </a:rPr>
              <a:t> được gọi lần đầu tiên.</a:t>
            </a:r>
            <a:endParaRPr lang="en-US" sz="1600" dirty="0">
              <a:latin typeface="Times New Roman" panose="02020603050405020304" pitchFamily="18" charset="0"/>
              <a:cs typeface="Times New Roman" panose="02020603050405020304" pitchFamily="18" charset="0"/>
            </a:endParaRPr>
          </a:p>
          <a:p>
            <a:pPr lvl="2">
              <a:lnSpc>
                <a:spcPct val="150000"/>
              </a:lnSpc>
            </a:pP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khởi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trị</a:t>
            </a:r>
            <a:endParaRPr lang="en-US" sz="1800" dirty="0">
              <a:latin typeface="Times New Roman" panose="02020603050405020304" pitchFamily="18" charset="0"/>
              <a:cs typeface="Times New Roman" panose="02020603050405020304" pitchFamily="18" charset="0"/>
            </a:endParaRPr>
          </a:p>
          <a:p>
            <a:pPr lvl="1">
              <a:lnSpc>
                <a:spcPct val="150000"/>
              </a:lnSpc>
            </a:pPr>
            <a:r>
              <a:rPr lang="en-US" sz="2000" b="1" dirty="0" err="1">
                <a:latin typeface="Times New Roman" panose="02020603050405020304" pitchFamily="18" charset="0"/>
                <a:cs typeface="Times New Roman" panose="02020603050405020304" pitchFamily="18" charset="0"/>
              </a:rPr>
              <a:t>ngOnDestroy</a:t>
            </a:r>
            <a:r>
              <a:rPr lang="en-US" sz="2000" b="1" dirty="0">
                <a:latin typeface="Times New Roman" panose="02020603050405020304" pitchFamily="18" charset="0"/>
                <a:cs typeface="Times New Roman" panose="02020603050405020304" pitchFamily="18" charset="0"/>
              </a:rPr>
              <a:t> : </a:t>
            </a:r>
          </a:p>
          <a:p>
            <a:pPr lvl="2">
              <a:lnSpc>
                <a:spcPct val="150000"/>
              </a:lnSpc>
            </a:pPr>
            <a:r>
              <a:rPr lang="en-US" sz="1800" dirty="0">
                <a:latin typeface="Times New Roman" panose="02020603050405020304" pitchFamily="18" charset="0"/>
                <a:cs typeface="Times New Roman" panose="02020603050405020304" pitchFamily="18" charset="0"/>
              </a:rPr>
              <a:t>Đ</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gọi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component </a:t>
            </a:r>
            <a:r>
              <a:rPr lang="en-US" sz="1800" dirty="0" err="1">
                <a:latin typeface="Times New Roman" panose="02020603050405020304" pitchFamily="18" charset="0"/>
                <a:cs typeface="Times New Roman" panose="02020603050405020304" pitchFamily="18" charset="0"/>
              </a:rPr>
              <a:t>bị</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hủy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hủy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phóng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nhớ</a:t>
            </a:r>
            <a:r>
              <a:rPr lang="en-US" sz="1800" dirty="0">
                <a:latin typeface="Times New Roman" panose="02020603050405020304" pitchFamily="18" charset="0"/>
                <a:cs typeface="Times New Roman" panose="02020603050405020304" pitchFamily="18" charset="0"/>
              </a:rPr>
              <a:t>. </a:t>
            </a:r>
          </a:p>
          <a:p>
            <a:pPr lvl="2">
              <a:lnSpc>
                <a:spcPct val="150000"/>
              </a:lnSpc>
            </a:pPr>
            <a:r>
              <a:rPr lang="en-US" sz="1800" dirty="0">
                <a:latin typeface="Times New Roman" panose="02020603050405020304" pitchFamily="18" charset="0"/>
                <a:cs typeface="Times New Roman" panose="02020603050405020304" pitchFamily="18" charset="0"/>
              </a:rPr>
              <a:t>VD : component </a:t>
            </a:r>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api</a:t>
            </a:r>
            <a:r>
              <a:rPr lang="en-US" sz="1800" dirty="0">
                <a:latin typeface="Times New Roman" panose="02020603050405020304" pitchFamily="18" charset="0"/>
                <a:cs typeface="Times New Roman" panose="02020603050405020304" pitchFamily="18" charset="0"/>
              </a:rPr>
              <a:t>, database, route -&gt; </a:t>
            </a:r>
            <a:r>
              <a:rPr lang="en-US" sz="1800" dirty="0" err="1">
                <a:latin typeface="Times New Roman" panose="02020603050405020304" pitchFamily="18" charset="0"/>
                <a:cs typeface="Times New Roman" panose="02020603050405020304" pitchFamily="18" charset="0"/>
              </a:rPr>
              <a:t>nên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hủy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phóng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nhớ</a:t>
            </a:r>
            <a:r>
              <a:rPr lang="en-US" sz="1800" dirty="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961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6. Lifecycle Hooks : </a:t>
            </a:r>
            <a:r>
              <a:rPr lang="en-US" sz="3600" dirty="0" err="1">
                <a:latin typeface="Times New Roman" panose="02020603050405020304" pitchFamily="18" charset="0"/>
                <a:cs typeface="Times New Roman" panose="02020603050405020304" pitchFamily="18" charset="0"/>
              </a:rPr>
              <a:t>Vòng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đời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của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ứng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349406"/>
            <a:ext cx="10637407" cy="5236032"/>
          </a:xfrm>
        </p:spPr>
        <p:txBody>
          <a:bodyPr>
            <a:normAutofit/>
          </a:bodyPr>
          <a:lstStyle/>
          <a:p>
            <a:pPr lvl="1">
              <a:lnSpc>
                <a:spcPct val="150000"/>
              </a:lnSpc>
            </a:pPr>
            <a:r>
              <a:rPr lang="en-US" b="1" dirty="0" err="1">
                <a:latin typeface="Times New Roman" panose="02020603050405020304" pitchFamily="18" charset="0"/>
                <a:cs typeface="Times New Roman" panose="02020603050405020304" pitchFamily="18" charset="0"/>
              </a:rPr>
              <a:t>ngOnChanges</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INPUT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SimpleChanges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ngOnInit</a:t>
            </a:r>
            <a:r>
              <a:rPr lang="en-US" b="1" dirty="0">
                <a:latin typeface="Times New Roman" panose="02020603050405020304" pitchFamily="18" charset="0"/>
                <a:cs typeface="Times New Roman" panose="02020603050405020304" pitchFamily="18" charset="0"/>
              </a:rPr>
              <a:t>.</a:t>
            </a:r>
          </a:p>
          <a:p>
            <a:pPr lvl="2">
              <a:lnSpc>
                <a:spcPct val="150000"/>
              </a:lnSpc>
            </a:pPr>
            <a:r>
              <a:rPr lang="en-US" dirty="0">
                <a:latin typeface="Times New Roman" panose="02020603050405020304" pitchFamily="18" charset="0"/>
                <a:cs typeface="Times New Roman" panose="02020603050405020304" pitchFamily="18" charset="0"/>
              </a:rPr>
              <a:t>Cho ta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SimpleChanges</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2">
              <a:lnSpc>
                <a:spcPct val="150000"/>
              </a:lnSpc>
            </a:pPr>
            <a:r>
              <a:rPr lang="en-US" b="1" dirty="0" err="1">
                <a:latin typeface="Times New Roman" panose="02020603050405020304" pitchFamily="18" charset="0"/>
                <a:cs typeface="Times New Roman" panose="02020603050405020304" pitchFamily="18" charset="0"/>
              </a:rPr>
              <a:t>SimpleChanges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@angular/core</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lvl="2">
              <a:lnSpc>
                <a:spcPct val="150000"/>
              </a:lnSpc>
            </a:pP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@Input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a:t>
            </a:r>
          </a:p>
          <a:p>
            <a:pPr lvl="2">
              <a:lnSpc>
                <a:spcPct val="150000"/>
              </a:lnSpc>
            </a:pPr>
            <a:r>
              <a:rPr lang="en-US" dirty="0">
                <a:latin typeface="Times New Roman" panose="02020603050405020304" pitchFamily="18" charset="0"/>
                <a:cs typeface="Times New Roman" panose="02020603050405020304" pitchFamily="18" charset="0"/>
              </a:rPr>
              <a:t>Demo :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@Input</a:t>
            </a:r>
          </a:p>
          <a:p>
            <a:pPr lvl="1">
              <a:lnSpc>
                <a:spcPct val="150000"/>
              </a:lnSpc>
            </a:pPr>
            <a:r>
              <a:rPr lang="en-US" b="1" dirty="0" err="1">
                <a:latin typeface="Times New Roman" panose="02020603050405020304" pitchFamily="18" charset="0"/>
                <a:cs typeface="Times New Roman" panose="02020603050405020304" pitchFamily="18" charset="0"/>
              </a:rPr>
              <a:t>ngDoCheck</a:t>
            </a:r>
            <a:r>
              <a:rPr lang="en-US" b="1" dirty="0">
                <a:latin typeface="Times New Roman" panose="02020603050405020304" pitchFamily="18" charset="0"/>
                <a:cs typeface="Times New Roman" panose="02020603050405020304" pitchFamily="18" charset="0"/>
              </a:rPr>
              <a:t> : </a:t>
            </a:r>
          </a:p>
          <a:p>
            <a:pPr lvl="2">
              <a:lnSpc>
                <a:spcPct val="150000"/>
              </a:lnSpc>
            </a:pP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VD :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input, event binding, </a:t>
            </a:r>
            <a:r>
              <a:rPr lang="en-US" dirty="0" err="1">
                <a:latin typeface="Times New Roman" panose="02020603050405020304" pitchFamily="18" charset="0"/>
                <a:cs typeface="Times New Roman" panose="02020603050405020304" pitchFamily="18" charset="0"/>
              </a:rPr>
              <a:t>v.v</a:t>
            </a:r>
            <a:r>
              <a:rPr lang="en-US" dirty="0">
                <a:latin typeface="Times New Roman" panose="02020603050405020304" pitchFamily="18" charset="0"/>
                <a:cs typeface="Times New Roman" panose="02020603050405020304" pitchFamily="18" charset="0"/>
              </a:rPr>
              <a:t>…</a:t>
            </a:r>
          </a:p>
          <a:p>
            <a:pPr lvl="2">
              <a:lnSpc>
                <a:spcPct val="150000"/>
              </a:lnSpc>
            </a:pPr>
            <a:r>
              <a:rPr lang="en-US" dirty="0">
                <a:latin typeface="Times New Roman" panose="02020603050405020304" pitchFamily="18" charset="0"/>
                <a:cs typeface="Times New Roman" panose="02020603050405020304" pitchFamily="18" charset="0"/>
              </a:rPr>
              <a:t>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ngOnChanges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ngOnInit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ngOnchanges</a:t>
            </a:r>
            <a:r>
              <a:rPr lang="en-US" b="1" dirty="0">
                <a:latin typeface="Times New Roman" panose="02020603050405020304" pitchFamily="18" charset="0"/>
                <a:cs typeface="Times New Roman" panose="02020603050405020304" pitchFamily="18" charset="0"/>
              </a:rPr>
              <a:t> =&gt;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677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6. Lifecycle Hooks : </a:t>
            </a:r>
            <a:r>
              <a:rPr lang="en-US" sz="3600" dirty="0" err="1">
                <a:latin typeface="Times New Roman" panose="02020603050405020304" pitchFamily="18" charset="0"/>
                <a:cs typeface="Times New Roman" panose="02020603050405020304" pitchFamily="18" charset="0"/>
              </a:rPr>
              <a:t>Vòng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đời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của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ứng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233996"/>
            <a:ext cx="10637407" cy="5351442"/>
          </a:xfrm>
        </p:spPr>
        <p:txBody>
          <a:bodyPr>
            <a:normAutofit fontScale="92500" lnSpcReduction="20000"/>
          </a:bodyPr>
          <a:lstStyle/>
          <a:p>
            <a:pPr lvl="1">
              <a:lnSpc>
                <a:spcPct val="150000"/>
              </a:lnSpc>
            </a:pPr>
            <a:r>
              <a:rPr lang="en-US" sz="2400" b="1">
                <a:latin typeface="Times New Roman" panose="02020603050405020304" pitchFamily="18" charset="0"/>
                <a:cs typeface="Times New Roman" panose="02020603050405020304" pitchFamily="18" charset="0"/>
              </a:rPr>
              <a:t>ngContent : </a:t>
            </a:r>
            <a:endParaRPr lang="en-US" sz="2400">
              <a:latin typeface="Times New Roman" panose="02020603050405020304" pitchFamily="18" charset="0"/>
              <a:cs typeface="Times New Roman" panose="02020603050405020304" pitchFamily="18" charset="0"/>
            </a:endParaRPr>
          </a:p>
          <a:p>
            <a:pPr lvl="2">
              <a:lnSpc>
                <a:spcPct val="150000"/>
              </a:lnSpc>
            </a:pPr>
            <a:r>
              <a:rPr lang="en-US" sz="2000">
                <a:latin typeface="Times New Roman" panose="02020603050405020304" pitchFamily="18" charset="0"/>
                <a:cs typeface="Times New Roman" panose="02020603050405020304" pitchFamily="18" charset="0"/>
              </a:rPr>
              <a:t>Cú pháp : &lt;ng-content&gt;&lt;/ng-content&gt;</a:t>
            </a:r>
          </a:p>
          <a:p>
            <a:pPr lvl="2">
              <a:lnSpc>
                <a:spcPct val="150000"/>
              </a:lnSpc>
            </a:pPr>
            <a:r>
              <a:rPr lang="en-US" sz="2000">
                <a:latin typeface="Times New Roman" panose="02020603050405020304" pitchFamily="18" charset="0"/>
                <a:cs typeface="Times New Roman" panose="02020603050405020304" pitchFamily="18" charset="0"/>
              </a:rPr>
              <a:t>Dùng để hiển thị các prop, html bên trong selector của 1 component.</a:t>
            </a:r>
          </a:p>
          <a:p>
            <a:pPr lvl="3">
              <a:lnSpc>
                <a:spcPct val="150000"/>
              </a:lnSpc>
            </a:pPr>
            <a:r>
              <a:rPr lang="en-US" sz="1800">
                <a:latin typeface="Times New Roman" panose="02020603050405020304" pitchFamily="18" charset="0"/>
                <a:cs typeface="Times New Roman" panose="02020603050405020304" pitchFamily="18" charset="0"/>
              </a:rPr>
              <a:t>Ex : &lt;my-component&gt; Value : ABCDEF &lt;/my-component&gt; // Toàn bộ nội dung sẽ đổ vào </a:t>
            </a:r>
            <a:r>
              <a:rPr lang="en-US" sz="1800" b="1">
                <a:latin typeface="Times New Roman" panose="02020603050405020304" pitchFamily="18" charset="0"/>
                <a:cs typeface="Times New Roman" panose="02020603050405020304" pitchFamily="18" charset="0"/>
              </a:rPr>
              <a:t>ng-content</a:t>
            </a:r>
            <a:endParaRPr lang="en-US" sz="1800">
              <a:latin typeface="Times New Roman" panose="02020603050405020304" pitchFamily="18" charset="0"/>
              <a:cs typeface="Times New Roman" panose="02020603050405020304" pitchFamily="18" charset="0"/>
            </a:endParaRPr>
          </a:p>
          <a:p>
            <a:pPr lvl="2">
              <a:lnSpc>
                <a:spcPct val="150000"/>
              </a:lnSpc>
            </a:pPr>
            <a:r>
              <a:rPr lang="en-US" sz="2000">
                <a:latin typeface="Times New Roman" panose="02020603050405020304" pitchFamily="18" charset="0"/>
                <a:cs typeface="Times New Roman" panose="02020603050405020304" pitchFamily="18" charset="0"/>
              </a:rPr>
              <a:t>Dùng &lt;ng-content </a:t>
            </a:r>
            <a:r>
              <a:rPr lang="en-US" sz="2000" b="1">
                <a:latin typeface="Times New Roman" panose="02020603050405020304" pitchFamily="18" charset="0"/>
                <a:cs typeface="Times New Roman" panose="02020603050405020304" pitchFamily="18" charset="0"/>
              </a:rPr>
              <a:t>select</a:t>
            </a:r>
            <a:r>
              <a:rPr lang="en-US" sz="2000">
                <a:latin typeface="Times New Roman" panose="02020603050405020304" pitchFamily="18" charset="0"/>
                <a:cs typeface="Times New Roman" panose="02020603050405020304" pitchFamily="18" charset="0"/>
              </a:rPr>
              <a:t>=“.tên-class”&gt;&lt;/ng-content&gt; // Để lấy 1 phần tử nào đó.</a:t>
            </a:r>
          </a:p>
          <a:p>
            <a:pPr lvl="3">
              <a:lnSpc>
                <a:spcPct val="150000"/>
              </a:lnSpc>
            </a:pPr>
            <a:r>
              <a:rPr lang="en-US" sz="1800">
                <a:latin typeface="Times New Roman" panose="02020603050405020304" pitchFamily="18" charset="0"/>
                <a:cs typeface="Times New Roman" panose="02020603050405020304" pitchFamily="18" charset="0"/>
              </a:rPr>
              <a:t>. : Class</a:t>
            </a:r>
          </a:p>
          <a:p>
            <a:pPr lvl="3">
              <a:lnSpc>
                <a:spcPct val="150000"/>
              </a:lnSpc>
            </a:pPr>
            <a:r>
              <a:rPr lang="en-US" sz="1800">
                <a:latin typeface="Times New Roman" panose="02020603050405020304" pitchFamily="18" charset="0"/>
                <a:cs typeface="Times New Roman" panose="02020603050405020304" pitchFamily="18" charset="0"/>
              </a:rPr>
              <a:t># : id</a:t>
            </a:r>
          </a:p>
          <a:p>
            <a:pPr lvl="3">
              <a:lnSpc>
                <a:spcPct val="150000"/>
              </a:lnSpc>
            </a:pPr>
            <a:r>
              <a:rPr lang="en-US" sz="1800">
                <a:latin typeface="Times New Roman" panose="02020603050405020304" pitchFamily="18" charset="0"/>
                <a:cs typeface="Times New Roman" panose="02020603050405020304" pitchFamily="18" charset="0"/>
              </a:rPr>
              <a:t>tên-thẻ</a:t>
            </a:r>
          </a:p>
          <a:p>
            <a:pPr lvl="3">
              <a:lnSpc>
                <a:spcPct val="150000"/>
              </a:lnSpc>
            </a:pPr>
            <a:r>
              <a:rPr lang="en-US" sz="1800">
                <a:latin typeface="Times New Roman" panose="02020603050405020304" pitchFamily="18" charset="0"/>
                <a:cs typeface="Times New Roman" panose="02020603050405020304" pitchFamily="18" charset="0"/>
              </a:rPr>
              <a:t>[tên-attribute]</a:t>
            </a:r>
          </a:p>
          <a:p>
            <a:pPr lvl="3">
              <a:lnSpc>
                <a:spcPct val="150000"/>
              </a:lnSpc>
            </a:pPr>
            <a:r>
              <a:rPr lang="en-US" sz="1800">
                <a:latin typeface="Times New Roman" panose="02020603050405020304" pitchFamily="18" charset="0"/>
                <a:cs typeface="Times New Roman" panose="02020603050405020304" pitchFamily="18" charset="0"/>
              </a:rPr>
              <a:t>[tên-attribute=value]</a:t>
            </a:r>
          </a:p>
          <a:p>
            <a:pPr lvl="3">
              <a:lnSpc>
                <a:spcPct val="150000"/>
              </a:lnSpc>
            </a:pPr>
            <a:r>
              <a:rPr lang="en-US" sz="1800">
                <a:latin typeface="Times New Roman" panose="02020603050405020304" pitchFamily="18" charset="0"/>
                <a:cs typeface="Times New Roman" panose="02020603050405020304" pitchFamily="18" charset="0"/>
              </a:rPr>
              <a:t>[attribute1][attribute2]</a:t>
            </a:r>
          </a:p>
        </p:txBody>
      </p:sp>
    </p:spTree>
    <p:extLst>
      <p:ext uri="{BB962C8B-B14F-4D97-AF65-F5344CB8AC3E}">
        <p14:creationId xmlns:p14="http://schemas.microsoft.com/office/powerpoint/2010/main" val="4026264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6. Lifecycle Hooks : </a:t>
            </a:r>
            <a:r>
              <a:rPr lang="en-US" sz="3600" dirty="0" err="1">
                <a:latin typeface="Times New Roman" panose="02020603050405020304" pitchFamily="18" charset="0"/>
                <a:cs typeface="Times New Roman" panose="02020603050405020304" pitchFamily="18" charset="0"/>
              </a:rPr>
              <a:t>Vòng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đời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của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ứng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233996"/>
            <a:ext cx="10637407" cy="5351442"/>
          </a:xfrm>
        </p:spPr>
        <p:txBody>
          <a:bodyPr>
            <a:normAutofit/>
          </a:bodyPr>
          <a:lstStyle/>
          <a:p>
            <a:pPr lvl="1">
              <a:lnSpc>
                <a:spcPct val="150000"/>
              </a:lnSpc>
            </a:pPr>
            <a:r>
              <a:rPr lang="en-US" sz="2400" b="1" dirty="0" err="1">
                <a:latin typeface="Times New Roman" panose="02020603050405020304" pitchFamily="18" charset="0"/>
                <a:cs typeface="Times New Roman" panose="02020603050405020304" pitchFamily="18" charset="0"/>
              </a:rPr>
              <a:t>ngAfterContentInit</a:t>
            </a:r>
            <a:r>
              <a:rPr lang="en-US" sz="2400" b="1" dirty="0">
                <a:latin typeface="Times New Roman" panose="02020603050405020304" pitchFamily="18" charset="0"/>
                <a:cs typeface="Times New Roman" panose="02020603050405020304" pitchFamily="18" charset="0"/>
              </a:rPr>
              <a:t> :</a:t>
            </a:r>
          </a:p>
          <a:p>
            <a:pPr lvl="2">
              <a:lnSpc>
                <a:spcPct val="150000"/>
              </a:lnSpc>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ng-content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ContentChild</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ElementRef</a:t>
            </a:r>
            <a:r>
              <a:rPr lang="en-US" dirty="0">
                <a:latin typeface="Times New Roman" panose="02020603050405020304" pitchFamily="18" charset="0"/>
                <a:cs typeface="Times New Roman" panose="02020603050405020304" pitchFamily="18" charset="0"/>
              </a:rPr>
              <a:t> ) – Template Reference Variable</a:t>
            </a:r>
          </a:p>
          <a:p>
            <a:pPr lvl="2">
              <a:lnSpc>
                <a:spcPct val="150000"/>
              </a:lnSpc>
            </a:pP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endParaRPr lang="en-US" dirty="0">
              <a:latin typeface="Times New Roman" panose="02020603050405020304" pitchFamily="18" charset="0"/>
              <a:cs typeface="Times New Roman" panose="02020603050405020304" pitchFamily="18" charset="0"/>
            </a:endParaRPr>
          </a:p>
          <a:p>
            <a:pPr lvl="2">
              <a:lnSpc>
                <a:spcPct val="150000"/>
              </a:lnSpc>
            </a:pP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component</a:t>
            </a:r>
            <a:endParaRPr lang="en-US" sz="2200" dirty="0">
              <a:latin typeface="Times New Roman" panose="02020603050405020304" pitchFamily="18" charset="0"/>
              <a:cs typeface="Times New Roman" panose="02020603050405020304" pitchFamily="18" charset="0"/>
            </a:endParaRPr>
          </a:p>
          <a:p>
            <a:pPr lvl="1">
              <a:lnSpc>
                <a:spcPct val="150000"/>
              </a:lnSpc>
            </a:pPr>
            <a:r>
              <a:rPr lang="en-US" sz="2400" b="1" dirty="0" err="1">
                <a:latin typeface="Times New Roman" panose="02020603050405020304" pitchFamily="18" charset="0"/>
                <a:cs typeface="Times New Roman" panose="02020603050405020304" pitchFamily="18" charset="0"/>
              </a:rPr>
              <a:t>ngAfterContentChecked</a:t>
            </a:r>
            <a:endParaRPr lang="en-US" sz="2400" b="1" dirty="0">
              <a:latin typeface="Times New Roman" panose="02020603050405020304" pitchFamily="18" charset="0"/>
              <a:cs typeface="Times New Roman" panose="02020603050405020304" pitchFamily="18" charset="0"/>
            </a:endParaRPr>
          </a:p>
          <a:p>
            <a:pPr lvl="2">
              <a:lnSpc>
                <a:spcPct val="150000"/>
              </a:lnSpc>
            </a:pPr>
            <a:r>
              <a:rPr lang="en-US" dirty="0">
                <a:latin typeface="Times New Roman" panose="02020603050405020304" pitchFamily="18" charset="0"/>
                <a:cs typeface="Times New Roman" panose="02020603050405020304" pitchFamily="18" charset="0"/>
              </a:rPr>
              <a:t>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endParaRPr lang="en-US" dirty="0">
              <a:latin typeface="Times New Roman" panose="02020603050405020304" pitchFamily="18" charset="0"/>
              <a:cs typeface="Times New Roman" panose="02020603050405020304" pitchFamily="18" charset="0"/>
            </a:endParaRPr>
          </a:p>
          <a:p>
            <a:pPr lvl="2">
              <a:lnSpc>
                <a:spcPct val="150000"/>
              </a:lnSpc>
            </a:pP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component</a:t>
            </a:r>
          </a:p>
          <a:p>
            <a:pPr lvl="1">
              <a:lnSpc>
                <a:spcPct val="150000"/>
              </a:lnSpc>
            </a:pPr>
            <a:r>
              <a:rPr lang="en-US" dirty="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2358565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6. Lifecycle Hooks : </a:t>
            </a:r>
            <a:r>
              <a:rPr lang="en-US" sz="3600" dirty="0" err="1">
                <a:latin typeface="Times New Roman" panose="02020603050405020304" pitchFamily="18" charset="0"/>
                <a:cs typeface="Times New Roman" panose="02020603050405020304" pitchFamily="18" charset="0"/>
              </a:rPr>
              <a:t>Vòng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đời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của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ứng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233996"/>
            <a:ext cx="10637407" cy="5351442"/>
          </a:xfrm>
        </p:spPr>
        <p:txBody>
          <a:bodyPr>
            <a:noAutofit/>
          </a:bodyPr>
          <a:lstStyle/>
          <a:p>
            <a:pPr lvl="1">
              <a:lnSpc>
                <a:spcPct val="150000"/>
              </a:lnSpc>
            </a:pPr>
            <a:r>
              <a:rPr lang="en-US" sz="2000" b="1" dirty="0" err="1">
                <a:latin typeface="Times New Roman" panose="02020603050405020304" pitchFamily="18" charset="0"/>
                <a:cs typeface="Times New Roman" panose="02020603050405020304" pitchFamily="18" charset="0"/>
              </a:rPr>
              <a:t>ngAfterView</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b="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Angular </a:t>
            </a:r>
            <a:r>
              <a:rPr lang="en-US" sz="2000" dirty="0" err="1">
                <a:latin typeface="Times New Roman" panose="02020603050405020304" pitchFamily="18" charset="0"/>
                <a:cs typeface="Times New Roman" panose="02020603050405020304" pitchFamily="18" charset="0"/>
              </a:rPr>
              <a:t>khởi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view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component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child views.</a:t>
            </a:r>
            <a:endParaRPr lang="en-US" sz="2000" b="1" dirty="0">
              <a:latin typeface="Times New Roman" panose="02020603050405020304" pitchFamily="18" charset="0"/>
              <a:cs typeface="Times New Roman" panose="02020603050405020304" pitchFamily="18" charset="0"/>
            </a:endParaRPr>
          </a:p>
          <a:p>
            <a:pPr lvl="2">
              <a:lnSpc>
                <a:spcPct val="150000"/>
              </a:lnSpc>
            </a:pPr>
            <a:r>
              <a:rPr lang="en-US" sz="1400" dirty="0" err="1">
                <a:latin typeface="Times New Roman" panose="02020603050405020304" pitchFamily="18" charset="0"/>
                <a:cs typeface="Times New Roman" panose="02020603050405020304" pitchFamily="18" charset="0"/>
              </a:rPr>
              <a:t>Chính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phần</a:t>
            </a:r>
            <a:r>
              <a:rPr lang="en-US" sz="1400" dirty="0">
                <a:latin typeface="Times New Roman" panose="02020603050405020304" pitchFamily="18" charset="0"/>
                <a:cs typeface="Times New Roman" panose="02020603050405020304" pitchFamily="18" charset="0"/>
              </a:rPr>
              <a:t> view </a:t>
            </a:r>
            <a:r>
              <a:rPr lang="en-US" sz="1400" dirty="0" err="1">
                <a:latin typeface="Times New Roman" panose="02020603050405020304" pitchFamily="18" charset="0"/>
                <a:cs typeface="Times New Roman" panose="02020603050405020304" pitchFamily="18" charset="0"/>
              </a:rPr>
              <a:t>hiện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tại</a:t>
            </a:r>
            <a:endParaRPr lang="en-US" sz="1400" dirty="0">
              <a:latin typeface="Times New Roman" panose="02020603050405020304" pitchFamily="18" charset="0"/>
              <a:cs typeface="Times New Roman" panose="02020603050405020304" pitchFamily="18" charset="0"/>
            </a:endParaRPr>
          </a:p>
          <a:p>
            <a:pPr lvl="2">
              <a:lnSpc>
                <a:spcPct val="150000"/>
              </a:lnSpc>
            </a:pPr>
            <a:r>
              <a:rPr lang="en-US" sz="1400" dirty="0" err="1">
                <a:latin typeface="Times New Roman" panose="02020603050405020304" pitchFamily="18" charset="0"/>
                <a:cs typeface="Times New Roman" panose="02020603050405020304" pitchFamily="18" charset="0"/>
              </a:rPr>
              <a:t>Xử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lý</a:t>
            </a:r>
            <a:r>
              <a:rPr lang="en-US" sz="1400" dirty="0">
                <a:latin typeface="Times New Roman" panose="02020603050405020304" pitchFamily="18" charset="0"/>
                <a:cs typeface="Times New Roman" panose="02020603050405020304" pitchFamily="18" charset="0"/>
              </a:rPr>
              <a:t> Template + </a:t>
            </a:r>
            <a:r>
              <a:rPr lang="en-US" sz="1400" b="1" dirty="0">
                <a:latin typeface="Times New Roman" panose="02020603050405020304" pitchFamily="18" charset="0"/>
                <a:cs typeface="Times New Roman" panose="02020603050405020304" pitchFamily="18" charset="0"/>
              </a:rPr>
              <a:t>Template Reference Variables</a:t>
            </a:r>
          </a:p>
          <a:p>
            <a:pPr lvl="2">
              <a:lnSpc>
                <a:spcPct val="150000"/>
              </a:lnSpc>
            </a:pPr>
            <a:r>
              <a:rPr lang="en-US" sz="1400" dirty="0" err="1">
                <a:latin typeface="Times New Roman" panose="02020603050405020304" pitchFamily="18" charset="0"/>
                <a:cs typeface="Times New Roman" panose="02020603050405020304" pitchFamily="18" charset="0"/>
              </a:rPr>
              <a:t>Sử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r>
              <a:rPr lang="en-US" sz="1400"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ViewChild</a:t>
            </a:r>
            <a:endParaRPr lang="en-US" sz="1400" dirty="0">
              <a:latin typeface="Times New Roman" panose="02020603050405020304" pitchFamily="18" charset="0"/>
              <a:cs typeface="Times New Roman" panose="02020603050405020304" pitchFamily="18" charset="0"/>
            </a:endParaRPr>
          </a:p>
          <a:p>
            <a:pPr lvl="2">
              <a:lnSpc>
                <a:spcPct val="150000"/>
              </a:lnSpc>
            </a:pPr>
            <a:r>
              <a:rPr lang="en-US" sz="1400" dirty="0" err="1">
                <a:latin typeface="Times New Roman" panose="02020603050405020304" pitchFamily="18" charset="0"/>
                <a:cs typeface="Times New Roman" panose="02020603050405020304" pitchFamily="18" charset="0"/>
              </a:rPr>
              <a:t>Chú</a:t>
            </a:r>
            <a:r>
              <a:rPr lang="en-US" sz="1400" dirty="0">
                <a:latin typeface="Times New Roman" panose="02020603050405020304" pitchFamily="18" charset="0"/>
                <a:cs typeface="Times New Roman" panose="02020603050405020304" pitchFamily="18" charset="0"/>
              </a:rPr>
              <a:t> ý </a:t>
            </a:r>
            <a:r>
              <a:rPr lang="en-US" sz="1400" dirty="0" err="1">
                <a:latin typeface="Times New Roman" panose="02020603050405020304" pitchFamily="18" charset="0"/>
                <a:cs typeface="Times New Roman" panose="02020603050405020304" pitchFamily="18" charset="0"/>
              </a:rPr>
              <a:t>khi</a:t>
            </a:r>
            <a:r>
              <a:rPr lang="en-US" sz="1400" dirty="0">
                <a:latin typeface="Times New Roman" panose="02020603050405020304" pitchFamily="18" charset="0"/>
                <a:cs typeface="Times New Roman" panose="02020603050405020304" pitchFamily="18" charset="0"/>
              </a:rPr>
              <a:t> dung template ref ( #</a:t>
            </a:r>
            <a:r>
              <a:rPr lang="en-US" sz="1400" dirty="0" err="1">
                <a:latin typeface="Times New Roman" panose="02020603050405020304" pitchFamily="18" charset="0"/>
                <a:cs typeface="Times New Roman" panose="02020603050405020304" pitchFamily="18" charset="0"/>
              </a:rPr>
              <a:t>tên-biến</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cũng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r>
              <a:rPr lang="en-US" sz="1400"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ViewChild</a:t>
            </a:r>
            <a:endParaRPr lang="en-US" sz="1400" b="1" dirty="0">
              <a:latin typeface="Times New Roman" panose="02020603050405020304" pitchFamily="18" charset="0"/>
              <a:cs typeface="Times New Roman" panose="02020603050405020304" pitchFamily="18" charset="0"/>
            </a:endParaRPr>
          </a:p>
          <a:p>
            <a:pPr lvl="3">
              <a:lnSpc>
                <a:spcPct val="150000"/>
              </a:lnSpc>
            </a:pPr>
            <a:r>
              <a:rPr lang="en-US" dirty="0">
                <a:latin typeface="Times New Roman" panose="02020603050405020304" pitchFamily="18" charset="0"/>
                <a:cs typeface="Times New Roman" panose="02020603050405020304" pitchFamily="18" charset="0"/>
              </a:rPr>
              <a:t>VD : &lt;my-component #</a:t>
            </a:r>
            <a:r>
              <a:rPr lang="en-US" dirty="0" err="1">
                <a:latin typeface="Times New Roman" panose="02020603050405020304" pitchFamily="18" charset="0"/>
                <a:cs typeface="Times New Roman" panose="02020603050405020304" pitchFamily="18" charset="0"/>
              </a:rPr>
              <a:t>abc</a:t>
            </a:r>
            <a:r>
              <a:rPr lang="en-US" dirty="0">
                <a:latin typeface="Times New Roman" panose="02020603050405020304" pitchFamily="18" charset="0"/>
                <a:cs typeface="Times New Roman" panose="02020603050405020304" pitchFamily="18" charset="0"/>
              </a:rPr>
              <a:t> /&gt;</a:t>
            </a:r>
          </a:p>
          <a:p>
            <a:pPr lvl="1">
              <a:lnSpc>
                <a:spcPct val="150000"/>
              </a:lnSpc>
            </a:pPr>
            <a:r>
              <a:rPr lang="en-US" sz="2000" b="1" dirty="0" err="1">
                <a:latin typeface="Times New Roman" panose="02020603050405020304" pitchFamily="18" charset="0"/>
                <a:cs typeface="Times New Roman" panose="02020603050405020304" pitchFamily="18" charset="0"/>
              </a:rPr>
              <a:t>ngAfterViewChecked</a:t>
            </a:r>
            <a:endParaRPr lang="en-US" sz="2000" b="1" dirty="0">
              <a:latin typeface="Times New Roman" panose="02020603050405020304" pitchFamily="18" charset="0"/>
              <a:cs typeface="Times New Roman" panose="02020603050405020304" pitchFamily="18" charset="0"/>
            </a:endParaRPr>
          </a:p>
          <a:p>
            <a:pPr lvl="2">
              <a:lnSpc>
                <a:spcPct val="150000"/>
              </a:lnSpc>
            </a:pPr>
            <a:r>
              <a:rPr lang="en-US" sz="1400" dirty="0">
                <a:latin typeface="Times New Roman" panose="02020603050405020304" pitchFamily="18" charset="0"/>
                <a:cs typeface="Times New Roman" panose="02020603050405020304" pitchFamily="18" charset="0"/>
              </a:rPr>
              <a:t>Đ</a:t>
            </a:r>
            <a:r>
              <a:rPr lang="vi-VN" sz="1400" dirty="0">
                <a:latin typeface="Times New Roman" panose="02020603050405020304" pitchFamily="18" charset="0"/>
                <a:cs typeface="Times New Roman" panose="02020603050405020304" pitchFamily="18" charset="0"/>
              </a:rPr>
              <a:t>ư</a:t>
            </a:r>
            <a:r>
              <a:rPr lang="en-US" sz="1400" dirty="0" err="1">
                <a:latin typeface="Times New Roman" panose="02020603050405020304" pitchFamily="18" charset="0"/>
                <a:cs typeface="Times New Roman" panose="02020603050405020304" pitchFamily="18" charset="0"/>
              </a:rPr>
              <a:t>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gọi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nhiều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lần</a:t>
            </a:r>
            <a:endParaRPr lang="en-US" sz="1400" dirty="0">
              <a:latin typeface="Times New Roman" panose="02020603050405020304" pitchFamily="18" charset="0"/>
              <a:cs typeface="Times New Roman" panose="02020603050405020304" pitchFamily="18" charset="0"/>
            </a:endParaRPr>
          </a:p>
          <a:p>
            <a:pPr lvl="2">
              <a:lnSpc>
                <a:spcPct val="150000"/>
              </a:lnSpc>
            </a:pPr>
            <a:r>
              <a:rPr lang="en-US" sz="1400" dirty="0" err="1">
                <a:latin typeface="Times New Roman" panose="02020603050405020304" pitchFamily="18" charset="0"/>
                <a:cs typeface="Times New Roman" panose="02020603050405020304" pitchFamily="18" charset="0"/>
              </a:rPr>
              <a:t>Chỉ</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component</a:t>
            </a:r>
          </a:p>
          <a:p>
            <a:pPr lvl="1">
              <a:lnSpc>
                <a:spcPct val="150000"/>
              </a:lnSpc>
            </a:pPr>
            <a:r>
              <a:rPr lang="en-US" sz="1400" dirty="0">
                <a:latin typeface="Times New Roman" panose="02020603050405020304" pitchFamily="18" charset="0"/>
                <a:cs typeface="Times New Roman" panose="02020603050405020304" pitchFamily="18" charset="0"/>
              </a:rPr>
              <a:t>Demo :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button add user – </a:t>
            </a:r>
            <a:r>
              <a:rPr lang="en-US" sz="1400" dirty="0" err="1">
                <a:latin typeface="Times New Roman" panose="02020603050405020304" pitchFamily="18" charset="0"/>
                <a:cs typeface="Times New Roman" panose="02020603050405020304" pitchFamily="18" charset="0"/>
              </a:rPr>
              <a:t>nếu</a:t>
            </a:r>
            <a:r>
              <a:rPr lang="en-US" sz="1400" dirty="0">
                <a:latin typeface="Times New Roman" panose="02020603050405020304" pitchFamily="18" charset="0"/>
                <a:cs typeface="Times New Roman" panose="02020603050405020304" pitchFamily="18" charset="0"/>
              </a:rPr>
              <a:t> 3 </a:t>
            </a:r>
            <a:r>
              <a:rPr lang="en-US" sz="1400" dirty="0" err="1">
                <a:latin typeface="Times New Roman" panose="02020603050405020304" pitchFamily="18" charset="0"/>
                <a:cs typeface="Times New Roman" panose="02020603050405020304" pitchFamily="18" charset="0"/>
              </a:rPr>
              <a:t>phần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tử</a:t>
            </a:r>
            <a:r>
              <a:rPr lang="en-US" sz="1400" dirty="0">
                <a:latin typeface="Times New Roman" panose="02020603050405020304" pitchFamily="18" charset="0"/>
                <a:cs typeface="Times New Roman" panose="02020603050405020304" pitchFamily="18" charset="0"/>
              </a:rPr>
              <a:t> -&gt; </a:t>
            </a:r>
            <a:r>
              <a:rPr lang="en-US" sz="1400" dirty="0" err="1">
                <a:latin typeface="Times New Roman" panose="02020603050405020304" pitchFamily="18" charset="0"/>
                <a:cs typeface="Times New Roman" panose="02020603050405020304" pitchFamily="18" charset="0"/>
              </a:rPr>
              <a:t>màu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khác</a:t>
            </a:r>
            <a:r>
              <a:rPr lang="en-US" sz="1400" dirty="0">
                <a:latin typeface="Times New Roman" panose="02020603050405020304" pitchFamily="18" charset="0"/>
                <a:cs typeface="Times New Roman" panose="02020603050405020304" pitchFamily="18" charset="0"/>
              </a:rPr>
              <a:t>, 4,5 </a:t>
            </a:r>
            <a:r>
              <a:rPr lang="en-US" sz="1400" dirty="0" err="1">
                <a:latin typeface="Times New Roman" panose="02020603050405020304" pitchFamily="18" charset="0"/>
                <a:cs typeface="Times New Roman" panose="02020603050405020304" pitchFamily="18" charset="0"/>
              </a:rPr>
              <a:t>phần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màu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khác</a:t>
            </a:r>
            <a:r>
              <a:rPr lang="en-US" sz="1400" dirty="0">
                <a:latin typeface="Times New Roman" panose="02020603050405020304" pitchFamily="18" charset="0"/>
                <a:cs typeface="Times New Roman" panose="02020603050405020304" pitchFamily="18" charset="0"/>
              </a:rPr>
              <a:t>, In </a:t>
            </a:r>
            <a:r>
              <a:rPr lang="en-US" sz="1400" dirty="0" err="1">
                <a:latin typeface="Times New Roman" panose="02020603050405020304" pitchFamily="18" charset="0"/>
                <a:cs typeface="Times New Roman" panose="02020603050405020304" pitchFamily="18" charset="0"/>
              </a:rPr>
              <a:t>ra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số</a:t>
            </a:r>
            <a:r>
              <a:rPr lang="en-US" sz="1400" dirty="0">
                <a:latin typeface="Times New Roman" panose="02020603050405020304" pitchFamily="18" charset="0"/>
                <a:cs typeface="Times New Roman" panose="02020603050405020304" pitchFamily="18" charset="0"/>
              </a:rPr>
              <a:t> l</a:t>
            </a:r>
            <a:r>
              <a:rPr lang="vi-VN" sz="1400" dirty="0">
                <a:latin typeface="Times New Roman" panose="02020603050405020304" pitchFamily="18" charset="0"/>
                <a:cs typeface="Times New Roman" panose="02020603050405020304" pitchFamily="18" charset="0"/>
              </a:rPr>
              <a:t>ư</a:t>
            </a:r>
            <a:r>
              <a:rPr lang="en-US" sz="1400" dirty="0" err="1">
                <a:latin typeface="Times New Roman" panose="02020603050405020304" pitchFamily="18" charset="0"/>
                <a:cs typeface="Times New Roman" panose="02020603050405020304" pitchFamily="18" charset="0"/>
              </a:rPr>
              <a:t>ợng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phần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tử</a:t>
            </a:r>
            <a:r>
              <a:rPr lang="en-US" sz="1400" dirty="0">
                <a:latin typeface="Times New Roman" panose="02020603050405020304" pitchFamily="18" charset="0"/>
                <a:cs typeface="Times New Roman" panose="02020603050405020304" pitchFamily="18" charset="0"/>
              </a:rPr>
              <a:t> ở </a:t>
            </a:r>
            <a:r>
              <a:rPr lang="en-US" sz="1400" dirty="0" err="1">
                <a:latin typeface="Times New Roman" panose="02020603050405020304" pitchFamily="18" charset="0"/>
                <a:cs typeface="Times New Roman" panose="02020603050405020304" pitchFamily="18" charset="0"/>
              </a:rPr>
              <a:t>ngOnInit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ngAfterViewChecked</a:t>
            </a:r>
            <a:r>
              <a:rPr lang="en-US" sz="1400" dirty="0">
                <a:latin typeface="Times New Roman" panose="02020603050405020304" pitchFamily="18" charset="0"/>
                <a:cs typeface="Times New Roman" panose="02020603050405020304" pitchFamily="18" charset="0"/>
              </a:rPr>
              <a:t> ( In </a:t>
            </a:r>
            <a:r>
              <a:rPr lang="en-US" sz="1400" dirty="0" err="1">
                <a:latin typeface="Times New Roman" panose="02020603050405020304" pitchFamily="18" charset="0"/>
                <a:cs typeface="Times New Roman" panose="02020603050405020304" pitchFamily="18" charset="0"/>
              </a:rPr>
              <a:t>ra</a:t>
            </a:r>
            <a:r>
              <a:rPr lang="en-US" sz="1400" dirty="0">
                <a:latin typeface="Times New Roman" panose="02020603050405020304" pitchFamily="18" charset="0"/>
                <a:cs typeface="Times New Roman" panose="02020603050405020304" pitchFamily="18" charset="0"/>
              </a:rPr>
              <a:t> ở </a:t>
            </a:r>
            <a:r>
              <a:rPr lang="en-US" sz="1400" dirty="0" err="1">
                <a:latin typeface="Times New Roman" panose="02020603050405020304" pitchFamily="18" charset="0"/>
                <a:cs typeface="Times New Roman" panose="02020603050405020304" pitchFamily="18" charset="0"/>
              </a:rPr>
              <a:t>ph</a:t>
            </a:r>
            <a:r>
              <a:rPr lang="vi-VN" sz="1400" dirty="0">
                <a:latin typeface="Times New Roman" panose="02020603050405020304" pitchFamily="18" charset="0"/>
                <a:cs typeface="Times New Roman" panose="02020603050405020304" pitchFamily="18" charset="0"/>
              </a:rPr>
              <a:t>ư</a:t>
            </a:r>
            <a:r>
              <a:rPr lang="en-US" sz="1400" dirty="0" err="1">
                <a:latin typeface="Times New Roman" panose="02020603050405020304" pitchFamily="18" charset="0"/>
                <a:cs typeface="Times New Roman" panose="02020603050405020304" pitchFamily="18" charset="0"/>
              </a:rPr>
              <a:t>ơng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thức</a:t>
            </a:r>
            <a:r>
              <a:rPr lang="en-US" sz="1400" dirty="0">
                <a:latin typeface="Times New Roman" panose="02020603050405020304" pitchFamily="18" charset="0"/>
                <a:cs typeface="Times New Roman" panose="02020603050405020304" pitchFamily="18" charset="0"/>
              </a:rPr>
              <a:t> add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ngAfterViewChecked</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kiểm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marL="914400" lvl="2" indent="0">
              <a:lnSpc>
                <a:spcPct val="150000"/>
              </a:lnSpc>
              <a:buNone/>
            </a:pPr>
            <a:r>
              <a:rPr lang="en-US" sz="1400" dirty="0">
                <a:latin typeface="Times New Roman" panose="02020603050405020304" pitchFamily="18" charset="0"/>
                <a:cs typeface="Times New Roman" panose="02020603050405020304" pitchFamily="18" charset="0"/>
              </a:rPr>
              <a:t>Ex : </a:t>
            </a:r>
            <a:r>
              <a:rPr lang="en-US" sz="1400" b="1" dirty="0" err="1">
                <a:latin typeface="Times New Roman" panose="02020603050405020304" pitchFamily="18" charset="0"/>
                <a:cs typeface="Times New Roman" panose="02020603050405020304" pitchFamily="18" charset="0"/>
              </a:rPr>
              <a:t>this.yourViewChild.nativeElement.style.backgroundColor</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8571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7. Service :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DI</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1103312" y="2052918"/>
            <a:ext cx="9576525" cy="4410026"/>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Dependency Injection :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design pattern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Angular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kéo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code,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chậm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=&gt; DI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angular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DI.</a:t>
            </a:r>
          </a:p>
          <a:p>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service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console.log,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v.v</a:t>
            </a:r>
            <a:r>
              <a:rPr lang="en-US" dirty="0">
                <a:latin typeface="Times New Roman" panose="02020603050405020304" pitchFamily="18" charset="0"/>
                <a:cs typeface="Times New Roman" panose="02020603050405020304" pitchFamily="18" charset="0"/>
              </a:rPr>
              <a:t>…</a:t>
            </a:r>
          </a:p>
          <a:p>
            <a:r>
              <a:rPr lang="en-US" u="sng" dirty="0" err="1">
                <a:latin typeface="Times New Roman" panose="02020603050405020304" pitchFamily="18" charset="0"/>
                <a:cs typeface="Times New Roman" panose="02020603050405020304" pitchFamily="18" charset="0"/>
              </a:rPr>
              <a:t>Cách</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sử</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dụng</a:t>
            </a:r>
            <a:r>
              <a:rPr lang="en-US" u="sng" dirty="0">
                <a:latin typeface="Times New Roman" panose="02020603050405020304" pitchFamily="18" charset="0"/>
                <a:cs typeface="Times New Roman" panose="02020603050405020304" pitchFamily="18" charset="0"/>
              </a:rPr>
              <a:t> service </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kèm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@Injectable</a:t>
            </a:r>
          </a:p>
          <a:p>
            <a:pPr lvl="1"/>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providers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provider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component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component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Inject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constructor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khởi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tạo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đối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tượng</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Demo :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service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Cú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CLI : </a:t>
            </a:r>
            <a:r>
              <a:rPr lang="en-US" sz="2400" b="1" dirty="0">
                <a:latin typeface="Times New Roman" panose="02020603050405020304" pitchFamily="18" charset="0"/>
                <a:cs typeface="Times New Roman" panose="02020603050405020304" pitchFamily="18" charset="0"/>
              </a:rPr>
              <a:t>ng g service my-new-service</a:t>
            </a:r>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F795A31-7516-4520-9BE9-2644C3588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6226" y="4017968"/>
            <a:ext cx="4295774" cy="2781822"/>
          </a:xfrm>
          <a:prstGeom prst="rect">
            <a:avLst/>
          </a:prstGeom>
        </p:spPr>
      </p:pic>
    </p:spTree>
    <p:extLst>
      <p:ext uri="{BB962C8B-B14F-4D97-AF65-F5344CB8AC3E}">
        <p14:creationId xmlns:p14="http://schemas.microsoft.com/office/powerpoint/2010/main" val="3855471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8. Router ( Routing )</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p:txBody>
          <a:bodyPr>
            <a:normAutofit/>
          </a:bodyPr>
          <a:lstStyle/>
          <a:p>
            <a:pPr>
              <a:lnSpc>
                <a:spcPct val="150000"/>
              </a:lnSpc>
            </a:pPr>
            <a:r>
              <a:rPr lang="en-US" sz="2400" err="1">
                <a:latin typeface="Times New Roman" panose="02020603050405020304" pitchFamily="18" charset="0"/>
                <a:cs typeface="Times New Roman" panose="02020603050405020304" pitchFamily="18" charset="0"/>
              </a:rPr>
              <a:t>Thực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hiện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nhiệm</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vụ</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chính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là</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chuyển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trang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thay</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đổi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một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số</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thành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phần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mà</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không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cần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phải</a:t>
            </a:r>
            <a:r>
              <a:rPr lang="en-US" sz="2400">
                <a:latin typeface="Times New Roman" panose="02020603050405020304" pitchFamily="18" charset="0"/>
                <a:cs typeface="Times New Roman" panose="02020603050405020304" pitchFamily="18" charset="0"/>
              </a:rPr>
              <a:t> load </a:t>
            </a:r>
            <a:r>
              <a:rPr lang="en-US" sz="2400" err="1">
                <a:latin typeface="Times New Roman" panose="02020603050405020304" pitchFamily="18" charset="0"/>
                <a:cs typeface="Times New Roman" panose="02020603050405020304" pitchFamily="18" charset="0"/>
              </a:rPr>
              <a:t>lại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trang</a:t>
            </a:r>
            <a:r>
              <a:rPr lang="en-US" sz="2400">
                <a:latin typeface="Times New Roman" panose="02020603050405020304" pitchFamily="18" charset="0"/>
                <a:cs typeface="Times New Roman" panose="02020603050405020304" pitchFamily="18" charset="0"/>
              </a:rPr>
              <a:t>.</a:t>
            </a:r>
          </a:p>
          <a:p>
            <a:pPr>
              <a:lnSpc>
                <a:spcPct val="150000"/>
              </a:lnSpc>
            </a:pPr>
            <a:r>
              <a:rPr lang="en-US" sz="2400" err="1">
                <a:latin typeface="Times New Roman" panose="02020603050405020304" pitchFamily="18" charset="0"/>
                <a:cs typeface="Times New Roman" panose="02020603050405020304" pitchFamily="18" charset="0"/>
              </a:rPr>
              <a:t>Các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vấn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đề</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cần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chú</a:t>
            </a:r>
            <a:r>
              <a:rPr lang="en-US" sz="2400">
                <a:latin typeface="Times New Roman" panose="02020603050405020304" pitchFamily="18" charset="0"/>
                <a:cs typeface="Times New Roman" panose="02020603050405020304" pitchFamily="18" charset="0"/>
              </a:rPr>
              <a:t> ý :</a:t>
            </a:r>
          </a:p>
          <a:p>
            <a:pPr lvl="1">
              <a:lnSpc>
                <a:spcPct val="150000"/>
              </a:lnSpc>
            </a:pPr>
            <a:r>
              <a:rPr lang="en-US" sz="2000" err="1">
                <a:latin typeface="Times New Roman" panose="02020603050405020304" pitchFamily="18" charset="0"/>
                <a:cs typeface="Times New Roman" panose="02020603050405020304" pitchFamily="18" charset="0"/>
              </a:rPr>
              <a:t>Tại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index.html</a:t>
            </a:r>
            <a:r>
              <a:rPr lang="en-US" sz="2000">
                <a:latin typeface="Times New Roman" panose="02020603050405020304" pitchFamily="18" charset="0"/>
                <a:cs typeface="Times New Roman" panose="02020603050405020304" pitchFamily="18" charset="0"/>
              </a:rPr>
              <a:t> : &lt;base </a:t>
            </a:r>
            <a:r>
              <a:rPr lang="en-US" sz="2000" err="1">
                <a:latin typeface="Times New Roman" panose="02020603050405020304" pitchFamily="18" charset="0"/>
                <a:cs typeface="Times New Roman" panose="02020603050405020304" pitchFamily="18" charset="0"/>
              </a:rPr>
              <a:t>href</a:t>
            </a:r>
            <a:r>
              <a:rPr lang="en-US" sz="2000">
                <a:latin typeface="Times New Roman" panose="02020603050405020304" pitchFamily="18" charset="0"/>
                <a:cs typeface="Times New Roman" panose="02020603050405020304" pitchFamily="18" charset="0"/>
              </a:rPr>
              <a:t>="/"&gt;</a:t>
            </a:r>
          </a:p>
          <a:p>
            <a:pPr lvl="1">
              <a:lnSpc>
                <a:spcPct val="150000"/>
              </a:lnSpc>
            </a:pPr>
            <a:r>
              <a:rPr lang="en-US" sz="2000" err="1">
                <a:latin typeface="Times New Roman" panose="02020603050405020304" pitchFamily="18" charset="0"/>
                <a:cs typeface="Times New Roman" panose="02020603050405020304" pitchFamily="18" charset="0"/>
              </a:rPr>
              <a:t>Cần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1 </a:t>
            </a:r>
            <a:r>
              <a:rPr lang="en-US" sz="2000" err="1">
                <a:latin typeface="Times New Roman" panose="02020603050405020304" pitchFamily="18" charset="0"/>
                <a:cs typeface="Times New Roman" panose="02020603050405020304" pitchFamily="18" charset="0"/>
              </a:rPr>
              <a:t>khu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khai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báo</a:t>
            </a:r>
            <a:r>
              <a:rPr lang="en-US" sz="2000">
                <a:latin typeface="Times New Roman" panose="02020603050405020304" pitchFamily="18" charset="0"/>
                <a:cs typeface="Times New Roman" panose="02020603050405020304" pitchFamily="18" charset="0"/>
              </a:rPr>
              <a:t> directive :  &lt;router-outlet&gt;&lt;/router-outlet&gt; n</a:t>
            </a:r>
            <a:r>
              <a:rPr lang="vi-VN" sz="2000">
                <a:latin typeface="Times New Roman" panose="02020603050405020304" pitchFamily="18" charset="0"/>
                <a:cs typeface="Times New Roman" panose="02020603050405020304" pitchFamily="18" charset="0"/>
              </a:rPr>
              <a:t>ơ</a:t>
            </a:r>
            <a:r>
              <a:rPr lang="en-US" sz="2000" err="1">
                <a:latin typeface="Times New Roman" panose="02020603050405020304" pitchFamily="18" charset="0"/>
                <a:cs typeface="Times New Roman" panose="02020603050405020304" pitchFamily="18" charset="0"/>
              </a:rPr>
              <a:t>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nội</a:t>
            </a:r>
            <a:r>
              <a:rPr lang="en-US" sz="2000">
                <a:latin typeface="Times New Roman" panose="02020603050405020304" pitchFamily="18" charset="0"/>
                <a:cs typeface="Times New Roman" panose="02020603050405020304" pitchFamily="18" charset="0"/>
              </a:rPr>
              <a:t> dung </a:t>
            </a:r>
            <a:r>
              <a:rPr lang="en-US" sz="2000" err="1">
                <a:latin typeface="Times New Roman" panose="02020603050405020304" pitchFamily="18" charset="0"/>
                <a:cs typeface="Times New Roman" panose="02020603050405020304" pitchFamily="18" charset="0"/>
              </a:rPr>
              <a:t>cần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thay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đổi</a:t>
            </a:r>
            <a:r>
              <a:rPr lang="en-US" sz="2000">
                <a:latin typeface="Times New Roman" panose="02020603050405020304" pitchFamily="18" charset="0"/>
                <a:cs typeface="Times New Roman" panose="02020603050405020304" pitchFamily="18" charset="0"/>
              </a:rPr>
              <a:t>.</a:t>
            </a:r>
          </a:p>
          <a:p>
            <a:pPr lvl="1">
              <a:lnSpc>
                <a:spcPct val="150000"/>
              </a:lnSpc>
            </a:pPr>
            <a:r>
              <a:rPr lang="en-US" sz="2000" err="1">
                <a:latin typeface="Times New Roman" panose="02020603050405020304" pitchFamily="18" charset="0"/>
                <a:cs typeface="Times New Roman" panose="02020603050405020304" pitchFamily="18" charset="0"/>
              </a:rPr>
              <a:t>Cần</a:t>
            </a:r>
            <a:r>
              <a:rPr lang="en-US" sz="2000">
                <a:latin typeface="Times New Roman" panose="02020603050405020304" pitchFamily="18" charset="0"/>
                <a:cs typeface="Times New Roman" panose="02020603050405020304" pitchFamily="18" charset="0"/>
              </a:rPr>
              <a:t> import </a:t>
            </a:r>
            <a:r>
              <a:rPr lang="en-US" sz="2000" b="1" err="1">
                <a:latin typeface="Times New Roman" panose="02020603050405020304" pitchFamily="18" charset="0"/>
                <a:cs typeface="Times New Roman" panose="02020603050405020304" pitchFamily="18" charset="0"/>
              </a:rPr>
              <a:t>RouterModule</a:t>
            </a:r>
            <a:r>
              <a:rPr lang="en-US" sz="2000" b="1">
                <a:latin typeface="Times New Roman" panose="02020603050405020304" pitchFamily="18" charset="0"/>
                <a:cs typeface="Times New Roman" panose="02020603050405020304" pitchFamily="18" charset="0"/>
              </a:rPr>
              <a:t>, Routes </a:t>
            </a:r>
            <a:r>
              <a:rPr lang="en-US" sz="2000" err="1">
                <a:latin typeface="Times New Roman" panose="02020603050405020304" pitchFamily="18" charset="0"/>
                <a:cs typeface="Times New Roman" panose="02020603050405020304" pitchFamily="18" charset="0"/>
              </a:rPr>
              <a:t>từ</a:t>
            </a: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@angular/router</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230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8. Router ( Routing )</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1103312" y="2052918"/>
            <a:ext cx="9141519" cy="4195481"/>
          </a:xfrm>
        </p:spPr>
        <p:txBody>
          <a:bodyPr>
            <a:normAutofit fontScale="92500"/>
          </a:bodyPr>
          <a:lstStyle/>
          <a:p>
            <a:pPr>
              <a:lnSpc>
                <a:spcPct val="150000"/>
              </a:lnSpc>
            </a:pPr>
            <a:r>
              <a:rPr lang="en-US" sz="2800" err="1">
                <a:latin typeface="Times New Roman" panose="02020603050405020304" pitchFamily="18" charset="0"/>
                <a:cs typeface="Times New Roman" panose="02020603050405020304" pitchFamily="18" charset="0"/>
              </a:rPr>
              <a:t>Khai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báo</a:t>
            </a:r>
            <a:r>
              <a:rPr lang="en-US" sz="2800">
                <a:latin typeface="Times New Roman" panose="02020603050405020304" pitchFamily="18" charset="0"/>
                <a:cs typeface="Times New Roman" panose="02020603050405020304" pitchFamily="18" charset="0"/>
              </a:rPr>
              <a:t> router root </a:t>
            </a:r>
            <a:r>
              <a:rPr lang="en-US" sz="2800" err="1">
                <a:latin typeface="Times New Roman" panose="02020603050405020304" pitchFamily="18" charset="0"/>
                <a:cs typeface="Times New Roman" panose="02020603050405020304" pitchFamily="18" charset="0"/>
              </a:rPr>
              <a:t>cho</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ứng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dụng</a:t>
            </a:r>
            <a:r>
              <a:rPr lang="en-US" sz="2800">
                <a:latin typeface="Times New Roman" panose="02020603050405020304" pitchFamily="18" charset="0"/>
                <a:cs typeface="Times New Roman" panose="02020603050405020304" pitchFamily="18" charset="0"/>
              </a:rPr>
              <a:t> : </a:t>
            </a:r>
            <a:r>
              <a:rPr lang="en-US" sz="2800" b="1" err="1">
                <a:latin typeface="Times New Roman" panose="02020603050405020304" pitchFamily="18" charset="0"/>
                <a:cs typeface="Times New Roman" panose="02020603050405020304" pitchFamily="18" charset="0"/>
              </a:rPr>
              <a:t>RouterModule.forRoot</a:t>
            </a:r>
            <a:r>
              <a:rPr lang="en-US" sz="2800">
                <a:latin typeface="Times New Roman" panose="02020603050405020304" pitchFamily="18" charset="0"/>
                <a:cs typeface="Times New Roman" panose="02020603050405020304" pitchFamily="18" charset="0"/>
              </a:rPr>
              <a:t>(</a:t>
            </a:r>
            <a:r>
              <a:rPr lang="en-US" sz="2800" b="1" err="1">
                <a:latin typeface="Times New Roman" panose="02020603050405020304" pitchFamily="18" charset="0"/>
                <a:cs typeface="Times New Roman" panose="02020603050405020304" pitchFamily="18" charset="0"/>
              </a:rPr>
              <a:t>mảng_routes</a:t>
            </a:r>
            <a:r>
              <a:rPr lang="en-US" sz="2800" b="1">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 Routes)</a:t>
            </a:r>
          </a:p>
          <a:p>
            <a:pPr lvl="1">
              <a:lnSpc>
                <a:spcPct val="150000"/>
              </a:lnSpc>
            </a:pPr>
            <a:r>
              <a:rPr lang="en-US" sz="2400">
                <a:latin typeface="Times New Roman" panose="02020603050405020304" pitchFamily="18" charset="0"/>
                <a:cs typeface="Times New Roman" panose="02020603050405020304" pitchFamily="18" charset="0"/>
              </a:rPr>
              <a:t>1 </a:t>
            </a:r>
            <a:r>
              <a:rPr lang="en-US" sz="2400" err="1">
                <a:latin typeface="Times New Roman" panose="02020603050405020304" pitchFamily="18" charset="0"/>
                <a:cs typeface="Times New Roman" panose="02020603050405020304" pitchFamily="18" charset="0"/>
              </a:rPr>
              <a:t>Phần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tử</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trong</a:t>
            </a:r>
            <a:r>
              <a:rPr lang="en-US" sz="2400">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mảng_routes</a:t>
            </a:r>
            <a:r>
              <a:rPr lang="en-US" sz="2400" b="1">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sẽ</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là</a:t>
            </a:r>
            <a:r>
              <a:rPr lang="en-US" sz="2400">
                <a:latin typeface="Times New Roman" panose="02020603050405020304" pitchFamily="18" charset="0"/>
                <a:cs typeface="Times New Roman" panose="02020603050405020304" pitchFamily="18" charset="0"/>
              </a:rPr>
              <a:t> 1 object bao </a:t>
            </a:r>
            <a:r>
              <a:rPr lang="en-US" sz="2400" err="1">
                <a:latin typeface="Times New Roman" panose="02020603050405020304" pitchFamily="18" charset="0"/>
                <a:cs typeface="Times New Roman" panose="02020603050405020304" pitchFamily="18" charset="0"/>
              </a:rPr>
              <a:t>gồm</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tối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thiểu</a:t>
            </a:r>
            <a:r>
              <a:rPr lang="en-US" sz="2400">
                <a:latin typeface="Times New Roman" panose="02020603050405020304" pitchFamily="18" charset="0"/>
                <a:cs typeface="Times New Roman" panose="02020603050405020304" pitchFamily="18" charset="0"/>
              </a:rPr>
              <a:t> :</a:t>
            </a:r>
          </a:p>
          <a:p>
            <a:pPr lvl="2">
              <a:lnSpc>
                <a:spcPct val="150000"/>
              </a:lnSpc>
            </a:pPr>
            <a:r>
              <a:rPr lang="en-US" sz="2000" b="1">
                <a:latin typeface="Times New Roman" panose="02020603050405020304" pitchFamily="18" charset="0"/>
                <a:cs typeface="Times New Roman" panose="02020603050405020304" pitchFamily="18" charset="0"/>
              </a:rPr>
              <a:t>path : </a:t>
            </a:r>
            <a:r>
              <a:rPr lang="en-US" sz="2000" err="1">
                <a:latin typeface="Times New Roman" panose="02020603050405020304" pitchFamily="18" charset="0"/>
                <a:cs typeface="Times New Roman" panose="02020603050405020304" pitchFamily="18" charset="0"/>
              </a:rPr>
              <a:t>khai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báo</a:t>
            </a:r>
            <a:r>
              <a:rPr lang="en-US" sz="2000">
                <a:latin typeface="Times New Roman" panose="02020603050405020304" pitchFamily="18" charset="0"/>
                <a:cs typeface="Times New Roman" panose="02020603050405020304" pitchFamily="18" charset="0"/>
              </a:rPr>
              <a:t> đ</a:t>
            </a:r>
            <a:r>
              <a:rPr lang="vi-VN" sz="2000">
                <a:latin typeface="Times New Roman" panose="02020603050405020304" pitchFamily="18" charset="0"/>
                <a:cs typeface="Times New Roman" panose="02020603050405020304" pitchFamily="18" charset="0"/>
              </a:rPr>
              <a:t>ư</a:t>
            </a:r>
            <a:r>
              <a:rPr lang="en-US" sz="2000" err="1">
                <a:latin typeface="Times New Roman" panose="02020603050405020304" pitchFamily="18" charset="0"/>
                <a:cs typeface="Times New Roman" panose="02020603050405020304" pitchFamily="18" charset="0"/>
              </a:rPr>
              <a:t>ờng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dẫn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đến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component. VD : ‘’, ‘home’, ‘about’</a:t>
            </a:r>
          </a:p>
          <a:p>
            <a:pPr lvl="3">
              <a:lnSpc>
                <a:spcPct val="150000"/>
              </a:lnSpc>
            </a:pPr>
            <a:r>
              <a:rPr lang="en-US" sz="1800" err="1">
                <a:latin typeface="Times New Roman" panose="02020603050405020304" pitchFamily="18" charset="0"/>
                <a:cs typeface="Times New Roman" panose="02020603050405020304" pitchFamily="18" charset="0"/>
              </a:rPr>
              <a:t>Nếu</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khai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báo</a:t>
            </a:r>
            <a:r>
              <a:rPr lang="en-US" sz="1800">
                <a:latin typeface="Times New Roman" panose="02020603050405020304" pitchFamily="18" charset="0"/>
                <a:cs typeface="Times New Roman" panose="02020603050405020304" pitchFamily="18" charset="0"/>
              </a:rPr>
              <a:t> </a:t>
            </a:r>
            <a:r>
              <a:rPr lang="en-US" sz="1800" b="1">
                <a:latin typeface="Times New Roman" panose="02020603050405020304" pitchFamily="18" charset="0"/>
                <a:cs typeface="Times New Roman" panose="02020603050405020304" pitchFamily="18" charset="0"/>
              </a:rPr>
              <a:t>path : ‘**’ </a:t>
            </a:r>
            <a:r>
              <a:rPr lang="en-US" sz="1800" err="1">
                <a:latin typeface="Times New Roman" panose="02020603050405020304" pitchFamily="18" charset="0"/>
                <a:cs typeface="Times New Roman" panose="02020603050405020304" pitchFamily="18" charset="0"/>
              </a:rPr>
              <a:t>thì</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nếu</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không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tìm</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thấy</a:t>
            </a:r>
            <a:r>
              <a:rPr lang="en-US" sz="1800">
                <a:latin typeface="Times New Roman" panose="02020603050405020304" pitchFamily="18" charset="0"/>
                <a:cs typeface="Times New Roman" panose="02020603050405020304" pitchFamily="18" charset="0"/>
              </a:rPr>
              <a:t> router </a:t>
            </a:r>
            <a:r>
              <a:rPr lang="en-US" sz="1800" err="1">
                <a:latin typeface="Times New Roman" panose="02020603050405020304" pitchFamily="18" charset="0"/>
                <a:cs typeface="Times New Roman" panose="02020603050405020304" pitchFamily="18" charset="0"/>
              </a:rPr>
              <a:t>thì</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sẽ</a:t>
            </a:r>
            <a:r>
              <a:rPr lang="en-US" sz="1800">
                <a:latin typeface="Times New Roman" panose="02020603050405020304" pitchFamily="18" charset="0"/>
                <a:cs typeface="Times New Roman" panose="02020603050405020304" pitchFamily="18" charset="0"/>
              </a:rPr>
              <a:t> load component </a:t>
            </a:r>
            <a:r>
              <a:rPr lang="en-US" sz="1800" err="1">
                <a:latin typeface="Times New Roman" panose="02020603050405020304" pitchFamily="18" charset="0"/>
                <a:cs typeface="Times New Roman" panose="02020603050405020304" pitchFamily="18" charset="0"/>
              </a:rPr>
              <a:t>này</a:t>
            </a:r>
            <a:r>
              <a:rPr lang="en-US" sz="1800">
                <a:latin typeface="Times New Roman" panose="02020603050405020304" pitchFamily="18" charset="0"/>
                <a:cs typeface="Times New Roman" panose="02020603050405020304" pitchFamily="18" charset="0"/>
              </a:rPr>
              <a:t>.</a:t>
            </a:r>
            <a:r>
              <a:rPr lang="en-US" sz="1800" b="1">
                <a:latin typeface="Times New Roman" panose="02020603050405020304" pitchFamily="18" charset="0"/>
                <a:cs typeface="Times New Roman" panose="02020603050405020304" pitchFamily="18" charset="0"/>
              </a:rPr>
              <a:t> </a:t>
            </a:r>
          </a:p>
          <a:p>
            <a:pPr lvl="3">
              <a:lnSpc>
                <a:spcPct val="150000"/>
              </a:lnSpc>
            </a:pPr>
            <a:r>
              <a:rPr lang="en-US" sz="1800">
                <a:latin typeface="Times New Roman" panose="02020603050405020304" pitchFamily="18" charset="0"/>
                <a:cs typeface="Times New Roman" panose="02020603050405020304" pitchFamily="18" charset="0"/>
              </a:rPr>
              <a:t>VD : path : ‘tên_router’</a:t>
            </a:r>
          </a:p>
          <a:p>
            <a:pPr lvl="2">
              <a:lnSpc>
                <a:spcPct val="150000"/>
              </a:lnSpc>
            </a:pPr>
            <a:r>
              <a:rPr lang="en-US" sz="2000" b="1">
                <a:latin typeface="Times New Roman" panose="02020603050405020304" pitchFamily="18" charset="0"/>
                <a:cs typeface="Times New Roman" panose="02020603050405020304" pitchFamily="18" charset="0"/>
              </a:rPr>
              <a:t>component : </a:t>
            </a:r>
            <a:r>
              <a:rPr lang="en-US" sz="2000" err="1">
                <a:latin typeface="Times New Roman" panose="02020603050405020304" pitchFamily="18" charset="0"/>
                <a:cs typeface="Times New Roman" panose="02020603050405020304" pitchFamily="18" charset="0"/>
              </a:rPr>
              <a:t>khai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báo</a:t>
            </a:r>
            <a:r>
              <a:rPr lang="en-US" sz="2000">
                <a:latin typeface="Times New Roman" panose="02020603050405020304" pitchFamily="18" charset="0"/>
                <a:cs typeface="Times New Roman" panose="02020603050405020304" pitchFamily="18" charset="0"/>
              </a:rPr>
              <a:t> component</a:t>
            </a:r>
          </a:p>
        </p:txBody>
      </p:sp>
    </p:spTree>
    <p:extLst>
      <p:ext uri="{BB962C8B-B14F-4D97-AF65-F5344CB8AC3E}">
        <p14:creationId xmlns:p14="http://schemas.microsoft.com/office/powerpoint/2010/main" val="434145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21CE0C-1F34-4C7C-9D1D-6FF274049A27}"/>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Data binding</a:t>
            </a:r>
          </a:p>
        </p:txBody>
      </p:sp>
      <p:sp>
        <p:nvSpPr>
          <p:cNvPr id="5" name="Content Placeholder 4">
            <a:extLst>
              <a:ext uri="{FF2B5EF4-FFF2-40B4-BE49-F238E27FC236}">
                <a16:creationId xmlns:a16="http://schemas.microsoft.com/office/drawing/2014/main" id="{E978FBF6-35C0-4A3D-A59F-D42E6E2DC0EA}"/>
              </a:ext>
            </a:extLst>
          </p:cNvPr>
          <p:cNvSpPr>
            <a:spLocks noGrp="1"/>
          </p:cNvSpPr>
          <p:nvPr>
            <p:ph idx="1"/>
          </p:nvPr>
        </p:nvSpPr>
        <p:spPr/>
        <p:txBody>
          <a:bodyPr/>
          <a:lstStyle/>
          <a:p>
            <a:pPr>
              <a:lnSpc>
                <a:spcPct val="150000"/>
              </a:lnSpc>
            </a:pPr>
            <a:r>
              <a:rPr lang="en-US" err="1">
                <a:latin typeface="Times New Roman" panose="02020603050405020304" pitchFamily="18" charset="0"/>
                <a:cs typeface="Times New Roman" panose="02020603050405020304" pitchFamily="18" charset="0"/>
              </a:rPr>
              <a:t>Hiển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endParaRPr lang="en-US">
              <a:latin typeface="Times New Roman" panose="02020603050405020304" pitchFamily="18" charset="0"/>
              <a:cs typeface="Times New Roman" panose="02020603050405020304" pitchFamily="18" charset="0"/>
            </a:endParaRPr>
          </a:p>
          <a:p>
            <a:pPr lvl="1">
              <a:lnSpc>
                <a:spcPct val="150000"/>
              </a:lnSpc>
            </a:pPr>
            <a:r>
              <a:rPr lang="en-US" err="1">
                <a:latin typeface="Times New Roman" panose="02020603050405020304" pitchFamily="18" charset="0"/>
                <a:cs typeface="Times New Roman" panose="02020603050405020304" pitchFamily="18" charset="0"/>
              </a:rPr>
              <a:t>Từ</a:t>
            </a:r>
            <a:r>
              <a:rPr lang="en-US">
                <a:latin typeface="Times New Roman" panose="02020603050405020304" pitchFamily="18" charset="0"/>
                <a:cs typeface="Times New Roman" panose="02020603050405020304" pitchFamily="18" charset="0"/>
              </a:rPr>
              <a:t> component ( source ) sang template ( view )</a:t>
            </a:r>
          </a:p>
          <a:p>
            <a:pPr lvl="1">
              <a:lnSpc>
                <a:spcPct val="150000"/>
              </a:lnSpc>
            </a:pPr>
            <a:r>
              <a:rPr lang="en-US" err="1">
                <a:latin typeface="Times New Roman" panose="02020603050405020304" pitchFamily="18" charset="0"/>
                <a:cs typeface="Times New Roman" panose="02020603050405020304" pitchFamily="18" charset="0"/>
              </a:rPr>
              <a:t>Từ</a:t>
            </a:r>
            <a:r>
              <a:rPr lang="en-US">
                <a:latin typeface="Times New Roman" panose="02020603050405020304" pitchFamily="18" charset="0"/>
                <a:cs typeface="Times New Roman" panose="02020603050405020304" pitchFamily="18" charset="0"/>
              </a:rPr>
              <a:t> template =&gt; component</a:t>
            </a:r>
          </a:p>
          <a:p>
            <a:pPr lvl="1">
              <a:lnSpc>
                <a:spcPct val="150000"/>
              </a:lnSpc>
            </a:pPr>
            <a:r>
              <a:rPr lang="en-US" err="1">
                <a:latin typeface="Times New Roman" panose="02020603050405020304" pitchFamily="18" charset="0"/>
                <a:cs typeface="Times New Roman" panose="02020603050405020304" pitchFamily="18" charset="0"/>
              </a:rPr>
              <a:t>Từ</a:t>
            </a:r>
            <a:r>
              <a:rPr lang="en-US">
                <a:latin typeface="Times New Roman" panose="02020603050405020304" pitchFamily="18" charset="0"/>
                <a:cs typeface="Times New Roman" panose="02020603050405020304" pitchFamily="18" charset="0"/>
              </a:rPr>
              <a:t> template =&gt; component =&gt; template</a:t>
            </a:r>
          </a:p>
          <a:p>
            <a:pPr lvl="1">
              <a:lnSpc>
                <a:spcPct val="150000"/>
              </a:lnSpc>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7820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8. Router ( Routing )</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1103312" y="2052918"/>
            <a:ext cx="9141519" cy="4195481"/>
          </a:xfrm>
        </p:spPr>
        <p:txBody>
          <a:bodyPr>
            <a:normAutofit/>
          </a:bodyPr>
          <a:lstStyle/>
          <a:p>
            <a:pPr>
              <a:lnSpc>
                <a:spcPct val="150000"/>
              </a:lnSpc>
            </a:pPr>
            <a:r>
              <a:rPr lang="en-US" sz="2800" err="1">
                <a:latin typeface="Times New Roman" panose="02020603050405020304" pitchFamily="18" charset="0"/>
                <a:cs typeface="Times New Roman" panose="02020603050405020304" pitchFamily="18" charset="0"/>
              </a:rPr>
              <a:t>Tự</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động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chuyển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trang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khi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vào</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một</a:t>
            </a:r>
            <a:r>
              <a:rPr lang="en-US" sz="2800">
                <a:latin typeface="Times New Roman" panose="02020603050405020304" pitchFamily="18" charset="0"/>
                <a:cs typeface="Times New Roman" panose="02020603050405020304" pitchFamily="18" charset="0"/>
              </a:rPr>
              <a:t> router </a:t>
            </a:r>
            <a:r>
              <a:rPr lang="en-US" sz="2800" err="1">
                <a:latin typeface="Times New Roman" panose="02020603050405020304" pitchFamily="18" charset="0"/>
                <a:cs typeface="Times New Roman" panose="02020603050405020304" pitchFamily="18" charset="0"/>
              </a:rPr>
              <a:t>nào</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đó</a:t>
            </a:r>
            <a:r>
              <a:rPr lang="en-US" sz="2800">
                <a:latin typeface="Times New Roman" panose="02020603050405020304" pitchFamily="18" charset="0"/>
                <a:cs typeface="Times New Roman" panose="02020603050405020304" pitchFamily="18" charset="0"/>
              </a:rPr>
              <a:t> :</a:t>
            </a:r>
          </a:p>
          <a:p>
            <a:pPr lvl="1">
              <a:lnSpc>
                <a:spcPct val="150000"/>
              </a:lnSpc>
            </a:pPr>
            <a:r>
              <a:rPr lang="en-US" sz="2400" b="1">
                <a:latin typeface="Times New Roman" panose="02020603050405020304" pitchFamily="18" charset="0"/>
                <a:cs typeface="Times New Roman" panose="02020603050405020304" pitchFamily="18" charset="0"/>
              </a:rPr>
              <a:t>path </a:t>
            </a:r>
            <a:r>
              <a:rPr lang="en-US" sz="2400">
                <a:latin typeface="Times New Roman" panose="02020603050405020304" pitchFamily="18" charset="0"/>
                <a:cs typeface="Times New Roman" panose="02020603050405020304" pitchFamily="18" charset="0"/>
              </a:rPr>
              <a:t>: ‘tên_router’</a:t>
            </a:r>
          </a:p>
          <a:p>
            <a:pPr lvl="1">
              <a:lnSpc>
                <a:spcPct val="150000"/>
              </a:lnSpc>
            </a:pPr>
            <a:r>
              <a:rPr lang="en-US" sz="2400" b="1">
                <a:latin typeface="Times New Roman" panose="02020603050405020304" pitchFamily="18" charset="0"/>
                <a:cs typeface="Times New Roman" panose="02020603050405020304" pitchFamily="18" charset="0"/>
              </a:rPr>
              <a:t>redirectTo </a:t>
            </a:r>
            <a:r>
              <a:rPr lang="en-US" sz="2400">
                <a:latin typeface="Times New Roman" panose="02020603050405020304" pitchFamily="18" charset="0"/>
                <a:cs typeface="Times New Roman" panose="02020603050405020304" pitchFamily="18" charset="0"/>
              </a:rPr>
              <a:t>: ‘/tên_router_khác’ </a:t>
            </a:r>
          </a:p>
          <a:p>
            <a:pPr lvl="1">
              <a:lnSpc>
                <a:spcPct val="150000"/>
              </a:lnSpc>
            </a:pPr>
            <a:r>
              <a:rPr lang="en-US" sz="2400" b="1">
                <a:latin typeface="Times New Roman" panose="02020603050405020304" pitchFamily="18" charset="0"/>
                <a:cs typeface="Times New Roman" panose="02020603050405020304" pitchFamily="18" charset="0"/>
              </a:rPr>
              <a:t>pathMath </a:t>
            </a:r>
            <a:r>
              <a:rPr lang="en-US" sz="2400">
                <a:latin typeface="Times New Roman" panose="02020603050405020304" pitchFamily="18" charset="0"/>
                <a:cs typeface="Times New Roman" panose="02020603050405020304" pitchFamily="18" charset="0"/>
              </a:rPr>
              <a:t>: ‘full’ -&gt; cho router biết làm thế nào để khớp một URL đến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ờng dẫn của router. Sẽ trả ra lỗi nếu không khai báo.</a:t>
            </a:r>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928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8. Router ( Routing ) : </a:t>
            </a:r>
            <a:r>
              <a:rPr lang="en-US" b="1" dirty="0" err="1">
                <a:latin typeface="Times New Roman" panose="02020603050405020304" pitchFamily="18" charset="0"/>
                <a:cs typeface="Times New Roman" panose="02020603050405020304" pitchFamily="18" charset="0"/>
              </a:rPr>
              <a:t>RouterLink</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RouterLinkActive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1103312" y="2052918"/>
            <a:ext cx="9292439" cy="4195481"/>
          </a:xfrm>
        </p:spPr>
        <p:txBody>
          <a:bodyPr>
            <a:normAutofit fontScale="85000" lnSpcReduction="10000"/>
          </a:bodyPr>
          <a:lstStyle/>
          <a:p>
            <a:pPr>
              <a:lnSpc>
                <a:spcPct val="150000"/>
              </a:lnSpc>
            </a:pPr>
            <a:r>
              <a:rPr lang="en-US" sz="2800">
                <a:latin typeface="Times New Roman" panose="02020603050405020304" pitchFamily="18" charset="0"/>
                <a:cs typeface="Times New Roman" panose="02020603050405020304" pitchFamily="18" charset="0"/>
              </a:rPr>
              <a:t>Chức năng : click vào và chuyển trang.</a:t>
            </a:r>
          </a:p>
          <a:p>
            <a:pPr>
              <a:lnSpc>
                <a:spcPct val="150000"/>
              </a:lnSpc>
            </a:pPr>
            <a:r>
              <a:rPr lang="en-US" sz="2800">
                <a:latin typeface="Times New Roman" panose="02020603050405020304" pitchFamily="18" charset="0"/>
                <a:cs typeface="Times New Roman" panose="02020603050405020304" pitchFamily="18" charset="0"/>
              </a:rPr>
              <a:t>Khai báo link, đ</a:t>
            </a:r>
            <a:r>
              <a:rPr lang="vi-VN" sz="2800">
                <a:latin typeface="Times New Roman" panose="02020603050405020304" pitchFamily="18" charset="0"/>
                <a:cs typeface="Times New Roman" panose="02020603050405020304" pitchFamily="18" charset="0"/>
              </a:rPr>
              <a:t>ư</a:t>
            </a:r>
            <a:r>
              <a:rPr lang="en-US" sz="2800">
                <a:latin typeface="Times New Roman" panose="02020603050405020304" pitchFamily="18" charset="0"/>
                <a:cs typeface="Times New Roman" panose="02020603050405020304" pitchFamily="18" charset="0"/>
              </a:rPr>
              <a:t>ờng dẫn cho một thẻ HTML thành 1 route. Cách sử dụng nh</a:t>
            </a:r>
            <a:r>
              <a:rPr lang="vi-VN" sz="2800">
                <a:latin typeface="Times New Roman" panose="02020603050405020304" pitchFamily="18" charset="0"/>
                <a:cs typeface="Times New Roman" panose="02020603050405020304" pitchFamily="18" charset="0"/>
              </a:rPr>
              <a:t>ư</a:t>
            </a:r>
            <a:r>
              <a:rPr lang="en-US" sz="2800">
                <a:latin typeface="Times New Roman" panose="02020603050405020304" pitchFamily="18" charset="0"/>
                <a:cs typeface="Times New Roman" panose="02020603050405020304" pitchFamily="18" charset="0"/>
              </a:rPr>
              <a:t> 1 directive. Có thể áp dụng cho nhiều thẻ HTML thẻ a, button, span, v.v…</a:t>
            </a:r>
            <a:endParaRPr lang="en-US" sz="2200" b="1">
              <a:latin typeface="Times New Roman" panose="02020603050405020304" pitchFamily="18" charset="0"/>
              <a:cs typeface="Times New Roman" panose="02020603050405020304" pitchFamily="18" charset="0"/>
            </a:endParaRPr>
          </a:p>
          <a:p>
            <a:pPr lvl="1">
              <a:lnSpc>
                <a:spcPct val="150000"/>
              </a:lnSpc>
            </a:pPr>
            <a:r>
              <a:rPr lang="en-US" sz="2000">
                <a:latin typeface="Times New Roman" panose="02020603050405020304" pitchFamily="18" charset="0"/>
                <a:cs typeface="Times New Roman" panose="02020603050405020304" pitchFamily="18" charset="0"/>
              </a:rPr>
              <a:t>Cú pháp : [</a:t>
            </a:r>
            <a:r>
              <a:rPr lang="en-US" sz="2000" b="1">
                <a:latin typeface="Times New Roman" panose="02020603050405020304" pitchFamily="18" charset="0"/>
                <a:cs typeface="Times New Roman" panose="02020603050405020304" pitchFamily="18" charset="0"/>
              </a:rPr>
              <a:t>routerLink]</a:t>
            </a:r>
            <a:r>
              <a:rPr lang="en-US" sz="2000">
                <a:latin typeface="Times New Roman" panose="02020603050405020304" pitchFamily="18" charset="0"/>
                <a:cs typeface="Times New Roman" panose="02020603050405020304" pitchFamily="18" charset="0"/>
              </a:rPr>
              <a:t>=“[‘</a:t>
            </a:r>
            <a:r>
              <a:rPr lang="en-US" sz="2000" b="1">
                <a:latin typeface="Times New Roman" panose="02020603050405020304" pitchFamily="18" charset="0"/>
                <a:cs typeface="Times New Roman" panose="02020603050405020304" pitchFamily="18" charset="0"/>
              </a:rPr>
              <a:t>/tên_router’, params ]</a:t>
            </a:r>
            <a:r>
              <a:rPr lang="en-US" sz="2000">
                <a:latin typeface="Times New Roman" panose="02020603050405020304" pitchFamily="18" charset="0"/>
                <a:cs typeface="Times New Roman" panose="02020603050405020304" pitchFamily="18" charset="0"/>
              </a:rPr>
              <a:t>” ( Có / ) ( VD : /product/1 )</a:t>
            </a:r>
          </a:p>
          <a:p>
            <a:pPr>
              <a:lnSpc>
                <a:spcPct val="150000"/>
              </a:lnSpc>
            </a:pPr>
            <a:r>
              <a:rPr lang="en-US" sz="2200">
                <a:latin typeface="Times New Roman" panose="02020603050405020304" pitchFamily="18" charset="0"/>
                <a:cs typeface="Times New Roman" panose="02020603050405020304" pitchFamily="18" charset="0"/>
              </a:rPr>
              <a:t>Thêm class </a:t>
            </a:r>
            <a:r>
              <a:rPr lang="en-US" sz="2200" b="1">
                <a:latin typeface="Times New Roman" panose="02020603050405020304" pitchFamily="18" charset="0"/>
                <a:cs typeface="Times New Roman" panose="02020603050405020304" pitchFamily="18" charset="0"/>
              </a:rPr>
              <a:t>active ( </a:t>
            </a:r>
            <a:r>
              <a:rPr lang="en-US" sz="2200">
                <a:latin typeface="Times New Roman" panose="02020603050405020304" pitchFamily="18" charset="0"/>
                <a:cs typeface="Times New Roman" panose="02020603050405020304" pitchFamily="18" charset="0"/>
              </a:rPr>
              <a:t>hoặc</a:t>
            </a:r>
            <a:r>
              <a:rPr lang="en-US" sz="2200" b="1">
                <a:latin typeface="Times New Roman" panose="02020603050405020304" pitchFamily="18" charset="0"/>
                <a:cs typeface="Times New Roman" panose="02020603050405020304" pitchFamily="18" charset="0"/>
              </a:rPr>
              <a:t> class_name </a:t>
            </a:r>
            <a:r>
              <a:rPr lang="en-US" sz="2200">
                <a:latin typeface="Times New Roman" panose="02020603050405020304" pitchFamily="18" charset="0"/>
                <a:cs typeface="Times New Roman" panose="02020603050405020304" pitchFamily="18" charset="0"/>
              </a:rPr>
              <a:t>khác ) nếu router hiện tại trùng với router khai báo :</a:t>
            </a:r>
          </a:p>
          <a:p>
            <a:pPr lvl="1">
              <a:lnSpc>
                <a:spcPct val="150000"/>
              </a:lnSpc>
            </a:pPr>
            <a:r>
              <a:rPr lang="en-US" sz="2000">
                <a:latin typeface="Times New Roman" panose="02020603050405020304" pitchFamily="18" charset="0"/>
                <a:cs typeface="Times New Roman" panose="02020603050405020304" pitchFamily="18" charset="0"/>
              </a:rPr>
              <a:t>Cú pháp : </a:t>
            </a:r>
            <a:r>
              <a:rPr lang="en-US" sz="2000" b="1">
                <a:latin typeface="Times New Roman" panose="02020603050405020304" pitchFamily="18" charset="0"/>
                <a:cs typeface="Times New Roman" panose="02020603050405020304" pitchFamily="18" charset="0"/>
              </a:rPr>
              <a:t>routerLinkActive=“active”</a:t>
            </a:r>
            <a:r>
              <a:rPr lang="en-US" sz="2000">
                <a:latin typeface="Times New Roman" panose="02020603050405020304" pitchFamily="18" charset="0"/>
                <a:cs typeface="Times New Roman" panose="02020603050405020304" pitchFamily="18" charset="0"/>
              </a:rPr>
              <a:t> ( Có thể thay thế active bằng một tên khác hoặc sử dụng nhiều class cùng lúc “active active1 active2” )</a:t>
            </a:r>
          </a:p>
          <a:p>
            <a:pPr lvl="1">
              <a:lnSpc>
                <a:spcPct val="150000"/>
              </a:lnSpc>
            </a:pPr>
            <a:endParaRPr lang="en-US" sz="2000">
              <a:latin typeface="Times New Roman" panose="02020603050405020304" pitchFamily="18" charset="0"/>
              <a:cs typeface="Times New Roman" panose="02020603050405020304" pitchFamily="18" charset="0"/>
            </a:endParaRPr>
          </a:p>
          <a:p>
            <a:pPr lvl="1">
              <a:lnSpc>
                <a:spcPct val="150000"/>
              </a:lnSpc>
            </a:pPr>
            <a:endParaRPr lang="en-US" sz="2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19971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8. Router ( Routing ) : </a:t>
            </a:r>
            <a:r>
              <a:rPr lang="en-US" b="1" dirty="0" err="1">
                <a:latin typeface="Times New Roman" panose="02020603050405020304" pitchFamily="18" charset="0"/>
                <a:cs typeface="Times New Roman" panose="02020603050405020304" pitchFamily="18" charset="0"/>
              </a:rPr>
              <a:t>Chuyển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trang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bằng</a:t>
            </a:r>
            <a:r>
              <a:rPr lang="en-US" b="1" dirty="0">
                <a:latin typeface="Times New Roman" panose="02020603050405020304" pitchFamily="18" charset="0"/>
                <a:cs typeface="Times New Roman" panose="02020603050405020304" pitchFamily="18" charset="0"/>
              </a:rPr>
              <a:t> event binding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1103312" y="2052918"/>
            <a:ext cx="9647546" cy="4195481"/>
          </a:xfrm>
        </p:spPr>
        <p:txBody>
          <a:bodyPr>
            <a:normAutofit/>
          </a:bodyPr>
          <a:lstStyle/>
          <a:p>
            <a:pPr>
              <a:lnSpc>
                <a:spcPct val="150000"/>
              </a:lnSpc>
            </a:pPr>
            <a:r>
              <a:rPr lang="en-US" sz="2800">
                <a:latin typeface="Times New Roman" panose="02020603050405020304" pitchFamily="18" charset="0"/>
                <a:cs typeface="Times New Roman" panose="02020603050405020304" pitchFamily="18" charset="0"/>
              </a:rPr>
              <a:t>Chuyển trang bằng Event Binding :</a:t>
            </a:r>
          </a:p>
          <a:p>
            <a:pPr lvl="1">
              <a:lnSpc>
                <a:spcPct val="150000"/>
              </a:lnSpc>
            </a:pPr>
            <a:r>
              <a:rPr lang="en-US">
                <a:latin typeface="Times New Roman" panose="02020603050405020304" pitchFamily="18" charset="0"/>
                <a:cs typeface="Times New Roman" panose="02020603050405020304" pitchFamily="18" charset="0"/>
              </a:rPr>
              <a:t>Cần import </a:t>
            </a:r>
            <a:r>
              <a:rPr lang="en-US" b="1">
                <a:latin typeface="Times New Roman" panose="02020603050405020304" pitchFamily="18" charset="0"/>
                <a:cs typeface="Times New Roman" panose="02020603050405020304" pitchFamily="18" charset="0"/>
              </a:rPr>
              <a:t>Router </a:t>
            </a:r>
            <a:r>
              <a:rPr lang="en-US">
                <a:latin typeface="Times New Roman" panose="02020603050405020304" pitchFamily="18" charset="0"/>
                <a:cs typeface="Times New Roman" panose="02020603050405020304" pitchFamily="18" charset="0"/>
              </a:rPr>
              <a:t>từ </a:t>
            </a:r>
            <a:r>
              <a:rPr lang="en-US" b="1">
                <a:latin typeface="Times New Roman" panose="02020603050405020304" pitchFamily="18" charset="0"/>
                <a:cs typeface="Times New Roman" panose="02020603050405020304" pitchFamily="18" charset="0"/>
              </a:rPr>
              <a:t>@angular/router</a:t>
            </a:r>
            <a:endParaRPr lang="en-US">
              <a:latin typeface="Times New Roman" panose="02020603050405020304" pitchFamily="18" charset="0"/>
              <a:cs typeface="Times New Roman" panose="02020603050405020304" pitchFamily="18" charset="0"/>
            </a:endParaRPr>
          </a:p>
          <a:p>
            <a:pPr lvl="1">
              <a:lnSpc>
                <a:spcPct val="150000"/>
              </a:lnSpc>
            </a:pPr>
            <a:r>
              <a:rPr lang="en-US">
                <a:latin typeface="Times New Roman" panose="02020603050405020304" pitchFamily="18" charset="0"/>
                <a:cs typeface="Times New Roman" panose="02020603050405020304" pitchFamily="18" charset="0"/>
              </a:rPr>
              <a:t>Inject router như 1 service</a:t>
            </a:r>
          </a:p>
          <a:p>
            <a:pPr lvl="1">
              <a:lnSpc>
                <a:spcPct val="150000"/>
              </a:lnSpc>
            </a:pPr>
            <a:r>
              <a:rPr lang="en-US" sz="2400">
                <a:latin typeface="Times New Roman" panose="02020603050405020304" pitchFamily="18" charset="0"/>
                <a:cs typeface="Times New Roman" panose="02020603050405020304" pitchFamily="18" charset="0"/>
              </a:rPr>
              <a:t>Sử dụng </a:t>
            </a:r>
            <a:r>
              <a:rPr lang="en-US" sz="2400" b="1">
                <a:latin typeface="Times New Roman" panose="02020603050405020304" pitchFamily="18" charset="0"/>
                <a:cs typeface="Times New Roman" panose="02020603050405020304" pitchFamily="18" charset="0"/>
              </a:rPr>
              <a:t>navigate</a:t>
            </a:r>
            <a:r>
              <a:rPr lang="en-US" sz="2400">
                <a:latin typeface="Times New Roman" panose="02020603050405020304" pitchFamily="18" charset="0"/>
                <a:cs typeface="Times New Roman" panose="02020603050405020304" pitchFamily="18" charset="0"/>
              </a:rPr>
              <a:t> : </a:t>
            </a:r>
            <a:r>
              <a:rPr lang="en-US" sz="2400" b="1">
                <a:latin typeface="Times New Roman" panose="02020603050405020304" pitchFamily="18" charset="0"/>
                <a:cs typeface="Times New Roman" panose="02020603050405020304" pitchFamily="18" charset="0"/>
              </a:rPr>
              <a:t>.navigate([‘/tên_router’,’</a:t>
            </a:r>
            <a:r>
              <a:rPr lang="en-US" sz="2400" b="1" u="sng">
                <a:solidFill>
                  <a:schemeClr val="bg2"/>
                </a:solidFill>
                <a:latin typeface="Times New Roman" panose="02020603050405020304" pitchFamily="18" charset="0"/>
                <a:cs typeface="Times New Roman" panose="02020603050405020304" pitchFamily="18" charset="0"/>
              </a:rPr>
              <a:t>params</a:t>
            </a:r>
            <a:r>
              <a:rPr lang="en-US" sz="2400" b="1">
                <a:latin typeface="Times New Roman" panose="02020603050405020304" pitchFamily="18" charset="0"/>
                <a:cs typeface="Times New Roman" panose="02020603050405020304" pitchFamily="18" charset="0"/>
              </a:rPr>
              <a:t>’]);</a:t>
            </a:r>
          </a:p>
          <a:p>
            <a:pPr lvl="1">
              <a:lnSpc>
                <a:spcPct val="150000"/>
              </a:lnSpc>
            </a:pPr>
            <a:r>
              <a:rPr lang="en-US" sz="2400">
                <a:latin typeface="Times New Roman" panose="02020603050405020304" pitchFamily="18" charset="0"/>
                <a:cs typeface="Times New Roman" panose="02020603050405020304" pitchFamily="18" charset="0"/>
              </a:rPr>
              <a:t>Sử dụng </a:t>
            </a:r>
            <a:r>
              <a:rPr lang="en-US" sz="2400" b="1">
                <a:latin typeface="Times New Roman" panose="02020603050405020304" pitchFamily="18" charset="0"/>
                <a:cs typeface="Times New Roman" panose="02020603050405020304" pitchFamily="18" charset="0"/>
              </a:rPr>
              <a:t>navigateByUrl</a:t>
            </a:r>
            <a:r>
              <a:rPr lang="en-US" sz="2400">
                <a:latin typeface="Times New Roman" panose="02020603050405020304" pitchFamily="18" charset="0"/>
                <a:cs typeface="Times New Roman" panose="02020603050405020304" pitchFamily="18" charset="0"/>
              </a:rPr>
              <a:t> : .</a:t>
            </a:r>
            <a:r>
              <a:rPr lang="en-US" sz="2400" b="1">
                <a:latin typeface="Times New Roman" panose="02020603050405020304" pitchFamily="18" charset="0"/>
                <a:cs typeface="Times New Roman" panose="02020603050405020304" pitchFamily="18" charset="0"/>
              </a:rPr>
              <a:t>navigateByUrl(‘tên_router’);</a:t>
            </a:r>
          </a:p>
          <a:p>
            <a:pPr lvl="2">
              <a:lnSpc>
                <a:spcPct val="150000"/>
              </a:lnSpc>
            </a:pPr>
            <a:r>
              <a:rPr lang="en-US" sz="2200">
                <a:latin typeface="Times New Roman" panose="02020603050405020304" pitchFamily="18" charset="0"/>
                <a:cs typeface="Times New Roman" panose="02020603050405020304" pitchFamily="18" charset="0"/>
              </a:rPr>
              <a:t>VD : .navigateUrl(‘products/’+id); hoặc .navigateUrl(`products/${id}`)</a:t>
            </a:r>
          </a:p>
          <a:p>
            <a:pPr lvl="1">
              <a:lnSpc>
                <a:spcPct val="150000"/>
              </a:lnSpc>
            </a:pPr>
            <a:endParaRPr lang="en-US" sz="2000">
              <a:latin typeface="Times New Roman" panose="02020603050405020304" pitchFamily="18" charset="0"/>
              <a:cs typeface="Times New Roman" panose="02020603050405020304" pitchFamily="18" charset="0"/>
            </a:endParaRPr>
          </a:p>
          <a:p>
            <a:pPr lvl="1">
              <a:lnSpc>
                <a:spcPct val="150000"/>
              </a:lnSpc>
            </a:pPr>
            <a:endParaRPr lang="en-US" sz="2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033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8. Router ( Routing ) : </a:t>
            </a:r>
            <a:r>
              <a:rPr lang="en-US" b="1" dirty="0" err="1">
                <a:latin typeface="Times New Roman" panose="02020603050405020304" pitchFamily="18" charset="0"/>
                <a:cs typeface="Times New Roman" panose="02020603050405020304" pitchFamily="18" charset="0"/>
              </a:rPr>
              <a:t>RouterLink</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RouterLinkActive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Chú</a:t>
            </a:r>
            <a:r>
              <a:rPr lang="en-US" dirty="0">
                <a:latin typeface="Times New Roman" panose="02020603050405020304" pitchFamily="18" charset="0"/>
                <a:cs typeface="Times New Roman" panose="02020603050405020304" pitchFamily="18" charset="0"/>
              </a:rPr>
              <a:t> ý</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1103312" y="2052918"/>
            <a:ext cx="9292439" cy="4195481"/>
          </a:xfrm>
        </p:spPr>
        <p:txBody>
          <a:bodyPr>
            <a:normAutofit/>
          </a:bodyPr>
          <a:lstStyle/>
          <a:p>
            <a:pPr>
              <a:lnSpc>
                <a:spcPct val="150000"/>
              </a:lnSpc>
            </a:pP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active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router “/”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router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xảy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active router “/”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router đ</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khắc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phục</a:t>
            </a:r>
            <a:endParaRPr lang="en-US" sz="2800" dirty="0">
              <a:latin typeface="Times New Roman" panose="02020603050405020304" pitchFamily="18" charset="0"/>
              <a:cs typeface="Times New Roman" panose="02020603050405020304" pitchFamily="18" charset="0"/>
            </a:endParaRPr>
          </a:p>
          <a:p>
            <a:pPr lvl="1">
              <a:lnSpc>
                <a:spcPct val="150000"/>
              </a:lnSpc>
            </a:pP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routerLinkActiveOptions</a:t>
            </a:r>
            <a:r>
              <a:rPr lang="en-US" b="1" dirty="0">
                <a:latin typeface="Times New Roman" panose="02020603050405020304" pitchFamily="18" charset="0"/>
                <a:cs typeface="Times New Roman" panose="02020603050405020304" pitchFamily="18" charset="0"/>
              </a:rPr>
              <a:t>]=“{exact: true}”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routerLinkActive</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router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 </a:t>
            </a:r>
          </a:p>
          <a:p>
            <a:pPr lvl="2">
              <a:lnSpc>
                <a:spcPct val="150000"/>
              </a:lnSpc>
            </a:pPr>
            <a:r>
              <a:rPr lang="en-US" dirty="0">
                <a:latin typeface="Times New Roman" panose="02020603050405020304" pitchFamily="18" charset="0"/>
                <a:cs typeface="Times New Roman" panose="02020603050405020304" pitchFamily="18" charset="0"/>
              </a:rPr>
              <a:t>VD : /page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/page/contact</a:t>
            </a:r>
          </a:p>
          <a:p>
            <a:pPr lvl="1">
              <a:lnSpc>
                <a:spcPct val="150000"/>
              </a:lnSpc>
            </a:pPr>
            <a:endParaRPr lang="en-US" sz="2000" dirty="0">
              <a:latin typeface="Times New Roman" panose="02020603050405020304" pitchFamily="18" charset="0"/>
              <a:cs typeface="Times New Roman" panose="02020603050405020304" pitchFamily="18" charset="0"/>
            </a:endParaRPr>
          </a:p>
          <a:p>
            <a:pPr lvl="1">
              <a:lnSpc>
                <a:spcPct val="150000"/>
              </a:lnSpc>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64561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8. Router ( Routing ) : </a:t>
            </a:r>
            <a:r>
              <a:rPr lang="en-US" sz="3600" dirty="0" err="1">
                <a:latin typeface="Times New Roman" panose="02020603050405020304" pitchFamily="18" charset="0"/>
                <a:cs typeface="Times New Roman" panose="02020603050405020304" pitchFamily="18" charset="0"/>
              </a:rPr>
              <a:t>Lấy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tham</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số</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trên</a:t>
            </a:r>
            <a:r>
              <a:rPr lang="en-US" sz="3600" dirty="0">
                <a:latin typeface="Times New Roman" panose="02020603050405020304" pitchFamily="18" charset="0"/>
                <a:cs typeface="Times New Roman" panose="02020603050405020304" pitchFamily="18" charset="0"/>
              </a:rPr>
              <a:t> router ( </a:t>
            </a:r>
            <a:r>
              <a:rPr lang="en-US" sz="3600" dirty="0" err="1">
                <a:latin typeface="Times New Roman" panose="02020603050405020304" pitchFamily="18" charset="0"/>
                <a:cs typeface="Times New Roman" panose="02020603050405020304" pitchFamily="18" charset="0"/>
              </a:rPr>
              <a:t>params</a:t>
            </a:r>
            <a:r>
              <a:rPr lang="en-US" sz="3600" dirty="0">
                <a:latin typeface="Times New Roman" panose="02020603050405020304" pitchFamily="18" charset="0"/>
                <a:cs typeface="Times New Roman" panose="02020603050405020304" pitchFamily="18" charset="0"/>
              </a:rPr>
              <a:t> ) – </a:t>
            </a:r>
            <a:r>
              <a:rPr lang="en-US" sz="3600" b="1" dirty="0" err="1">
                <a:latin typeface="Times New Roman" panose="02020603050405020304" pitchFamily="18" charset="0"/>
                <a:cs typeface="Times New Roman" panose="02020603050405020304" pitchFamily="18" charset="0"/>
              </a:rPr>
              <a:t>ActivatedRoute</a:t>
            </a:r>
            <a:r>
              <a:rPr lang="en-US" sz="3600" b="1" dirty="0">
                <a:latin typeface="Times New Roman" panose="02020603050405020304" pitchFamily="18" charset="0"/>
                <a:cs typeface="Times New Roman" panose="02020603050405020304" pitchFamily="18" charset="0"/>
              </a:rPr>
              <a:t> - snapshot</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1103312" y="2052918"/>
            <a:ext cx="9292439" cy="4195481"/>
          </a:xfrm>
        </p:spPr>
        <p:txBody>
          <a:bodyPr>
            <a:normAutofit/>
          </a:bodyPr>
          <a:lstStyle/>
          <a:p>
            <a:pPr lvl="1">
              <a:lnSpc>
                <a:spcPct val="150000"/>
              </a:lnSpc>
            </a:pPr>
            <a:r>
              <a:rPr lang="en-US" sz="2000">
                <a:latin typeface="Times New Roman" panose="02020603050405020304" pitchFamily="18" charset="0"/>
                <a:cs typeface="Times New Roman" panose="02020603050405020304" pitchFamily="18" charset="0"/>
              </a:rPr>
              <a:t>Khai báo </a:t>
            </a:r>
            <a:r>
              <a:rPr lang="en-US" sz="2000" b="1">
                <a:latin typeface="Times New Roman" panose="02020603050405020304" pitchFamily="18" charset="0"/>
                <a:cs typeface="Times New Roman" panose="02020603050405020304" pitchFamily="18" charset="0"/>
              </a:rPr>
              <a:t>ActivatedRoute </a:t>
            </a:r>
            <a:r>
              <a:rPr lang="en-US" sz="2000">
                <a:latin typeface="Times New Roman" panose="02020603050405020304" pitchFamily="18" charset="0"/>
                <a:cs typeface="Times New Roman" panose="02020603050405020304" pitchFamily="18" charset="0"/>
              </a:rPr>
              <a:t>từ </a:t>
            </a:r>
            <a:r>
              <a:rPr lang="en-US" sz="2000" b="1">
                <a:latin typeface="Times New Roman" panose="02020603050405020304" pitchFamily="18" charset="0"/>
                <a:cs typeface="Times New Roman" panose="02020603050405020304" pitchFamily="18" charset="0"/>
              </a:rPr>
              <a:t>@angular/router.</a:t>
            </a:r>
            <a:endParaRPr lang="en-US" sz="2000">
              <a:latin typeface="Times New Roman" panose="02020603050405020304" pitchFamily="18" charset="0"/>
              <a:cs typeface="Times New Roman" panose="02020603050405020304" pitchFamily="18" charset="0"/>
            </a:endParaRPr>
          </a:p>
          <a:p>
            <a:pPr lvl="1">
              <a:lnSpc>
                <a:spcPct val="150000"/>
              </a:lnSpc>
            </a:pPr>
            <a:r>
              <a:rPr lang="en-US" sz="2000">
                <a:latin typeface="Times New Roman" panose="02020603050405020304" pitchFamily="18" charset="0"/>
                <a:cs typeface="Times New Roman" panose="02020603050405020304" pitchFamily="18" charset="0"/>
              </a:rPr>
              <a:t>Tiến hành </a:t>
            </a:r>
            <a:r>
              <a:rPr lang="en-US" sz="2000" b="1">
                <a:latin typeface="Times New Roman" panose="02020603050405020304" pitchFamily="18" charset="0"/>
                <a:cs typeface="Times New Roman" panose="02020603050405020304" pitchFamily="18" charset="0"/>
              </a:rPr>
              <a:t>Inject </a:t>
            </a:r>
            <a:r>
              <a:rPr lang="en-US" sz="2000">
                <a:latin typeface="Times New Roman" panose="02020603050405020304" pitchFamily="18" charset="0"/>
                <a:cs typeface="Times New Roman" panose="02020603050405020304" pitchFamily="18" charset="0"/>
              </a:rPr>
              <a:t>nh</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 một service.</a:t>
            </a:r>
          </a:p>
          <a:p>
            <a:pPr lvl="1">
              <a:lnSpc>
                <a:spcPct val="150000"/>
              </a:lnSpc>
            </a:pPr>
            <a:r>
              <a:rPr lang="en-US" sz="2000">
                <a:latin typeface="Times New Roman" panose="02020603050405020304" pitchFamily="18" charset="0"/>
                <a:cs typeface="Times New Roman" panose="02020603050405020304" pitchFamily="18" charset="0"/>
              </a:rPr>
              <a:t>Lấy tham số ( params ) trên đ</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ờng dẫn ( VD : /products/</a:t>
            </a:r>
            <a:r>
              <a:rPr lang="en-US" sz="2000" b="1">
                <a:latin typeface="Times New Roman" panose="02020603050405020304" pitchFamily="18" charset="0"/>
                <a:cs typeface="Times New Roman" panose="02020603050405020304" pitchFamily="18" charset="0"/>
              </a:rPr>
              <a:t>1 </a:t>
            </a:r>
            <a:r>
              <a:rPr lang="en-US" sz="2000">
                <a:latin typeface="Times New Roman" panose="02020603050405020304" pitchFamily="18" charset="0"/>
                <a:cs typeface="Times New Roman" panose="02020603050405020304" pitchFamily="18" charset="0"/>
              </a:rPr>
              <a:t>) :</a:t>
            </a:r>
          </a:p>
          <a:p>
            <a:pPr lvl="2">
              <a:lnSpc>
                <a:spcPct val="150000"/>
              </a:lnSpc>
            </a:pPr>
            <a:r>
              <a:rPr lang="en-US" sz="1800">
                <a:latin typeface="Times New Roman" panose="02020603050405020304" pitchFamily="18" charset="0"/>
                <a:cs typeface="Times New Roman" panose="02020603050405020304" pitchFamily="18" charset="0"/>
              </a:rPr>
              <a:t>Cần khai báo router có truyền tham số. VD : path : ‘products/:id’</a:t>
            </a:r>
          </a:p>
          <a:p>
            <a:pPr lvl="2">
              <a:lnSpc>
                <a:spcPct val="150000"/>
              </a:lnSpc>
            </a:pPr>
            <a:r>
              <a:rPr lang="en-US" sz="1800">
                <a:latin typeface="Times New Roman" panose="02020603050405020304" pitchFamily="18" charset="0"/>
                <a:cs typeface="Times New Roman" panose="02020603050405020304" pitchFamily="18" charset="0"/>
              </a:rPr>
              <a:t>Cú pháp : </a:t>
            </a:r>
            <a:r>
              <a:rPr lang="en-US" sz="1800" b="1">
                <a:latin typeface="Times New Roman" panose="02020603050405020304" pitchFamily="18" charset="0"/>
                <a:cs typeface="Times New Roman" panose="02020603050405020304" pitchFamily="18" charset="0"/>
              </a:rPr>
              <a:t>.snapshot.params[‘tên_params_khai_báo_trong_routes’]; // id</a:t>
            </a:r>
            <a:endParaRPr lang="en-US" sz="1800">
              <a:latin typeface="Times New Roman" panose="02020603050405020304" pitchFamily="18" charset="0"/>
              <a:cs typeface="Times New Roman" panose="02020603050405020304" pitchFamily="18" charset="0"/>
            </a:endParaRPr>
          </a:p>
          <a:p>
            <a:pPr lvl="2">
              <a:lnSpc>
                <a:spcPct val="150000"/>
              </a:lnSpc>
            </a:pPr>
            <a:r>
              <a:rPr lang="en-US" sz="1800">
                <a:latin typeface="Times New Roman" panose="02020603050405020304" pitchFamily="18" charset="0"/>
                <a:cs typeface="Times New Roman" panose="02020603050405020304" pitchFamily="18" charset="0"/>
              </a:rPr>
              <a:t>Chú ý </a:t>
            </a:r>
            <a:r>
              <a:rPr lang="en-US" sz="1800" b="1">
                <a:latin typeface="Times New Roman" panose="02020603050405020304" pitchFamily="18" charset="0"/>
                <a:cs typeface="Times New Roman" panose="02020603050405020304" pitchFamily="18" charset="0"/>
              </a:rPr>
              <a:t>snapshot</a:t>
            </a:r>
            <a:r>
              <a:rPr lang="en-US" sz="1800">
                <a:latin typeface="Times New Roman" panose="02020603050405020304" pitchFamily="18" charset="0"/>
                <a:cs typeface="Times New Roman" panose="02020603050405020304" pitchFamily="18" charset="0"/>
              </a:rPr>
              <a:t> : </a:t>
            </a:r>
            <a:r>
              <a:rPr lang="en-US" sz="1800" b="1">
                <a:latin typeface="Times New Roman" panose="02020603050405020304" pitchFamily="18" charset="0"/>
                <a:cs typeface="Times New Roman" panose="02020603050405020304" pitchFamily="18" charset="0"/>
              </a:rPr>
              <a:t>Không</a:t>
            </a:r>
            <a:r>
              <a:rPr lang="en-US" sz="1800">
                <a:latin typeface="Times New Roman" panose="02020603050405020304" pitchFamily="18" charset="0"/>
                <a:cs typeface="Times New Roman" panose="02020603050405020304" pitchFamily="18" charset="0"/>
              </a:rPr>
              <a:t> áp dụng khi chuyển trang trên cùng một router. </a:t>
            </a:r>
          </a:p>
          <a:p>
            <a:pPr lvl="3">
              <a:lnSpc>
                <a:spcPct val="150000"/>
              </a:lnSpc>
            </a:pPr>
            <a:r>
              <a:rPr lang="en-US" sz="1600">
                <a:latin typeface="Times New Roman" panose="02020603050405020304" pitchFamily="18" charset="0"/>
                <a:cs typeface="Times New Roman" panose="02020603050405020304" pitchFamily="18" charset="0"/>
              </a:rPr>
              <a:t>VD : </a:t>
            </a:r>
            <a:r>
              <a:rPr lang="en-US" sz="1600" b="1">
                <a:latin typeface="Times New Roman" panose="02020603050405020304" pitchFamily="18" charset="0"/>
                <a:cs typeface="Times New Roman" panose="02020603050405020304" pitchFamily="18" charset="0"/>
              </a:rPr>
              <a:t>products/1</a:t>
            </a:r>
            <a:r>
              <a:rPr lang="en-US" sz="1600">
                <a:latin typeface="Times New Roman" panose="02020603050405020304" pitchFamily="18" charset="0"/>
                <a:cs typeface="Times New Roman" panose="02020603050405020304" pitchFamily="18" charset="0"/>
              </a:rPr>
              <a:t> -&gt; </a:t>
            </a:r>
            <a:r>
              <a:rPr lang="en-US" sz="1600" b="1">
                <a:latin typeface="Times New Roman" panose="02020603050405020304" pitchFamily="18" charset="0"/>
                <a:cs typeface="Times New Roman" panose="02020603050405020304" pitchFamily="18" charset="0"/>
              </a:rPr>
              <a:t>products/2</a:t>
            </a:r>
            <a:r>
              <a:rPr lang="en-US" sz="1600">
                <a:latin typeface="Times New Roman" panose="02020603050405020304" pitchFamily="18" charset="0"/>
                <a:cs typeface="Times New Roman" panose="02020603050405020304" pitchFamily="18" charset="0"/>
              </a:rPr>
              <a:t>. Nên thông qua một trang khác</a:t>
            </a:r>
          </a:p>
          <a:p>
            <a:pPr lvl="1">
              <a:lnSpc>
                <a:spcPct val="150000"/>
              </a:lnSpc>
            </a:pPr>
            <a:endParaRPr lang="en-US" sz="2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9115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8. Router ( Routing ) : </a:t>
            </a:r>
            <a:r>
              <a:rPr lang="en-US" sz="3600" dirty="0" err="1">
                <a:latin typeface="Times New Roman" panose="02020603050405020304" pitchFamily="18" charset="0"/>
                <a:cs typeface="Times New Roman" panose="02020603050405020304" pitchFamily="18" charset="0"/>
              </a:rPr>
              <a:t>Lấy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tham</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số</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trên</a:t>
            </a:r>
            <a:r>
              <a:rPr lang="en-US" sz="3600" dirty="0">
                <a:latin typeface="Times New Roman" panose="02020603050405020304" pitchFamily="18" charset="0"/>
                <a:cs typeface="Times New Roman" panose="02020603050405020304" pitchFamily="18" charset="0"/>
              </a:rPr>
              <a:t> router ( </a:t>
            </a:r>
            <a:r>
              <a:rPr lang="en-US" sz="3600" b="1" dirty="0" err="1">
                <a:latin typeface="Times New Roman" panose="02020603050405020304" pitchFamily="18" charset="0"/>
                <a:cs typeface="Times New Roman" panose="02020603050405020304" pitchFamily="18" charset="0"/>
              </a:rPr>
              <a:t>params</a:t>
            </a:r>
            <a:r>
              <a:rPr lang="en-US" sz="3600" dirty="0">
                <a:latin typeface="Times New Roman" panose="02020603050405020304" pitchFamily="18" charset="0"/>
                <a:cs typeface="Times New Roman" panose="02020603050405020304" pitchFamily="18" charset="0"/>
              </a:rPr>
              <a:t> ) – </a:t>
            </a:r>
            <a:r>
              <a:rPr lang="en-US" sz="3600" b="1" dirty="0" err="1">
                <a:latin typeface="Times New Roman" panose="02020603050405020304" pitchFamily="18" charset="0"/>
                <a:cs typeface="Times New Roman" panose="02020603050405020304" pitchFamily="18" charset="0"/>
              </a:rPr>
              <a:t>ActivatedRoute</a:t>
            </a:r>
            <a:r>
              <a:rPr lang="en-US" sz="3600" b="1" dirty="0">
                <a:latin typeface="Times New Roman" panose="02020603050405020304" pitchFamily="18" charset="0"/>
                <a:cs typeface="Times New Roman" panose="02020603050405020304" pitchFamily="18" charset="0"/>
              </a:rPr>
              <a:t> - Subscription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1103312" y="2052918"/>
            <a:ext cx="9596926" cy="4195481"/>
          </a:xfrm>
        </p:spPr>
        <p:txBody>
          <a:bodyPr>
            <a:normAutofit/>
          </a:bodyPr>
          <a:lstStyle/>
          <a:p>
            <a:pPr lvl="1">
              <a:lnSpc>
                <a:spcPct val="150000"/>
              </a:lnSpc>
            </a:pPr>
            <a:r>
              <a:rPr lang="en-US" sz="2000">
                <a:latin typeface="Times New Roman" panose="02020603050405020304" pitchFamily="18" charset="0"/>
                <a:cs typeface="Times New Roman" panose="02020603050405020304" pitchFamily="18" charset="0"/>
              </a:rPr>
              <a:t>Trả về : </a:t>
            </a:r>
            <a:r>
              <a:rPr lang="en-US" sz="2000" b="1">
                <a:latin typeface="Times New Roman" panose="02020603050405020304" pitchFamily="18" charset="0"/>
                <a:cs typeface="Times New Roman" panose="02020603050405020304" pitchFamily="18" charset="0"/>
              </a:rPr>
              <a:t>Subscription</a:t>
            </a:r>
            <a:r>
              <a:rPr lang="en-US" sz="2000">
                <a:latin typeface="Times New Roman" panose="02020603050405020304" pitchFamily="18" charset="0"/>
                <a:cs typeface="Times New Roman" panose="02020603050405020304" pitchFamily="18" charset="0"/>
              </a:rPr>
              <a:t> thuộc về </a:t>
            </a:r>
            <a:r>
              <a:rPr lang="en-US" sz="2000" b="1">
                <a:latin typeface="Times New Roman" panose="02020603050405020304" pitchFamily="18" charset="0"/>
                <a:cs typeface="Times New Roman" panose="02020603050405020304" pitchFamily="18" charset="0"/>
              </a:rPr>
              <a:t>‘rxjs/Rx’</a:t>
            </a:r>
          </a:p>
          <a:p>
            <a:pPr lvl="1">
              <a:lnSpc>
                <a:spcPct val="150000"/>
              </a:lnSpc>
            </a:pPr>
            <a:r>
              <a:rPr lang="en-US" sz="2000">
                <a:latin typeface="Times New Roman" panose="02020603050405020304" pitchFamily="18" charset="0"/>
                <a:cs typeface="Times New Roman" panose="02020603050405020304" pitchFamily="18" charset="0"/>
              </a:rPr>
              <a:t>Cú pháp : </a:t>
            </a:r>
            <a:r>
              <a:rPr lang="en-US" sz="2000" b="1">
                <a:latin typeface="Times New Roman" panose="02020603050405020304" pitchFamily="18" charset="0"/>
                <a:cs typeface="Times New Roman" panose="02020603050405020304" pitchFamily="18" charset="0"/>
              </a:rPr>
              <a:t>ActivatedRoute.params.subscribe( params : Params =&gt; { </a:t>
            </a:r>
            <a:r>
              <a:rPr lang="en-US" sz="2000">
                <a:latin typeface="Times New Roman" panose="02020603050405020304" pitchFamily="18" charset="0"/>
                <a:cs typeface="Times New Roman" panose="02020603050405020304" pitchFamily="18" charset="0"/>
              </a:rPr>
              <a:t>Handler</a:t>
            </a:r>
            <a:r>
              <a:rPr lang="en-US" sz="2000" b="1">
                <a:latin typeface="Times New Roman" panose="02020603050405020304" pitchFamily="18" charset="0"/>
                <a:cs typeface="Times New Roman" panose="02020603050405020304" pitchFamily="18" charset="0"/>
              </a:rPr>
              <a:t> });</a:t>
            </a:r>
          </a:p>
          <a:p>
            <a:pPr lvl="2">
              <a:lnSpc>
                <a:spcPct val="150000"/>
              </a:lnSpc>
            </a:pPr>
            <a:r>
              <a:rPr lang="en-US" sz="1800">
                <a:latin typeface="Times New Roman" panose="02020603050405020304" pitchFamily="18" charset="0"/>
                <a:cs typeface="Times New Roman" panose="02020603050405020304" pitchFamily="18" charset="0"/>
              </a:rPr>
              <a:t>Trong Handler có thể lấy tham số trên URL : </a:t>
            </a:r>
            <a:r>
              <a:rPr lang="en-US" sz="1800" b="1">
                <a:latin typeface="Times New Roman" panose="02020603050405020304" pitchFamily="18" charset="0"/>
                <a:cs typeface="Times New Roman" panose="02020603050405020304" pitchFamily="18" charset="0"/>
              </a:rPr>
              <a:t>params[‘tên_params_trong_router’]</a:t>
            </a:r>
          </a:p>
          <a:p>
            <a:pPr lvl="2">
              <a:lnSpc>
                <a:spcPct val="150000"/>
              </a:lnSpc>
            </a:pPr>
            <a:r>
              <a:rPr lang="en-US" sz="1800">
                <a:latin typeface="Times New Roman" panose="02020603050405020304" pitchFamily="18" charset="0"/>
                <a:cs typeface="Times New Roman" panose="02020603050405020304" pitchFamily="18" charset="0"/>
              </a:rPr>
              <a:t>Hàm trả về một đối t</a:t>
            </a:r>
            <a:r>
              <a:rPr lang="vi-VN" sz="1800">
                <a:latin typeface="Times New Roman" panose="02020603050405020304" pitchFamily="18" charset="0"/>
                <a:cs typeface="Times New Roman" panose="02020603050405020304" pitchFamily="18" charset="0"/>
              </a:rPr>
              <a:t>ư</a:t>
            </a:r>
            <a:r>
              <a:rPr lang="en-US" sz="1800">
                <a:latin typeface="Times New Roman" panose="02020603050405020304" pitchFamily="18" charset="0"/>
                <a:cs typeface="Times New Roman" panose="02020603050405020304" pitchFamily="18" charset="0"/>
              </a:rPr>
              <a:t>ợng subscription</a:t>
            </a:r>
          </a:p>
          <a:p>
            <a:pPr lvl="1">
              <a:lnSpc>
                <a:spcPct val="150000"/>
              </a:lnSpc>
            </a:pPr>
            <a:r>
              <a:rPr lang="en-US" sz="2000">
                <a:latin typeface="Times New Roman" panose="02020603050405020304" pitchFamily="18" charset="0"/>
                <a:cs typeface="Times New Roman" panose="02020603050405020304" pitchFamily="18" charset="0"/>
              </a:rPr>
              <a:t>Chú ý :</a:t>
            </a:r>
          </a:p>
          <a:p>
            <a:pPr lvl="2">
              <a:lnSpc>
                <a:spcPct val="150000"/>
              </a:lnSpc>
            </a:pPr>
            <a:r>
              <a:rPr lang="en-US" sz="1800">
                <a:latin typeface="Times New Roman" panose="02020603050405020304" pitchFamily="18" charset="0"/>
                <a:cs typeface="Times New Roman" panose="02020603050405020304" pitchFamily="18" charset="0"/>
              </a:rPr>
              <a:t>Nên hủy đối t</a:t>
            </a:r>
            <a:r>
              <a:rPr lang="vi-VN" sz="1800">
                <a:latin typeface="Times New Roman" panose="02020603050405020304" pitchFamily="18" charset="0"/>
                <a:cs typeface="Times New Roman" panose="02020603050405020304" pitchFamily="18" charset="0"/>
              </a:rPr>
              <a:t>ư</a:t>
            </a:r>
            <a:r>
              <a:rPr lang="en-US" sz="1800">
                <a:latin typeface="Times New Roman" panose="02020603050405020304" pitchFamily="18" charset="0"/>
                <a:cs typeface="Times New Roman" panose="02020603050405020304" pitchFamily="18" charset="0"/>
              </a:rPr>
              <a:t>ợng subscription khi component bị hủy( ngOnDestroy )</a:t>
            </a:r>
          </a:p>
          <a:p>
            <a:pPr lvl="2">
              <a:lnSpc>
                <a:spcPct val="150000"/>
              </a:lnSpc>
            </a:pPr>
            <a:r>
              <a:rPr lang="en-US" sz="1800">
                <a:latin typeface="Times New Roman" panose="02020603050405020304" pitchFamily="18" charset="0"/>
                <a:cs typeface="Times New Roman" panose="02020603050405020304" pitchFamily="18" charset="0"/>
              </a:rPr>
              <a:t>Cú pháp : .unsubscribe();</a:t>
            </a:r>
          </a:p>
          <a:p>
            <a:pPr lvl="2">
              <a:lnSpc>
                <a:spcPct val="150000"/>
              </a:lnSpc>
            </a:pP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7776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8. Router ( Routing ) : </a:t>
            </a:r>
            <a:r>
              <a:rPr lang="en-US" sz="3600" dirty="0" err="1">
                <a:latin typeface="Times New Roman" panose="02020603050405020304" pitchFamily="18" charset="0"/>
                <a:cs typeface="Times New Roman" panose="02020603050405020304" pitchFamily="18" charset="0"/>
              </a:rPr>
              <a:t>Tham</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Số</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Dạng</a:t>
            </a:r>
            <a:r>
              <a:rPr lang="en-US" sz="3600" dirty="0">
                <a:latin typeface="Times New Roman" panose="02020603050405020304" pitchFamily="18" charset="0"/>
                <a:cs typeface="Times New Roman" panose="02020603050405020304" pitchFamily="18" charset="0"/>
              </a:rPr>
              <a:t> ? ( Query </a:t>
            </a:r>
            <a:r>
              <a:rPr lang="en-US" sz="3600" dirty="0" err="1">
                <a:latin typeface="Times New Roman" panose="02020603050405020304" pitchFamily="18" charset="0"/>
                <a:cs typeface="Times New Roman" panose="02020603050405020304" pitchFamily="18" charset="0"/>
              </a:rPr>
              <a:t>Params</a:t>
            </a:r>
            <a:r>
              <a:rPr lang="en-US" sz="36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853248"/>
            <a:ext cx="10432197" cy="4732190"/>
          </a:xfrm>
        </p:spPr>
        <p:txBody>
          <a:bodyPr>
            <a:normAutofit fontScale="85000" lnSpcReduction="10000"/>
          </a:bodyPr>
          <a:lstStyle/>
          <a:p>
            <a:pPr lvl="1">
              <a:lnSpc>
                <a:spcPct val="150000"/>
              </a:lnSpc>
            </a:pPr>
            <a:r>
              <a:rPr lang="en-US" sz="2800" dirty="0" err="1">
                <a:latin typeface="Times New Roman" panose="02020603050405020304" pitchFamily="18" charset="0"/>
                <a:cs typeface="Times New Roman" panose="02020603050405020304" pitchFamily="18" charset="0"/>
              </a:rPr>
              <a:t>Truyền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lên</a:t>
            </a:r>
            <a:r>
              <a:rPr lang="en-US" sz="2800" dirty="0">
                <a:latin typeface="Times New Roman" panose="02020603050405020304" pitchFamily="18" charset="0"/>
                <a:cs typeface="Times New Roman" panose="02020603050405020304" pitchFamily="18" charset="0"/>
              </a:rPr>
              <a:t> đ</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dẫn</a:t>
            </a:r>
            <a:r>
              <a:rPr lang="en-US" sz="2800" dirty="0">
                <a:latin typeface="Times New Roman" panose="02020603050405020304" pitchFamily="18" charset="0"/>
                <a:cs typeface="Times New Roman" panose="02020603050405020304" pitchFamily="18" charset="0"/>
              </a:rPr>
              <a:t> : </a:t>
            </a:r>
          </a:p>
          <a:p>
            <a:pPr lvl="2">
              <a:lnSpc>
                <a:spcPct val="150000"/>
              </a:lnSpc>
            </a:pPr>
            <a:r>
              <a:rPr lang="en-US" sz="2600" dirty="0" err="1">
                <a:latin typeface="Times New Roman" panose="02020603050405020304" pitchFamily="18" charset="0"/>
                <a:cs typeface="Times New Roman" panose="02020603050405020304" pitchFamily="18" charset="0"/>
              </a:rPr>
              <a:t>Bắt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buộc</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cần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routerLink</a:t>
            </a:r>
            <a:endParaRPr lang="en-US" sz="2600" b="1" dirty="0">
              <a:latin typeface="Times New Roman" panose="02020603050405020304" pitchFamily="18" charset="0"/>
              <a:cs typeface="Times New Roman" panose="02020603050405020304" pitchFamily="18" charset="0"/>
            </a:endParaRPr>
          </a:p>
          <a:p>
            <a:pPr lvl="2">
              <a:lnSpc>
                <a:spcPct val="150000"/>
              </a:lnSpc>
            </a:pP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template :</a:t>
            </a:r>
          </a:p>
          <a:p>
            <a:pPr lvl="3">
              <a:lnSpc>
                <a:spcPct val="150000"/>
              </a:lnSpc>
            </a:pPr>
            <a:r>
              <a:rPr lang="en-US" sz="2000" dirty="0" err="1">
                <a:latin typeface="Times New Roman" panose="02020603050405020304" pitchFamily="18" charset="0"/>
                <a:cs typeface="Times New Roman" panose="02020603050405020304" pitchFamily="18" charset="0"/>
              </a:rPr>
              <a:t>Cú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queryParams</a:t>
            </a:r>
            <a:r>
              <a:rPr lang="en-US" sz="2000" b="1" dirty="0">
                <a:latin typeface="Times New Roman" panose="02020603050405020304" pitchFamily="18" charset="0"/>
                <a:cs typeface="Times New Roman" panose="02020603050405020304" pitchFamily="18" charset="0"/>
              </a:rPr>
              <a:t>]=“{ key1 : value1, key2 : value2 }”</a:t>
            </a:r>
          </a:p>
          <a:p>
            <a:pPr lvl="3">
              <a:lnSpc>
                <a:spcPct val="150000"/>
              </a:lnSpc>
            </a:pPr>
            <a:r>
              <a:rPr lang="en-US" sz="2000" dirty="0">
                <a:latin typeface="Times New Roman" panose="02020603050405020304" pitchFamily="18" charset="0"/>
                <a:cs typeface="Times New Roman" panose="02020603050405020304" pitchFamily="18" charset="0"/>
              </a:rPr>
              <a:t>Ex : [</a:t>
            </a:r>
            <a:r>
              <a:rPr lang="en-US" sz="2000" dirty="0" err="1">
                <a:latin typeface="Times New Roman" panose="02020603050405020304" pitchFamily="18" charset="0"/>
                <a:cs typeface="Times New Roman" panose="02020603050405020304" pitchFamily="18" charset="0"/>
              </a:rPr>
              <a:t>queryParams</a:t>
            </a:r>
            <a:r>
              <a:rPr lang="en-US" sz="2000" dirty="0">
                <a:latin typeface="Times New Roman" panose="02020603050405020304" pitchFamily="18" charset="0"/>
                <a:cs typeface="Times New Roman" panose="02020603050405020304" pitchFamily="18" charset="0"/>
              </a:rPr>
              <a:t>]=“{ page : 2, </a:t>
            </a:r>
            <a:r>
              <a:rPr lang="en-US" sz="2000" dirty="0" err="1">
                <a:latin typeface="Times New Roman" panose="02020603050405020304" pitchFamily="18" charset="0"/>
                <a:cs typeface="Times New Roman" panose="02020603050405020304" pitchFamily="18" charset="0"/>
              </a:rPr>
              <a:t>sortby</a:t>
            </a:r>
            <a:r>
              <a:rPr lang="en-US" sz="2000" dirty="0">
                <a:latin typeface="Times New Roman" panose="02020603050405020304" pitchFamily="18" charset="0"/>
                <a:cs typeface="Times New Roman" panose="02020603050405020304" pitchFamily="18" charset="0"/>
              </a:rPr>
              <a:t> : ‘name’ }”</a:t>
            </a:r>
          </a:p>
          <a:p>
            <a:pPr lvl="2">
              <a:lnSpc>
                <a:spcPct val="150000"/>
              </a:lnSpc>
            </a:pP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2 :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component :</a:t>
            </a:r>
          </a:p>
          <a:p>
            <a:pPr lvl="3">
              <a:lnSpc>
                <a:spcPct val="150000"/>
              </a:lnSpc>
            </a:pPr>
            <a:r>
              <a:rPr lang="en-US" sz="1800" dirty="0" err="1">
                <a:latin typeface="Times New Roman" panose="02020603050405020304" pitchFamily="18" charset="0"/>
                <a:cs typeface="Times New Roman" panose="02020603050405020304" pitchFamily="18" charset="0"/>
              </a:rPr>
              <a:t>Cần</a:t>
            </a:r>
            <a:r>
              <a:rPr lang="en-US" sz="1800" dirty="0">
                <a:latin typeface="Times New Roman" panose="02020603050405020304" pitchFamily="18" charset="0"/>
                <a:cs typeface="Times New Roman" panose="02020603050405020304" pitchFamily="18" charset="0"/>
              </a:rPr>
              <a:t> import </a:t>
            </a:r>
            <a:r>
              <a:rPr lang="en-US" sz="1800" b="1" dirty="0">
                <a:latin typeface="Times New Roman" panose="02020603050405020304" pitchFamily="18" charset="0"/>
                <a:cs typeface="Times New Roman" panose="02020603050405020304" pitchFamily="18" charset="0"/>
              </a:rPr>
              <a:t>Router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@angular/router</a:t>
            </a:r>
            <a:endParaRPr lang="en-US" sz="1800" dirty="0">
              <a:latin typeface="Times New Roman" panose="02020603050405020304" pitchFamily="18" charset="0"/>
              <a:cs typeface="Times New Roman" panose="02020603050405020304" pitchFamily="18" charset="0"/>
            </a:endParaRPr>
          </a:p>
          <a:p>
            <a:pPr lvl="3">
              <a:lnSpc>
                <a:spcPct val="150000"/>
              </a:lnSpc>
            </a:pPr>
            <a:r>
              <a:rPr lang="en-US" sz="1800" dirty="0">
                <a:latin typeface="Times New Roman" panose="02020603050405020304" pitchFamily="18" charset="0"/>
                <a:cs typeface="Times New Roman" panose="02020603050405020304" pitchFamily="18" charset="0"/>
              </a:rPr>
              <a:t>Inject router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1 service</a:t>
            </a:r>
          </a:p>
          <a:p>
            <a:pPr lvl="3">
              <a:lnSpc>
                <a:spcPct val="150000"/>
              </a:lnSpc>
            </a:pP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navigate</a:t>
            </a:r>
            <a:r>
              <a:rPr lang="en-US" sz="1800"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cs typeface="Times New Roman" panose="02020603050405020304" pitchFamily="18" charset="0"/>
              </a:rPr>
              <a:t>.navigate([‘/tên_router’,</a:t>
            </a:r>
            <a:r>
              <a:rPr lang="en-US" sz="1800" u="sng" dirty="0">
                <a:latin typeface="Times New Roman" panose="02020603050405020304" pitchFamily="18" charset="0"/>
                <a:cs typeface="Times New Roman" panose="02020603050405020304" pitchFamily="18" charset="0"/>
              </a:rPr>
              <a:t>’</a:t>
            </a:r>
            <a:r>
              <a:rPr lang="en-US" sz="1800" u="sng" dirty="0" err="1">
                <a:latin typeface="Times New Roman" panose="02020603050405020304" pitchFamily="18" charset="0"/>
                <a:cs typeface="Times New Roman" panose="02020603050405020304" pitchFamily="18" charset="0"/>
              </a:rPr>
              <a:t>params</a:t>
            </a:r>
            <a:r>
              <a:rPr lang="en-US" sz="1800" b="1" dirty="0">
                <a:latin typeface="Times New Roman" panose="02020603050405020304" pitchFamily="18" charset="0"/>
                <a:cs typeface="Times New Roman" panose="02020603050405020304" pitchFamily="18" charset="0"/>
              </a:rPr>
              <a:t>’], { </a:t>
            </a:r>
            <a:r>
              <a:rPr lang="en-US" sz="1800" b="1" dirty="0" err="1">
                <a:latin typeface="Times New Roman" panose="02020603050405020304" pitchFamily="18" charset="0"/>
                <a:cs typeface="Times New Roman" panose="02020603050405020304" pitchFamily="18" charset="0"/>
              </a:rPr>
              <a:t>queryParams</a:t>
            </a:r>
            <a:r>
              <a:rPr lang="en-US" sz="1800" b="1" dirty="0">
                <a:latin typeface="Times New Roman" panose="02020603050405020304" pitchFamily="18" charset="0"/>
                <a:cs typeface="Times New Roman" panose="02020603050405020304" pitchFamily="18" charset="0"/>
              </a:rPr>
              <a:t> : { key1 : value1, … }});</a:t>
            </a:r>
          </a:p>
        </p:txBody>
      </p:sp>
    </p:spTree>
    <p:extLst>
      <p:ext uri="{BB962C8B-B14F-4D97-AF65-F5344CB8AC3E}">
        <p14:creationId xmlns:p14="http://schemas.microsoft.com/office/powerpoint/2010/main" val="306090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8. Router ( Routing ) : </a:t>
            </a:r>
            <a:r>
              <a:rPr lang="en-US" sz="3600" dirty="0" err="1">
                <a:latin typeface="Times New Roman" panose="02020603050405020304" pitchFamily="18" charset="0"/>
                <a:cs typeface="Times New Roman" panose="02020603050405020304" pitchFamily="18" charset="0"/>
              </a:rPr>
              <a:t>Tham</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Số</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Dạng</a:t>
            </a:r>
            <a:r>
              <a:rPr lang="en-US" sz="3600" dirty="0">
                <a:latin typeface="Times New Roman" panose="02020603050405020304" pitchFamily="18" charset="0"/>
                <a:cs typeface="Times New Roman" panose="02020603050405020304" pitchFamily="18" charset="0"/>
              </a:rPr>
              <a:t> ? ( Query </a:t>
            </a:r>
            <a:r>
              <a:rPr lang="en-US" sz="3600" dirty="0" err="1">
                <a:latin typeface="Times New Roman" panose="02020603050405020304" pitchFamily="18" charset="0"/>
                <a:cs typeface="Times New Roman" panose="02020603050405020304" pitchFamily="18" charset="0"/>
              </a:rPr>
              <a:t>Params</a:t>
            </a:r>
            <a:r>
              <a:rPr lang="en-US" sz="3600" dirty="0">
                <a:latin typeface="Times New Roman" panose="02020603050405020304" pitchFamily="18" charset="0"/>
                <a:cs typeface="Times New Roman" panose="02020603050405020304" pitchFamily="18" charset="0"/>
              </a:rPr>
              <a:t> ) – </a:t>
            </a:r>
            <a:r>
              <a:rPr lang="en-US" sz="3600" b="1" dirty="0" err="1">
                <a:latin typeface="Times New Roman" panose="02020603050405020304" pitchFamily="18" charset="0"/>
                <a:cs typeface="Times New Roman" panose="02020603050405020304" pitchFamily="18" charset="0"/>
              </a:rPr>
              <a:t>Lấy</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queryParams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853248"/>
            <a:ext cx="10432197" cy="4732190"/>
          </a:xfrm>
        </p:spPr>
        <p:txBody>
          <a:bodyPr>
            <a:normAutofit/>
          </a:bodyPr>
          <a:lstStyle/>
          <a:p>
            <a:pPr lvl="1">
              <a:lnSpc>
                <a:spcPct val="150000"/>
              </a:lnSpc>
            </a:pPr>
            <a:r>
              <a:rPr lang="en-US" sz="2000">
                <a:latin typeface="Times New Roman" panose="02020603050405020304" pitchFamily="18" charset="0"/>
                <a:cs typeface="Times New Roman" panose="02020603050405020304" pitchFamily="18" charset="0"/>
              </a:rPr>
              <a:t>Trả về : </a:t>
            </a:r>
            <a:r>
              <a:rPr lang="en-US" sz="2000" b="1">
                <a:latin typeface="Times New Roman" panose="02020603050405020304" pitchFamily="18" charset="0"/>
                <a:cs typeface="Times New Roman" panose="02020603050405020304" pitchFamily="18" charset="0"/>
              </a:rPr>
              <a:t>Subscription</a:t>
            </a:r>
            <a:r>
              <a:rPr lang="en-US" sz="2000">
                <a:latin typeface="Times New Roman" panose="02020603050405020304" pitchFamily="18" charset="0"/>
                <a:cs typeface="Times New Roman" panose="02020603050405020304" pitchFamily="18" charset="0"/>
              </a:rPr>
              <a:t> thuộc về </a:t>
            </a:r>
            <a:r>
              <a:rPr lang="en-US" sz="2000" b="1">
                <a:latin typeface="Times New Roman" panose="02020603050405020304" pitchFamily="18" charset="0"/>
                <a:cs typeface="Times New Roman" panose="02020603050405020304" pitchFamily="18" charset="0"/>
              </a:rPr>
              <a:t>‘rxjs/Rx’</a:t>
            </a:r>
          </a:p>
          <a:p>
            <a:pPr lvl="1">
              <a:lnSpc>
                <a:spcPct val="150000"/>
              </a:lnSpc>
            </a:pPr>
            <a:r>
              <a:rPr lang="en-US" sz="2000">
                <a:latin typeface="Times New Roman" panose="02020603050405020304" pitchFamily="18" charset="0"/>
                <a:cs typeface="Times New Roman" panose="02020603050405020304" pitchFamily="18" charset="0"/>
              </a:rPr>
              <a:t>Cú pháp : </a:t>
            </a:r>
            <a:r>
              <a:rPr lang="en-US" sz="2000" b="1">
                <a:latin typeface="Times New Roman" panose="02020603050405020304" pitchFamily="18" charset="0"/>
                <a:cs typeface="Times New Roman" panose="02020603050405020304" pitchFamily="18" charset="0"/>
              </a:rPr>
              <a:t>ActivatedRoute.queryParams.subscribe( params : Params =&gt; { </a:t>
            </a:r>
            <a:r>
              <a:rPr lang="en-US" sz="2000">
                <a:latin typeface="Times New Roman" panose="02020603050405020304" pitchFamily="18" charset="0"/>
                <a:cs typeface="Times New Roman" panose="02020603050405020304" pitchFamily="18" charset="0"/>
              </a:rPr>
              <a:t>Handler</a:t>
            </a:r>
            <a:r>
              <a:rPr lang="en-US" sz="2000" b="1">
                <a:latin typeface="Times New Roman" panose="02020603050405020304" pitchFamily="18" charset="0"/>
                <a:cs typeface="Times New Roman" panose="02020603050405020304" pitchFamily="18" charset="0"/>
              </a:rPr>
              <a:t> });</a:t>
            </a:r>
          </a:p>
          <a:p>
            <a:pPr lvl="2">
              <a:lnSpc>
                <a:spcPct val="150000"/>
              </a:lnSpc>
            </a:pPr>
            <a:r>
              <a:rPr lang="en-US" sz="1800">
                <a:latin typeface="Times New Roman" panose="02020603050405020304" pitchFamily="18" charset="0"/>
                <a:cs typeface="Times New Roman" panose="02020603050405020304" pitchFamily="18" charset="0"/>
              </a:rPr>
              <a:t>Trong Handler có thể lấy tham số trên URL : </a:t>
            </a:r>
            <a:r>
              <a:rPr lang="en-US" sz="1800" b="1">
                <a:latin typeface="Times New Roman" panose="02020603050405020304" pitchFamily="18" charset="0"/>
                <a:cs typeface="Times New Roman" panose="02020603050405020304" pitchFamily="18" charset="0"/>
              </a:rPr>
              <a:t>params[‘tên_params_trong_router’]</a:t>
            </a:r>
          </a:p>
          <a:p>
            <a:pPr lvl="2">
              <a:lnSpc>
                <a:spcPct val="150000"/>
              </a:lnSpc>
            </a:pPr>
            <a:r>
              <a:rPr lang="en-US" sz="1800">
                <a:latin typeface="Times New Roman" panose="02020603050405020304" pitchFamily="18" charset="0"/>
                <a:cs typeface="Times New Roman" panose="02020603050405020304" pitchFamily="18" charset="0"/>
              </a:rPr>
              <a:t>Hàm trả về một đối t</a:t>
            </a:r>
            <a:r>
              <a:rPr lang="vi-VN" sz="1800">
                <a:cs typeface="Times New Roman" panose="02020603050405020304" pitchFamily="18" charset="0"/>
              </a:rPr>
              <a:t>ư</a:t>
            </a:r>
            <a:r>
              <a:rPr lang="en-US" sz="1800">
                <a:latin typeface="Times New Roman" panose="02020603050405020304" pitchFamily="18" charset="0"/>
                <a:cs typeface="Times New Roman" panose="02020603050405020304" pitchFamily="18" charset="0"/>
              </a:rPr>
              <a:t>ợng subscription</a:t>
            </a:r>
          </a:p>
          <a:p>
            <a:pPr lvl="1">
              <a:lnSpc>
                <a:spcPct val="150000"/>
              </a:lnSpc>
            </a:pPr>
            <a:r>
              <a:rPr lang="en-US" sz="2000">
                <a:latin typeface="Times New Roman" panose="02020603050405020304" pitchFamily="18" charset="0"/>
                <a:cs typeface="Times New Roman" panose="02020603050405020304" pitchFamily="18" charset="0"/>
              </a:rPr>
              <a:t>Chú ý :</a:t>
            </a:r>
          </a:p>
          <a:p>
            <a:pPr lvl="2">
              <a:lnSpc>
                <a:spcPct val="150000"/>
              </a:lnSpc>
            </a:pPr>
            <a:r>
              <a:rPr lang="en-US" sz="1800">
                <a:latin typeface="Times New Roman" panose="02020603050405020304" pitchFamily="18" charset="0"/>
                <a:cs typeface="Times New Roman" panose="02020603050405020304" pitchFamily="18" charset="0"/>
              </a:rPr>
              <a:t>Nên hủy đối t</a:t>
            </a:r>
            <a:r>
              <a:rPr lang="vi-VN" sz="1800">
                <a:cs typeface="Times New Roman" panose="02020603050405020304" pitchFamily="18" charset="0"/>
              </a:rPr>
              <a:t>ư</a:t>
            </a:r>
            <a:r>
              <a:rPr lang="en-US" sz="1800">
                <a:latin typeface="Times New Roman" panose="02020603050405020304" pitchFamily="18" charset="0"/>
                <a:cs typeface="Times New Roman" panose="02020603050405020304" pitchFamily="18" charset="0"/>
              </a:rPr>
              <a:t>ợng subscription khi component bị hủy( ngOnDestroy )</a:t>
            </a:r>
          </a:p>
          <a:p>
            <a:pPr lvl="2">
              <a:lnSpc>
                <a:spcPct val="150000"/>
              </a:lnSpc>
            </a:pPr>
            <a:r>
              <a:rPr lang="en-US" sz="1800">
                <a:latin typeface="Times New Roman" panose="02020603050405020304" pitchFamily="18" charset="0"/>
                <a:cs typeface="Times New Roman" panose="02020603050405020304" pitchFamily="18" charset="0"/>
              </a:rPr>
              <a:t>Cú pháp : .unsubscribe();</a:t>
            </a:r>
          </a:p>
        </p:txBody>
      </p:sp>
    </p:spTree>
    <p:extLst>
      <p:ext uri="{BB962C8B-B14F-4D97-AF65-F5344CB8AC3E}">
        <p14:creationId xmlns:p14="http://schemas.microsoft.com/office/powerpoint/2010/main" val="144610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8. Router ( Routing ) : Child Router</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195754"/>
            <a:ext cx="10432197" cy="5389684"/>
          </a:xfrm>
        </p:spPr>
        <p:txBody>
          <a:bodyPr>
            <a:normAutofit/>
          </a:bodyPr>
          <a:lstStyle/>
          <a:p>
            <a:pPr lvl="1">
              <a:lnSpc>
                <a:spcPct val="150000"/>
              </a:lnSpc>
            </a:pPr>
            <a:endParaRPr lang="en-US">
              <a:latin typeface="Times New Roman" panose="02020603050405020304" pitchFamily="18" charset="0"/>
              <a:cs typeface="Times New Roman" panose="02020603050405020304" pitchFamily="18" charset="0"/>
            </a:endParaRPr>
          </a:p>
          <a:p>
            <a:pPr lvl="1">
              <a:lnSpc>
                <a:spcPct val="150000"/>
              </a:lnSpc>
            </a:pPr>
            <a:r>
              <a:rPr lang="en-US">
                <a:latin typeface="Times New Roman" panose="02020603050405020304" pitchFamily="18" charset="0"/>
                <a:cs typeface="Times New Roman" panose="02020603050405020304" pitchFamily="18" charset="0"/>
              </a:rPr>
              <a:t>Cách viết thông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ờng</a:t>
            </a:r>
          </a:p>
          <a:p>
            <a:pPr marL="457200" lvl="1" indent="0">
              <a:lnSpc>
                <a:spcPct val="150000"/>
              </a:lnSpc>
              <a:buNone/>
            </a:pPr>
            <a:endParaRPr lang="en-US" sz="180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4EA3B03-E858-439A-B92F-4F75E49DB23A}"/>
              </a:ext>
            </a:extLst>
          </p:cNvPr>
          <p:cNvSpPr/>
          <p:nvPr/>
        </p:nvSpPr>
        <p:spPr>
          <a:xfrm>
            <a:off x="1143000" y="2896100"/>
            <a:ext cx="9012116" cy="2646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a:latin typeface="Times New Roman" panose="02020603050405020304" pitchFamily="18" charset="0"/>
                <a:cs typeface="Times New Roman" panose="02020603050405020304" pitchFamily="18" charset="0"/>
              </a:rPr>
              <a:t>const appRoutes : Routes = [</a:t>
            </a:r>
          </a:p>
          <a:p>
            <a:pPr lvl="1">
              <a:lnSpc>
                <a:spcPct val="150000"/>
              </a:lnSpc>
            </a:pPr>
            <a:r>
              <a:rPr lang="en-US">
                <a:latin typeface="Times New Roman" panose="02020603050405020304" pitchFamily="18" charset="0"/>
                <a:cs typeface="Times New Roman" panose="02020603050405020304" pitchFamily="18" charset="0"/>
              </a:rPr>
              <a:t>	{ path : ‘products/:id’, component : ProductDetailComponent }, </a:t>
            </a:r>
          </a:p>
          <a:p>
            <a:pPr lvl="1">
              <a:lnSpc>
                <a:spcPct val="150000"/>
              </a:lnSpc>
            </a:pPr>
            <a:r>
              <a:rPr lang="en-US">
                <a:latin typeface="Times New Roman" panose="02020603050405020304" pitchFamily="18" charset="0"/>
                <a:cs typeface="Times New Roman" panose="02020603050405020304" pitchFamily="18" charset="0"/>
              </a:rPr>
              <a:t>	 { path : ‘products’, component : ProductListComponent }</a:t>
            </a:r>
          </a:p>
          <a:p>
            <a:pPr lvl="1">
              <a:lnSpc>
                <a:spcPct val="150000"/>
              </a:lnSpc>
            </a:pPr>
            <a:r>
              <a:rPr lang="en-US">
                <a:latin typeface="Times New Roman" panose="02020603050405020304" pitchFamily="18" charset="0"/>
                <a:cs typeface="Times New Roman" panose="02020603050405020304" pitchFamily="18" charset="0"/>
              </a:rPr>
              <a:t>];</a:t>
            </a:r>
          </a:p>
          <a:p>
            <a:endParaRPr lang="en-US"/>
          </a:p>
        </p:txBody>
      </p:sp>
    </p:spTree>
    <p:extLst>
      <p:ext uri="{BB962C8B-B14F-4D97-AF65-F5344CB8AC3E}">
        <p14:creationId xmlns:p14="http://schemas.microsoft.com/office/powerpoint/2010/main" val="28171603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8. Router ( Routing ) : Child Router</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195754"/>
            <a:ext cx="10432197" cy="5389684"/>
          </a:xfrm>
        </p:spPr>
        <p:txBody>
          <a:bodyPr>
            <a:normAutofit/>
          </a:bodyPr>
          <a:lstStyle/>
          <a:p>
            <a:pPr lvl="1">
              <a:lnSpc>
                <a:spcPct val="150000"/>
              </a:lnSpc>
            </a:pPr>
            <a:r>
              <a:rPr lang="en-US">
                <a:latin typeface="Times New Roman" panose="02020603050405020304" pitchFamily="18" charset="0"/>
                <a:cs typeface="Times New Roman" panose="02020603050405020304" pitchFamily="18" charset="0"/>
              </a:rPr>
              <a:t>Áp dụng child router : ( không khai báo component cho parent router ) – </a:t>
            </a:r>
            <a:r>
              <a:rPr lang="en-US" u="sng">
                <a:latin typeface="Times New Roman" panose="02020603050405020304" pitchFamily="18" charset="0"/>
                <a:cs typeface="Times New Roman" panose="02020603050405020304" pitchFamily="18" charset="0"/>
              </a:rPr>
              <a:t>not recommeded</a:t>
            </a:r>
            <a:endParaRPr lang="en-US">
              <a:latin typeface="Times New Roman" panose="02020603050405020304" pitchFamily="18" charset="0"/>
              <a:cs typeface="Times New Roman" panose="02020603050405020304" pitchFamily="18" charset="0"/>
            </a:endParaRPr>
          </a:p>
          <a:p>
            <a:pPr lvl="1">
              <a:lnSpc>
                <a:spcPct val="150000"/>
              </a:lnSpc>
            </a:pPr>
            <a:endParaRPr lang="en-US">
              <a:latin typeface="Times New Roman" panose="02020603050405020304" pitchFamily="18" charset="0"/>
              <a:cs typeface="Times New Roman" panose="02020603050405020304" pitchFamily="18" charset="0"/>
            </a:endParaRPr>
          </a:p>
          <a:p>
            <a:pPr marL="457200" lvl="1" indent="0">
              <a:lnSpc>
                <a:spcPct val="150000"/>
              </a:lnSpc>
              <a:buNone/>
            </a:pPr>
            <a:endParaRPr lang="en-US">
              <a:latin typeface="Times New Roman" panose="02020603050405020304" pitchFamily="18" charset="0"/>
              <a:cs typeface="Times New Roman" panose="02020603050405020304" pitchFamily="18" charset="0"/>
            </a:endParaRPr>
          </a:p>
          <a:p>
            <a:pPr marL="457200" lvl="1" indent="0">
              <a:lnSpc>
                <a:spcPct val="150000"/>
              </a:lnSpc>
              <a:buNone/>
            </a:pPr>
            <a:endParaRPr lang="en-US" sz="180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6BC90DD-F8C5-4276-8846-A7E7734FA28B}"/>
              </a:ext>
            </a:extLst>
          </p:cNvPr>
          <p:cNvSpPr/>
          <p:nvPr/>
        </p:nvSpPr>
        <p:spPr>
          <a:xfrm>
            <a:off x="1248508" y="1968512"/>
            <a:ext cx="8994531" cy="4501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a:latin typeface="Times New Roman" panose="02020603050405020304" pitchFamily="18" charset="0"/>
                <a:cs typeface="Times New Roman" panose="02020603050405020304" pitchFamily="18" charset="0"/>
              </a:rPr>
              <a:t>const appRoutes : Routes = [	 </a:t>
            </a:r>
          </a:p>
          <a:p>
            <a:pPr lvl="1">
              <a:lnSpc>
                <a:spcPct val="150000"/>
              </a:lnSpc>
            </a:pPr>
            <a:r>
              <a:rPr lang="en-US">
                <a:latin typeface="Times New Roman" panose="02020603050405020304" pitchFamily="18" charset="0"/>
                <a:cs typeface="Times New Roman" panose="02020603050405020304" pitchFamily="18" charset="0"/>
              </a:rPr>
              <a:t>	{ </a:t>
            </a:r>
          </a:p>
          <a:p>
            <a:pPr lvl="1">
              <a:lnSpc>
                <a:spcPct val="150000"/>
              </a:lnSpc>
            </a:pPr>
            <a:r>
              <a:rPr lang="en-US">
                <a:latin typeface="Times New Roman" panose="02020603050405020304" pitchFamily="18" charset="0"/>
                <a:cs typeface="Times New Roman" panose="02020603050405020304" pitchFamily="18" charset="0"/>
              </a:rPr>
              <a:t>		path : ‘products’, </a:t>
            </a:r>
          </a:p>
          <a:p>
            <a:pPr lvl="1">
              <a:lnSpc>
                <a:spcPct val="150000"/>
              </a:lnSpc>
            </a:pPr>
            <a:r>
              <a:rPr lang="en-US">
                <a:latin typeface="Times New Roman" panose="02020603050405020304" pitchFamily="18" charset="0"/>
                <a:cs typeface="Times New Roman" panose="02020603050405020304" pitchFamily="18" charset="0"/>
              </a:rPr>
              <a:t>		// component : ProductComponent</a:t>
            </a:r>
          </a:p>
          <a:p>
            <a:pPr lvl="1">
              <a:lnSpc>
                <a:spcPct val="150000"/>
              </a:lnSpc>
            </a:pPr>
            <a:r>
              <a:rPr lang="en-US">
                <a:latin typeface="Times New Roman" panose="02020603050405020304" pitchFamily="18" charset="0"/>
                <a:cs typeface="Times New Roman" panose="02020603050405020304" pitchFamily="18" charset="0"/>
              </a:rPr>
              <a:t>		children : [</a:t>
            </a:r>
          </a:p>
          <a:p>
            <a:pPr lvl="1">
              <a:lnSpc>
                <a:spcPct val="150000"/>
              </a:lnSpc>
            </a:pPr>
            <a:r>
              <a:rPr lang="en-US">
                <a:latin typeface="Times New Roman" panose="02020603050405020304" pitchFamily="18" charset="0"/>
                <a:cs typeface="Times New Roman" panose="02020603050405020304" pitchFamily="18" charset="0"/>
              </a:rPr>
              <a:t>			{ path : ‘’, component : ProductListComponent },</a:t>
            </a:r>
          </a:p>
          <a:p>
            <a:pPr lvl="1">
              <a:lnSpc>
                <a:spcPct val="150000"/>
              </a:lnSpc>
            </a:pPr>
            <a:r>
              <a:rPr lang="en-US">
                <a:latin typeface="Times New Roman" panose="02020603050405020304" pitchFamily="18" charset="0"/>
                <a:cs typeface="Times New Roman" panose="02020603050405020304" pitchFamily="18" charset="0"/>
              </a:rPr>
              <a:t>			{ path : ‘:id’, component : ProductComponent }</a:t>
            </a:r>
          </a:p>
          <a:p>
            <a:pPr lvl="1">
              <a:lnSpc>
                <a:spcPct val="150000"/>
              </a:lnSpc>
            </a:pPr>
            <a:r>
              <a:rPr lang="en-US">
                <a:latin typeface="Times New Roman" panose="02020603050405020304" pitchFamily="18" charset="0"/>
                <a:cs typeface="Times New Roman" panose="02020603050405020304" pitchFamily="18" charset="0"/>
              </a:rPr>
              <a:t>		]	</a:t>
            </a:r>
          </a:p>
          <a:p>
            <a:pPr lvl="1">
              <a:lnSpc>
                <a:spcPct val="150000"/>
              </a:lnSpc>
            </a:pPr>
            <a:r>
              <a:rPr lang="en-US">
                <a:latin typeface="Times New Roman" panose="02020603050405020304" pitchFamily="18" charset="0"/>
                <a:cs typeface="Times New Roman" panose="02020603050405020304" pitchFamily="18" charset="0"/>
              </a:rPr>
              <a:t>	}</a:t>
            </a:r>
          </a:p>
          <a:p>
            <a:pPr lvl="1">
              <a:lnSpc>
                <a:spcPct val="150000"/>
              </a:lnSpc>
            </a:pPr>
            <a:r>
              <a:rPr lang="en-US">
                <a:latin typeface="Times New Roman" panose="02020603050405020304" pitchFamily="18" charset="0"/>
                <a:cs typeface="Times New Roman" panose="02020603050405020304" pitchFamily="18" charset="0"/>
              </a:rPr>
              <a:t>];</a:t>
            </a:r>
          </a:p>
          <a:p>
            <a:endParaRPr lang="en-US"/>
          </a:p>
        </p:txBody>
      </p:sp>
    </p:spTree>
    <p:extLst>
      <p:ext uri="{BB962C8B-B14F-4D97-AF65-F5344CB8AC3E}">
        <p14:creationId xmlns:p14="http://schemas.microsoft.com/office/powerpoint/2010/main" val="266795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21CE0C-1F34-4C7C-9D1D-6FF274049A27}"/>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Data binding</a:t>
            </a:r>
          </a:p>
        </p:txBody>
      </p:sp>
      <p:sp>
        <p:nvSpPr>
          <p:cNvPr id="5" name="Content Placeholder 4">
            <a:extLst>
              <a:ext uri="{FF2B5EF4-FFF2-40B4-BE49-F238E27FC236}">
                <a16:creationId xmlns:a16="http://schemas.microsoft.com/office/drawing/2014/main" id="{E978FBF6-35C0-4A3D-A59F-D42E6E2DC0EA}"/>
              </a:ext>
            </a:extLst>
          </p:cNvPr>
          <p:cNvSpPr>
            <a:spLocks noGrp="1"/>
          </p:cNvSpPr>
          <p:nvPr>
            <p:ph idx="1"/>
          </p:nvPr>
        </p:nvSpPr>
        <p:spPr/>
        <p:txBody>
          <a:bodyPr>
            <a:normAutofit fontScale="92500" lnSpcReduction="10000"/>
          </a:bodyPr>
          <a:lstStyle/>
          <a:p>
            <a:pPr>
              <a:lnSpc>
                <a:spcPct val="150000"/>
              </a:lnSpc>
            </a:pPr>
            <a:r>
              <a:rPr lang="en-US">
                <a:latin typeface="Times New Roman" panose="02020603050405020304" pitchFamily="18" charset="0"/>
                <a:cs typeface="Times New Roman" panose="02020603050405020304" pitchFamily="18" charset="0"/>
              </a:rPr>
              <a:t>Component -&gt; View</a:t>
            </a:r>
          </a:p>
          <a:p>
            <a:pPr lvl="1">
              <a:lnSpc>
                <a:spcPct val="150000"/>
              </a:lnSpc>
            </a:pPr>
            <a:r>
              <a:rPr lang="en-US">
                <a:latin typeface="Times New Roman" panose="02020603050405020304" pitchFamily="18" charset="0"/>
                <a:cs typeface="Times New Roman" panose="02020603050405020304" pitchFamily="18" charset="0"/>
              </a:rPr>
              <a:t>Interpolation : </a:t>
            </a:r>
            <a:r>
              <a:rPr lang="en-US" b="1">
                <a:latin typeface="Times New Roman" panose="02020603050405020304" pitchFamily="18" charset="0"/>
                <a:cs typeface="Times New Roman" panose="02020603050405020304" pitchFamily="18" charset="0"/>
              </a:rPr>
              <a:t>{{ value }}</a:t>
            </a:r>
          </a:p>
          <a:p>
            <a:pPr lvl="2">
              <a:lnSpc>
                <a:spcPct val="150000"/>
              </a:lnSpc>
            </a:pPr>
            <a:r>
              <a:rPr lang="vi-VN">
                <a:latin typeface="Times New Roman" panose="02020603050405020304" pitchFamily="18" charset="0"/>
                <a:cs typeface="Times New Roman" panose="02020603050405020304" pitchFamily="18" charset="0"/>
              </a:rPr>
              <a:t>VD : Hiển thị 1string, number, phép toán điều kiện 3 ngôi,1 phương thức, 1 geter, 1 nullable để hiển thị, hiển thị 1 hình ảnh, video</a:t>
            </a:r>
            <a:r>
              <a:rPr lang="en-US">
                <a:latin typeface="Times New Roman" panose="02020603050405020304" pitchFamily="18" charset="0"/>
                <a:cs typeface="Times New Roman" panose="02020603050405020304" pitchFamily="18" charset="0"/>
              </a:rPr>
              <a:t>, đ</a:t>
            </a:r>
            <a:r>
              <a:rPr lang="vi-VN">
                <a:latin typeface="Times New Roman" panose="02020603050405020304" pitchFamily="18" charset="0"/>
                <a:cs typeface="Times New Roman" panose="02020603050405020304" pitchFamily="18" charset="0"/>
              </a:rPr>
              <a:t>ư</a:t>
            </a:r>
            <a:r>
              <a:rPr lang="en-US" err="1">
                <a:latin typeface="Times New Roman" panose="02020603050405020304" pitchFamily="18" charset="0"/>
                <a:cs typeface="Times New Roman" panose="02020603050405020304" pitchFamily="18" charset="0"/>
              </a:rPr>
              <a:t>ờng</a:t>
            </a:r>
            <a:r>
              <a:rPr lang="en-US">
                <a:latin typeface="Times New Roman" panose="02020603050405020304" pitchFamily="18" charset="0"/>
                <a:cs typeface="Times New Roman" panose="02020603050405020304" pitchFamily="18" charset="0"/>
              </a:rPr>
              <a:t> link.</a:t>
            </a:r>
          </a:p>
          <a:p>
            <a:pPr lvl="1">
              <a:lnSpc>
                <a:spcPct val="150000"/>
              </a:lnSpc>
            </a:pPr>
            <a:r>
              <a:rPr lang="en-US">
                <a:latin typeface="Times New Roman" panose="02020603050405020304" pitchFamily="18" charset="0"/>
                <a:cs typeface="Times New Roman" panose="02020603050405020304" pitchFamily="18" charset="0"/>
              </a:rPr>
              <a:t>Property : </a:t>
            </a:r>
            <a:r>
              <a:rPr lang="en-US" b="1">
                <a:latin typeface="Times New Roman" panose="02020603050405020304" pitchFamily="18" charset="0"/>
                <a:cs typeface="Times New Roman" panose="02020603050405020304" pitchFamily="18" charset="0"/>
              </a:rPr>
              <a:t>[property-name] = “value” </a:t>
            </a:r>
          </a:p>
          <a:p>
            <a:pPr lvl="2">
              <a:lnSpc>
                <a:spcPct val="150000"/>
              </a:lnSpc>
            </a:pPr>
            <a:r>
              <a:rPr lang="en-US">
                <a:latin typeface="Times New Roman" panose="02020603050405020304" pitchFamily="18" charset="0"/>
                <a:cs typeface="Times New Roman" panose="02020603050405020304" pitchFamily="18" charset="0"/>
              </a:rPr>
              <a:t>VD : </a:t>
            </a:r>
            <a:r>
              <a:rPr lang="en-US" err="1">
                <a:latin typeface="Times New Roman" panose="02020603050405020304" pitchFamily="18" charset="0"/>
                <a:cs typeface="Times New Roman" panose="02020603050405020304" pitchFamily="18" charset="0"/>
              </a:rPr>
              <a:t>src</a:t>
            </a:r>
            <a:r>
              <a:rPr lang="en-US">
                <a:latin typeface="Times New Roman" panose="02020603050405020304" pitchFamily="18" charset="0"/>
                <a:cs typeface="Times New Roman" panose="02020603050405020304" pitchFamily="18" charset="0"/>
              </a:rPr>
              <a:t>, value, </a:t>
            </a:r>
            <a:r>
              <a:rPr lang="en-US" err="1">
                <a:latin typeface="Times New Roman" panose="02020603050405020304" pitchFamily="18" charset="0"/>
                <a:cs typeface="Times New Roman" panose="02020603050405020304" pitchFamily="18" charset="0"/>
              </a:rPr>
              <a:t>href</a:t>
            </a:r>
            <a:r>
              <a:rPr lang="en-US">
                <a:latin typeface="Times New Roman" panose="02020603050405020304" pitchFamily="18" charset="0"/>
                <a:cs typeface="Times New Roman" panose="02020603050405020304" pitchFamily="18" charset="0"/>
              </a:rPr>
              <a:t>, disabled, hidden</a:t>
            </a:r>
            <a:endParaRPr lang="en-US" b="1">
              <a:latin typeface="Times New Roman" panose="02020603050405020304" pitchFamily="18" charset="0"/>
              <a:cs typeface="Times New Roman" panose="02020603050405020304" pitchFamily="18" charset="0"/>
            </a:endParaRPr>
          </a:p>
          <a:p>
            <a:pPr lvl="2">
              <a:lnSpc>
                <a:spcPct val="150000"/>
              </a:lnSpc>
            </a:pPr>
            <a:r>
              <a:rPr lang="en-US" err="1">
                <a:latin typeface="Times New Roman" panose="02020603050405020304" pitchFamily="18" charset="0"/>
                <a:cs typeface="Times New Roman" panose="02020603050405020304" pitchFamily="18" charset="0"/>
              </a:rPr>
              <a:t>Khác</a:t>
            </a:r>
            <a:r>
              <a:rPr lang="en-US">
                <a:latin typeface="Times New Roman" panose="02020603050405020304" pitchFamily="18" charset="0"/>
                <a:cs typeface="Times New Roman" panose="02020603050405020304" pitchFamily="18" charset="0"/>
              </a:rPr>
              <a:t> : </a:t>
            </a:r>
            <a:r>
              <a:rPr lang="en-US" b="1">
                <a:latin typeface="Times New Roman" panose="02020603050405020304" pitchFamily="18" charset="0"/>
                <a:cs typeface="Times New Roman" panose="02020603050405020304" pitchFamily="18" charset="0"/>
              </a:rPr>
              <a:t>bind-</a:t>
            </a:r>
            <a:r>
              <a:rPr lang="en-US" b="1" u="sng">
                <a:latin typeface="Times New Roman" panose="02020603050405020304" pitchFamily="18" charset="0"/>
                <a:cs typeface="Times New Roman" panose="02020603050405020304" pitchFamily="18" charset="0"/>
              </a:rPr>
              <a:t>property-name</a:t>
            </a:r>
            <a:r>
              <a:rPr lang="en-US" b="1">
                <a:latin typeface="Times New Roman" panose="02020603050405020304" pitchFamily="18" charset="0"/>
                <a:cs typeface="Times New Roman" panose="02020603050405020304" pitchFamily="18" charset="0"/>
              </a:rPr>
              <a:t> = “value”</a:t>
            </a:r>
          </a:p>
          <a:p>
            <a:pPr lvl="1">
              <a:lnSpc>
                <a:spcPct val="150000"/>
              </a:lnSpc>
            </a:pPr>
            <a:r>
              <a:rPr lang="en-US">
                <a:latin typeface="Times New Roman" panose="02020603050405020304" pitchFamily="18" charset="0"/>
                <a:cs typeface="Times New Roman" panose="02020603050405020304" pitchFamily="18" charset="0"/>
              </a:rPr>
              <a:t>Attribute : </a:t>
            </a:r>
            <a:r>
              <a:rPr lang="en-US" b="1">
                <a:latin typeface="Times New Roman" panose="02020603050405020304" pitchFamily="18" charset="0"/>
                <a:cs typeface="Times New Roman" panose="02020603050405020304" pitchFamily="18" charset="0"/>
              </a:rPr>
              <a:t>[</a:t>
            </a:r>
            <a:r>
              <a:rPr lang="en-US" b="1" err="1">
                <a:latin typeface="Times New Roman" panose="02020603050405020304" pitchFamily="18" charset="0"/>
                <a:cs typeface="Times New Roman" panose="02020603050405020304" pitchFamily="18" charset="0"/>
              </a:rPr>
              <a:t>attr.attribute_name</a:t>
            </a:r>
            <a:r>
              <a:rPr lang="en-US" b="1">
                <a:latin typeface="Times New Roman" panose="02020603050405020304" pitchFamily="18" charset="0"/>
                <a:cs typeface="Times New Roman" panose="02020603050405020304" pitchFamily="18" charset="0"/>
              </a:rPr>
              <a:t>]=“value”</a:t>
            </a:r>
          </a:p>
          <a:p>
            <a:pPr lvl="2">
              <a:lnSpc>
                <a:spcPct val="150000"/>
              </a:lnSpc>
            </a:pPr>
            <a:r>
              <a:rPr lang="en-US">
                <a:latin typeface="Times New Roman" panose="02020603050405020304" pitchFamily="18" charset="0"/>
                <a:cs typeface="Times New Roman" panose="02020603050405020304" pitchFamily="18" charset="0"/>
              </a:rPr>
              <a:t>Ex : </a:t>
            </a:r>
            <a:r>
              <a:rPr lang="en-US" err="1">
                <a:latin typeface="Times New Roman" panose="02020603050405020304" pitchFamily="18" charset="0"/>
                <a:cs typeface="Times New Roman" panose="02020603050405020304" pitchFamily="18" charset="0"/>
              </a:rPr>
              <a:t>colspan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href</a:t>
            </a:r>
            <a:r>
              <a:rPr lang="en-US">
                <a:latin typeface="Times New Roman" panose="02020603050405020304" pitchFamily="18" charset="0"/>
                <a:cs typeface="Times New Roman" panose="02020603050405020304" pitchFamily="18" charset="0"/>
              </a:rPr>
              <a:t>, border, height, width</a:t>
            </a:r>
            <a:endParaRPr lang="en-US" u="sng">
              <a:latin typeface="Times New Roman" panose="02020603050405020304" pitchFamily="18" charset="0"/>
              <a:cs typeface="Times New Roman" panose="02020603050405020304" pitchFamily="18" charset="0"/>
            </a:endParaRPr>
          </a:p>
          <a:p>
            <a:pPr lvl="1">
              <a:lnSpc>
                <a:spcPct val="150000"/>
              </a:lnSpc>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074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8. Router ( Routing ) : Child Router</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195754"/>
            <a:ext cx="10432197" cy="5389684"/>
          </a:xfrm>
        </p:spPr>
        <p:txBody>
          <a:bodyPr>
            <a:normAutofit/>
          </a:bodyPr>
          <a:lstStyle/>
          <a:p>
            <a:pPr lvl="1">
              <a:lnSpc>
                <a:spcPct val="150000"/>
              </a:lnSpc>
            </a:pPr>
            <a:r>
              <a:rPr lang="en-US">
                <a:latin typeface="Times New Roman" panose="02020603050405020304" pitchFamily="18" charset="0"/>
                <a:cs typeface="Times New Roman" panose="02020603050405020304" pitchFamily="18" charset="0"/>
              </a:rPr>
              <a:t>Áp dụng child router : ( không khai báo component cho parent router )</a:t>
            </a:r>
          </a:p>
          <a:p>
            <a:pPr lvl="1">
              <a:lnSpc>
                <a:spcPct val="150000"/>
              </a:lnSpc>
            </a:pPr>
            <a:r>
              <a:rPr lang="en-US" b="1">
                <a:latin typeface="Times New Roman" panose="02020603050405020304" pitchFamily="18" charset="0"/>
                <a:cs typeface="Times New Roman" panose="02020603050405020304" pitchFamily="18" charset="0"/>
              </a:rPr>
              <a:t>Chú ý </a:t>
            </a:r>
            <a:r>
              <a:rPr lang="en-US">
                <a:latin typeface="Times New Roman" panose="02020603050405020304" pitchFamily="18" charset="0"/>
                <a:cs typeface="Times New Roman" panose="02020603050405020304" pitchFamily="18" charset="0"/>
              </a:rPr>
              <a:t>: cần có </a:t>
            </a:r>
            <a:r>
              <a:rPr lang="en-US" b="1">
                <a:latin typeface="Times New Roman" panose="02020603050405020304" pitchFamily="18" charset="0"/>
                <a:cs typeface="Times New Roman" panose="02020603050405020304" pitchFamily="18" charset="0"/>
              </a:rPr>
              <a:t>&lt;router-outlet&gt; </a:t>
            </a:r>
            <a:r>
              <a:rPr lang="en-US">
                <a:latin typeface="Times New Roman" panose="02020603050405020304" pitchFamily="18" charset="0"/>
                <a:cs typeface="Times New Roman" panose="02020603050405020304" pitchFamily="18" charset="0"/>
              </a:rPr>
              <a:t>để đổ nội dung child-router vào .</a:t>
            </a:r>
          </a:p>
          <a:p>
            <a:pPr marL="457200" lvl="1" indent="0">
              <a:lnSpc>
                <a:spcPct val="150000"/>
              </a:lnSpc>
              <a:buNone/>
            </a:pPr>
            <a:endParaRPr lang="en-US">
              <a:latin typeface="Times New Roman" panose="02020603050405020304" pitchFamily="18" charset="0"/>
              <a:cs typeface="Times New Roman" panose="02020603050405020304" pitchFamily="18" charset="0"/>
            </a:endParaRPr>
          </a:p>
          <a:p>
            <a:pPr marL="457200" lvl="1" indent="0">
              <a:lnSpc>
                <a:spcPct val="150000"/>
              </a:lnSpc>
              <a:buNone/>
            </a:pPr>
            <a:endParaRPr lang="en-US" sz="180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6BC90DD-F8C5-4276-8846-A7E7734FA28B}"/>
              </a:ext>
            </a:extLst>
          </p:cNvPr>
          <p:cNvSpPr/>
          <p:nvPr/>
        </p:nvSpPr>
        <p:spPr>
          <a:xfrm>
            <a:off x="1257300" y="2249866"/>
            <a:ext cx="8994531" cy="4501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a:latin typeface="Times New Roman" panose="02020603050405020304" pitchFamily="18" charset="0"/>
                <a:cs typeface="Times New Roman" panose="02020603050405020304" pitchFamily="18" charset="0"/>
              </a:rPr>
              <a:t>const appRoutes : Routes = [	 </a:t>
            </a:r>
          </a:p>
          <a:p>
            <a:pPr lvl="1">
              <a:lnSpc>
                <a:spcPct val="150000"/>
              </a:lnSpc>
            </a:pPr>
            <a:r>
              <a:rPr lang="en-US">
                <a:latin typeface="Times New Roman" panose="02020603050405020304" pitchFamily="18" charset="0"/>
                <a:cs typeface="Times New Roman" panose="02020603050405020304" pitchFamily="18" charset="0"/>
              </a:rPr>
              <a:t>	{ </a:t>
            </a:r>
          </a:p>
          <a:p>
            <a:pPr lvl="1">
              <a:lnSpc>
                <a:spcPct val="150000"/>
              </a:lnSpc>
            </a:pPr>
            <a:r>
              <a:rPr lang="en-US">
                <a:latin typeface="Times New Roman" panose="02020603050405020304" pitchFamily="18" charset="0"/>
                <a:cs typeface="Times New Roman" panose="02020603050405020304" pitchFamily="18" charset="0"/>
              </a:rPr>
              <a:t>		path : ‘products’, </a:t>
            </a:r>
          </a:p>
          <a:p>
            <a:pPr lvl="1">
              <a:lnSpc>
                <a:spcPct val="150000"/>
              </a:lnSpc>
            </a:pPr>
            <a:r>
              <a:rPr lang="en-US">
                <a:latin typeface="Times New Roman" panose="02020603050405020304" pitchFamily="18" charset="0"/>
                <a:cs typeface="Times New Roman" panose="02020603050405020304" pitchFamily="18" charset="0"/>
              </a:rPr>
              <a:t>		component : ProductComponent</a:t>
            </a:r>
          </a:p>
          <a:p>
            <a:pPr lvl="1">
              <a:lnSpc>
                <a:spcPct val="150000"/>
              </a:lnSpc>
            </a:pPr>
            <a:r>
              <a:rPr lang="en-US">
                <a:latin typeface="Times New Roman" panose="02020603050405020304" pitchFamily="18" charset="0"/>
                <a:cs typeface="Times New Roman" panose="02020603050405020304" pitchFamily="18" charset="0"/>
              </a:rPr>
              <a:t>		children : [</a:t>
            </a:r>
          </a:p>
          <a:p>
            <a:pPr lvl="1">
              <a:lnSpc>
                <a:spcPct val="150000"/>
              </a:lnSpc>
            </a:pPr>
            <a:r>
              <a:rPr lang="en-US">
                <a:latin typeface="Times New Roman" panose="02020603050405020304" pitchFamily="18" charset="0"/>
                <a:cs typeface="Times New Roman" panose="02020603050405020304" pitchFamily="18" charset="0"/>
              </a:rPr>
              <a:t>			{ path : ‘’, component : ProductListComponent },</a:t>
            </a:r>
          </a:p>
          <a:p>
            <a:pPr lvl="1">
              <a:lnSpc>
                <a:spcPct val="150000"/>
              </a:lnSpc>
            </a:pPr>
            <a:r>
              <a:rPr lang="en-US">
                <a:latin typeface="Times New Roman" panose="02020603050405020304" pitchFamily="18" charset="0"/>
                <a:cs typeface="Times New Roman" panose="02020603050405020304" pitchFamily="18" charset="0"/>
              </a:rPr>
              <a:t>			{ path : ‘:id’, component : ProductComponent }</a:t>
            </a:r>
          </a:p>
          <a:p>
            <a:pPr lvl="1">
              <a:lnSpc>
                <a:spcPct val="150000"/>
              </a:lnSpc>
            </a:pPr>
            <a:r>
              <a:rPr lang="en-US">
                <a:latin typeface="Times New Roman" panose="02020603050405020304" pitchFamily="18" charset="0"/>
                <a:cs typeface="Times New Roman" panose="02020603050405020304" pitchFamily="18" charset="0"/>
              </a:rPr>
              <a:t>		]	</a:t>
            </a:r>
          </a:p>
          <a:p>
            <a:pPr lvl="1">
              <a:lnSpc>
                <a:spcPct val="150000"/>
              </a:lnSpc>
            </a:pPr>
            <a:r>
              <a:rPr lang="en-US">
                <a:latin typeface="Times New Roman" panose="02020603050405020304" pitchFamily="18" charset="0"/>
                <a:cs typeface="Times New Roman" panose="02020603050405020304" pitchFamily="18" charset="0"/>
              </a:rPr>
              <a:t>	}</a:t>
            </a:r>
          </a:p>
          <a:p>
            <a:pPr lvl="1">
              <a:lnSpc>
                <a:spcPct val="150000"/>
              </a:lnSpc>
            </a:pPr>
            <a:r>
              <a:rPr lang="en-US">
                <a:latin typeface="Times New Roman" panose="02020603050405020304" pitchFamily="18" charset="0"/>
                <a:cs typeface="Times New Roman" panose="02020603050405020304" pitchFamily="18" charset="0"/>
              </a:rPr>
              <a:t>];</a:t>
            </a:r>
          </a:p>
          <a:p>
            <a:endParaRPr lang="en-US"/>
          </a:p>
        </p:txBody>
      </p:sp>
    </p:spTree>
    <p:extLst>
      <p:ext uri="{BB962C8B-B14F-4D97-AF65-F5344CB8AC3E}">
        <p14:creationId xmlns:p14="http://schemas.microsoft.com/office/powerpoint/2010/main" val="1534460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8. Router ( Routing ) : Child Router - Navigate</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547446"/>
            <a:ext cx="10432197" cy="5037992"/>
          </a:xfrm>
        </p:spPr>
        <p:txBody>
          <a:bodyPr>
            <a:normAutofit/>
          </a:bodyPr>
          <a:lstStyle/>
          <a:p>
            <a:pPr lvl="1">
              <a:lnSpc>
                <a:spcPct val="150000"/>
              </a:lnSpc>
            </a:pP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import </a:t>
            </a:r>
            <a:r>
              <a:rPr lang="en-US" b="1" dirty="0">
                <a:latin typeface="Times New Roman" panose="02020603050405020304" pitchFamily="18" charset="0"/>
                <a:cs typeface="Times New Roman" panose="02020603050405020304" pitchFamily="18" charset="0"/>
              </a:rPr>
              <a:t>Router, </a:t>
            </a:r>
            <a:r>
              <a:rPr lang="en-US" b="1" dirty="0" err="1">
                <a:latin typeface="Times New Roman" panose="02020603050405020304" pitchFamily="18" charset="0"/>
                <a:cs typeface="Times New Roman" panose="02020603050405020304" pitchFamily="18" charset="0"/>
              </a:rPr>
              <a:t>ActivatedRoute</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@angular/router</a:t>
            </a:r>
          </a:p>
          <a:p>
            <a:pPr lvl="2">
              <a:lnSpc>
                <a:spcPct val="150000"/>
              </a:lnSpc>
            </a:pPr>
            <a:r>
              <a:rPr lang="en-US" dirty="0" err="1">
                <a:latin typeface="Times New Roman" panose="02020603050405020304" pitchFamily="18" charset="0"/>
                <a:cs typeface="Times New Roman" panose="02020603050405020304" pitchFamily="18" charset="0"/>
              </a:rPr>
              <a:t>ActivatedRouter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URL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endParaRPr lang="en-US" dirty="0">
              <a:latin typeface="Times New Roman" panose="02020603050405020304" pitchFamily="18" charset="0"/>
              <a:cs typeface="Times New Roman" panose="02020603050405020304" pitchFamily="18" charset="0"/>
            </a:endParaRPr>
          </a:p>
          <a:p>
            <a:pPr lvl="2">
              <a:lnSpc>
                <a:spcPct val="150000"/>
              </a:lnSpc>
            </a:pPr>
            <a:r>
              <a:rPr lang="en-US" dirty="0">
                <a:latin typeface="Times New Roman" panose="02020603050405020304" pitchFamily="18" charset="0"/>
                <a:cs typeface="Times New Roman" panose="02020603050405020304" pitchFamily="18" charset="0"/>
              </a:rPr>
              <a:t>.parent : </a:t>
            </a:r>
            <a:r>
              <a:rPr lang="en-US" dirty="0" err="1">
                <a:latin typeface="Times New Roman" panose="02020603050405020304" pitchFamily="18" charset="0"/>
                <a:cs typeface="Times New Roman" panose="02020603050405020304" pitchFamily="18" charset="0"/>
              </a:rPr>
              <a:t>lùi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tên_router</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Inject router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1 service</a:t>
            </a:r>
          </a:p>
          <a:p>
            <a:pPr lvl="1">
              <a:lnSpc>
                <a:spcPct val="150000"/>
              </a:lnSpc>
            </a:pP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navigate</a:t>
            </a:r>
            <a:r>
              <a:rPr lang="en-US" sz="2400" dirty="0">
                <a:latin typeface="Times New Roman" panose="02020603050405020304" pitchFamily="18" charset="0"/>
                <a:cs typeface="Times New Roman" panose="02020603050405020304" pitchFamily="18" charset="0"/>
              </a:rPr>
              <a:t> : </a:t>
            </a:r>
          </a:p>
        </p:txBody>
      </p:sp>
      <p:sp>
        <p:nvSpPr>
          <p:cNvPr id="5" name="Rectangle 4">
            <a:extLst>
              <a:ext uri="{FF2B5EF4-FFF2-40B4-BE49-F238E27FC236}">
                <a16:creationId xmlns:a16="http://schemas.microsoft.com/office/drawing/2014/main" id="{5933523C-0B4C-42E2-B6CC-9CECAC974D98}"/>
              </a:ext>
            </a:extLst>
          </p:cNvPr>
          <p:cNvSpPr/>
          <p:nvPr/>
        </p:nvSpPr>
        <p:spPr>
          <a:xfrm>
            <a:off x="1239715" y="4332303"/>
            <a:ext cx="9574823" cy="2112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7250" lvl="2" indent="0">
              <a:lnSpc>
                <a:spcPct val="150000"/>
              </a:lnSpc>
              <a:buNone/>
            </a:pPr>
            <a:r>
              <a:rPr lang="en-US" sz="2200" b="1">
                <a:latin typeface="Times New Roman" panose="02020603050405020304" pitchFamily="18" charset="0"/>
                <a:cs typeface="Times New Roman" panose="02020603050405020304" pitchFamily="18" charset="0"/>
              </a:rPr>
              <a:t>.navigate([‘/tên_router’,’</a:t>
            </a:r>
            <a:r>
              <a:rPr lang="en-US" sz="2200" b="1" u="sng">
                <a:solidFill>
                  <a:schemeClr val="bg2"/>
                </a:solidFill>
                <a:latin typeface="Times New Roman" panose="02020603050405020304" pitchFamily="18" charset="0"/>
                <a:cs typeface="Times New Roman" panose="02020603050405020304" pitchFamily="18" charset="0"/>
              </a:rPr>
              <a:t>params</a:t>
            </a:r>
            <a:r>
              <a:rPr lang="en-US" sz="2200" b="1">
                <a:latin typeface="Times New Roman" panose="02020603050405020304" pitchFamily="18" charset="0"/>
                <a:cs typeface="Times New Roman" panose="02020603050405020304" pitchFamily="18" charset="0"/>
              </a:rPr>
              <a:t>’], {</a:t>
            </a:r>
          </a:p>
          <a:p>
            <a:pPr marL="857250" lvl="2" indent="0">
              <a:lnSpc>
                <a:spcPct val="150000"/>
              </a:lnSpc>
              <a:buNone/>
            </a:pPr>
            <a:r>
              <a:rPr lang="en-US" sz="2200" b="1">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relativeTo : ActivatedRoute.parent</a:t>
            </a:r>
            <a:endParaRPr lang="en-US" sz="2200" b="1">
              <a:latin typeface="Times New Roman" panose="02020603050405020304" pitchFamily="18" charset="0"/>
              <a:cs typeface="Times New Roman" panose="02020603050405020304" pitchFamily="18" charset="0"/>
            </a:endParaRPr>
          </a:p>
          <a:p>
            <a:pPr marL="857250" lvl="2" indent="0">
              <a:lnSpc>
                <a:spcPct val="150000"/>
              </a:lnSpc>
              <a:buNone/>
            </a:pPr>
            <a:r>
              <a:rPr lang="en-US" sz="2200" b="1">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35526561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8. Router ( Routing ) : Child Router – </a:t>
            </a:r>
            <a:r>
              <a:rPr lang="en-US" sz="3600" dirty="0" err="1">
                <a:latin typeface="Times New Roman" panose="02020603050405020304" pitchFamily="18" charset="0"/>
                <a:cs typeface="Times New Roman" panose="02020603050405020304" pitchFamily="18" charset="0"/>
              </a:rPr>
              <a:t>Lấy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tham</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số</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trên</a:t>
            </a:r>
            <a:r>
              <a:rPr lang="en-US" sz="3600" dirty="0">
                <a:latin typeface="Times New Roman" panose="02020603050405020304" pitchFamily="18" charset="0"/>
                <a:cs typeface="Times New Roman" panose="02020603050405020304" pitchFamily="18" charset="0"/>
              </a:rPr>
              <a:t> URL</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853248"/>
            <a:ext cx="10432197" cy="4732190"/>
          </a:xfrm>
        </p:spPr>
        <p:txBody>
          <a:bodyPr>
            <a:normAutofit/>
          </a:bodyPr>
          <a:lstStyle/>
          <a:p>
            <a:pPr lvl="1">
              <a:lnSpc>
                <a:spcPct val="150000"/>
              </a:lnSpc>
            </a:pPr>
            <a:r>
              <a:rPr lang="en-US" sz="2000">
                <a:latin typeface="Times New Roman" panose="02020603050405020304" pitchFamily="18" charset="0"/>
                <a:cs typeface="Times New Roman" panose="02020603050405020304" pitchFamily="18" charset="0"/>
              </a:rPr>
              <a:t>Trả về : </a:t>
            </a:r>
            <a:r>
              <a:rPr lang="en-US" sz="2000" b="1">
                <a:latin typeface="Times New Roman" panose="02020603050405020304" pitchFamily="18" charset="0"/>
                <a:cs typeface="Times New Roman" panose="02020603050405020304" pitchFamily="18" charset="0"/>
              </a:rPr>
              <a:t>Subscription</a:t>
            </a:r>
            <a:r>
              <a:rPr lang="en-US" sz="2000">
                <a:latin typeface="Times New Roman" panose="02020603050405020304" pitchFamily="18" charset="0"/>
                <a:cs typeface="Times New Roman" panose="02020603050405020304" pitchFamily="18" charset="0"/>
              </a:rPr>
              <a:t> thuộc về </a:t>
            </a:r>
            <a:r>
              <a:rPr lang="en-US" sz="2000" b="1">
                <a:latin typeface="Times New Roman" panose="02020603050405020304" pitchFamily="18" charset="0"/>
                <a:cs typeface="Times New Roman" panose="02020603050405020304" pitchFamily="18" charset="0"/>
              </a:rPr>
              <a:t>‘rxjs/Rx’</a:t>
            </a:r>
          </a:p>
          <a:p>
            <a:pPr lvl="1">
              <a:lnSpc>
                <a:spcPct val="150000"/>
              </a:lnSpc>
            </a:pPr>
            <a:r>
              <a:rPr lang="en-US" sz="2000">
                <a:latin typeface="Times New Roman" panose="02020603050405020304" pitchFamily="18" charset="0"/>
                <a:cs typeface="Times New Roman" panose="02020603050405020304" pitchFamily="18" charset="0"/>
              </a:rPr>
              <a:t>Cú pháp : </a:t>
            </a:r>
            <a:r>
              <a:rPr lang="en-US" sz="2000" b="1">
                <a:latin typeface="Times New Roman" panose="02020603050405020304" pitchFamily="18" charset="0"/>
                <a:cs typeface="Times New Roman" panose="02020603050405020304" pitchFamily="18" charset="0"/>
              </a:rPr>
              <a:t>ActivatedRoute</a:t>
            </a:r>
            <a:r>
              <a:rPr lang="en-US" sz="2000" b="1" u="sng">
                <a:latin typeface="Times New Roman" panose="02020603050405020304" pitchFamily="18" charset="0"/>
                <a:cs typeface="Times New Roman" panose="02020603050405020304" pitchFamily="18" charset="0"/>
              </a:rPr>
              <a:t>.parent</a:t>
            </a:r>
            <a:r>
              <a:rPr lang="en-US" sz="2000" b="1">
                <a:latin typeface="Times New Roman" panose="02020603050405020304" pitchFamily="18" charset="0"/>
                <a:cs typeface="Times New Roman" panose="02020603050405020304" pitchFamily="18" charset="0"/>
              </a:rPr>
              <a:t>.params.subscribe( params : Params =&gt; { </a:t>
            </a:r>
            <a:r>
              <a:rPr lang="en-US" sz="2000">
                <a:latin typeface="Times New Roman" panose="02020603050405020304" pitchFamily="18" charset="0"/>
                <a:cs typeface="Times New Roman" panose="02020603050405020304" pitchFamily="18" charset="0"/>
              </a:rPr>
              <a:t>Handler</a:t>
            </a:r>
            <a:r>
              <a:rPr lang="en-US" sz="2000" b="1">
                <a:latin typeface="Times New Roman" panose="02020603050405020304" pitchFamily="18" charset="0"/>
                <a:cs typeface="Times New Roman" panose="02020603050405020304" pitchFamily="18" charset="0"/>
              </a:rPr>
              <a:t> });</a:t>
            </a:r>
          </a:p>
          <a:p>
            <a:pPr lvl="2">
              <a:lnSpc>
                <a:spcPct val="150000"/>
              </a:lnSpc>
            </a:pPr>
            <a:r>
              <a:rPr lang="en-US" sz="1800">
                <a:latin typeface="Times New Roman" panose="02020603050405020304" pitchFamily="18" charset="0"/>
                <a:cs typeface="Times New Roman" panose="02020603050405020304" pitchFamily="18" charset="0"/>
              </a:rPr>
              <a:t>Trong Handler có thể lấy tham số trên URL : </a:t>
            </a:r>
            <a:r>
              <a:rPr lang="en-US" sz="1800" b="1">
                <a:latin typeface="Times New Roman" panose="02020603050405020304" pitchFamily="18" charset="0"/>
                <a:cs typeface="Times New Roman" panose="02020603050405020304" pitchFamily="18" charset="0"/>
              </a:rPr>
              <a:t>params[‘tên_params_trong_router’]</a:t>
            </a:r>
          </a:p>
          <a:p>
            <a:pPr lvl="2">
              <a:lnSpc>
                <a:spcPct val="150000"/>
              </a:lnSpc>
            </a:pPr>
            <a:r>
              <a:rPr lang="en-US" sz="1800">
                <a:latin typeface="Times New Roman" panose="02020603050405020304" pitchFamily="18" charset="0"/>
                <a:cs typeface="Times New Roman" panose="02020603050405020304" pitchFamily="18" charset="0"/>
              </a:rPr>
              <a:t>Hàm trả về một đối t</a:t>
            </a:r>
            <a:r>
              <a:rPr lang="vi-VN" sz="1800">
                <a:cs typeface="Times New Roman" panose="02020603050405020304" pitchFamily="18" charset="0"/>
              </a:rPr>
              <a:t>ư</a:t>
            </a:r>
            <a:r>
              <a:rPr lang="en-US" sz="1800">
                <a:latin typeface="Times New Roman" panose="02020603050405020304" pitchFamily="18" charset="0"/>
                <a:cs typeface="Times New Roman" panose="02020603050405020304" pitchFamily="18" charset="0"/>
              </a:rPr>
              <a:t>ợng subscription</a:t>
            </a:r>
          </a:p>
        </p:txBody>
      </p:sp>
    </p:spTree>
    <p:extLst>
      <p:ext uri="{BB962C8B-B14F-4D97-AF65-F5344CB8AC3E}">
        <p14:creationId xmlns:p14="http://schemas.microsoft.com/office/powerpoint/2010/main" val="10463895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8. Router ( Routing ) : </a:t>
            </a:r>
            <a:r>
              <a:rPr lang="en-US" sz="3600" b="1" dirty="0" err="1">
                <a:latin typeface="Times New Roman" panose="02020603050405020304" pitchFamily="18" charset="0"/>
                <a:cs typeface="Times New Roman" panose="02020603050405020304" pitchFamily="18" charset="0"/>
              </a:rPr>
              <a:t>CanActivate</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853248"/>
            <a:ext cx="10432197" cy="4732190"/>
          </a:xfrm>
        </p:spPr>
        <p:txBody>
          <a:bodyPr>
            <a:normAutofit fontScale="85000" lnSpcReduction="20000"/>
          </a:bodyPr>
          <a:lstStyle/>
          <a:p>
            <a:pPr lvl="1">
              <a:lnSpc>
                <a:spcPct val="150000"/>
              </a:lnSpc>
            </a:pPr>
            <a:r>
              <a:rPr lang="en-US" sz="1800" dirty="0">
                <a:latin typeface="Times New Roman" panose="02020603050405020304" pitchFamily="18" charset="0"/>
                <a:cs typeface="Times New Roman" panose="02020603050405020304" pitchFamily="18" charset="0"/>
              </a:rPr>
              <a:t>Th</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ờng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t>
            </a:r>
            <a:r>
              <a:rPr lang="en-US" dirty="0" err="1">
                <a:latin typeface="Times New Roman" panose="02020603050405020304" pitchFamily="18" charset="0"/>
                <a:cs typeface="Times New Roman" panose="02020603050405020304" pitchFamily="18" charset="0"/>
              </a:rPr>
              <a: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Admin,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router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p>
          <a:p>
            <a:pPr lvl="1">
              <a:lnSpc>
                <a:spcPct val="150000"/>
              </a:lnSpc>
            </a:pPr>
            <a:r>
              <a:rPr lang="en-US" sz="1800" dirty="0" err="1">
                <a:latin typeface="Times New Roman" panose="02020603050405020304" pitchFamily="18" charset="0"/>
                <a:cs typeface="Times New Roman" panose="02020603050405020304" pitchFamily="18" charset="0"/>
              </a:rPr>
              <a:t>L</a:t>
            </a:r>
            <a:r>
              <a:rPr lang="en-US" dirty="0" err="1">
                <a:latin typeface="Times New Roman" panose="02020603050405020304" pitchFamily="18" charset="0"/>
                <a:cs typeface="Times New Roman" panose="02020603050405020304" pitchFamily="18" charset="0"/>
              </a:rPr>
              <a:t>à</a:t>
            </a:r>
            <a:r>
              <a:rPr lang="en-US" dirty="0">
                <a:latin typeface="Times New Roman" panose="02020603050405020304" pitchFamily="18" charset="0"/>
                <a:cs typeface="Times New Roman" panose="02020603050405020304" pitchFamily="18" charset="0"/>
              </a:rPr>
              <a:t> 1 Service. // </a:t>
            </a:r>
            <a:r>
              <a:rPr lang="en-US" dirty="0" err="1">
                <a:latin typeface="Times New Roman" panose="02020603050405020304" pitchFamily="18" charset="0"/>
                <a:cs typeface="Times New Roman" panose="02020603050405020304" pitchFamily="18" charset="0"/>
              </a:rPr>
              <a:t>Chú</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providers.</a:t>
            </a:r>
          </a:p>
          <a:p>
            <a:pPr lvl="1">
              <a:lnSpc>
                <a:spcPct val="150000"/>
              </a:lnSpc>
            </a:pPr>
            <a:r>
              <a:rPr lang="en-US" sz="1800" dirty="0" err="1">
                <a:latin typeface="Times New Roman" panose="02020603050405020304" pitchFamily="18" charset="0"/>
                <a:cs typeface="Times New Roman" panose="02020603050405020304" pitchFamily="18" charset="0"/>
              </a:rPr>
              <a:t>Thuộc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về</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@angular/router</a:t>
            </a:r>
          </a:p>
          <a:p>
            <a:pPr lvl="2">
              <a:lnSpc>
                <a:spcPct val="150000"/>
              </a:lnSpc>
            </a:pPr>
            <a:r>
              <a:rPr lang="en-US" b="1" dirty="0" err="1">
                <a:latin typeface="Times New Roman" panose="02020603050405020304" pitchFamily="18" charset="0"/>
                <a:cs typeface="Times New Roman" panose="02020603050405020304" pitchFamily="18" charset="0"/>
              </a:rPr>
              <a:t>canActivate</a:t>
            </a:r>
            <a:r>
              <a:rPr lang="en-US" b="1" dirty="0">
                <a:latin typeface="Times New Roman" panose="02020603050405020304" pitchFamily="18" charset="0"/>
                <a:cs typeface="Times New Roman" panose="02020603050405020304" pitchFamily="18" charset="0"/>
              </a:rPr>
              <a:t>(route: </a:t>
            </a:r>
            <a:r>
              <a:rPr lang="en-US" dirty="0" err="1">
                <a:latin typeface="Times New Roman" panose="02020603050405020304" pitchFamily="18" charset="0"/>
                <a:cs typeface="Times New Roman" panose="02020603050405020304" pitchFamily="18" charset="0"/>
              </a:rPr>
              <a:t>ActivatedRouteSnapshot</a:t>
            </a:r>
            <a:r>
              <a:rPr lang="en-US" b="1" dirty="0">
                <a:latin typeface="Times New Roman" panose="02020603050405020304" pitchFamily="18" charset="0"/>
                <a:cs typeface="Times New Roman" panose="02020603050405020304" pitchFamily="18" charset="0"/>
              </a:rPr>
              <a:t>, state: </a:t>
            </a:r>
            <a:r>
              <a:rPr lang="en-US" b="1" dirty="0" err="1">
                <a:latin typeface="Times New Roman" panose="02020603050405020304" pitchFamily="18" charset="0"/>
                <a:cs typeface="Times New Roman" panose="02020603050405020304" pitchFamily="18" charset="0"/>
              </a:rPr>
              <a:t>RouterStateSnapshot</a:t>
            </a:r>
            <a:r>
              <a:rPr lang="en-US" b="1" dirty="0">
                <a:latin typeface="Times New Roman" panose="02020603050405020304" pitchFamily="18" charset="0"/>
                <a:cs typeface="Times New Roman" panose="02020603050405020304" pitchFamily="18" charset="0"/>
              </a:rPr>
              <a:t>): Observable&lt;</a:t>
            </a:r>
            <a:r>
              <a:rPr lang="en-US" b="1" dirty="0" err="1">
                <a:latin typeface="Times New Roman" panose="02020603050405020304" pitchFamily="18" charset="0"/>
                <a:cs typeface="Times New Roman" panose="02020603050405020304" pitchFamily="18" charset="0"/>
              </a:rPr>
              <a:t>boolean</a:t>
            </a:r>
            <a:r>
              <a:rPr lang="en-US" b="1" dirty="0">
                <a:latin typeface="Times New Roman" panose="02020603050405020304" pitchFamily="18" charset="0"/>
                <a:cs typeface="Times New Roman" panose="02020603050405020304" pitchFamily="18" charset="0"/>
              </a:rPr>
              <a:t>&gt;|Promise&lt;</a:t>
            </a:r>
            <a:r>
              <a:rPr lang="en-US" b="1" dirty="0" err="1">
                <a:latin typeface="Times New Roman" panose="02020603050405020304" pitchFamily="18" charset="0"/>
                <a:cs typeface="Times New Roman" panose="02020603050405020304" pitchFamily="18" charset="0"/>
              </a:rPr>
              <a:t>boolean</a:t>
            </a:r>
            <a:r>
              <a:rPr lang="en-US" b="1" dirty="0">
                <a:latin typeface="Times New Roman" panose="02020603050405020304" pitchFamily="18" charset="0"/>
                <a:cs typeface="Times New Roman" panose="02020603050405020304" pitchFamily="18" charset="0"/>
              </a:rPr>
              <a:t>&gt;|</a:t>
            </a:r>
            <a:r>
              <a:rPr lang="en-US" b="1" dirty="0" err="1">
                <a:latin typeface="Times New Roman" panose="02020603050405020304" pitchFamily="18" charset="0"/>
                <a:cs typeface="Times New Roman" panose="02020603050405020304" pitchFamily="18" charset="0"/>
              </a:rPr>
              <a:t>boolean</a:t>
            </a:r>
            <a:endParaRPr lang="en-US" b="1" dirty="0">
              <a:latin typeface="Times New Roman" panose="02020603050405020304" pitchFamily="18" charset="0"/>
              <a:cs typeface="Times New Roman" panose="02020603050405020304" pitchFamily="18" charset="0"/>
            </a:endParaRPr>
          </a:p>
          <a:p>
            <a:pPr lvl="2">
              <a:lnSpc>
                <a:spcPct val="150000"/>
              </a:lnSpc>
            </a:pPr>
            <a:r>
              <a:rPr lang="en-US" dirty="0" err="1">
                <a:latin typeface="Times New Roman" panose="02020603050405020304" pitchFamily="18" charset="0"/>
                <a:cs typeface="Times New Roman" panose="02020603050405020304" pitchFamily="18" charset="0"/>
              </a:rPr>
              <a:t>Cú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 implement </a:t>
            </a:r>
            <a:r>
              <a:rPr lang="en-US" dirty="0" err="1">
                <a:latin typeface="Times New Roman" panose="02020603050405020304" pitchFamily="18" charset="0"/>
                <a:cs typeface="Times New Roman" panose="02020603050405020304" pitchFamily="18" charset="0"/>
              </a:rPr>
              <a:t>CanActivate</a:t>
            </a:r>
            <a:r>
              <a:rPr lang="en-US" dirty="0">
                <a:latin typeface="Times New Roman" panose="02020603050405020304" pitchFamily="18" charset="0"/>
                <a:cs typeface="Times New Roman" panose="02020603050405020304" pitchFamily="18" charset="0"/>
              </a:rPr>
              <a:t>( override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canActivate</a:t>
            </a: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lvl="2">
              <a:lnSpc>
                <a:spcPct val="150000"/>
              </a:lnSpc>
            </a:pP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Observable&lt;</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&gt;, Promises&lt;</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&gt;, </a:t>
            </a:r>
            <a:r>
              <a:rPr lang="en-US" b="1" dirty="0">
                <a:latin typeface="Times New Roman" panose="02020603050405020304" pitchFamily="18" charset="0"/>
                <a:cs typeface="Times New Roman" panose="02020603050405020304" pitchFamily="18" charset="0"/>
              </a:rPr>
              <a:t>Boolean.</a:t>
            </a:r>
            <a:endParaRPr lang="en-US" dirty="0">
              <a:latin typeface="Times New Roman" panose="02020603050405020304" pitchFamily="18" charset="0"/>
              <a:cs typeface="Times New Roman" panose="02020603050405020304" pitchFamily="18" charset="0"/>
            </a:endParaRPr>
          </a:p>
          <a:p>
            <a:pPr lvl="2">
              <a:lnSpc>
                <a:spcPct val="150000"/>
              </a:lnSpc>
            </a:pP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1 route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p>
          <a:p>
            <a:pPr lvl="3">
              <a:lnSpc>
                <a:spcPct val="150000"/>
              </a:lnSpc>
            </a:pP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true </a:t>
            </a:r>
            <a:r>
              <a:rPr lang="en-US" dirty="0">
                <a:latin typeface="Times New Roman" panose="02020603050405020304" pitchFamily="18" charset="0"/>
                <a:cs typeface="Times New Roman" panose="02020603050405020304" pitchFamily="18" charset="0"/>
              </a:rPr>
              <a:t>=&gt;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a:t>
            </a:r>
          </a:p>
          <a:p>
            <a:pPr lvl="3">
              <a:lnSpc>
                <a:spcPct val="150000"/>
              </a:lnSpc>
            </a:pPr>
            <a:r>
              <a:rPr lang="en-US" dirty="0">
                <a:latin typeface="Times New Roman" panose="02020603050405020304" pitchFamily="18" charset="0"/>
                <a:cs typeface="Times New Roman" panose="02020603050405020304" pitchFamily="18" charset="0"/>
              </a:rPr>
              <a:t>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=&gt;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a:t>
            </a:r>
          </a:p>
          <a:p>
            <a:pPr lvl="1">
              <a:lnSpc>
                <a:spcPct val="150000"/>
              </a:lnSpc>
            </a:pP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router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canActivate</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AuthGuard</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AuthGuard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service</a:t>
            </a:r>
          </a:p>
          <a:p>
            <a:pPr lvl="1">
              <a:lnSpc>
                <a:spcPct val="150000"/>
              </a:lnSpc>
            </a:pPr>
            <a:r>
              <a:rPr lang="en-US" dirty="0" err="1">
                <a:latin typeface="Times New Roman" panose="02020603050405020304" pitchFamily="18" charset="0"/>
                <a:cs typeface="Times New Roman" panose="02020603050405020304" pitchFamily="18" charset="0"/>
              </a:rPr>
              <a:t>Chú</a:t>
            </a:r>
            <a:r>
              <a:rPr lang="en-US" dirty="0">
                <a:latin typeface="Times New Roman" panose="02020603050405020304" pitchFamily="18" charset="0"/>
                <a:cs typeface="Times New Roman" panose="02020603050405020304" pitchFamily="18" charset="0"/>
              </a:rPr>
              <a:t> ý :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service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constructor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Service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Ex : </a:t>
            </a:r>
            <a:r>
              <a:rPr lang="en-US" dirty="0" err="1">
                <a:latin typeface="Times New Roman" panose="02020603050405020304" pitchFamily="18" charset="0"/>
                <a:cs typeface="Times New Roman" panose="02020603050405020304" pitchFamily="18" charset="0"/>
              </a:rPr>
              <a:t>Router.navigate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06823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8. Router ( Routing ) : </a:t>
            </a:r>
            <a:r>
              <a:rPr lang="en-US" sz="3600" b="1" dirty="0" err="1">
                <a:latin typeface="Times New Roman" panose="02020603050405020304" pitchFamily="18" charset="0"/>
                <a:cs typeface="Times New Roman" panose="02020603050405020304" pitchFamily="18" charset="0"/>
              </a:rPr>
              <a:t>CanDeactivate</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853248"/>
            <a:ext cx="10432197" cy="4732190"/>
          </a:xfrm>
        </p:spPr>
        <p:txBody>
          <a:bodyPr>
            <a:normAutofit fontScale="85000" lnSpcReduction="20000"/>
          </a:bodyPr>
          <a:lstStyle/>
          <a:p>
            <a:pPr lvl="1">
              <a:lnSpc>
                <a:spcPct val="150000"/>
              </a:lnSpc>
            </a:pP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xem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ng</a:t>
            </a:r>
            <a:r>
              <a:rPr lang="vi-VN" sz="1800"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thoát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khỏi</a:t>
            </a:r>
            <a:r>
              <a:rPr lang="en-US" dirty="0">
                <a:latin typeface="Times New Roman" panose="02020603050405020304" pitchFamily="18" charset="0"/>
                <a:cs typeface="Times New Roman" panose="02020603050405020304" pitchFamily="18" charset="0"/>
              </a:rPr>
              <a:t> router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a:t>
            </a:r>
          </a:p>
          <a:p>
            <a:pPr lvl="1">
              <a:lnSpc>
                <a:spcPct val="150000"/>
              </a:lnSpc>
            </a:pP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 Service. // </a:t>
            </a:r>
            <a:r>
              <a:rPr lang="en-US" dirty="0" err="1">
                <a:latin typeface="Times New Roman" panose="02020603050405020304" pitchFamily="18" charset="0"/>
                <a:cs typeface="Times New Roman" panose="02020603050405020304" pitchFamily="18" charset="0"/>
              </a:rPr>
              <a:t>Chú</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providers.</a:t>
            </a:r>
          </a:p>
          <a:p>
            <a:pPr lvl="1">
              <a:lnSpc>
                <a:spcPct val="150000"/>
              </a:lnSpc>
            </a:pP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@angular/router</a:t>
            </a:r>
          </a:p>
          <a:p>
            <a:pPr lvl="2"/>
            <a:r>
              <a:rPr lang="en-US" b="1" dirty="0" err="1">
                <a:latin typeface="Times New Roman" panose="02020603050405020304" pitchFamily="18" charset="0"/>
                <a:cs typeface="Times New Roman" panose="02020603050405020304" pitchFamily="18" charset="0"/>
              </a:rPr>
              <a:t>canDeactivate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component: </a:t>
            </a:r>
            <a:r>
              <a:rPr lang="en-US" dirty="0" err="1">
                <a:latin typeface="Times New Roman" panose="02020603050405020304" pitchFamily="18" charset="0"/>
                <a:cs typeface="Times New Roman" panose="02020603050405020304" pitchFamily="18" charset="0"/>
              </a:rPr>
              <a:t>TeamComponent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currentRoute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ActivatedRouteSnapshot</a:t>
            </a:r>
            <a:r>
              <a:rPr lang="en-US" dirty="0">
                <a:latin typeface="Times New Roman" panose="02020603050405020304" pitchFamily="18" charset="0"/>
                <a:cs typeface="Times New Roman" panose="02020603050405020304" pitchFamily="18" charset="0"/>
              </a:rPr>
              <a:t>,</a:t>
            </a:r>
          </a:p>
          <a:p>
            <a:pPr marL="800100" lvl="2"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currentState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RouterStateSnapshot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nextState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RouterStateSnapshot</a:t>
            </a:r>
            <a:r>
              <a:rPr lang="en-US" b="1" dirty="0">
                <a:latin typeface="Times New Roman" panose="02020603050405020304" pitchFamily="18" charset="0"/>
                <a:cs typeface="Times New Roman" panose="02020603050405020304" pitchFamily="18" charset="0"/>
              </a:rPr>
              <a:t>)</a:t>
            </a:r>
          </a:p>
          <a:p>
            <a:pPr lvl="2">
              <a:lnSpc>
                <a:spcPct val="150000"/>
              </a:lnSpc>
            </a:pPr>
            <a:r>
              <a:rPr lang="en-US" dirty="0" err="1">
                <a:latin typeface="Times New Roman" panose="02020603050405020304" pitchFamily="18" charset="0"/>
                <a:cs typeface="Times New Roman" panose="02020603050405020304" pitchFamily="18" charset="0"/>
              </a:rPr>
              <a:t>Cú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 implement </a:t>
            </a:r>
            <a:r>
              <a:rPr lang="en-US" dirty="0" err="1">
                <a:latin typeface="Times New Roman" panose="02020603050405020304" pitchFamily="18" charset="0"/>
                <a:cs typeface="Times New Roman" panose="02020603050405020304" pitchFamily="18" charset="0"/>
              </a:rPr>
              <a:t>CanDeactivate</a:t>
            </a:r>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TênComponent</a:t>
            </a:r>
            <a:r>
              <a:rPr lang="en-US" dirty="0">
                <a:latin typeface="Times New Roman" panose="02020603050405020304" pitchFamily="18" charset="0"/>
                <a:cs typeface="Times New Roman" panose="02020603050405020304" pitchFamily="18" charset="0"/>
              </a:rPr>
              <a:t>&gt;( override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canDeactivate</a:t>
            </a: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lvl="2">
              <a:lnSpc>
                <a:spcPct val="150000"/>
              </a:lnSpc>
            </a:pP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Observable&lt;</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&gt;, Promises&lt;</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&gt;, </a:t>
            </a:r>
            <a:r>
              <a:rPr lang="en-US" b="1" dirty="0">
                <a:latin typeface="Times New Roman" panose="02020603050405020304" pitchFamily="18" charset="0"/>
                <a:cs typeface="Times New Roman" panose="02020603050405020304" pitchFamily="18" charset="0"/>
              </a:rPr>
              <a:t>Boolean.</a:t>
            </a:r>
            <a:endParaRPr lang="en-US" dirty="0">
              <a:latin typeface="Times New Roman" panose="02020603050405020304" pitchFamily="18" charset="0"/>
              <a:cs typeface="Times New Roman" panose="02020603050405020304" pitchFamily="18" charset="0"/>
            </a:endParaRPr>
          </a:p>
          <a:p>
            <a:pPr lvl="2">
              <a:lnSpc>
                <a:spcPct val="150000"/>
              </a:lnSpc>
            </a:pP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1 route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p>
          <a:p>
            <a:pPr lvl="3">
              <a:lnSpc>
                <a:spcPct val="150000"/>
              </a:lnSpc>
            </a:pP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true </a:t>
            </a:r>
            <a:r>
              <a:rPr lang="en-US" dirty="0">
                <a:latin typeface="Times New Roman" panose="02020603050405020304" pitchFamily="18" charset="0"/>
                <a:cs typeface="Times New Roman" panose="02020603050405020304" pitchFamily="18" charset="0"/>
              </a:rPr>
              <a:t>=&gt;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endParaRPr lang="en-US" dirty="0">
              <a:latin typeface="Times New Roman" panose="02020603050405020304" pitchFamily="18" charset="0"/>
              <a:cs typeface="Times New Roman" panose="02020603050405020304" pitchFamily="18" charset="0"/>
            </a:endParaRPr>
          </a:p>
          <a:p>
            <a:pPr lvl="3">
              <a:lnSpc>
                <a:spcPct val="150000"/>
              </a:lnSpc>
            </a:pPr>
            <a:r>
              <a:rPr lang="en-US" dirty="0">
                <a:latin typeface="Times New Roman" panose="02020603050405020304" pitchFamily="18" charset="0"/>
                <a:cs typeface="Times New Roman" panose="02020603050405020304" pitchFamily="18" charset="0"/>
              </a:rPr>
              <a:t>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=&gt;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thoát</a:t>
            </a:r>
            <a:r>
              <a:rPr lang="en-US" dirty="0">
                <a:latin typeface="Times New Roman" panose="02020603050405020304" pitchFamily="18" charset="0"/>
                <a:cs typeface="Times New Roman" panose="02020603050405020304" pitchFamily="18" charset="0"/>
              </a:rPr>
              <a:t>.</a:t>
            </a:r>
          </a:p>
          <a:p>
            <a:pPr lvl="1">
              <a:lnSpc>
                <a:spcPct val="150000"/>
              </a:lnSpc>
            </a:pP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router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canDeactivate</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my_service</a:t>
            </a:r>
            <a:r>
              <a:rPr lang="en-US" dirty="0">
                <a:latin typeface="Times New Roman" panose="02020603050405020304" pitchFamily="18" charset="0"/>
                <a:cs typeface="Times New Roman" panose="02020603050405020304" pitchFamily="18" charset="0"/>
              </a:rPr>
              <a:t> ] </a:t>
            </a:r>
          </a:p>
          <a:p>
            <a:pPr lvl="1">
              <a:lnSpc>
                <a:spcPct val="150000"/>
              </a:lnSpc>
            </a:pPr>
            <a:r>
              <a:rPr lang="en-US" dirty="0" err="1">
                <a:latin typeface="Times New Roman" panose="02020603050405020304" pitchFamily="18" charset="0"/>
                <a:cs typeface="Times New Roman" panose="02020603050405020304" pitchFamily="18" charset="0"/>
              </a:rPr>
              <a:t>Chú</a:t>
            </a:r>
            <a:r>
              <a:rPr lang="en-US" dirty="0">
                <a:latin typeface="Times New Roman" panose="02020603050405020304" pitchFamily="18" charset="0"/>
                <a:cs typeface="Times New Roman" panose="02020603050405020304" pitchFamily="18" charset="0"/>
              </a:rPr>
              <a:t> ý :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service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constructor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Service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lvl="1">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1977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8. Router ( Routing ) : </a:t>
            </a:r>
            <a:r>
              <a:rPr lang="en-US" sz="3600" b="1" dirty="0">
                <a:latin typeface="Times New Roman" panose="02020603050405020304" pitchFamily="18" charset="0"/>
                <a:cs typeface="Times New Roman" panose="02020603050405020304" pitchFamily="18" charset="0"/>
              </a:rPr>
              <a:t>Module</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853248"/>
            <a:ext cx="10432197" cy="4732190"/>
          </a:xfrm>
        </p:spPr>
        <p:txBody>
          <a:bodyPr>
            <a:normAutofit fontScale="92500" lnSpcReduction="20000"/>
          </a:bodyPr>
          <a:lstStyle/>
          <a:p>
            <a:pPr lvl="1">
              <a:lnSpc>
                <a:spcPct val="150000"/>
              </a:lnSpc>
            </a:pP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class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decorater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NgModule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Chú</a:t>
            </a:r>
            <a:r>
              <a:rPr lang="en-US" dirty="0">
                <a:latin typeface="Times New Roman" panose="02020603050405020304" pitchFamily="18" charset="0"/>
                <a:cs typeface="Times New Roman" panose="02020603050405020304" pitchFamily="18" charset="0"/>
              </a:rPr>
              <a:t> ý :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main.ts</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 imports : [], declarations : [], bootstrap : [], providers : [], exports : []</a:t>
            </a:r>
          </a:p>
          <a:p>
            <a:pPr lvl="2">
              <a:lnSpc>
                <a:spcPct val="150000"/>
              </a:lnSpc>
            </a:pPr>
            <a:r>
              <a:rPr lang="en-US" b="1" dirty="0">
                <a:latin typeface="Times New Roman" panose="02020603050405020304" pitchFamily="18" charset="0"/>
                <a:cs typeface="Times New Roman" panose="02020603050405020304" pitchFamily="18" charset="0"/>
              </a:rPr>
              <a:t>declarations</a:t>
            </a:r>
            <a:r>
              <a:rPr lang="en-US" dirty="0">
                <a:latin typeface="Times New Roman" panose="02020603050405020304" pitchFamily="18" charset="0"/>
                <a:cs typeface="Times New Roman" panose="02020603050405020304" pitchFamily="18" charset="0"/>
              </a:rPr>
              <a:t> : components, directives, pipes ( </a:t>
            </a:r>
            <a:r>
              <a:rPr lang="en-US" b="1" dirty="0" err="1">
                <a:latin typeface="Times New Roman" panose="02020603050405020304" pitchFamily="18" charset="0"/>
                <a:cs typeface="Times New Roman" panose="02020603050405020304" pitchFamily="18" charset="0"/>
              </a:rPr>
              <a:t>chú</a:t>
            </a:r>
            <a:r>
              <a:rPr lang="en-US" b="1" dirty="0">
                <a:latin typeface="Times New Roman" panose="02020603050405020304" pitchFamily="18" charset="0"/>
                <a:cs typeface="Times New Roman" panose="02020603050405020304" pitchFamily="18" charset="0"/>
              </a:rPr>
              <a:t> ý </a:t>
            </a:r>
            <a:r>
              <a:rPr lang="en-US" b="1" dirty="0" err="1">
                <a:latin typeface="Times New Roman" panose="02020603050405020304" pitchFamily="18" charset="0"/>
                <a:cs typeface="Times New Roman" panose="02020603050405020304" pitchFamily="18" charset="0"/>
              </a:rPr>
              <a:t>chỉ</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thuộc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duy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nhất</a:t>
            </a:r>
            <a:r>
              <a:rPr lang="en-US" b="1" dirty="0">
                <a:latin typeface="Times New Roman" panose="02020603050405020304" pitchFamily="18" charset="0"/>
                <a:cs typeface="Times New Roman" panose="02020603050405020304" pitchFamily="18" charset="0"/>
              </a:rPr>
              <a:t> 1 angular module </a:t>
            </a:r>
            <a:r>
              <a:rPr lang="en-US" dirty="0">
                <a:latin typeface="Times New Roman" panose="02020603050405020304" pitchFamily="18" charset="0"/>
                <a:cs typeface="Times New Roman" panose="02020603050405020304" pitchFamily="18" charset="0"/>
              </a:rPr>
              <a:t>)</a:t>
            </a:r>
          </a:p>
          <a:p>
            <a:pPr lvl="2">
              <a:lnSpc>
                <a:spcPct val="150000"/>
              </a:lnSpc>
            </a:pPr>
            <a:r>
              <a:rPr lang="en-US" b="1" dirty="0">
                <a:latin typeface="Times New Roman" panose="02020603050405020304" pitchFamily="18" charset="0"/>
                <a:cs typeface="Times New Roman" panose="02020603050405020304" pitchFamily="18" charset="0"/>
              </a:rPr>
              <a:t>import :  </a:t>
            </a:r>
            <a:r>
              <a:rPr lang="en-US" dirty="0">
                <a:latin typeface="Times New Roman" panose="02020603050405020304" pitchFamily="18" charset="0"/>
                <a:cs typeface="Times New Roman" panose="02020603050405020304" pitchFamily="18" charset="0"/>
              </a:rPr>
              <a:t>module, components, directives, pipes (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p>
          <a:p>
            <a:pPr lvl="3">
              <a:lnSpc>
                <a:spcPct val="150000"/>
              </a:lnSpc>
            </a:pPr>
            <a:r>
              <a:rPr lang="en-US" dirty="0" err="1">
                <a:latin typeface="Times New Roman" panose="02020603050405020304" pitchFamily="18" charset="0"/>
                <a:cs typeface="Times New Roman" panose="02020603050405020304" pitchFamily="18" charset="0"/>
              </a:rPr>
              <a:t>BrowserModule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buộc</a:t>
            </a:r>
            <a:r>
              <a:rPr lang="en-US" dirty="0">
                <a:latin typeface="Times New Roman" panose="02020603050405020304" pitchFamily="18" charset="0"/>
                <a:cs typeface="Times New Roman" panose="02020603050405020304" pitchFamily="18" charset="0"/>
              </a:rPr>
              <a:t> import ( </a:t>
            </a:r>
            <a:r>
              <a:rPr lang="en-US" dirty="0" err="1">
                <a:latin typeface="Times New Roman" panose="02020603050405020304" pitchFamily="18" charset="0"/>
                <a:cs typeface="Times New Roman" panose="02020603050405020304" pitchFamily="18" charset="0"/>
              </a:rPr>
              <a:t>ngIf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ngFor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CommonModule</a:t>
            </a:r>
            <a:r>
              <a:rPr lang="en-US" dirty="0">
                <a:latin typeface="Times New Roman" panose="02020603050405020304" pitchFamily="18" charset="0"/>
                <a:cs typeface="Times New Roman" panose="02020603050405020304" pitchFamily="18" charset="0"/>
              </a:rPr>
              <a:t> - @angular/common ),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imports </a:t>
            </a:r>
            <a:r>
              <a:rPr lang="en-US" dirty="0" err="1">
                <a:latin typeface="Times New Roman" panose="02020603050405020304" pitchFamily="18" charset="0"/>
                <a:cs typeface="Times New Roman" panose="02020603050405020304" pitchFamily="18" charset="0"/>
              </a:rPr>
              <a:t>CommonModule</a:t>
            </a:r>
            <a:endParaRPr lang="en-US" dirty="0">
              <a:latin typeface="Times New Roman" panose="02020603050405020304" pitchFamily="18" charset="0"/>
              <a:cs typeface="Times New Roman" panose="02020603050405020304" pitchFamily="18" charset="0"/>
            </a:endParaRPr>
          </a:p>
          <a:p>
            <a:pPr lvl="2">
              <a:lnSpc>
                <a:spcPct val="150000"/>
              </a:lnSpc>
            </a:pPr>
            <a:r>
              <a:rPr lang="en-US" b="1" dirty="0">
                <a:latin typeface="Times New Roman" panose="02020603050405020304" pitchFamily="18" charset="0"/>
                <a:cs typeface="Times New Roman" panose="02020603050405020304" pitchFamily="18" charset="0"/>
              </a:rPr>
              <a:t>providers : </a:t>
            </a:r>
            <a:r>
              <a:rPr lang="en-US" dirty="0">
                <a:latin typeface="Times New Roman" panose="02020603050405020304" pitchFamily="18" charset="0"/>
                <a:cs typeface="Times New Roman" panose="02020603050405020304" pitchFamily="18" charset="0"/>
              </a:rPr>
              <a:t> services</a:t>
            </a:r>
          </a:p>
          <a:p>
            <a:pPr lvl="2">
              <a:lnSpc>
                <a:spcPct val="150000"/>
              </a:lnSpc>
            </a:pPr>
            <a:r>
              <a:rPr lang="en-US" b="1" dirty="0">
                <a:latin typeface="Times New Roman" panose="02020603050405020304" pitchFamily="18" charset="0"/>
                <a:cs typeface="Times New Roman" panose="02020603050405020304" pitchFamily="18" charset="0"/>
              </a:rPr>
              <a:t>bootstrap : </a:t>
            </a:r>
            <a:r>
              <a:rPr lang="en-US" dirty="0">
                <a:latin typeface="Times New Roman" panose="02020603050405020304" pitchFamily="18" charset="0"/>
                <a:cs typeface="Times New Roman" panose="02020603050405020304" pitchFamily="18" charset="0"/>
              </a:rPr>
              <a:t>n</a:t>
            </a:r>
            <a:r>
              <a:rPr lang="vi-VN" dirty="0">
                <a:latin typeface="Times New Roman" panose="02020603050405020304" pitchFamily="18" charset="0"/>
                <a:cs typeface="Times New Roman" panose="02020603050405020304" pitchFamily="18" charset="0"/>
              </a:rPr>
              <a:t>ơ</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component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endParaRPr lang="en-US" dirty="0">
              <a:latin typeface="Times New Roman" panose="02020603050405020304" pitchFamily="18" charset="0"/>
              <a:cs typeface="Times New Roman" panose="02020603050405020304" pitchFamily="18" charset="0"/>
            </a:endParaRPr>
          </a:p>
          <a:p>
            <a:pPr lvl="2">
              <a:lnSpc>
                <a:spcPct val="150000"/>
              </a:lnSpc>
            </a:pPr>
            <a:r>
              <a:rPr lang="en-US" dirty="0">
                <a:latin typeface="Times New Roman" panose="02020603050405020304" pitchFamily="18" charset="0"/>
                <a:cs typeface="Times New Roman" panose="02020603050405020304" pitchFamily="18" charset="0"/>
              </a:rPr>
              <a:t>exports : export/reexport module, components, directives, pipes.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export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service</a:t>
            </a:r>
          </a:p>
          <a:p>
            <a:pPr lvl="1">
              <a:lnSpc>
                <a:spcPct val="150000"/>
              </a:lnSpc>
            </a:pP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ở </a:t>
            </a:r>
            <a:r>
              <a:rPr lang="en-US" b="1" dirty="0" err="1">
                <a:latin typeface="Times New Roman" panose="02020603050405020304" pitchFamily="18" charset="0"/>
                <a:cs typeface="Times New Roman" panose="02020603050405020304" pitchFamily="18" charset="0"/>
              </a:rPr>
              <a:t>main.ts</a:t>
            </a:r>
            <a:endParaRPr lang="en-US" b="1" dirty="0">
              <a:latin typeface="Times New Roman" panose="02020603050405020304" pitchFamily="18" charset="0"/>
              <a:cs typeface="Times New Roman" panose="02020603050405020304" pitchFamily="18" charset="0"/>
            </a:endParaRPr>
          </a:p>
          <a:p>
            <a:pPr lvl="1">
              <a:lnSpc>
                <a:spcPct val="150000"/>
              </a:lnSpc>
            </a:pP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pipe (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CommonModule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reexport </a:t>
            </a:r>
            <a:r>
              <a:rPr lang="en-US" dirty="0" err="1">
                <a:latin typeface="Times New Roman" panose="02020603050405020304" pitchFamily="18" charset="0"/>
                <a:cs typeface="Times New Roman" panose="02020603050405020304" pitchFamily="18" charset="0"/>
              </a:rPr>
              <a:t>CommonModule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051190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8. Router ( Routing ) : </a:t>
            </a:r>
            <a:r>
              <a:rPr lang="en-US" sz="3600" b="1" dirty="0">
                <a:latin typeface="Times New Roman" panose="02020603050405020304" pitchFamily="18" charset="0"/>
                <a:cs typeface="Times New Roman" panose="02020603050405020304" pitchFamily="18" charset="0"/>
              </a:rPr>
              <a:t>Module </a:t>
            </a:r>
            <a:r>
              <a:rPr lang="en-US" sz="3600" b="1" dirty="0" err="1">
                <a:latin typeface="Times New Roman" panose="02020603050405020304" pitchFamily="18" charset="0"/>
                <a:cs typeface="Times New Roman" panose="02020603050405020304" pitchFamily="18" charset="0"/>
              </a:rPr>
              <a:t>Chức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Năng</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853248"/>
            <a:ext cx="10432197" cy="4732190"/>
          </a:xfrm>
        </p:spPr>
        <p:txBody>
          <a:bodyPr>
            <a:normAutofit/>
          </a:bodyPr>
          <a:lstStyle/>
          <a:p>
            <a:pPr lvl="1">
              <a:lnSpc>
                <a:spcPct val="150000"/>
              </a:lnSpc>
            </a:pP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angular-cli. : </a:t>
            </a:r>
            <a:r>
              <a:rPr lang="en-US" b="1" dirty="0">
                <a:latin typeface="Times New Roman" panose="02020603050405020304" pitchFamily="18" charset="0"/>
                <a:cs typeface="Times New Roman" panose="02020603050405020304" pitchFamily="18" charset="0"/>
              </a:rPr>
              <a:t>ng g module my-module</a:t>
            </a:r>
          </a:p>
          <a:p>
            <a:pPr lvl="1">
              <a:lnSpc>
                <a:spcPct val="150000"/>
              </a:lnSpc>
            </a:pP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component, service, pipe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module.</a:t>
            </a:r>
          </a:p>
          <a:p>
            <a:pPr lvl="1">
              <a:lnSpc>
                <a:spcPct val="150000"/>
              </a:lnSpc>
            </a:pPr>
            <a:r>
              <a:rPr lang="en-US" dirty="0" err="1">
                <a:latin typeface="Times New Roman" panose="02020603050405020304" pitchFamily="18" charset="0"/>
                <a:cs typeface="Times New Roman" panose="02020603050405020304" pitchFamily="18" charset="0"/>
              </a:rPr>
              <a:t>Kéo</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AppModule</a:t>
            </a:r>
            <a:r>
              <a:rPr lang="en-US" dirty="0">
                <a:latin typeface="Times New Roman" panose="02020603050405020304" pitchFamily="18" charset="0"/>
                <a:cs typeface="Times New Roman" panose="02020603050405020304" pitchFamily="18" charset="0"/>
              </a:rPr>
              <a:t> ( module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 –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import</a:t>
            </a:r>
            <a:r>
              <a:rPr lang="en-US" dirty="0">
                <a:latin typeface="Times New Roman" panose="02020603050405020304" pitchFamily="18" charset="0"/>
                <a:cs typeface="Times New Roman" panose="02020603050405020304" pitchFamily="18" charset="0"/>
              </a:rPr>
              <a:t>.</a:t>
            </a:r>
          </a:p>
          <a:p>
            <a:pPr lvl="2">
              <a:lnSpc>
                <a:spcPct val="150000"/>
              </a:lnSpc>
            </a:pPr>
            <a:r>
              <a:rPr lang="en-US" b="1" u="sng" dirty="0" err="1">
                <a:latin typeface="Times New Roman" panose="02020603050405020304" pitchFamily="18" charset="0"/>
                <a:cs typeface="Times New Roman" panose="02020603050405020304" pitchFamily="18" charset="0"/>
              </a:rPr>
              <a:t>Chú</a:t>
            </a:r>
            <a:r>
              <a:rPr lang="en-US" b="1" u="sng" dirty="0">
                <a:latin typeface="Times New Roman" panose="02020603050405020304" pitchFamily="18" charset="0"/>
                <a:cs typeface="Times New Roman" panose="02020603050405020304" pitchFamily="18" charset="0"/>
              </a:rPr>
              <a:t> ý</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module ( </a:t>
            </a:r>
            <a:r>
              <a:rPr lang="en-US" dirty="0" err="1">
                <a:latin typeface="Times New Roman" panose="02020603050405020304" pitchFamily="18" charset="0"/>
                <a:cs typeface="Times New Roman" panose="02020603050405020304" pitchFamily="18" charset="0"/>
              </a:rPr>
              <a:t>CommonModule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directive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a:t>
            </a:r>
          </a:p>
          <a:p>
            <a:pPr lvl="1">
              <a:lnSpc>
                <a:spcPct val="150000"/>
              </a:lnSpc>
            </a:pP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tách</a:t>
            </a:r>
            <a:r>
              <a:rPr lang="en-US" dirty="0">
                <a:latin typeface="Times New Roman" panose="02020603050405020304" pitchFamily="18" charset="0"/>
                <a:cs typeface="Times New Roman" panose="02020603050405020304" pitchFamily="18" charset="0"/>
              </a:rPr>
              <a:t> routing. (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ý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class ) :</a:t>
            </a:r>
          </a:p>
          <a:p>
            <a:pPr lvl="2">
              <a:lnSpc>
                <a:spcPct val="150000"/>
              </a:lnSpc>
            </a:pPr>
            <a:r>
              <a:rPr lang="en-US" dirty="0" err="1">
                <a:latin typeface="Times New Roman" panose="02020603050405020304" pitchFamily="18" charset="0"/>
                <a:cs typeface="Times New Roman" panose="02020603050405020304" pitchFamily="18" charset="0"/>
              </a:rPr>
              <a:t>Lúc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module con =&gt; </a:t>
            </a:r>
            <a:r>
              <a:rPr lang="en-US" b="1" dirty="0" err="1">
                <a:latin typeface="Times New Roman" panose="02020603050405020304" pitchFamily="18" charset="0"/>
                <a:cs typeface="Times New Roman" panose="02020603050405020304" pitchFamily="18" charset="0"/>
              </a:rPr>
              <a:t>RouterModule.forChild</a:t>
            </a:r>
            <a:r>
              <a:rPr lang="en-US" b="1" dirty="0">
                <a:latin typeface="Times New Roman" panose="02020603050405020304" pitchFamily="18" charset="0"/>
                <a:cs typeface="Times New Roman" panose="02020603050405020304" pitchFamily="18" charset="0"/>
              </a:rPr>
              <a:t>(Routes[]).</a:t>
            </a:r>
          </a:p>
          <a:p>
            <a:pPr lvl="2">
              <a:lnSpc>
                <a:spcPct val="150000"/>
              </a:lnSpc>
            </a:pPr>
            <a:r>
              <a:rPr lang="en-US" b="1" u="sng" dirty="0" err="1">
                <a:latin typeface="Times New Roman" panose="02020603050405020304" pitchFamily="18" charset="0"/>
                <a:cs typeface="Times New Roman" panose="02020603050405020304" pitchFamily="18" charset="0"/>
              </a:rPr>
              <a:t>Chú</a:t>
            </a:r>
            <a:r>
              <a:rPr lang="en-US" b="1" u="sng" dirty="0">
                <a:latin typeface="Times New Roman" panose="02020603050405020304" pitchFamily="18" charset="0"/>
                <a:cs typeface="Times New Roman" panose="02020603050405020304" pitchFamily="18" charset="0"/>
              </a:rPr>
              <a:t> ý</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Routing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APP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Module con</a:t>
            </a: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513035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8. Router ( Routing ) : </a:t>
            </a:r>
            <a:r>
              <a:rPr lang="en-US" sz="3600" b="1" dirty="0">
                <a:latin typeface="Times New Roman" panose="02020603050405020304" pitchFamily="18" charset="0"/>
                <a:cs typeface="Times New Roman" panose="02020603050405020304" pitchFamily="18" charset="0"/>
              </a:rPr>
              <a:t>Module </a:t>
            </a:r>
            <a:r>
              <a:rPr lang="en-US" sz="3600" b="1" dirty="0" err="1">
                <a:latin typeface="Times New Roman" panose="02020603050405020304" pitchFamily="18" charset="0"/>
                <a:cs typeface="Times New Roman" panose="02020603050405020304" pitchFamily="18" charset="0"/>
              </a:rPr>
              <a:t>Dùng</a:t>
            </a:r>
            <a:r>
              <a:rPr lang="en-US" sz="3600" b="1" dirty="0">
                <a:latin typeface="Times New Roman" panose="02020603050405020304" pitchFamily="18" charset="0"/>
                <a:cs typeface="Times New Roman" panose="02020603050405020304" pitchFamily="18" charset="0"/>
              </a:rPr>
              <a:t> Chung</a:t>
            </a:r>
            <a:br>
              <a:rPr lang="en-US" sz="3600" b="1" dirty="0">
                <a:latin typeface="Times New Roman" panose="02020603050405020304" pitchFamily="18" charset="0"/>
                <a:cs typeface="Times New Roman" panose="02020603050405020304" pitchFamily="18" charset="0"/>
              </a:rPr>
            </a:br>
            <a:r>
              <a:rPr lang="en-US" sz="3600" b="1" dirty="0" err="1">
                <a:latin typeface="Times New Roman" panose="02020603050405020304" pitchFamily="18" charset="0"/>
                <a:cs typeface="Times New Roman" panose="02020603050405020304" pitchFamily="18" charset="0"/>
              </a:rPr>
              <a:t>SharedModule</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853248"/>
            <a:ext cx="10432197" cy="4732190"/>
          </a:xfrm>
        </p:spPr>
        <p:txBody>
          <a:bodyPr>
            <a:normAutofit/>
          </a:bodyPr>
          <a:lstStyle/>
          <a:p>
            <a:pPr lvl="1">
              <a:lnSpc>
                <a:spcPct val="150000"/>
              </a:lnSpc>
            </a:pP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angular-cli. : </a:t>
            </a:r>
            <a:r>
              <a:rPr lang="en-US" b="1" dirty="0">
                <a:latin typeface="Times New Roman" panose="02020603050405020304" pitchFamily="18" charset="0"/>
                <a:cs typeface="Times New Roman" panose="02020603050405020304" pitchFamily="18" charset="0"/>
              </a:rPr>
              <a:t>ng g module my-module</a:t>
            </a:r>
          </a:p>
          <a:p>
            <a:pPr lvl="1">
              <a:lnSpc>
                <a:spcPct val="150000"/>
              </a:lnSpc>
            </a:pP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component, service, pipe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p>
          <a:p>
            <a:pPr lvl="1">
              <a:lnSpc>
                <a:spcPct val="150000"/>
              </a:lnSpc>
            </a:pP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SharedModule</a:t>
            </a:r>
            <a:r>
              <a:rPr lang="en-US" dirty="0">
                <a:latin typeface="Times New Roman" panose="02020603050405020304" pitchFamily="18" charset="0"/>
                <a:cs typeface="Times New Roman" panose="02020603050405020304" pitchFamily="18" charset="0"/>
              </a:rPr>
              <a:t> =&gt;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exports</a:t>
            </a:r>
            <a:endParaRPr lang="en-US" dirty="0">
              <a:latin typeface="Times New Roman" panose="02020603050405020304" pitchFamily="18" charset="0"/>
              <a:cs typeface="Times New Roman" panose="02020603050405020304" pitchFamily="18" charset="0"/>
            </a:endParaRPr>
          </a:p>
          <a:p>
            <a:pPr lvl="2">
              <a:lnSpc>
                <a:spcPct val="150000"/>
              </a:lnSpc>
            </a:pPr>
            <a:r>
              <a:rPr lang="en-US" dirty="0">
                <a:latin typeface="Times New Roman" panose="02020603050405020304" pitchFamily="18" charset="0"/>
                <a:cs typeface="Times New Roman" panose="02020603050405020304" pitchFamily="18" charset="0"/>
              </a:rPr>
              <a:t>Ex : </a:t>
            </a:r>
            <a:r>
              <a:rPr lang="en-US" b="1" dirty="0">
                <a:latin typeface="Times New Roman" panose="02020603050405020304" pitchFamily="18" charset="0"/>
                <a:cs typeface="Times New Roman" panose="02020603050405020304" pitchFamily="18" charset="0"/>
              </a:rPr>
              <a:t>declarations : [ Pipe, Directive ] - exports : [ Pipe, Directive ]</a:t>
            </a:r>
            <a:endParaRPr lang="en-US" dirty="0">
              <a:latin typeface="Times New Roman" panose="02020603050405020304" pitchFamily="18" charset="0"/>
              <a:cs typeface="Times New Roman" panose="02020603050405020304" pitchFamily="18" charset="0"/>
            </a:endParaRPr>
          </a:p>
          <a:p>
            <a:pPr lvl="2">
              <a:lnSpc>
                <a:spcPct val="150000"/>
              </a:lnSpc>
            </a:pPr>
            <a:r>
              <a:rPr lang="en-US" dirty="0">
                <a:latin typeface="Times New Roman" panose="02020603050405020304" pitchFamily="18" charset="0"/>
                <a:cs typeface="Times New Roman" panose="02020603050405020304" pitchFamily="18" charset="0"/>
              </a:rPr>
              <a:t>Ex : declarations : [ </a:t>
            </a:r>
            <a:r>
              <a:rPr lang="en-US" b="1" dirty="0" err="1">
                <a:latin typeface="Times New Roman" panose="02020603050405020304" pitchFamily="18" charset="0"/>
                <a:cs typeface="Times New Roman" panose="02020603050405020304" pitchFamily="18" charset="0"/>
              </a:rPr>
              <a:t>FormatNumberPipe</a:t>
            </a:r>
            <a:r>
              <a:rPr lang="en-US" dirty="0">
                <a:latin typeface="Times New Roman" panose="02020603050405020304" pitchFamily="18" charset="0"/>
                <a:cs typeface="Times New Roman" panose="02020603050405020304" pitchFamily="18" charset="0"/>
              </a:rPr>
              <a:t> ] – exports : [</a:t>
            </a:r>
            <a:r>
              <a:rPr lang="en-US" b="1" dirty="0" err="1">
                <a:latin typeface="Times New Roman" panose="02020603050405020304" pitchFamily="18" charset="0"/>
                <a:cs typeface="Times New Roman" panose="02020603050405020304" pitchFamily="18" charset="0"/>
              </a:rPr>
              <a:t>FormatNumberPipe</a:t>
            </a:r>
            <a:r>
              <a:rPr lang="en-US" dirty="0">
                <a:latin typeface="Times New Roman" panose="02020603050405020304" pitchFamily="18" charset="0"/>
                <a:cs typeface="Times New Roman" panose="02020603050405020304" pitchFamily="18" charset="0"/>
              </a:rPr>
              <a:t> ]</a:t>
            </a:r>
          </a:p>
          <a:p>
            <a:pPr lvl="1">
              <a:lnSpc>
                <a:spcPct val="150000"/>
              </a:lnSpc>
            </a:pPr>
            <a:r>
              <a:rPr lang="en-US" dirty="0">
                <a:latin typeface="Times New Roman" panose="02020603050405020304" pitchFamily="18" charset="0"/>
                <a:cs typeface="Times New Roman" panose="02020603050405020304" pitchFamily="18" charset="0"/>
              </a:rPr>
              <a:t>Module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imports </a:t>
            </a:r>
            <a:r>
              <a:rPr lang="en-US" dirty="0" err="1">
                <a:latin typeface="Times New Roman" panose="02020603050405020304" pitchFamily="18" charset="0"/>
                <a:cs typeface="Times New Roman" panose="02020603050405020304" pitchFamily="18" charset="0"/>
              </a:rPr>
              <a:t>SharedModule</a:t>
            </a:r>
            <a:endParaRPr lang="en-US" dirty="0">
              <a:latin typeface="Times New Roman" panose="02020603050405020304" pitchFamily="18" charset="0"/>
              <a:cs typeface="Times New Roman" panose="02020603050405020304" pitchFamily="18" charset="0"/>
            </a:endParaRPr>
          </a:p>
          <a:p>
            <a:pPr lvl="1">
              <a:lnSpc>
                <a:spcPct val="150000"/>
              </a:lnSpc>
            </a:pPr>
            <a:r>
              <a:rPr lang="en-US" b="1" dirty="0">
                <a:latin typeface="Times New Roman" panose="02020603050405020304" pitchFamily="18" charset="0"/>
                <a:cs typeface="Times New Roman" panose="02020603050405020304" pitchFamily="18" charset="0"/>
              </a:rPr>
              <a:t>Tips : imports </a:t>
            </a:r>
            <a:r>
              <a:rPr lang="en-US" b="1" dirty="0" err="1">
                <a:latin typeface="Times New Roman" panose="02020603050405020304" pitchFamily="18" charset="0"/>
                <a:cs typeface="Times New Roman" panose="02020603050405020304" pitchFamily="18" charset="0"/>
              </a:rPr>
              <a:t>CommonModule</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exports( </a:t>
            </a:r>
            <a:r>
              <a:rPr lang="en-US" b="1" dirty="0" err="1">
                <a:latin typeface="Times New Roman" panose="02020603050405020304" pitchFamily="18" charset="0"/>
                <a:cs typeface="Times New Roman" panose="02020603050405020304" pitchFamily="18" charset="0"/>
              </a:rPr>
              <a:t>CommonModule</a:t>
            </a:r>
            <a:r>
              <a:rPr lang="en-US" b="1"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SharedModule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CommonModule</a:t>
            </a:r>
            <a:endParaRPr lang="en-US" dirty="0">
              <a:latin typeface="Times New Roman" panose="02020603050405020304" pitchFamily="18" charset="0"/>
              <a:cs typeface="Times New Roman" panose="02020603050405020304" pitchFamily="18" charset="0"/>
            </a:endParaRPr>
          </a:p>
          <a:p>
            <a:pPr lvl="2">
              <a:lnSpc>
                <a:spcPct val="150000"/>
              </a:lnSpc>
            </a:pPr>
            <a:r>
              <a:rPr lang="en-US" dirty="0" err="1">
                <a:latin typeface="Times New Roman" panose="02020603050405020304" pitchFamily="18" charset="0"/>
                <a:cs typeface="Times New Roman" panose="02020603050405020304" pitchFamily="18" charset="0"/>
              </a:rPr>
              <a:t>CommonModule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ngFor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v.v</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718504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9. Observable</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853248"/>
            <a:ext cx="10432197" cy="4732190"/>
          </a:xfrm>
        </p:spPr>
        <p:txBody>
          <a:bodyPr>
            <a:normAutofit fontScale="92500" lnSpcReduction="10000"/>
          </a:bodyPr>
          <a:lstStyle/>
          <a:p>
            <a:pPr lvl="1">
              <a:lnSpc>
                <a:spcPct val="150000"/>
              </a:lnSpc>
            </a:pPr>
            <a:r>
              <a:rPr lang="vi-VN" dirty="0">
                <a:cs typeface="Times New Roman" panose="02020603050405020304" pitchFamily="18" charset="0"/>
              </a:rPr>
              <a:t>Cả hai Promises</a:t>
            </a:r>
            <a:r>
              <a:rPr lang="en-US" dirty="0">
                <a:cs typeface="Times New Roman" panose="02020603050405020304" pitchFamily="18" charset="0"/>
              </a:rPr>
              <a:t> </a:t>
            </a:r>
            <a:r>
              <a:rPr lang="vi-VN" dirty="0">
                <a:cs typeface="Times New Roman" panose="02020603050405020304" pitchFamily="18" charset="0"/>
              </a:rPr>
              <a:t>và Observables</a:t>
            </a:r>
            <a:r>
              <a:rPr lang="en-US" dirty="0">
                <a:cs typeface="Times New Roman" panose="02020603050405020304" pitchFamily="18" charset="0"/>
              </a:rPr>
              <a:t> </a:t>
            </a:r>
            <a:r>
              <a:rPr lang="vi-VN" dirty="0">
                <a:cs typeface="Times New Roman" panose="02020603050405020304" pitchFamily="18" charset="0"/>
              </a:rPr>
              <a:t>giúp chúng ta</a:t>
            </a:r>
            <a:r>
              <a:rPr lang="en-US" dirty="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vi-VN" dirty="0">
                <a:latin typeface="Times New Roman" panose="02020603050405020304" pitchFamily="18" charset="0"/>
                <a:cs typeface="Times New Roman" panose="02020603050405020304" pitchFamily="18" charset="0"/>
              </a:rPr>
              <a:t> </a:t>
            </a:r>
            <a:r>
              <a:rPr lang="vi-VN" dirty="0">
                <a:cs typeface="Times New Roman" panose="02020603050405020304" pitchFamily="18" charset="0"/>
              </a:rPr>
              <a:t>với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vi-VN" dirty="0">
                <a:cs typeface="Times New Roman" panose="02020603050405020304" pitchFamily="18" charset="0"/>
              </a:rPr>
              <a:t>không đồng bộ của các ứng dụng của chúng ta. Tuy nhiên, có sự khác biệt quan trọng </a:t>
            </a:r>
            <a:r>
              <a:rPr lang="en-US" dirty="0">
                <a:cs typeface="Times New Roman" panose="02020603050405020304" pitchFamily="18" charset="0"/>
              </a:rPr>
              <a:t>:</a:t>
            </a:r>
          </a:p>
          <a:p>
            <a:pPr lvl="2">
              <a:lnSpc>
                <a:spcPct val="150000"/>
              </a:lnSpc>
            </a:pPr>
            <a:r>
              <a:rPr lang="en-US" dirty="0">
                <a:latin typeface="Times New Roman" panose="02020603050405020304" pitchFamily="18" charset="0"/>
                <a:cs typeface="Times New Roman" panose="02020603050405020304" pitchFamily="18" charset="0"/>
              </a:rPr>
              <a:t>Observable</a:t>
            </a:r>
            <a:r>
              <a:rPr lang="en-US" dirty="0">
                <a:cs typeface="Times New Roman" panose="02020603050405020304" pitchFamily="18" charset="0"/>
              </a:rPr>
              <a:t> </a:t>
            </a:r>
            <a:r>
              <a:rPr lang="vi-VN" dirty="0">
                <a:cs typeface="Times New Roman" panose="02020603050405020304" pitchFamily="18" charset="0"/>
              </a:rPr>
              <a:t>:</a:t>
            </a:r>
            <a:r>
              <a:rPr lang="en-US" dirty="0">
                <a:cs typeface="Times New Roman" panose="02020603050405020304" pitchFamily="18" charset="0"/>
              </a:rPr>
              <a:t> </a:t>
            </a:r>
          </a:p>
          <a:p>
            <a:pPr lvl="3">
              <a:lnSpc>
                <a:spcPct val="150000"/>
              </a:lnSpc>
            </a:pPr>
            <a:r>
              <a:rPr lang="en-US" sz="1600" dirty="0">
                <a:latin typeface="Times New Roman" panose="02020603050405020304" pitchFamily="18" charset="0"/>
                <a:cs typeface="Times New Roman" panose="02020603050405020304" pitchFamily="18" charset="0"/>
              </a:rPr>
              <a:t>Ta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định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2 </a:t>
            </a:r>
            <a:r>
              <a:rPr lang="en-US" sz="1600" dirty="0" err="1">
                <a:latin typeface="Times New Roman" panose="02020603050405020304" pitchFamily="18" charset="0"/>
                <a:cs typeface="Times New Roman" panose="02020603050405020304" pitchFamily="18" charset="0"/>
              </a:rPr>
              <a:t>khía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cạnh</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cài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đặt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hủy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a:t>
            </a:r>
            <a:r>
              <a:rPr lang="vi-VN" sz="1600" dirty="0">
                <a:latin typeface="Times New Roman" panose="02020603050405020304" pitchFamily="18" charset="0"/>
                <a:cs typeface="Times New Roman" panose="02020603050405020304" pitchFamily="18" charset="0"/>
              </a:rPr>
              <a:t>ư</a:t>
            </a:r>
            <a:r>
              <a:rPr lang="en-US" sz="1600" dirty="0" err="1">
                <a:latin typeface="Times New Roman" panose="02020603050405020304" pitchFamily="18" charset="0"/>
                <a:cs typeface="Times New Roman" panose="02020603050405020304" pitchFamily="18" charset="0"/>
              </a:rPr>
              <a:t>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đồng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bộ</a:t>
            </a:r>
            <a:r>
              <a:rPr lang="en-US" sz="1600" dirty="0">
                <a:latin typeface="Times New Roman" panose="02020603050405020304" pitchFamily="18" charset="0"/>
                <a:cs typeface="Times New Roman" panose="02020603050405020304" pitchFamily="18" charset="0"/>
              </a:rPr>
              <a:t>.</a:t>
            </a:r>
          </a:p>
          <a:p>
            <a:pPr lvl="3">
              <a:lnSpc>
                <a:spcPct val="150000"/>
              </a:lnSpc>
            </a:pP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hủy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bỏ</a:t>
            </a:r>
            <a:r>
              <a:rPr lang="en-US" sz="1600" dirty="0">
                <a:latin typeface="Times New Roman" panose="02020603050405020304" pitchFamily="18" charset="0"/>
                <a:cs typeface="Times New Roman" panose="02020603050405020304" pitchFamily="18" charset="0"/>
              </a:rPr>
              <a:t>.</a:t>
            </a:r>
          </a:p>
          <a:p>
            <a:pPr lvl="3">
              <a:lnSpc>
                <a:spcPct val="150000"/>
              </a:lnSpc>
            </a:pP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bằng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toán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lại</a:t>
            </a:r>
            <a:r>
              <a:rPr lang="en-US" sz="1600" dirty="0">
                <a:latin typeface="Times New Roman" panose="02020603050405020304" pitchFamily="18" charset="0"/>
                <a:cs typeface="Times New Roman" panose="02020603050405020304" pitchFamily="18" charset="0"/>
              </a:rPr>
              <a:t> do API </a:t>
            </a:r>
            <a:r>
              <a:rPr lang="en-US" sz="1600" dirty="0" err="1">
                <a:latin typeface="Times New Roman" panose="02020603050405020304" pitchFamily="18" charset="0"/>
                <a:cs typeface="Times New Roman" panose="02020603050405020304" pitchFamily="18" charset="0"/>
              </a:rPr>
              <a:t>cung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cấp</a:t>
            </a:r>
            <a:r>
              <a:rPr lang="en-US" sz="1600" dirty="0">
                <a:latin typeface="Times New Roman" panose="02020603050405020304" pitchFamily="18" charset="0"/>
                <a:cs typeface="Times New Roman" panose="02020603050405020304" pitchFamily="18" charset="0"/>
              </a:rPr>
              <a:t> : retry, </a:t>
            </a:r>
            <a:r>
              <a:rPr lang="en-US" sz="1600" dirty="0" err="1">
                <a:latin typeface="Times New Roman" panose="02020603050405020304" pitchFamily="18" charset="0"/>
                <a:cs typeface="Times New Roman" panose="02020603050405020304" pitchFamily="18" charset="0"/>
              </a:rPr>
              <a:t>retryWhen</a:t>
            </a:r>
            <a:r>
              <a:rPr lang="en-US" sz="1600" dirty="0">
                <a:latin typeface="Times New Roman" panose="02020603050405020304" pitchFamily="18" charset="0"/>
                <a:cs typeface="Times New Roman" panose="02020603050405020304" pitchFamily="18" charset="0"/>
              </a:rPr>
              <a:t>.</a:t>
            </a:r>
          </a:p>
          <a:p>
            <a:pPr lvl="2">
              <a:lnSpc>
                <a:spcPct val="150000"/>
              </a:lnSpc>
            </a:pPr>
            <a:r>
              <a:rPr lang="en-US" dirty="0">
                <a:latin typeface="Times New Roman" panose="02020603050405020304" pitchFamily="18" charset="0"/>
                <a:cs typeface="Times New Roman" panose="02020603050405020304" pitchFamily="18" charset="0"/>
              </a:rPr>
              <a:t>Promises :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promise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ta.</a:t>
            </a:r>
          </a:p>
          <a:p>
            <a:pPr lvl="3">
              <a:lnSpc>
                <a:spcPct val="150000"/>
              </a:lnSpc>
            </a:pP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 </a:t>
            </a:r>
          </a:p>
          <a:p>
            <a:pPr lvl="4">
              <a:lnSpc>
                <a:spcPct val="150000"/>
              </a:lnSpc>
            </a:pPr>
            <a:r>
              <a:rPr lang="en-US" dirty="0" err="1">
                <a:latin typeface="Times New Roman" panose="02020603050405020304" pitchFamily="18" charset="0"/>
                <a:cs typeface="Times New Roman" panose="02020603050405020304" pitchFamily="18" charset="0"/>
              </a:rPr>
              <a:t>Khởi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promise. VD :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request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server.</a:t>
            </a:r>
          </a:p>
          <a:p>
            <a:pPr lvl="4">
              <a:lnSpc>
                <a:spcPct val="150000"/>
              </a:lnSpc>
            </a:pP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-&gt;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then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ajax )</a:t>
            </a:r>
          </a:p>
          <a:p>
            <a:pPr lvl="4">
              <a:lnSpc>
                <a:spcPct val="150000"/>
              </a:lnSpc>
            </a:pP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request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sang reject,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endParaRPr lang="en-US" dirty="0">
              <a:latin typeface="Times New Roman" panose="02020603050405020304" pitchFamily="18" charset="0"/>
              <a:cs typeface="Times New Roman" panose="02020603050405020304" pitchFamily="18" charset="0"/>
            </a:endParaRPr>
          </a:p>
          <a:p>
            <a:pPr lvl="4">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6821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9. Observable</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853248"/>
            <a:ext cx="10432197" cy="4732190"/>
          </a:xfrm>
        </p:spPr>
        <p:txBody>
          <a:bodyPr>
            <a:normAutofit/>
          </a:bodyPr>
          <a:lstStyle/>
          <a:p>
            <a:pPr lvl="1">
              <a:lnSpc>
                <a:spcPct val="150000"/>
              </a:lnSpc>
            </a:pPr>
            <a:r>
              <a:rPr lang="en-US" dirty="0">
                <a:latin typeface="Times New Roman" panose="02020603050405020304" pitchFamily="18" charset="0"/>
                <a:cs typeface="Times New Roman" panose="02020603050405020304" pitchFamily="18" charset="0"/>
              </a:rPr>
              <a:t>Observable :</a:t>
            </a:r>
          </a:p>
          <a:p>
            <a:pPr lvl="2">
              <a:lnSpc>
                <a:spcPct val="150000"/>
              </a:lnSpc>
            </a:pPr>
            <a:r>
              <a:rPr lang="en-US" dirty="0">
                <a:latin typeface="Times New Roman" panose="02020603050405020304" pitchFamily="18" charset="0"/>
                <a:cs typeface="Times New Roman" panose="02020603050405020304" pitchFamily="18" charset="0"/>
              </a:rPr>
              <a:t>Quan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client</a:t>
            </a:r>
          </a:p>
          <a:p>
            <a:pPr lvl="2">
              <a:lnSpc>
                <a:spcPct val="150000"/>
              </a:lnSpc>
            </a:pP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endParaRPr lang="en-US" dirty="0">
              <a:latin typeface="Times New Roman" panose="02020603050405020304" pitchFamily="18" charset="0"/>
              <a:cs typeface="Times New Roman" panose="02020603050405020304" pitchFamily="18" charset="0"/>
            </a:endParaRPr>
          </a:p>
          <a:p>
            <a:pPr lvl="2">
              <a:lnSpc>
                <a:spcPct val="150000"/>
              </a:lnSpc>
            </a:pPr>
            <a:r>
              <a:rPr lang="en-US" dirty="0">
                <a:latin typeface="Times New Roman" panose="02020603050405020304" pitchFamily="18" charset="0"/>
                <a:cs typeface="Times New Roman" panose="02020603050405020304" pitchFamily="18" charset="0"/>
              </a:rPr>
              <a:t>Thao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cancel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endParaRPr lang="en-US" dirty="0">
              <a:latin typeface="Times New Roman" panose="02020603050405020304" pitchFamily="18" charset="0"/>
              <a:cs typeface="Times New Roman" panose="02020603050405020304" pitchFamily="18" charset="0"/>
            </a:endParaRPr>
          </a:p>
          <a:p>
            <a:pPr lvl="2">
              <a:lnSpc>
                <a:spcPct val="150000"/>
              </a:lnSpc>
            </a:pP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ES7.</a:t>
            </a:r>
          </a:p>
          <a:p>
            <a:pPr lvl="2">
              <a:lnSpc>
                <a:spcPct val="150000"/>
              </a:lnSpc>
            </a:pPr>
            <a:r>
              <a:rPr lang="en-US" dirty="0">
                <a:latin typeface="Times New Roman" panose="02020603050405020304" pitchFamily="18" charset="0"/>
                <a:cs typeface="Times New Roman" panose="02020603050405020304" pitchFamily="18" charset="0"/>
              </a:rPr>
              <a:t>ES7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rxjs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p>
          <a:p>
            <a:pPr lvl="1">
              <a:lnSpc>
                <a:spcPct val="150000"/>
              </a:lnSpc>
            </a:pPr>
            <a:r>
              <a:rPr lang="en-US" dirty="0">
                <a:latin typeface="Times New Roman" panose="02020603050405020304" pitchFamily="18" charset="0"/>
                <a:cs typeface="Times New Roman" panose="02020603050405020304" pitchFamily="18" charset="0"/>
              </a:rPr>
              <a:t>Promises :</a:t>
            </a:r>
          </a:p>
          <a:p>
            <a:pPr lvl="2">
              <a:lnSpc>
                <a:spcPct val="150000"/>
              </a:lnSpc>
            </a:pP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-&gt;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VD : </a:t>
            </a:r>
            <a:r>
              <a:rPr lang="en-US" dirty="0" err="1">
                <a:latin typeface="Times New Roman" panose="02020603050405020304" pitchFamily="18" charset="0"/>
                <a:cs typeface="Times New Roman" panose="02020603050405020304" pitchFamily="18" charset="0"/>
              </a:rPr>
              <a:t>then.then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a:t>
            </a:r>
          </a:p>
          <a:p>
            <a:pPr lvl="2">
              <a:lnSpc>
                <a:spcPct val="150000"/>
              </a:lnSpc>
            </a:pPr>
            <a:r>
              <a:rPr lang="en-US" dirty="0">
                <a:latin typeface="Times New Roman" panose="02020603050405020304" pitchFamily="18" charset="0"/>
                <a:cs typeface="Times New Roman" panose="02020603050405020304" pitchFamily="18" charset="0"/>
              </a:rPr>
              <a:t>Thao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cancel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a:t>
            </a:r>
          </a:p>
          <a:p>
            <a:pPr lvl="2">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41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21CE0C-1F34-4C7C-9D1D-6FF274049A27}"/>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Data binding</a:t>
            </a:r>
          </a:p>
        </p:txBody>
      </p:sp>
      <p:sp>
        <p:nvSpPr>
          <p:cNvPr id="5" name="Content Placeholder 4">
            <a:extLst>
              <a:ext uri="{FF2B5EF4-FFF2-40B4-BE49-F238E27FC236}">
                <a16:creationId xmlns:a16="http://schemas.microsoft.com/office/drawing/2014/main" id="{E978FBF6-35C0-4A3D-A59F-D42E6E2DC0EA}"/>
              </a:ext>
            </a:extLst>
          </p:cNvPr>
          <p:cNvSpPr>
            <a:spLocks noGrp="1"/>
          </p:cNvSpPr>
          <p:nvPr>
            <p:ph idx="1"/>
          </p:nvPr>
        </p:nvSpPr>
        <p:spPr/>
        <p:txBody>
          <a:bodyPr>
            <a:normAutofit/>
          </a:bodyPr>
          <a:lstStyle/>
          <a:p>
            <a:pPr>
              <a:lnSpc>
                <a:spcPct val="150000"/>
              </a:lnSpc>
            </a:pPr>
            <a:r>
              <a:rPr lang="en-US">
                <a:latin typeface="Times New Roman" panose="02020603050405020304" pitchFamily="18" charset="0"/>
                <a:cs typeface="Times New Roman" panose="02020603050405020304" pitchFamily="18" charset="0"/>
              </a:rPr>
              <a:t>Component -&gt; View</a:t>
            </a:r>
          </a:p>
          <a:p>
            <a:pPr lvl="1">
              <a:lnSpc>
                <a:spcPct val="150000"/>
              </a:lnSpc>
            </a:pPr>
            <a:r>
              <a:rPr lang="en-US">
                <a:latin typeface="Times New Roman" panose="02020603050405020304" pitchFamily="18" charset="0"/>
                <a:cs typeface="Times New Roman" panose="02020603050405020304" pitchFamily="18" charset="0"/>
              </a:rPr>
              <a:t>Class Binding : </a:t>
            </a:r>
            <a:r>
              <a:rPr lang="en-US" b="1">
                <a:latin typeface="Times New Roman" panose="02020603050405020304" pitchFamily="18" charset="0"/>
                <a:cs typeface="Times New Roman" panose="02020603050405020304" pitchFamily="18" charset="0"/>
              </a:rPr>
              <a:t>[</a:t>
            </a:r>
            <a:r>
              <a:rPr lang="en-US" b="1" err="1">
                <a:latin typeface="Times New Roman" panose="02020603050405020304" pitchFamily="18" charset="0"/>
                <a:cs typeface="Times New Roman" panose="02020603050405020304" pitchFamily="18" charset="0"/>
              </a:rPr>
              <a:t>class.class_name</a:t>
            </a:r>
            <a:r>
              <a:rPr lang="en-US" b="1">
                <a:latin typeface="Times New Roman" panose="02020603050405020304" pitchFamily="18" charset="0"/>
                <a:cs typeface="Times New Roman" panose="02020603050405020304" pitchFamily="18" charset="0"/>
              </a:rPr>
              <a:t>]=“value”</a:t>
            </a:r>
            <a:endParaRPr lang="en-US">
              <a:latin typeface="Times New Roman" panose="02020603050405020304" pitchFamily="18" charset="0"/>
              <a:cs typeface="Times New Roman" panose="02020603050405020304" pitchFamily="18" charset="0"/>
            </a:endParaRPr>
          </a:p>
          <a:p>
            <a:pPr lvl="2">
              <a:lnSpc>
                <a:spcPct val="150000"/>
              </a:lnSpc>
            </a:pPr>
            <a:r>
              <a:rPr lang="en-US">
                <a:latin typeface="Times New Roman" panose="02020603050405020304" pitchFamily="18" charset="0"/>
                <a:cs typeface="Times New Roman" panose="02020603050405020304" pitchFamily="18" charset="0"/>
              </a:rPr>
              <a:t>Ex : </a:t>
            </a: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1 </a:t>
            </a:r>
            <a:r>
              <a:rPr lang="en-US" err="1">
                <a:latin typeface="Times New Roman" panose="02020603050405020304" pitchFamily="18" charset="0"/>
                <a:cs typeface="Times New Roman" panose="02020603050405020304" pitchFamily="18" charset="0"/>
              </a:rPr>
              <a:t>biến</a:t>
            </a:r>
            <a:r>
              <a:rPr lang="en-US">
                <a:latin typeface="Times New Roman" panose="02020603050405020304" pitchFamily="18" charset="0"/>
                <a:cs typeface="Times New Roman" panose="02020603050405020304" pitchFamily="18" charset="0"/>
              </a:rPr>
              <a:t> Boolean, 1 </a:t>
            </a:r>
            <a:r>
              <a:rPr lang="en-US" err="1">
                <a:latin typeface="Times New Roman" panose="02020603050405020304" pitchFamily="18" charset="0"/>
                <a:cs typeface="Times New Roman" panose="02020603050405020304" pitchFamily="18" charset="0"/>
              </a:rPr>
              <a:t>biến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kiểu</a:t>
            </a:r>
            <a:r>
              <a:rPr lang="en-US">
                <a:latin typeface="Times New Roman" panose="02020603050405020304" pitchFamily="18" charset="0"/>
                <a:cs typeface="Times New Roman" panose="02020603050405020304" pitchFamily="18" charset="0"/>
              </a:rPr>
              <a:t> number, string </a:t>
            </a:r>
            <a:r>
              <a:rPr lang="en-US" err="1">
                <a:latin typeface="Times New Roman" panose="02020603050405020304" pitchFamily="18" charset="0"/>
                <a:cs typeface="Times New Roman" panose="02020603050405020304" pitchFamily="18" charset="0"/>
              </a:rPr>
              <a:t>để</a:t>
            </a:r>
            <a:r>
              <a:rPr lang="en-US">
                <a:latin typeface="Times New Roman" panose="02020603050405020304" pitchFamily="18" charset="0"/>
                <a:cs typeface="Times New Roman" panose="02020603050405020304" pitchFamily="18" charset="0"/>
              </a:rPr>
              <a:t> so </a:t>
            </a:r>
            <a:r>
              <a:rPr lang="en-US" err="1">
                <a:latin typeface="Times New Roman" panose="02020603050405020304" pitchFamily="18" charset="0"/>
                <a:cs typeface="Times New Roman" panose="02020603050405020304" pitchFamily="18" charset="0"/>
              </a:rPr>
              <a:t>sánh</a:t>
            </a:r>
            <a:endParaRPr lang="en-US">
              <a:latin typeface="Times New Roman" panose="02020603050405020304" pitchFamily="18" charset="0"/>
              <a:cs typeface="Times New Roman" panose="02020603050405020304" pitchFamily="18" charset="0"/>
            </a:endParaRPr>
          </a:p>
          <a:p>
            <a:pPr lvl="2">
              <a:lnSpc>
                <a:spcPct val="150000"/>
              </a:lnSpc>
            </a:pPr>
            <a:r>
              <a:rPr lang="en-US">
                <a:latin typeface="Times New Roman" panose="02020603050405020304" pitchFamily="18" charset="0"/>
                <a:cs typeface="Times New Roman" panose="02020603050405020304" pitchFamily="18" charset="0"/>
              </a:rPr>
              <a:t>P/s : </a:t>
            </a:r>
            <a:r>
              <a:rPr lang="en-US" err="1">
                <a:latin typeface="Times New Roman" panose="02020603050405020304" pitchFamily="18" charset="0"/>
                <a:cs typeface="Times New Roman" panose="02020603050405020304" pitchFamily="18" charset="0"/>
              </a:rPr>
              <a:t>Chỉ</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áp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cho</a:t>
            </a:r>
            <a:r>
              <a:rPr lang="en-US">
                <a:latin typeface="Times New Roman" panose="02020603050405020304" pitchFamily="18" charset="0"/>
                <a:cs typeface="Times New Roman" panose="02020603050405020304" pitchFamily="18" charset="0"/>
              </a:rPr>
              <a:t> 1 class</a:t>
            </a:r>
          </a:p>
          <a:p>
            <a:pPr lvl="1">
              <a:lnSpc>
                <a:spcPct val="150000"/>
              </a:lnSpc>
            </a:pPr>
            <a:r>
              <a:rPr lang="en-US">
                <a:latin typeface="Times New Roman" panose="02020603050405020304" pitchFamily="18" charset="0"/>
                <a:cs typeface="Times New Roman" panose="02020603050405020304" pitchFamily="18" charset="0"/>
              </a:rPr>
              <a:t>Style Binding : </a:t>
            </a:r>
            <a:r>
              <a:rPr lang="en-US" b="1">
                <a:latin typeface="Times New Roman" panose="02020603050405020304" pitchFamily="18" charset="0"/>
                <a:cs typeface="Times New Roman" panose="02020603050405020304" pitchFamily="18" charset="0"/>
              </a:rPr>
              <a:t>[</a:t>
            </a:r>
            <a:r>
              <a:rPr lang="en-US" b="1" err="1">
                <a:latin typeface="Times New Roman" panose="02020603050405020304" pitchFamily="18" charset="0"/>
                <a:cs typeface="Times New Roman" panose="02020603050405020304" pitchFamily="18" charset="0"/>
              </a:rPr>
              <a:t>style.style_name</a:t>
            </a:r>
            <a:r>
              <a:rPr lang="en-US" b="1">
                <a:latin typeface="Times New Roman" panose="02020603050405020304" pitchFamily="18" charset="0"/>
                <a:cs typeface="Times New Roman" panose="02020603050405020304" pitchFamily="18" charset="0"/>
              </a:rPr>
              <a:t>]=“value”</a:t>
            </a:r>
            <a:endParaRPr lang="en-US">
              <a:latin typeface="Times New Roman" panose="02020603050405020304" pitchFamily="18" charset="0"/>
              <a:cs typeface="Times New Roman" panose="02020603050405020304" pitchFamily="18" charset="0"/>
            </a:endParaRPr>
          </a:p>
          <a:p>
            <a:pPr lvl="2">
              <a:lnSpc>
                <a:spcPct val="150000"/>
              </a:lnSpc>
            </a:pPr>
            <a:r>
              <a:rPr lang="en-US">
                <a:latin typeface="Times New Roman" panose="02020603050405020304" pitchFamily="18" charset="0"/>
                <a:cs typeface="Times New Roman" panose="02020603050405020304" pitchFamily="18" charset="0"/>
              </a:rPr>
              <a:t>Ex : [</a:t>
            </a:r>
            <a:r>
              <a:rPr lang="en-US" err="1">
                <a:latin typeface="Times New Roman" panose="02020603050405020304" pitchFamily="18" charset="0"/>
                <a:cs typeface="Times New Roman" panose="02020603050405020304" pitchFamily="18" charset="0"/>
              </a:rPr>
              <a:t>style.color</a:t>
            </a:r>
            <a:r>
              <a:rPr lang="en-US">
                <a:latin typeface="Times New Roman" panose="02020603050405020304" pitchFamily="18" charset="0"/>
                <a:cs typeface="Times New Roman" panose="02020603050405020304" pitchFamily="18" charset="0"/>
              </a:rPr>
              <a:t>]=“</a:t>
            </a:r>
            <a:r>
              <a:rPr lang="en-US" err="1">
                <a:latin typeface="Times New Roman" panose="02020603050405020304" pitchFamily="18" charset="0"/>
                <a:cs typeface="Times New Roman" panose="02020603050405020304" pitchFamily="18" charset="0"/>
              </a:rPr>
              <a:t>color_name</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style.color</a:t>
            </a:r>
            <a:r>
              <a:rPr lang="en-US">
                <a:latin typeface="Times New Roman" panose="02020603050405020304" pitchFamily="18" charset="0"/>
                <a:cs typeface="Times New Roman" panose="02020603050405020304" pitchFamily="18" charset="0"/>
              </a:rPr>
              <a:t>]=“true ? </a:t>
            </a:r>
            <a:r>
              <a:rPr lang="en-US" err="1">
                <a:latin typeface="Times New Roman" panose="02020603050405020304" pitchFamily="18" charset="0"/>
                <a:cs typeface="Times New Roman" panose="02020603050405020304" pitchFamily="18" charset="0"/>
              </a:rPr>
              <a:t>màu</a:t>
            </a:r>
            <a:r>
              <a:rPr lang="en-US">
                <a:latin typeface="Times New Roman" panose="02020603050405020304" pitchFamily="18" charset="0"/>
                <a:cs typeface="Times New Roman" panose="02020603050405020304" pitchFamily="18" charset="0"/>
              </a:rPr>
              <a:t> 1 : </a:t>
            </a:r>
            <a:r>
              <a:rPr lang="en-US" err="1">
                <a:latin typeface="Times New Roman" panose="02020603050405020304" pitchFamily="18" charset="0"/>
                <a:cs typeface="Times New Roman" panose="02020603050405020304" pitchFamily="18" charset="0"/>
              </a:rPr>
              <a:t>màu</a:t>
            </a:r>
            <a:r>
              <a:rPr lang="en-US">
                <a:latin typeface="Times New Roman" panose="02020603050405020304" pitchFamily="18" charset="0"/>
                <a:cs typeface="Times New Roman" panose="02020603050405020304" pitchFamily="18" charset="0"/>
              </a:rPr>
              <a:t> 2”</a:t>
            </a:r>
          </a:p>
          <a:p>
            <a:pPr lvl="2">
              <a:lnSpc>
                <a:spcPct val="150000"/>
              </a:lnSpc>
            </a:pPr>
            <a:r>
              <a:rPr lang="en-US">
                <a:latin typeface="Times New Roman" panose="02020603050405020304" pitchFamily="18" charset="0"/>
                <a:cs typeface="Times New Roman" panose="02020603050405020304" pitchFamily="18" charset="0"/>
              </a:rPr>
              <a:t>P/s : </a:t>
            </a:r>
            <a:r>
              <a:rPr lang="en-US" err="1">
                <a:latin typeface="Times New Roman" panose="02020603050405020304" pitchFamily="18" charset="0"/>
                <a:cs typeface="Times New Roman" panose="02020603050405020304" pitchFamily="18" charset="0"/>
              </a:rPr>
              <a:t>Chỉ</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áp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cho</a:t>
            </a:r>
            <a:r>
              <a:rPr lang="en-US">
                <a:latin typeface="Times New Roman" panose="02020603050405020304" pitchFamily="18" charset="0"/>
                <a:cs typeface="Times New Roman" panose="02020603050405020304" pitchFamily="18" charset="0"/>
              </a:rPr>
              <a:t> 1 style</a:t>
            </a:r>
          </a:p>
          <a:p>
            <a:pPr lvl="2">
              <a:lnSpc>
                <a:spcPct val="150000"/>
              </a:lnSpc>
            </a:pPr>
            <a:endParaRPr lang="en-US">
              <a:latin typeface="Times New Roman" panose="02020603050405020304" pitchFamily="18" charset="0"/>
              <a:cs typeface="Times New Roman" panose="02020603050405020304" pitchFamily="18" charset="0"/>
            </a:endParaRPr>
          </a:p>
          <a:p>
            <a:pPr lvl="1">
              <a:lnSpc>
                <a:spcPct val="150000"/>
              </a:lnSpc>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2570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9. Observable</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853248"/>
            <a:ext cx="10432197" cy="4732190"/>
          </a:xfrm>
        </p:spPr>
        <p:txBody>
          <a:bodyPr>
            <a:normAutofit/>
          </a:bodyPr>
          <a:lstStyle/>
          <a:p>
            <a:pPr lvl="1">
              <a:lnSpc>
                <a:spcPct val="150000"/>
              </a:lnSpc>
            </a:pPr>
            <a:r>
              <a:rPr lang="en-US" dirty="0">
                <a:latin typeface="Times New Roman" panose="02020603050405020304" pitchFamily="18" charset="0"/>
                <a:cs typeface="Times New Roman" panose="02020603050405020304" pitchFamily="18" charset="0"/>
              </a:rPr>
              <a:t>Observable :</a:t>
            </a:r>
          </a:p>
          <a:p>
            <a:pPr lvl="2">
              <a:lnSpc>
                <a:spcPct val="150000"/>
              </a:lnSpc>
            </a:pPr>
            <a:r>
              <a:rPr lang="en-US" dirty="0">
                <a:latin typeface="Times New Roman" panose="02020603050405020304" pitchFamily="18" charset="0"/>
                <a:cs typeface="Times New Roman" panose="02020603050405020304" pitchFamily="18" charset="0"/>
              </a:rPr>
              <a:t>Map : map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a:t>
            </a:r>
          </a:p>
          <a:p>
            <a:pPr lvl="2">
              <a:lnSpc>
                <a:spcPct val="150000"/>
              </a:lnSpc>
            </a:pPr>
            <a:r>
              <a:rPr lang="en-US" dirty="0">
                <a:latin typeface="Times New Roman" panose="02020603050405020304" pitchFamily="18" charset="0"/>
                <a:cs typeface="Times New Roman" panose="02020603050405020304" pitchFamily="18" charset="0"/>
              </a:rPr>
              <a:t>Filter : </a:t>
            </a:r>
            <a:r>
              <a:rPr lang="en-US" dirty="0" err="1">
                <a:latin typeface="Times New Roman" panose="02020603050405020304" pitchFamily="18" charset="0"/>
                <a:cs typeface="Times New Roman" panose="02020603050405020304" pitchFamily="18" charset="0"/>
              </a:rPr>
              <a:t>lọc</a:t>
            </a:r>
            <a:r>
              <a:rPr lang="en-US" dirty="0">
                <a:latin typeface="Times New Roman" panose="02020603050405020304" pitchFamily="18" charset="0"/>
                <a:cs typeface="Times New Roman" panose="02020603050405020304" pitchFamily="18" charset="0"/>
              </a:rPr>
              <a:t>.</a:t>
            </a:r>
          </a:p>
          <a:p>
            <a:pPr lvl="2">
              <a:lnSpc>
                <a:spcPct val="150000"/>
              </a:lnSpc>
            </a:pPr>
            <a:r>
              <a:rPr lang="en-US" dirty="0">
                <a:latin typeface="Times New Roman" panose="02020603050405020304" pitchFamily="18" charset="0"/>
                <a:cs typeface="Times New Roman" panose="02020603050405020304" pitchFamily="18" charset="0"/>
              </a:rPr>
              <a:t>Take :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nhiêu</a:t>
            </a:r>
            <a:r>
              <a:rPr lang="en-US" dirty="0">
                <a:latin typeface="Times New Roman" panose="02020603050405020304" pitchFamily="18" charset="0"/>
                <a:cs typeface="Times New Roman" panose="02020603050405020304" pitchFamily="18" charset="0"/>
              </a:rPr>
              <a:t>.</a:t>
            </a:r>
          </a:p>
          <a:p>
            <a:pPr lvl="2">
              <a:lnSpc>
                <a:spcPct val="150000"/>
              </a:lnSpc>
            </a:pPr>
            <a:r>
              <a:rPr lang="en-US" dirty="0">
                <a:latin typeface="Times New Roman" panose="02020603050405020304" pitchFamily="18" charset="0"/>
                <a:cs typeface="Times New Roman" panose="02020603050405020304" pitchFamily="18" charset="0"/>
              </a:rPr>
              <a:t>Skip : </a:t>
            </a:r>
            <a:r>
              <a:rPr lang="en-US" dirty="0" err="1">
                <a:latin typeface="Times New Roman" panose="02020603050405020304" pitchFamily="18" charset="0"/>
                <a:cs typeface="Times New Roman" panose="02020603050405020304" pitchFamily="18" charset="0"/>
              </a:rPr>
              <a:t>giữ</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a:t>
            </a:r>
          </a:p>
          <a:p>
            <a:pPr lvl="2">
              <a:lnSpc>
                <a:spcPct val="150000"/>
              </a:lnSpc>
            </a:pPr>
            <a:r>
              <a:rPr lang="en-US" dirty="0" err="1">
                <a:latin typeface="Times New Roman" panose="02020603050405020304" pitchFamily="18" charset="0"/>
                <a:cs typeface="Times New Roman" panose="02020603050405020304" pitchFamily="18" charset="0"/>
              </a:rPr>
              <a:t>Debounce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chờ</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lâu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4493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9. </a:t>
            </a:r>
            <a:r>
              <a:rPr lang="en-US" sz="3600" dirty="0" err="1">
                <a:latin typeface="Times New Roman" panose="02020603050405020304" pitchFamily="18" charset="0"/>
                <a:cs typeface="Times New Roman" panose="02020603050405020304" pitchFamily="18" charset="0"/>
              </a:rPr>
              <a:t>HttpClient</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47C1334-8DD9-4C03-A561-B3D1AE08FFAB}"/>
              </a:ext>
            </a:extLst>
          </p:cNvPr>
          <p:cNvSpPr>
            <a:spLocks noGrp="1"/>
          </p:cNvSpPr>
          <p:nvPr>
            <p:ph idx="1"/>
          </p:nvPr>
        </p:nvSpPr>
        <p:spPr>
          <a:xfrm>
            <a:off x="1103312" y="1411550"/>
            <a:ext cx="8946541" cy="4836849"/>
          </a:xfrm>
        </p:spPr>
        <p:txBody>
          <a:bodyPr/>
          <a:lstStyle/>
          <a:p>
            <a:r>
              <a:rPr lang="vi-VN" dirty="0"/>
              <a:t>HTTP là giao thức được thiết kế theo kiểu client – server, giao tiếp giữa client và server dựa vào một cặp request – response, client đưa ra các request và server trả lời các request này.</a:t>
            </a:r>
            <a:endParaRPr lang="en-US" dirty="0"/>
          </a:p>
          <a:p>
            <a:r>
              <a:rPr lang="en-US" dirty="0">
                <a:latin typeface="Times New Roman" panose="02020603050405020304" pitchFamily="18" charset="0"/>
                <a:cs typeface="Times New Roman" panose="02020603050405020304" pitchFamily="18" charset="0"/>
              </a:rPr>
              <a:t>HTTP Status Codes : </a:t>
            </a:r>
          </a:p>
          <a:p>
            <a:pPr lvl="1"/>
            <a:r>
              <a:rPr lang="vi-VN" dirty="0"/>
              <a:t>Một số loại Status-Code thông dụng mà server trả về cho client như sau:</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112282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9. </a:t>
            </a:r>
            <a:r>
              <a:rPr lang="en-US" sz="3600" dirty="0" err="1">
                <a:latin typeface="Times New Roman" panose="02020603050405020304" pitchFamily="18" charset="0"/>
                <a:cs typeface="Times New Roman" panose="02020603050405020304" pitchFamily="18" charset="0"/>
              </a:rPr>
              <a:t>HttpClient</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47C1334-8DD9-4C03-A561-B3D1AE08FFAB}"/>
              </a:ext>
            </a:extLst>
          </p:cNvPr>
          <p:cNvSpPr>
            <a:spLocks noGrp="1"/>
          </p:cNvSpPr>
          <p:nvPr>
            <p:ph idx="1"/>
          </p:nvPr>
        </p:nvSpPr>
        <p:spPr>
          <a:xfrm>
            <a:off x="1103312" y="1411550"/>
            <a:ext cx="8946541" cy="5184559"/>
          </a:xfrm>
        </p:spPr>
        <p:txBody>
          <a:bodyPr>
            <a:normAutofit fontScale="92500"/>
          </a:bodyPr>
          <a:lstStyle/>
          <a:p>
            <a:r>
              <a:rPr lang="vi-VN" sz="1800" b="1" dirty="0"/>
              <a:t>1xx: information Message: </a:t>
            </a:r>
            <a:r>
              <a:rPr lang="vi-VN" sz="1800" dirty="0"/>
              <a:t>các status code này chỉ có tính chất tạm thời, client có thể không quan tâm.</a:t>
            </a:r>
          </a:p>
          <a:p>
            <a:r>
              <a:rPr lang="vi-VN" sz="1800" b="1" dirty="0"/>
              <a:t>2xx Successful:</a:t>
            </a:r>
            <a:r>
              <a:rPr lang="vi-VN" sz="1800" dirty="0"/>
              <a:t> khi đã xử lý thành công request của client, server trả về status dạng này:</a:t>
            </a:r>
          </a:p>
          <a:p>
            <a:pPr lvl="1"/>
            <a:r>
              <a:rPr lang="vi-VN" sz="1600" dirty="0"/>
              <a:t>200 OK: request thành công.</a:t>
            </a:r>
          </a:p>
          <a:p>
            <a:pPr lvl="1"/>
            <a:r>
              <a:rPr lang="vi-VN" sz="1600" dirty="0"/>
              <a:t>202 Accepted: request đã được nhận, nhưng không có kết quả nào trả về, thông báo cho client tiếp tục chờ đợi.</a:t>
            </a:r>
          </a:p>
          <a:p>
            <a:pPr lvl="1"/>
            <a:r>
              <a:rPr lang="vi-VN" sz="1600" dirty="0"/>
              <a:t>204 No Content: request đã được xử lý nhưng không có thành phần nào được trả về.</a:t>
            </a:r>
          </a:p>
          <a:p>
            <a:pPr lvl="1"/>
            <a:r>
              <a:rPr lang="vi-VN" sz="1600" dirty="0"/>
              <a:t>205 Reset: giống như 204 nhưng mã này còn yêu câu client reset lại document view.</a:t>
            </a:r>
          </a:p>
          <a:p>
            <a:pPr lvl="1"/>
            <a:r>
              <a:rPr lang="vi-VN" sz="1600" dirty="0"/>
              <a:t>206 Partial Content: server chỉ gửi về một phần dữ liệu, phụ thuộc vào giá trị range header của client đã gửi.</a:t>
            </a:r>
          </a:p>
          <a:p>
            <a:r>
              <a:rPr lang="vi-VN" sz="1800" b="1" dirty="0"/>
              <a:t>3xx Redirection: </a:t>
            </a:r>
            <a:r>
              <a:rPr lang="vi-VN" sz="1800" dirty="0"/>
              <a:t>server thông báo cho client phải thực hiện thêm thao tác để hoàn tất request:</a:t>
            </a:r>
          </a:p>
          <a:p>
            <a:pPr lvl="1"/>
            <a:r>
              <a:rPr lang="vi-VN" sz="1600" dirty="0"/>
              <a:t>301 Moved Permanently: tài nguyên đã được chuyển hoàn toàn tới địa chỉ Location trong HTTP response.</a:t>
            </a:r>
          </a:p>
          <a:p>
            <a:pPr lvl="1"/>
            <a:r>
              <a:rPr lang="vi-VN" sz="1600" dirty="0"/>
              <a:t>303 See other: tài nguyên đã được chuyển tạm thời tới địa chỉ Location trong HTTP response.</a:t>
            </a:r>
          </a:p>
          <a:p>
            <a:pPr lvl="1"/>
            <a:r>
              <a:rPr lang="vi-VN" sz="1600" dirty="0"/>
              <a:t>304 Not Modified: tài nguyên không thay đổi từ lần cuối client request, nên client có thể sử dụng đã lưu trong cache.</a:t>
            </a:r>
          </a:p>
        </p:txBody>
      </p:sp>
    </p:spTree>
    <p:extLst>
      <p:ext uri="{BB962C8B-B14F-4D97-AF65-F5344CB8AC3E}">
        <p14:creationId xmlns:p14="http://schemas.microsoft.com/office/powerpoint/2010/main" val="11239405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9. </a:t>
            </a:r>
            <a:r>
              <a:rPr lang="en-US" sz="3600" dirty="0" err="1">
                <a:latin typeface="Times New Roman" panose="02020603050405020304" pitchFamily="18" charset="0"/>
                <a:cs typeface="Times New Roman" panose="02020603050405020304" pitchFamily="18" charset="0"/>
              </a:rPr>
              <a:t>HttpClient</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47C1334-8DD9-4C03-A561-B3D1AE08FFAB}"/>
              </a:ext>
            </a:extLst>
          </p:cNvPr>
          <p:cNvSpPr>
            <a:spLocks noGrp="1"/>
          </p:cNvSpPr>
          <p:nvPr>
            <p:ph idx="1"/>
          </p:nvPr>
        </p:nvSpPr>
        <p:spPr>
          <a:xfrm>
            <a:off x="1103312" y="1411550"/>
            <a:ext cx="8946541" cy="5184559"/>
          </a:xfrm>
        </p:spPr>
        <p:txBody>
          <a:bodyPr>
            <a:normAutofit/>
          </a:bodyPr>
          <a:lstStyle/>
          <a:p>
            <a:r>
              <a:rPr lang="vi-VN" sz="1700" b="1" dirty="0"/>
              <a:t>4xx Client error: </a:t>
            </a:r>
            <a:r>
              <a:rPr lang="vi-VN" sz="1700" dirty="0"/>
              <a:t>lỗi của client:</a:t>
            </a:r>
          </a:p>
          <a:p>
            <a:pPr lvl="1"/>
            <a:r>
              <a:rPr lang="vi-VN" sz="1500" dirty="0"/>
              <a:t>400 Bad Request: request không đúng dạng, cú pháp.</a:t>
            </a:r>
          </a:p>
          <a:p>
            <a:pPr lvl="1"/>
            <a:r>
              <a:rPr lang="vi-VN" sz="1500" dirty="0"/>
              <a:t>401 Unauthorized: client chưa xác thực.</a:t>
            </a:r>
          </a:p>
          <a:p>
            <a:pPr lvl="1"/>
            <a:r>
              <a:rPr lang="vi-VN" sz="1500" dirty="0"/>
              <a:t>403 Forbidden: client không có quyền truy cập.</a:t>
            </a:r>
          </a:p>
          <a:p>
            <a:pPr lvl="1"/>
            <a:r>
              <a:rPr lang="vi-VN" sz="1500" dirty="0"/>
              <a:t>404 Not Found: không tìm thấy tài nguyên.</a:t>
            </a:r>
          </a:p>
          <a:p>
            <a:pPr lvl="1"/>
            <a:r>
              <a:rPr lang="vi-VN" sz="1500" dirty="0"/>
              <a:t>405 Method Not Allowed: phương thức không được server hỗ trợ.</a:t>
            </a:r>
          </a:p>
          <a:p>
            <a:r>
              <a:rPr lang="vi-VN" sz="1700" b="1" dirty="0"/>
              <a:t>5xx Server Error: </a:t>
            </a:r>
            <a:r>
              <a:rPr lang="vi-VN" sz="1700" dirty="0"/>
              <a:t>lỗi của server:</a:t>
            </a:r>
          </a:p>
          <a:p>
            <a:pPr lvl="1"/>
            <a:r>
              <a:rPr lang="vi-VN" sz="1500" dirty="0"/>
              <a:t>500 Internal Server Error: có lỗi trong quá trình xử lý của server.</a:t>
            </a:r>
          </a:p>
          <a:p>
            <a:pPr lvl="1"/>
            <a:r>
              <a:rPr lang="vi-VN" sz="1500" dirty="0"/>
              <a:t>501 Not Implemented: server không hỗ trợ chức năng client yêu cầu.</a:t>
            </a:r>
          </a:p>
          <a:p>
            <a:pPr lvl="1"/>
            <a:r>
              <a:rPr lang="vi-VN" sz="1500" dirty="0"/>
              <a:t>503: Service Unavailable: Server bị quá tải, hoặc bị lỗi xử lý.</a:t>
            </a:r>
          </a:p>
          <a:p>
            <a:endParaRPr lang="en-US" sz="1700" dirty="0"/>
          </a:p>
        </p:txBody>
      </p:sp>
    </p:spTree>
    <p:extLst>
      <p:ext uri="{BB962C8B-B14F-4D97-AF65-F5344CB8AC3E}">
        <p14:creationId xmlns:p14="http://schemas.microsoft.com/office/powerpoint/2010/main" val="13219642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9. </a:t>
            </a:r>
            <a:r>
              <a:rPr lang="en-US" sz="3600" dirty="0" err="1">
                <a:latin typeface="Times New Roman" panose="02020603050405020304" pitchFamily="18" charset="0"/>
                <a:cs typeface="Times New Roman" panose="02020603050405020304" pitchFamily="18" charset="0"/>
              </a:rPr>
              <a:t>HttpClient</a:t>
            </a:r>
            <a:endParaRPr lang="en-US" sz="36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11DDFD8-6E9B-4434-B320-4480863879C1}"/>
              </a:ext>
            </a:extLst>
          </p:cNvPr>
          <p:cNvPicPr>
            <a:picLocks noGrp="1" noChangeAspect="1"/>
          </p:cNvPicPr>
          <p:nvPr>
            <p:ph idx="1"/>
          </p:nvPr>
        </p:nvPicPr>
        <p:blipFill>
          <a:blip r:embed="rId2"/>
          <a:stretch>
            <a:fillRect/>
          </a:stretch>
        </p:blipFill>
        <p:spPr>
          <a:xfrm>
            <a:off x="1207363" y="1852613"/>
            <a:ext cx="8948464" cy="4732337"/>
          </a:xfrm>
          <a:prstGeom prst="rect">
            <a:avLst/>
          </a:prstGeom>
        </p:spPr>
      </p:pic>
    </p:spTree>
    <p:extLst>
      <p:ext uri="{BB962C8B-B14F-4D97-AF65-F5344CB8AC3E}">
        <p14:creationId xmlns:p14="http://schemas.microsoft.com/office/powerpoint/2010/main" val="32934164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9. </a:t>
            </a:r>
            <a:r>
              <a:rPr lang="en-US" sz="3600" dirty="0" err="1">
                <a:latin typeface="Times New Roman" panose="02020603050405020304" pitchFamily="18" charset="0"/>
                <a:cs typeface="Times New Roman" panose="02020603050405020304" pitchFamily="18" charset="0"/>
              </a:rPr>
              <a:t>HttpClient</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853248"/>
            <a:ext cx="10432197" cy="4732190"/>
          </a:xfrm>
        </p:spPr>
        <p:txBody>
          <a:bodyPr>
            <a:normAutofit/>
          </a:bodyPr>
          <a:lstStyle/>
          <a:p>
            <a:pPr lvl="1">
              <a:lnSpc>
                <a:spcPct val="150000"/>
              </a:lnSpc>
            </a:pPr>
            <a:r>
              <a:rPr lang="en-US" sz="1800" dirty="0" err="1">
                <a:latin typeface="Times New Roman" panose="02020603050405020304" pitchFamily="18" charset="0"/>
                <a:cs typeface="Times New Roman" panose="02020603050405020304" pitchFamily="18" charset="0"/>
              </a:rPr>
              <a:t>T</a:t>
            </a:r>
            <a:r>
              <a:rPr lang="en-US" dirty="0" err="1">
                <a:latin typeface="Times New Roman" panose="02020603050405020304" pitchFamily="18" charset="0"/>
                <a:cs typeface="Times New Roman" panose="02020603050405020304" pitchFamily="18" charset="0"/>
              </a:rPr>
              <a: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Angular 4.3.0 (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14/7/2017 ) – Http -&gt; </a:t>
            </a:r>
            <a:r>
              <a:rPr lang="en-US" dirty="0" err="1">
                <a:latin typeface="Times New Roman" panose="02020603050405020304" pitchFamily="18" charset="0"/>
                <a:cs typeface="Times New Roman" panose="02020603050405020304" pitchFamily="18" charset="0"/>
              </a:rPr>
              <a:t>HttppClient</a:t>
            </a:r>
            <a:endParaRPr lang="en-US" dirty="0">
              <a:latin typeface="Times New Roman" panose="02020603050405020304" pitchFamily="18" charset="0"/>
              <a:cs typeface="Times New Roman" panose="02020603050405020304" pitchFamily="18" charset="0"/>
            </a:endParaRPr>
          </a:p>
          <a:p>
            <a:pPr lvl="1">
              <a:lnSpc>
                <a:spcPct val="150000"/>
              </a:lnSpc>
            </a:pPr>
            <a:r>
              <a:rPr lang="en-US" sz="1800" dirty="0" err="1">
                <a:latin typeface="Times New Roman" panose="02020603050405020304" pitchFamily="18" charset="0"/>
                <a:cs typeface="Times New Roman" panose="02020603050405020304" pitchFamily="18" charset="0"/>
              </a:rPr>
              <a:t>Cần</a:t>
            </a:r>
            <a:r>
              <a:rPr lang="en-US" sz="1800" dirty="0">
                <a:latin typeface="Times New Roman" panose="02020603050405020304" pitchFamily="18" charset="0"/>
                <a:cs typeface="Times New Roman" panose="02020603050405020304" pitchFamily="18" charset="0"/>
              </a:rPr>
              <a:t> import module : </a:t>
            </a:r>
            <a:r>
              <a:rPr lang="en-US" sz="2000" b="1" dirty="0" err="1">
                <a:latin typeface="Times New Roman" panose="02020603050405020304" pitchFamily="18" charset="0"/>
                <a:cs typeface="Times New Roman" panose="02020603050405020304" pitchFamily="18" charset="0"/>
              </a:rPr>
              <a:t>HttpClientModule</a:t>
            </a:r>
            <a:r>
              <a:rPr lang="en-US" sz="2000" b="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b="1" dirty="0">
                <a:latin typeface="Times New Roman" panose="02020603050405020304" pitchFamily="18" charset="0"/>
                <a:cs typeface="Times New Roman" panose="02020603050405020304" pitchFamily="18" charset="0"/>
              </a:rPr>
              <a:t> @angular/common/http</a:t>
            </a:r>
          </a:p>
          <a:p>
            <a:pPr lvl="1">
              <a:lnSpc>
                <a:spcPct val="150000"/>
              </a:lnSpc>
            </a:pP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t>
            </a:r>
            <a:r>
              <a:rPr lang="vi-VN" sz="2000" dirty="0">
                <a:latin typeface="Times New Roman" panose="02020603050405020304" pitchFamily="18" charset="0"/>
                <a:cs typeface="Times New Roman" panose="02020603050405020304" pitchFamily="18" charset="0"/>
              </a:rPr>
              <a:t>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HttpClient</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HttpErrorResponse</a:t>
            </a:r>
            <a:r>
              <a:rPr lang="en-US" sz="2000" b="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b="1" dirty="0">
                <a:latin typeface="Times New Roman" panose="02020603050405020304" pitchFamily="18" charset="0"/>
                <a:cs typeface="Times New Roman" panose="02020603050405020304" pitchFamily="18" charset="0"/>
              </a:rPr>
              <a:t> @angular/common/http</a:t>
            </a:r>
          </a:p>
          <a:p>
            <a:pPr lvl="2">
              <a:lnSpc>
                <a:spcPct val="150000"/>
              </a:lnSpc>
            </a:pPr>
            <a:r>
              <a:rPr lang="en-US" sz="1800" dirty="0" err="1">
                <a:latin typeface="Times New Roman" panose="02020603050405020304" pitchFamily="18" charset="0"/>
                <a:cs typeface="Times New Roman" panose="02020603050405020304" pitchFamily="18" charset="0"/>
              </a:rPr>
              <a:t>err.error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instanceof</a:t>
            </a:r>
            <a:r>
              <a:rPr lang="en-US" sz="1800" dirty="0">
                <a:latin typeface="Times New Roman" panose="02020603050405020304" pitchFamily="18" charset="0"/>
                <a:cs typeface="Times New Roman" panose="02020603050405020304" pitchFamily="18" charset="0"/>
              </a:rPr>
              <a:t> Error =&gt; Client error =&gt; </a:t>
            </a:r>
            <a:r>
              <a:rPr lang="en-US" sz="1800" dirty="0" err="1">
                <a:latin typeface="Times New Roman" panose="02020603050405020304" pitchFamily="18" charset="0"/>
                <a:cs typeface="Times New Roman" panose="02020603050405020304" pitchFamily="18" charset="0"/>
              </a:rPr>
              <a:t>err.error.message</a:t>
            </a:r>
            <a:endParaRPr lang="en-US" sz="1800" dirty="0">
              <a:latin typeface="Times New Roman" panose="02020603050405020304" pitchFamily="18" charset="0"/>
              <a:cs typeface="Times New Roman" panose="02020603050405020304" pitchFamily="18" charset="0"/>
            </a:endParaRPr>
          </a:p>
          <a:p>
            <a:pPr lvl="2">
              <a:lnSpc>
                <a:spcPct val="150000"/>
              </a:lnSpc>
            </a:pPr>
            <a:r>
              <a:rPr lang="en-US" sz="1800" dirty="0">
                <a:latin typeface="Times New Roman" panose="02020603050405020304" pitchFamily="18" charset="0"/>
                <a:cs typeface="Times New Roman" panose="02020603050405020304" pitchFamily="18" charset="0"/>
              </a:rPr>
              <a:t>Ng</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lại</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lỗi</a:t>
            </a:r>
            <a:r>
              <a:rPr lang="en-US" sz="1800" dirty="0">
                <a:latin typeface="Times New Roman" panose="02020603050405020304" pitchFamily="18" charset="0"/>
                <a:cs typeface="Times New Roman" panose="02020603050405020304" pitchFamily="18" charset="0"/>
              </a:rPr>
              <a:t> server =&gt; </a:t>
            </a:r>
            <a:r>
              <a:rPr lang="en-US" sz="1800" dirty="0" err="1">
                <a:latin typeface="Times New Roman" panose="02020603050405020304" pitchFamily="18" charset="0"/>
                <a:cs typeface="Times New Roman" panose="02020603050405020304" pitchFamily="18" charset="0"/>
              </a:rPr>
              <a:t>err.status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err.error</a:t>
            </a:r>
            <a:endParaRPr lang="en-US" sz="1800" dirty="0">
              <a:latin typeface="Times New Roman" panose="02020603050405020304" pitchFamily="18" charset="0"/>
              <a:cs typeface="Times New Roman" panose="02020603050405020304" pitchFamily="18" charset="0"/>
            </a:endParaRPr>
          </a:p>
          <a:p>
            <a:pPr lvl="2">
              <a:lnSpc>
                <a:spcPct val="150000"/>
              </a:lnSpc>
            </a:pPr>
            <a:r>
              <a:rPr lang="en-US" sz="2000" dirty="0">
                <a:latin typeface="Times New Roman" panose="02020603050405020304" pitchFamily="18" charset="0"/>
                <a:cs typeface="Times New Roman" panose="02020603050405020304" pitchFamily="18" charset="0"/>
              </a:rPr>
              <a:t>Bao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Method HTTP : GET, POST, PUT, DELETE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09136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9. </a:t>
            </a:r>
            <a:r>
              <a:rPr lang="en-US" sz="3600" dirty="0" err="1">
                <a:latin typeface="Times New Roman" panose="02020603050405020304" pitchFamily="18" charset="0"/>
                <a:cs typeface="Times New Roman" panose="02020603050405020304" pitchFamily="18" charset="0"/>
              </a:rPr>
              <a:t>HttpClient</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853248"/>
            <a:ext cx="10432197" cy="4732190"/>
          </a:xfrm>
        </p:spPr>
        <p:txBody>
          <a:bodyPr>
            <a:normAutofit/>
          </a:bodyPr>
          <a:lstStyle/>
          <a:p>
            <a:pPr lvl="1">
              <a:lnSpc>
                <a:spcPct val="150000"/>
              </a:lnSpc>
            </a:pPr>
            <a:r>
              <a:rPr lang="en-US" sz="1800" dirty="0" err="1">
                <a:latin typeface="Times New Roman" panose="02020603050405020304" pitchFamily="18" charset="0"/>
                <a:cs typeface="Times New Roman" panose="02020603050405020304" pitchFamily="18" charset="0"/>
              </a:rPr>
              <a:t>T</a:t>
            </a:r>
            <a:r>
              <a:rPr lang="en-US" dirty="0" err="1">
                <a:latin typeface="Times New Roman" panose="02020603050405020304" pitchFamily="18" charset="0"/>
                <a:cs typeface="Times New Roman" panose="02020603050405020304" pitchFamily="18" charset="0"/>
              </a:rPr>
              <a: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Angular 4.3.0 (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14/7/2017 ) – Http -&gt; </a:t>
            </a:r>
            <a:r>
              <a:rPr lang="en-US" dirty="0" err="1">
                <a:latin typeface="Times New Roman" panose="02020603050405020304" pitchFamily="18" charset="0"/>
                <a:cs typeface="Times New Roman" panose="02020603050405020304" pitchFamily="18" charset="0"/>
              </a:rPr>
              <a:t>HttppClient</a:t>
            </a:r>
            <a:endParaRPr lang="en-US" dirty="0">
              <a:latin typeface="Times New Roman" panose="02020603050405020304" pitchFamily="18" charset="0"/>
              <a:cs typeface="Times New Roman" panose="02020603050405020304" pitchFamily="18" charset="0"/>
            </a:endParaRPr>
          </a:p>
          <a:p>
            <a:pPr lvl="1">
              <a:lnSpc>
                <a:spcPct val="150000"/>
              </a:lnSpc>
            </a:pPr>
            <a:r>
              <a:rPr lang="en-US" sz="1800" dirty="0" err="1">
                <a:latin typeface="Times New Roman" panose="02020603050405020304" pitchFamily="18" charset="0"/>
                <a:cs typeface="Times New Roman" panose="02020603050405020304" pitchFamily="18" charset="0"/>
              </a:rPr>
              <a:t>Cần</a:t>
            </a:r>
            <a:r>
              <a:rPr lang="en-US" sz="1800" dirty="0">
                <a:latin typeface="Times New Roman" panose="02020603050405020304" pitchFamily="18" charset="0"/>
                <a:cs typeface="Times New Roman" panose="02020603050405020304" pitchFamily="18" charset="0"/>
              </a:rPr>
              <a:t> import module : </a:t>
            </a:r>
            <a:r>
              <a:rPr lang="en-US" sz="2000" b="1" dirty="0" err="1">
                <a:latin typeface="Times New Roman" panose="02020603050405020304" pitchFamily="18" charset="0"/>
                <a:cs typeface="Times New Roman" panose="02020603050405020304" pitchFamily="18" charset="0"/>
              </a:rPr>
              <a:t>HttpClientModule</a:t>
            </a:r>
            <a:r>
              <a:rPr lang="en-US" sz="2000" b="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b="1" dirty="0">
                <a:latin typeface="Times New Roman" panose="02020603050405020304" pitchFamily="18" charset="0"/>
                <a:cs typeface="Times New Roman" panose="02020603050405020304" pitchFamily="18" charset="0"/>
              </a:rPr>
              <a:t> @angular/common/http</a:t>
            </a:r>
            <a:endParaRPr lang="en-US" sz="1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567CFA0-F013-4DF2-9F89-7817282C0F4F}"/>
              </a:ext>
            </a:extLst>
          </p:cNvPr>
          <p:cNvPicPr>
            <a:picLocks noChangeAspect="1"/>
          </p:cNvPicPr>
          <p:nvPr/>
        </p:nvPicPr>
        <p:blipFill>
          <a:blip r:embed="rId2"/>
          <a:stretch>
            <a:fillRect/>
          </a:stretch>
        </p:blipFill>
        <p:spPr>
          <a:xfrm>
            <a:off x="1818766" y="3661807"/>
            <a:ext cx="7915275" cy="2162175"/>
          </a:xfrm>
          <a:prstGeom prst="rect">
            <a:avLst/>
          </a:prstGeom>
        </p:spPr>
      </p:pic>
    </p:spTree>
    <p:extLst>
      <p:ext uri="{BB962C8B-B14F-4D97-AF65-F5344CB8AC3E}">
        <p14:creationId xmlns:p14="http://schemas.microsoft.com/office/powerpoint/2010/main" val="41626135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9. </a:t>
            </a:r>
            <a:r>
              <a:rPr lang="en-US" sz="3600" dirty="0" err="1">
                <a:latin typeface="Times New Roman" panose="02020603050405020304" pitchFamily="18" charset="0"/>
                <a:cs typeface="Times New Roman" panose="02020603050405020304" pitchFamily="18" charset="0"/>
              </a:rPr>
              <a:t>HttpClient</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853248"/>
            <a:ext cx="10432197" cy="4732190"/>
          </a:xfrm>
        </p:spPr>
        <p:txBody>
          <a:bodyPr>
            <a:normAutofit/>
          </a:bodyPr>
          <a:lstStyle/>
          <a:p>
            <a:pPr lvl="1">
              <a:lnSpc>
                <a:spcPct val="150000"/>
              </a:lnSpc>
            </a:pPr>
            <a:r>
              <a:rPr lang="en-US" sz="1800" dirty="0">
                <a:latin typeface="Times New Roman" panose="02020603050405020304" pitchFamily="18" charset="0"/>
                <a:cs typeface="Times New Roman" panose="02020603050405020304" pitchFamily="18" charset="0"/>
              </a:rPr>
              <a:t>H</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ớng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dẫn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t>
            </a:r>
            <a:r>
              <a:rPr lang="en-US" dirty="0" err="1">
                <a:latin typeface="Times New Roman" panose="02020603050405020304" pitchFamily="18" charset="0"/>
                <a:cs typeface="Times New Roman" panose="02020603050405020304" pitchFamily="18" charset="0"/>
              </a:rPr>
              <a: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Json</a:t>
            </a:r>
            <a:r>
              <a:rPr lang="en-US" dirty="0">
                <a:latin typeface="Times New Roman" panose="02020603050405020304" pitchFamily="18" charset="0"/>
                <a:cs typeface="Times New Roman" panose="02020603050405020304" pitchFamily="18" charset="0"/>
              </a:rPr>
              <a:t> Server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MockAPI</a:t>
            </a:r>
            <a:endParaRPr lang="en-US" dirty="0">
              <a:latin typeface="Times New Roman" panose="02020603050405020304" pitchFamily="18" charset="0"/>
              <a:cs typeface="Times New Roman" panose="02020603050405020304" pitchFamily="18" charset="0"/>
            </a:endParaRPr>
          </a:p>
          <a:p>
            <a:pPr lvl="2">
              <a:lnSpc>
                <a:spcPct val="150000"/>
              </a:lnSpc>
            </a:pP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local.</a:t>
            </a:r>
          </a:p>
          <a:p>
            <a:pPr lvl="2">
              <a:lnSpc>
                <a:spcPct val="150000"/>
              </a:lnSpc>
            </a:pP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fake Restful API.</a:t>
            </a:r>
          </a:p>
          <a:p>
            <a:pPr lvl="2">
              <a:lnSpc>
                <a:spcPct val="150000"/>
              </a:lnSpc>
            </a:pP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json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URL.</a:t>
            </a:r>
          </a:p>
          <a:p>
            <a:pPr lvl="1">
              <a:lnSpc>
                <a:spcPct val="150000"/>
              </a:lnSpc>
            </a:pPr>
            <a:r>
              <a:rPr lang="en-US" dirty="0">
                <a:latin typeface="Times New Roman" panose="02020603050405020304" pitchFamily="18" charset="0"/>
                <a:cs typeface="Times New Roman" panose="02020603050405020304" pitchFamily="18" charset="0"/>
              </a:rPr>
              <a: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p>
          <a:p>
            <a:pPr lvl="2">
              <a:lnSpc>
                <a:spcPct val="150000"/>
              </a:lnSpc>
            </a:pP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ST.</a:t>
            </a:r>
          </a:p>
          <a:p>
            <a:pPr lvl="2">
              <a:lnSpc>
                <a:spcPct val="150000"/>
              </a:lnSpc>
            </a:pP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db.json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25489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9. </a:t>
            </a:r>
            <a:r>
              <a:rPr lang="en-US" sz="3600" dirty="0" err="1">
                <a:latin typeface="Times New Roman" panose="02020603050405020304" pitchFamily="18" charset="0"/>
                <a:cs typeface="Times New Roman" panose="02020603050405020304" pitchFamily="18" charset="0"/>
              </a:rPr>
              <a:t>HttpClient</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853248"/>
            <a:ext cx="10432197" cy="4732190"/>
          </a:xfrm>
        </p:spPr>
        <p:txBody>
          <a:bodyPr>
            <a:normAutofit/>
          </a:bodyPr>
          <a:lstStyle/>
          <a:p>
            <a:pPr lvl="1">
              <a:lnSpc>
                <a:spcPct val="150000"/>
              </a:lnSpc>
            </a:pPr>
            <a:r>
              <a:rPr lang="en-US" dirty="0">
                <a:latin typeface="Times New Roman" panose="02020603050405020304" pitchFamily="18" charset="0"/>
                <a:cs typeface="Times New Roman" panose="02020603050405020304" pitchFamily="18" charset="0"/>
              </a:rPr>
              <a: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 </a:t>
            </a:r>
          </a:p>
          <a:p>
            <a:pPr lvl="2">
              <a:lnSpc>
                <a:spcPct val="150000"/>
              </a:lnSpc>
            </a:pP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json</a:t>
            </a:r>
            <a:r>
              <a:rPr lang="en-US" dirty="0">
                <a:latin typeface="Times New Roman" panose="02020603050405020304" pitchFamily="18" charset="0"/>
                <a:cs typeface="Times New Roman" panose="02020603050405020304" pitchFamily="18" charset="0"/>
              </a:rPr>
              <a:t> server : </a:t>
            </a:r>
            <a:r>
              <a:rPr lang="en-US" b="1" dirty="0" err="1">
                <a:latin typeface="Times New Roman" panose="02020603050405020304" pitchFamily="18" charset="0"/>
                <a:cs typeface="Times New Roman" panose="02020603050405020304" pitchFamily="18" charset="0"/>
              </a:rPr>
              <a:t>npm</a:t>
            </a:r>
            <a:r>
              <a:rPr lang="en-US" b="1" dirty="0">
                <a:latin typeface="Times New Roman" panose="02020603050405020304" pitchFamily="18" charset="0"/>
                <a:cs typeface="Times New Roman" panose="02020603050405020304" pitchFamily="18" charset="0"/>
              </a:rPr>
              <a:t> install –g </a:t>
            </a:r>
            <a:r>
              <a:rPr lang="en-US" b="1" dirty="0" err="1">
                <a:latin typeface="Times New Roman" panose="02020603050405020304" pitchFamily="18" charset="0"/>
                <a:cs typeface="Times New Roman" panose="02020603050405020304" pitchFamily="18" charset="0"/>
              </a:rPr>
              <a:t>json</a:t>
            </a:r>
            <a:r>
              <a:rPr lang="en-US" b="1" dirty="0">
                <a:latin typeface="Times New Roman" panose="02020603050405020304" pitchFamily="18" charset="0"/>
                <a:cs typeface="Times New Roman" panose="02020603050405020304" pitchFamily="18" charset="0"/>
              </a:rPr>
              <a:t>-server</a:t>
            </a:r>
            <a:endParaRPr lang="en-US" dirty="0">
              <a:latin typeface="Times New Roman" panose="02020603050405020304" pitchFamily="18" charset="0"/>
              <a:cs typeface="Times New Roman" panose="02020603050405020304" pitchFamily="18" charset="0"/>
            </a:endParaRPr>
          </a:p>
          <a:p>
            <a:pPr lvl="2">
              <a:lnSpc>
                <a:spcPct val="150000"/>
              </a:lnSpc>
            </a:pP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server : </a:t>
            </a:r>
            <a:r>
              <a:rPr lang="en-US" dirty="0" err="1">
                <a:latin typeface="Times New Roman" panose="02020603050405020304" pitchFamily="18" charset="0"/>
                <a:cs typeface="Times New Roman" panose="02020603050405020304" pitchFamily="18" charset="0"/>
              </a:rPr>
              <a:t>json</a:t>
            </a:r>
            <a:r>
              <a:rPr lang="en-US" dirty="0">
                <a:latin typeface="Times New Roman" panose="02020603050405020304" pitchFamily="18" charset="0"/>
                <a:cs typeface="Times New Roman" panose="02020603050405020304" pitchFamily="18" charset="0"/>
              </a:rPr>
              <a:t>-server --watch </a:t>
            </a:r>
            <a:r>
              <a:rPr lang="en-US" dirty="0" err="1">
                <a:latin typeface="Times New Roman" panose="02020603050405020304" pitchFamily="18" charset="0"/>
                <a:cs typeface="Times New Roman" panose="02020603050405020304" pitchFamily="18" charset="0"/>
              </a:rPr>
              <a:t>db.json</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project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 </a:t>
            </a:r>
          </a:p>
          <a:p>
            <a:pPr lvl="2">
              <a:lnSpc>
                <a:spcPct val="150000"/>
              </a:lnSpc>
            </a:pPr>
            <a:r>
              <a:rPr lang="en-US" dirty="0">
                <a:latin typeface="Times New Roman" panose="02020603050405020304" pitchFamily="18" charset="0"/>
                <a:cs typeface="Times New Roman" panose="02020603050405020304" pitchFamily="18" charset="0"/>
              </a:rPr>
              <a:t>id (auto increments) : number</a:t>
            </a:r>
          </a:p>
          <a:p>
            <a:pPr lvl="2">
              <a:lnSpc>
                <a:spcPct val="150000"/>
              </a:lnSpc>
            </a:pPr>
            <a:r>
              <a:rPr lang="en-US" dirty="0">
                <a:latin typeface="Times New Roman" panose="02020603050405020304" pitchFamily="18" charset="0"/>
                <a:cs typeface="Times New Roman" panose="02020603050405020304" pitchFamily="18" charset="0"/>
              </a:rPr>
              <a:t>Name : string</a:t>
            </a:r>
          </a:p>
          <a:p>
            <a:pPr lvl="2">
              <a:lnSpc>
                <a:spcPct val="150000"/>
              </a:lnSpc>
            </a:pPr>
            <a:r>
              <a:rPr lang="en-US" dirty="0">
                <a:latin typeface="Times New Roman" panose="02020603050405020304" pitchFamily="18" charset="0"/>
                <a:cs typeface="Times New Roman" panose="02020603050405020304" pitchFamily="18" charset="0"/>
              </a:rPr>
              <a:t>Description : string</a:t>
            </a:r>
          </a:p>
          <a:p>
            <a:pPr lvl="2">
              <a:lnSpc>
                <a:spcPct val="150000"/>
              </a:lnSpc>
            </a:pPr>
            <a:r>
              <a:rPr lang="en-US" dirty="0">
                <a:latin typeface="Times New Roman" panose="02020603050405020304" pitchFamily="18" charset="0"/>
                <a:cs typeface="Times New Roman" panose="02020603050405020304" pitchFamily="18" charset="0"/>
              </a:rPr>
              <a:t>fee( or </a:t>
            </a:r>
            <a:r>
              <a:rPr lang="en-US">
                <a:latin typeface="Times New Roman" panose="02020603050405020304" pitchFamily="18" charset="0"/>
                <a:cs typeface="Times New Roman" panose="02020603050405020304" pitchFamily="18" charset="0"/>
              </a:rPr>
              <a:t>free ) : number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9490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10. Forms : Template-driven Forms</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853248"/>
            <a:ext cx="10432197" cy="4732190"/>
          </a:xfrm>
        </p:spPr>
        <p:txBody>
          <a:bodyPr>
            <a:normAutofit/>
          </a:bodyPr>
          <a:lstStyle/>
          <a:p>
            <a:pPr lvl="1">
              <a:lnSpc>
                <a:spcPct val="150000"/>
              </a:lnSpc>
            </a:pPr>
            <a:r>
              <a:rPr lang="en-US">
                <a:latin typeface="Times New Roman" panose="02020603050405020304" pitchFamily="18" charset="0"/>
                <a:cs typeface="Times New Roman" panose="02020603050405020304" pitchFamily="18" charset="0"/>
              </a:rPr>
              <a:t>Cần import module </a:t>
            </a:r>
            <a:r>
              <a:rPr lang="en-US" b="1">
                <a:latin typeface="Times New Roman" panose="02020603050405020304" pitchFamily="18" charset="0"/>
                <a:cs typeface="Times New Roman" panose="02020603050405020304" pitchFamily="18" charset="0"/>
              </a:rPr>
              <a:t>FormsModule </a:t>
            </a:r>
            <a:r>
              <a:rPr lang="en-US">
                <a:latin typeface="Times New Roman" panose="02020603050405020304" pitchFamily="18" charset="0"/>
                <a:cs typeface="Times New Roman" panose="02020603050405020304" pitchFamily="18" charset="0"/>
              </a:rPr>
              <a:t>từ </a:t>
            </a:r>
            <a:r>
              <a:rPr lang="en-US" b="1">
                <a:latin typeface="Times New Roman" panose="02020603050405020304" pitchFamily="18" charset="0"/>
                <a:cs typeface="Times New Roman" panose="02020603050405020304" pitchFamily="18" charset="0"/>
              </a:rPr>
              <a:t>“@angular/forms”.</a:t>
            </a:r>
            <a:endParaRPr lang="en-US">
              <a:latin typeface="Times New Roman" panose="02020603050405020304" pitchFamily="18" charset="0"/>
              <a:cs typeface="Times New Roman" panose="02020603050405020304" pitchFamily="18" charset="0"/>
            </a:endParaRPr>
          </a:p>
          <a:p>
            <a:pPr lvl="1">
              <a:lnSpc>
                <a:spcPct val="150000"/>
              </a:lnSpc>
            </a:pPr>
            <a:r>
              <a:rPr lang="en-US">
                <a:latin typeface="Times New Roman" panose="02020603050405020304" pitchFamily="18" charset="0"/>
                <a:cs typeface="Times New Roman" panose="02020603050405020304" pitchFamily="18" charset="0"/>
              </a:rPr>
              <a:t>Xây dựng form bên phía template.</a:t>
            </a:r>
          </a:p>
          <a:p>
            <a:pPr lvl="1">
              <a:lnSpc>
                <a:spcPct val="150000"/>
              </a:lnSpc>
            </a:pPr>
            <a:r>
              <a:rPr lang="en-US" sz="1800">
                <a:latin typeface="Times New Roman" panose="02020603050405020304" pitchFamily="18" charset="0"/>
                <a:cs typeface="Times New Roman" panose="02020603050405020304" pitchFamily="18" charset="0"/>
              </a:rPr>
              <a:t>Sử dụng </a:t>
            </a:r>
            <a:r>
              <a:rPr lang="en-US" sz="1800" b="1">
                <a:latin typeface="Times New Roman" panose="02020603050405020304" pitchFamily="18" charset="0"/>
                <a:cs typeface="Times New Roman" panose="02020603050405020304" pitchFamily="18" charset="0"/>
              </a:rPr>
              <a:t>ngModel</a:t>
            </a:r>
            <a:r>
              <a:rPr lang="en-US" sz="1800">
                <a:latin typeface="Times New Roman" panose="02020603050405020304" pitchFamily="18" charset="0"/>
                <a:cs typeface="Times New Roman" panose="02020603050405020304" pitchFamily="18" charset="0"/>
              </a:rPr>
              <a:t> ( two-way data binding ) để đọc và ghi d</a:t>
            </a:r>
            <a:r>
              <a:rPr lang="en-US">
                <a:latin typeface="Times New Roman" panose="02020603050405020304" pitchFamily="18" charset="0"/>
                <a:cs typeface="Times New Roman" panose="02020603050405020304" pitchFamily="18" charset="0"/>
              </a:rPr>
              <a:t>ữ liệu cho input.</a:t>
            </a:r>
          </a:p>
          <a:p>
            <a:pPr lvl="1">
              <a:lnSpc>
                <a:spcPct val="150000"/>
              </a:lnSpc>
            </a:pPr>
            <a:r>
              <a:rPr lang="en-US" sz="1800">
                <a:latin typeface="Times New Roman" panose="02020603050405020304" pitchFamily="18" charset="0"/>
                <a:cs typeface="Times New Roman" panose="02020603050405020304" pitchFamily="18" charset="0"/>
              </a:rPr>
              <a:t>Phản hồi về cho ng</a:t>
            </a:r>
            <a:r>
              <a:rPr lang="vi-VN" sz="1800">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dùng bằng những class CSS.</a:t>
            </a:r>
          </a:p>
          <a:p>
            <a:pPr lvl="1">
              <a:lnSpc>
                <a:spcPct val="150000"/>
              </a:lnSpc>
            </a:pPr>
            <a:r>
              <a:rPr lang="en-US" sz="1800">
                <a:latin typeface="Times New Roman" panose="02020603050405020304" pitchFamily="18" charset="0"/>
                <a:cs typeface="Times New Roman" panose="02020603050405020304" pitchFamily="18" charset="0"/>
              </a:rPr>
              <a:t>Validate errors </a:t>
            </a:r>
            <a:r>
              <a:rPr lang="en-US">
                <a:latin typeface="Times New Roman" panose="02020603050405020304" pitchFamily="18" charset="0"/>
                <a:cs typeface="Times New Roman" panose="02020603050405020304" pitchFamily="18" charset="0"/>
              </a:rPr>
              <a:t>đến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dung và tắt/mở form controls ( tắt/mở button submit ).</a:t>
            </a:r>
          </a:p>
          <a:p>
            <a:pPr lvl="1">
              <a:lnSpc>
                <a:spcPct val="150000"/>
              </a:lnSpc>
            </a:pPr>
            <a:r>
              <a:rPr lang="en-US" sz="1800">
                <a:latin typeface="Times New Roman" panose="02020603050405020304" pitchFamily="18" charset="0"/>
                <a:cs typeface="Times New Roman" panose="02020603050405020304" pitchFamily="18" charset="0"/>
              </a:rPr>
              <a:t>Chia sẻ thông tin bằng Template Reference Variables ( #tên-biến ).</a:t>
            </a:r>
          </a:p>
          <a:p>
            <a:pPr lvl="1">
              <a:lnSpc>
                <a:spcPct val="150000"/>
              </a:lnSpc>
            </a:pPr>
            <a:r>
              <a:rPr lang="en-US" sz="1800">
                <a:latin typeface="Times New Roman" panose="02020603050405020304" pitchFamily="18" charset="0"/>
                <a:cs typeface="Times New Roman" panose="02020603050405020304" pitchFamily="18" charset="0"/>
              </a:rPr>
              <a:t>Khuyến cáo : s</a:t>
            </a:r>
            <a:r>
              <a:rPr lang="en-US">
                <a:latin typeface="Times New Roman" panose="02020603050405020304" pitchFamily="18" charset="0"/>
                <a:cs typeface="Times New Roman" panose="02020603050405020304" pitchFamily="18" charset="0"/>
              </a:rPr>
              <a:t>ử dụng cho các form có ít fields ( 2-3 fields ).</a:t>
            </a: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12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21CE0C-1F34-4C7C-9D1D-6FF274049A27}"/>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Data binding</a:t>
            </a:r>
          </a:p>
        </p:txBody>
      </p:sp>
      <p:sp>
        <p:nvSpPr>
          <p:cNvPr id="5" name="Content Placeholder 4">
            <a:extLst>
              <a:ext uri="{FF2B5EF4-FFF2-40B4-BE49-F238E27FC236}">
                <a16:creationId xmlns:a16="http://schemas.microsoft.com/office/drawing/2014/main" id="{E978FBF6-35C0-4A3D-A59F-D42E6E2DC0EA}"/>
              </a:ext>
            </a:extLst>
          </p:cNvPr>
          <p:cNvSpPr>
            <a:spLocks noGrp="1"/>
          </p:cNvSpPr>
          <p:nvPr>
            <p:ph idx="1"/>
          </p:nvPr>
        </p:nvSpPr>
        <p:spPr/>
        <p:txBody>
          <a:bodyPr>
            <a:normAutofit/>
          </a:bodyPr>
          <a:lstStyle/>
          <a:p>
            <a:pPr>
              <a:lnSpc>
                <a:spcPct val="150000"/>
              </a:lnSpc>
            </a:pPr>
            <a:r>
              <a:rPr lang="en-US">
                <a:latin typeface="Times New Roman" panose="02020603050405020304" pitchFamily="18" charset="0"/>
                <a:cs typeface="Times New Roman" panose="02020603050405020304" pitchFamily="18" charset="0"/>
              </a:rPr>
              <a:t>View -&gt; Component : </a:t>
            </a:r>
            <a:r>
              <a:rPr lang="en-US" b="1">
                <a:latin typeface="Times New Roman" panose="02020603050405020304" pitchFamily="18" charset="0"/>
                <a:cs typeface="Times New Roman" panose="02020603050405020304" pitchFamily="18" charset="0"/>
              </a:rPr>
              <a:t>(event-name)</a:t>
            </a:r>
            <a:endParaRPr lang="en-US">
              <a:latin typeface="Times New Roman" panose="02020603050405020304" pitchFamily="18" charset="0"/>
              <a:cs typeface="Times New Roman" panose="02020603050405020304" pitchFamily="18" charset="0"/>
            </a:endParaRPr>
          </a:p>
          <a:p>
            <a:pPr lvl="1">
              <a:lnSpc>
                <a:spcPct val="150000"/>
              </a:lnSpc>
            </a:pPr>
            <a:r>
              <a:rPr lang="en-US">
                <a:latin typeface="Times New Roman" panose="02020603050405020304" pitchFamily="18" charset="0"/>
                <a:cs typeface="Times New Roman" panose="02020603050405020304" pitchFamily="18" charset="0"/>
              </a:rPr>
              <a:t>Event Binding : </a:t>
            </a:r>
          </a:p>
          <a:p>
            <a:pPr lvl="2">
              <a:lnSpc>
                <a:spcPct val="150000"/>
              </a:lnSpc>
            </a:pPr>
            <a:r>
              <a:rPr lang="en-US" err="1">
                <a:latin typeface="Times New Roman" panose="02020603050405020304" pitchFamily="18" charset="0"/>
                <a:cs typeface="Times New Roman" panose="02020603050405020304" pitchFamily="18" charset="0"/>
              </a:rPr>
              <a:t>Bắt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ng</a:t>
            </a:r>
            <a:r>
              <a:rPr lang="vi-VN">
                <a:latin typeface="Times New Roman" panose="02020603050405020304" pitchFamily="18" charset="0"/>
                <a:cs typeface="Times New Roman" panose="02020603050405020304" pitchFamily="18" charset="0"/>
              </a:rPr>
              <a:t>ư</a:t>
            </a:r>
            <a:r>
              <a:rPr lang="en-US" err="1">
                <a:latin typeface="Times New Roman" panose="02020603050405020304" pitchFamily="18" charset="0"/>
                <a:cs typeface="Times New Roman" panose="02020603050405020304" pitchFamily="18" charset="0"/>
              </a:rPr>
              <a:t>ời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dùng</a:t>
            </a:r>
            <a:r>
              <a:rPr lang="en-US">
                <a:latin typeface="Times New Roman" panose="02020603050405020304" pitchFamily="18" charset="0"/>
                <a:cs typeface="Times New Roman" panose="02020603050405020304" pitchFamily="18" charset="0"/>
              </a:rPr>
              <a:t>.</a:t>
            </a:r>
          </a:p>
          <a:p>
            <a:pPr lvl="2">
              <a:lnSpc>
                <a:spcPct val="150000"/>
              </a:lnSpc>
            </a:pPr>
            <a:r>
              <a:rPr lang="en-US">
                <a:latin typeface="Times New Roman" panose="02020603050405020304" pitchFamily="18" charset="0"/>
                <a:cs typeface="Times New Roman" panose="02020603050405020304" pitchFamily="18" charset="0"/>
              </a:rPr>
              <a:t>click, </a:t>
            </a:r>
            <a:r>
              <a:rPr lang="en-US" err="1">
                <a:latin typeface="Times New Roman" panose="02020603050405020304" pitchFamily="18" charset="0"/>
                <a:cs typeface="Times New Roman" panose="02020603050405020304" pitchFamily="18" charset="0"/>
              </a:rPr>
              <a:t>keyup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dblclick</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keyup.enter</a:t>
            </a:r>
            <a:endParaRPr lang="en-US">
              <a:latin typeface="Times New Roman" panose="02020603050405020304" pitchFamily="18" charset="0"/>
              <a:cs typeface="Times New Roman" panose="02020603050405020304" pitchFamily="18" charset="0"/>
            </a:endParaRPr>
          </a:p>
          <a:p>
            <a:pPr lvl="2">
              <a:lnSpc>
                <a:spcPct val="150000"/>
              </a:lnSpc>
            </a:pPr>
            <a:r>
              <a:rPr lang="en-US">
                <a:latin typeface="Times New Roman" panose="02020603050405020304" pitchFamily="18" charset="0"/>
                <a:cs typeface="Times New Roman" panose="02020603050405020304" pitchFamily="18" charset="0"/>
              </a:rPr>
              <a:t>Ex : </a:t>
            </a:r>
            <a:r>
              <a:rPr lang="en-US">
                <a:latin typeface="Times New Roman" panose="02020603050405020304" pitchFamily="18" charset="0"/>
                <a:cs typeface="Times New Roman" panose="02020603050405020304" pitchFamily="18" charset="0"/>
                <a:hlinkClick r:id="rId2"/>
              </a:rPr>
              <a:t>https://</a:t>
            </a:r>
            <a:r>
              <a:rPr lang="en-US" err="1">
                <a:latin typeface="Times New Roman" panose="02020603050405020304" pitchFamily="18" charset="0"/>
                <a:cs typeface="Times New Roman" panose="02020603050405020304" pitchFamily="18" charset="0"/>
                <a:hlinkClick r:id="rId2"/>
              </a:rPr>
              <a:t>www.w3schools.com</a:t>
            </a:r>
            <a:r>
              <a:rPr lang="en-US">
                <a:latin typeface="Times New Roman" panose="02020603050405020304" pitchFamily="18" charset="0"/>
                <a:cs typeface="Times New Roman" panose="02020603050405020304" pitchFamily="18" charset="0"/>
                <a:hlinkClick r:id="rId2"/>
              </a:rPr>
              <a:t>/</a:t>
            </a:r>
            <a:r>
              <a:rPr lang="en-US" err="1">
                <a:latin typeface="Times New Roman" panose="02020603050405020304" pitchFamily="18" charset="0"/>
                <a:cs typeface="Times New Roman" panose="02020603050405020304" pitchFamily="18" charset="0"/>
                <a:hlinkClick r:id="rId2"/>
              </a:rPr>
              <a:t>jsref</a:t>
            </a:r>
            <a:r>
              <a:rPr lang="en-US">
                <a:latin typeface="Times New Roman" panose="02020603050405020304" pitchFamily="18" charset="0"/>
                <a:cs typeface="Times New Roman" panose="02020603050405020304" pitchFamily="18" charset="0"/>
                <a:hlinkClick r:id="rId2"/>
              </a:rPr>
              <a:t>/</a:t>
            </a:r>
            <a:r>
              <a:rPr lang="en-US" err="1">
                <a:latin typeface="Times New Roman" panose="02020603050405020304" pitchFamily="18" charset="0"/>
                <a:cs typeface="Times New Roman" panose="02020603050405020304" pitchFamily="18" charset="0"/>
                <a:hlinkClick r:id="rId2"/>
              </a:rPr>
              <a:t>dom_obj_event.asp</a:t>
            </a:r>
            <a:endParaRPr lang="en-US">
              <a:latin typeface="Times New Roman" panose="02020603050405020304" pitchFamily="18" charset="0"/>
              <a:cs typeface="Times New Roman" panose="02020603050405020304" pitchFamily="18" charset="0"/>
            </a:endParaRPr>
          </a:p>
          <a:p>
            <a:pPr lvl="2">
              <a:lnSpc>
                <a:spcPct val="150000"/>
              </a:lnSpc>
            </a:pPr>
            <a:r>
              <a:rPr lang="en-US">
                <a:latin typeface="Times New Roman" panose="02020603050405020304" pitchFamily="18" charset="0"/>
                <a:cs typeface="Times New Roman" panose="02020603050405020304" pitchFamily="18" charset="0"/>
              </a:rPr>
              <a:t>Demo : </a:t>
            </a:r>
            <a:r>
              <a:rPr lang="en-US" err="1">
                <a:latin typeface="Times New Roman" panose="02020603050405020304" pitchFamily="18" charset="0"/>
                <a:cs typeface="Times New Roman" panose="02020603050405020304" pitchFamily="18" charset="0"/>
              </a:rPr>
              <a:t>khi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nhập</a:t>
            </a:r>
            <a:r>
              <a:rPr lang="en-US">
                <a:latin typeface="Times New Roman" panose="02020603050405020304" pitchFamily="18" charset="0"/>
                <a:cs typeface="Times New Roman" panose="02020603050405020304" pitchFamily="18" charset="0"/>
              </a:rPr>
              <a:t> input -&gt; text </a:t>
            </a:r>
            <a:r>
              <a:rPr lang="en-US" err="1">
                <a:latin typeface="Times New Roman" panose="02020603050405020304" pitchFamily="18" charset="0"/>
                <a:cs typeface="Times New Roman" panose="02020603050405020304" pitchFamily="18" charset="0"/>
              </a:rPr>
              <a:t>thay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đổi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theo.</a:t>
            </a:r>
            <a:endParaRPr lang="en-US">
              <a:latin typeface="Times New Roman" panose="02020603050405020304" pitchFamily="18" charset="0"/>
              <a:cs typeface="Times New Roman" panose="02020603050405020304" pitchFamily="18" charset="0"/>
            </a:endParaRPr>
          </a:p>
          <a:p>
            <a:pPr lvl="2">
              <a:lnSpc>
                <a:spcPct val="150000"/>
              </a:lnSpc>
            </a:pPr>
            <a:endParaRPr lang="en-US">
              <a:latin typeface="Times New Roman" panose="02020603050405020304" pitchFamily="18" charset="0"/>
              <a:cs typeface="Times New Roman" panose="02020603050405020304" pitchFamily="18" charset="0"/>
            </a:endParaRPr>
          </a:p>
          <a:p>
            <a:pPr lvl="1">
              <a:lnSpc>
                <a:spcPct val="150000"/>
              </a:lnSpc>
            </a:pPr>
            <a:endParaRPr lang="en-US">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5434CC-CE88-415D-A024-34EE83D9D216}"/>
              </a:ext>
            </a:extLst>
          </p:cNvPr>
          <p:cNvPicPr>
            <a:picLocks noChangeAspect="1"/>
          </p:cNvPicPr>
          <p:nvPr/>
        </p:nvPicPr>
        <p:blipFill>
          <a:blip r:embed="rId3"/>
          <a:stretch>
            <a:fillRect/>
          </a:stretch>
        </p:blipFill>
        <p:spPr>
          <a:xfrm>
            <a:off x="6266412" y="4757963"/>
            <a:ext cx="923925" cy="276225"/>
          </a:xfrm>
          <a:prstGeom prst="rect">
            <a:avLst/>
          </a:prstGeom>
        </p:spPr>
      </p:pic>
    </p:spTree>
    <p:extLst>
      <p:ext uri="{BB962C8B-B14F-4D97-AF65-F5344CB8AC3E}">
        <p14:creationId xmlns:p14="http://schemas.microsoft.com/office/powerpoint/2010/main" val="33142313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10. Forms : Template-driven Forms</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358283"/>
            <a:ext cx="10637407" cy="5227155"/>
          </a:xfrm>
        </p:spPr>
        <p:txBody>
          <a:bodyPr>
            <a:normAutofit/>
          </a:bodyPr>
          <a:lstStyle/>
          <a:p>
            <a:pPr lvl="1">
              <a:lnSpc>
                <a:spcPct val="150000"/>
              </a:lnSpc>
            </a:pPr>
            <a:r>
              <a:rPr lang="en-US" sz="1800">
                <a:latin typeface="Times New Roman" panose="02020603050405020304" pitchFamily="18" charset="0"/>
                <a:cs typeface="Times New Roman" panose="02020603050405020304" pitchFamily="18" charset="0"/>
              </a:rPr>
              <a:t>Các class của input trong angular :</a:t>
            </a:r>
          </a:p>
          <a:p>
            <a:pPr lvl="2">
              <a:lnSpc>
                <a:spcPct val="150000"/>
              </a:lnSpc>
            </a:pPr>
            <a:r>
              <a:rPr lang="en-US">
                <a:latin typeface="Times New Roman" panose="02020603050405020304" pitchFamily="18" charset="0"/>
                <a:cs typeface="Times New Roman" panose="02020603050405020304" pitchFamily="18" charset="0"/>
              </a:rPr>
              <a:t>Sử dụng </a:t>
            </a:r>
            <a:r>
              <a:rPr lang="en-US" b="1">
                <a:latin typeface="Times New Roman" panose="02020603050405020304" pitchFamily="18" charset="0"/>
                <a:cs typeface="Times New Roman" panose="02020603050405020304" pitchFamily="18" charset="0"/>
              </a:rPr>
              <a:t>Template Reference Variables </a:t>
            </a:r>
            <a:r>
              <a:rPr lang="en-US">
                <a:latin typeface="Times New Roman" panose="02020603050405020304" pitchFamily="18" charset="0"/>
                <a:cs typeface="Times New Roman" panose="02020603050405020304" pitchFamily="18" charset="0"/>
              </a:rPr>
              <a:t>để xem ( VD : #tên-biến – gọi : {{ tên-biến.className }} )</a:t>
            </a:r>
          </a:p>
          <a:p>
            <a:pPr lvl="2">
              <a:lnSpc>
                <a:spcPct val="150000"/>
              </a:lnSpc>
            </a:pPr>
            <a:r>
              <a:rPr lang="en-US">
                <a:latin typeface="Times New Roman" panose="02020603050405020304" pitchFamily="18" charset="0"/>
                <a:cs typeface="Times New Roman" panose="02020603050405020304" pitchFamily="18" charset="0"/>
              </a:rPr>
              <a:t>Chú ý : Control ở đây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ờng là </a:t>
            </a:r>
            <a:r>
              <a:rPr lang="en-US" b="1">
                <a:latin typeface="Times New Roman" panose="02020603050405020304" pitchFamily="18" charset="0"/>
                <a:cs typeface="Times New Roman" panose="02020603050405020304" pitchFamily="18" charset="0"/>
              </a:rPr>
              <a:t>Input</a:t>
            </a:r>
            <a:endParaRPr lang="en-US">
              <a:latin typeface="Times New Roman" panose="02020603050405020304" pitchFamily="18" charset="0"/>
              <a:cs typeface="Times New Roman" panose="02020603050405020304" pitchFamily="18" charset="0"/>
            </a:endParaRPr>
          </a:p>
          <a:p>
            <a:pPr lvl="2">
              <a:lnSpc>
                <a:spcPct val="150000"/>
              </a:lnSpc>
            </a:pPr>
            <a:r>
              <a:rPr lang="en-US">
                <a:latin typeface="Times New Roman" panose="02020603050405020304" pitchFamily="18" charset="0"/>
                <a:cs typeface="Times New Roman" panose="02020603050405020304" pitchFamily="18" charset="0"/>
              </a:rPr>
              <a:t>Demo : Nếu control không hợp lệ ( tham khảo them các thuộc tính của html input attribute. VD : required, maxlength, pattern ) -  ( kèm theo pristine hoặc untouched ) add thêm border. VD : .ng-invalid:not(form){ border-left : 5px solid #a94442 }</a:t>
            </a:r>
          </a:p>
        </p:txBody>
      </p:sp>
      <p:graphicFrame>
        <p:nvGraphicFramePr>
          <p:cNvPr id="4" name="Table 3">
            <a:extLst>
              <a:ext uri="{FF2B5EF4-FFF2-40B4-BE49-F238E27FC236}">
                <a16:creationId xmlns:a16="http://schemas.microsoft.com/office/drawing/2014/main" id="{9A67AA04-CCD3-4DA6-B85A-38EAA2C603A3}"/>
              </a:ext>
            </a:extLst>
          </p:cNvPr>
          <p:cNvGraphicFramePr>
            <a:graphicFrameLocks noGrp="1"/>
          </p:cNvGraphicFramePr>
          <p:nvPr>
            <p:extLst>
              <p:ext uri="{D42A27DB-BD31-4B8C-83A1-F6EECF244321}">
                <p14:modId xmlns:p14="http://schemas.microsoft.com/office/powerpoint/2010/main" val="454686367"/>
              </p:ext>
            </p:extLst>
          </p:nvPr>
        </p:nvGraphicFramePr>
        <p:xfrm>
          <a:off x="1602900" y="4172504"/>
          <a:ext cx="8447934" cy="2573960"/>
        </p:xfrm>
        <a:graphic>
          <a:graphicData uri="http://schemas.openxmlformats.org/drawingml/2006/table">
            <a:tbl>
              <a:tblPr firstRow="1" bandRow="1">
                <a:tableStyleId>{5C22544A-7EE6-4342-B048-85BDC9FD1C3A}</a:tableStyleId>
              </a:tblPr>
              <a:tblGrid>
                <a:gridCol w="2815978">
                  <a:extLst>
                    <a:ext uri="{9D8B030D-6E8A-4147-A177-3AD203B41FA5}">
                      <a16:colId xmlns:a16="http://schemas.microsoft.com/office/drawing/2014/main" val="2489204268"/>
                    </a:ext>
                  </a:extLst>
                </a:gridCol>
                <a:gridCol w="2815978">
                  <a:extLst>
                    <a:ext uri="{9D8B030D-6E8A-4147-A177-3AD203B41FA5}">
                      <a16:colId xmlns:a16="http://schemas.microsoft.com/office/drawing/2014/main" val="1343339454"/>
                    </a:ext>
                  </a:extLst>
                </a:gridCol>
                <a:gridCol w="2815978">
                  <a:extLst>
                    <a:ext uri="{9D8B030D-6E8A-4147-A177-3AD203B41FA5}">
                      <a16:colId xmlns:a16="http://schemas.microsoft.com/office/drawing/2014/main" val="2104927867"/>
                    </a:ext>
                  </a:extLst>
                </a:gridCol>
              </a:tblGrid>
              <a:tr h="587380">
                <a:tc>
                  <a:txBody>
                    <a:bodyPr/>
                    <a:lstStyle/>
                    <a:p>
                      <a:pPr algn="ctr"/>
                      <a:r>
                        <a:rPr lang="en-US">
                          <a:latin typeface="Times New Roman" panose="02020603050405020304" pitchFamily="18" charset="0"/>
                          <a:cs typeface="Times New Roman" panose="02020603050405020304" pitchFamily="18" charset="0"/>
                        </a:rPr>
                        <a:t>Trạng Thái</a:t>
                      </a:r>
                    </a:p>
                  </a:txBody>
                  <a:tcPr anchor="ctr"/>
                </a:tc>
                <a:tc>
                  <a:txBody>
                    <a:bodyPr/>
                    <a:lstStyle/>
                    <a:p>
                      <a:pPr algn="ctr"/>
                      <a:r>
                        <a:rPr lang="en-US">
                          <a:latin typeface="Times New Roman" panose="02020603050405020304" pitchFamily="18" charset="0"/>
                          <a:cs typeface="Times New Roman" panose="02020603050405020304" pitchFamily="18" charset="0"/>
                        </a:rPr>
                        <a:t>Đúng</a:t>
                      </a:r>
                    </a:p>
                  </a:txBody>
                  <a:tcPr anchor="ctr"/>
                </a:tc>
                <a:tc>
                  <a:txBody>
                    <a:bodyPr/>
                    <a:lstStyle/>
                    <a:p>
                      <a:pPr algn="ctr"/>
                      <a:r>
                        <a:rPr lang="en-US">
                          <a:latin typeface="Times New Roman" panose="02020603050405020304" pitchFamily="18" charset="0"/>
                          <a:cs typeface="Times New Roman" panose="02020603050405020304" pitchFamily="18" charset="0"/>
                        </a:rPr>
                        <a:t>Sai</a:t>
                      </a:r>
                    </a:p>
                  </a:txBody>
                  <a:tcPr anchor="ctr"/>
                </a:tc>
                <a:extLst>
                  <a:ext uri="{0D108BD9-81ED-4DB2-BD59-A6C34878D82A}">
                    <a16:rowId xmlns:a16="http://schemas.microsoft.com/office/drawing/2014/main" val="981184198"/>
                  </a:ext>
                </a:extLst>
              </a:tr>
              <a:tr h="759120">
                <a:tc>
                  <a:txBody>
                    <a:bodyPr/>
                    <a:lstStyle/>
                    <a:p>
                      <a:pPr algn="ctr"/>
                      <a:r>
                        <a:rPr lang="en-US">
                          <a:latin typeface="Times New Roman" panose="02020603050405020304" pitchFamily="18" charset="0"/>
                          <a:cs typeface="Times New Roman" panose="02020603050405020304" pitchFamily="18" charset="0"/>
                        </a:rPr>
                        <a:t>Control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truy cập, focus, click vào</a:t>
                      </a:r>
                    </a:p>
                  </a:txBody>
                  <a:tcPr anchor="ctr"/>
                </a:tc>
                <a:tc>
                  <a:txBody>
                    <a:bodyPr/>
                    <a:lstStyle/>
                    <a:p>
                      <a:pPr algn="ctr"/>
                      <a:r>
                        <a:rPr lang="en-US">
                          <a:latin typeface="Times New Roman" panose="02020603050405020304" pitchFamily="18" charset="0"/>
                          <a:cs typeface="Times New Roman" panose="02020603050405020304" pitchFamily="18" charset="0"/>
                        </a:rPr>
                        <a:t>ng-touched</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ng-untouched</a:t>
                      </a:r>
                    </a:p>
                  </a:txBody>
                  <a:tcPr anchor="ctr"/>
                </a:tc>
                <a:extLst>
                  <a:ext uri="{0D108BD9-81ED-4DB2-BD59-A6C34878D82A}">
                    <a16:rowId xmlns:a16="http://schemas.microsoft.com/office/drawing/2014/main" val="4009627911"/>
                  </a:ext>
                </a:extLst>
              </a:tr>
              <a:tr h="587380">
                <a:tc>
                  <a:txBody>
                    <a:bodyPr/>
                    <a:lstStyle/>
                    <a:p>
                      <a:pPr algn="ctr"/>
                      <a:r>
                        <a:rPr lang="en-US">
                          <a:latin typeface="Times New Roman" panose="02020603050405020304" pitchFamily="18" charset="0"/>
                          <a:cs typeface="Times New Roman" panose="02020603050405020304" pitchFamily="18" charset="0"/>
                        </a:rPr>
                        <a:t>Giá trị control đã có sự thay đổi</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ng-dirty</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ng-pristine</a:t>
                      </a:r>
                    </a:p>
                  </a:txBody>
                  <a:tcPr anchor="ctr"/>
                </a:tc>
                <a:extLst>
                  <a:ext uri="{0D108BD9-81ED-4DB2-BD59-A6C34878D82A}">
                    <a16:rowId xmlns:a16="http://schemas.microsoft.com/office/drawing/2014/main" val="2158410499"/>
                  </a:ext>
                </a:extLst>
              </a:tr>
              <a:tr h="587380">
                <a:tc>
                  <a:txBody>
                    <a:bodyPr/>
                    <a:lstStyle/>
                    <a:p>
                      <a:pPr algn="ctr"/>
                      <a:r>
                        <a:rPr lang="en-US">
                          <a:latin typeface="Times New Roman" panose="02020603050405020304" pitchFamily="18" charset="0"/>
                          <a:cs typeface="Times New Roman" panose="02020603050405020304" pitchFamily="18" charset="0"/>
                        </a:rPr>
                        <a:t>Giá trị control hợp lệ</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ng-valid</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ng-invalid</a:t>
                      </a:r>
                    </a:p>
                  </a:txBody>
                  <a:tcPr anchor="ctr"/>
                </a:tc>
                <a:extLst>
                  <a:ext uri="{0D108BD9-81ED-4DB2-BD59-A6C34878D82A}">
                    <a16:rowId xmlns:a16="http://schemas.microsoft.com/office/drawing/2014/main" val="4088161910"/>
                  </a:ext>
                </a:extLst>
              </a:tr>
            </a:tbl>
          </a:graphicData>
        </a:graphic>
      </p:graphicFrame>
    </p:spTree>
    <p:extLst>
      <p:ext uri="{BB962C8B-B14F-4D97-AF65-F5344CB8AC3E}">
        <p14:creationId xmlns:p14="http://schemas.microsoft.com/office/powerpoint/2010/main" val="3975347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10. Forms : Template-driven Forms</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358283"/>
            <a:ext cx="10637407" cy="5227155"/>
          </a:xfrm>
        </p:spPr>
        <p:txBody>
          <a:bodyPr>
            <a:normAutofit/>
          </a:bodyPr>
          <a:lstStyle/>
          <a:p>
            <a:pPr lvl="1">
              <a:lnSpc>
                <a:spcPct val="150000"/>
              </a:lnSpc>
            </a:pPr>
            <a:r>
              <a:rPr lang="en-US">
                <a:latin typeface="Times New Roman" panose="02020603050405020304" pitchFamily="18" charset="0"/>
                <a:cs typeface="Times New Roman" panose="02020603050405020304" pitchFamily="18" charset="0"/>
              </a:rPr>
              <a:t>Submit và lấy giá trị của forms : </a:t>
            </a:r>
          </a:p>
          <a:p>
            <a:pPr lvl="2">
              <a:lnSpc>
                <a:spcPct val="150000"/>
              </a:lnSpc>
            </a:pPr>
            <a:r>
              <a:rPr lang="en-US">
                <a:latin typeface="Times New Roman" panose="02020603050405020304" pitchFamily="18" charset="0"/>
                <a:cs typeface="Times New Roman" panose="02020603050405020304" pitchFamily="18" charset="0"/>
              </a:rPr>
              <a:t>Thuộc kiểu </a:t>
            </a:r>
            <a:r>
              <a:rPr lang="en-US" b="1">
                <a:latin typeface="Times New Roman" panose="02020603050405020304" pitchFamily="18" charset="0"/>
                <a:cs typeface="Times New Roman" panose="02020603050405020304" pitchFamily="18" charset="0"/>
              </a:rPr>
              <a:t>NgForm</a:t>
            </a:r>
            <a:r>
              <a:rPr lang="en-US">
                <a:latin typeface="Times New Roman" panose="02020603050405020304" pitchFamily="18" charset="0"/>
                <a:cs typeface="Times New Roman" panose="02020603050405020304" pitchFamily="18" charset="0"/>
              </a:rPr>
              <a:t> từ </a:t>
            </a:r>
            <a:r>
              <a:rPr lang="en-US" b="1">
                <a:latin typeface="Times New Roman" panose="02020603050405020304" pitchFamily="18" charset="0"/>
                <a:cs typeface="Times New Roman" panose="02020603050405020304" pitchFamily="18" charset="0"/>
              </a:rPr>
              <a:t>@angular/forms</a:t>
            </a:r>
            <a:endParaRPr lang="en-US">
              <a:latin typeface="Times New Roman" panose="02020603050405020304" pitchFamily="18" charset="0"/>
              <a:cs typeface="Times New Roman" panose="02020603050405020304" pitchFamily="18" charset="0"/>
            </a:endParaRPr>
          </a:p>
          <a:p>
            <a:pPr lvl="2">
              <a:lnSpc>
                <a:spcPct val="150000"/>
              </a:lnSpc>
            </a:pPr>
            <a:r>
              <a:rPr lang="en-US">
                <a:latin typeface="Times New Roman" panose="02020603050405020304" pitchFamily="18" charset="0"/>
                <a:cs typeface="Times New Roman" panose="02020603050405020304" pitchFamily="18" charset="0"/>
              </a:rPr>
              <a:t>Gán tên cho form : </a:t>
            </a:r>
            <a:r>
              <a:rPr lang="en-US" sz="2400" b="1">
                <a:latin typeface="Times New Roman" panose="02020603050405020304" pitchFamily="18" charset="0"/>
                <a:cs typeface="Times New Roman" panose="02020603050405020304" pitchFamily="18" charset="0"/>
              </a:rPr>
              <a:t>#tên-form=“ngForm”</a:t>
            </a:r>
          </a:p>
          <a:p>
            <a:pPr lvl="2">
              <a:lnSpc>
                <a:spcPct val="150000"/>
              </a:lnSpc>
            </a:pPr>
            <a:r>
              <a:rPr lang="en-US">
                <a:latin typeface="Times New Roman" panose="02020603050405020304" pitchFamily="18" charset="0"/>
                <a:cs typeface="Times New Roman" panose="02020603050405020304" pitchFamily="18" charset="0"/>
              </a:rPr>
              <a:t>Ta sẽ lấy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các giá trị của controls.</a:t>
            </a:r>
          </a:p>
          <a:p>
            <a:pPr lvl="2">
              <a:lnSpc>
                <a:spcPct val="150000"/>
              </a:lnSpc>
            </a:pPr>
            <a:r>
              <a:rPr lang="en-US">
                <a:latin typeface="Times New Roman" panose="02020603050405020304" pitchFamily="18" charset="0"/>
                <a:cs typeface="Times New Roman" panose="02020603050405020304" pitchFamily="18" charset="0"/>
              </a:rPr>
              <a:t>Chú ý : cần bổ sung name cho các controls. VD : &lt;input name=“txtName” /&gt;</a:t>
            </a:r>
          </a:p>
          <a:p>
            <a:pPr lvl="1">
              <a:lnSpc>
                <a:spcPct val="150000"/>
              </a:lnSpc>
            </a:pPr>
            <a:r>
              <a:rPr lang="en-US">
                <a:latin typeface="Times New Roman" panose="02020603050405020304" pitchFamily="18" charset="0"/>
                <a:cs typeface="Times New Roman" panose="02020603050405020304" pitchFamily="18" charset="0"/>
              </a:rPr>
              <a:t>Submit form :</a:t>
            </a:r>
          </a:p>
          <a:p>
            <a:pPr lvl="2">
              <a:lnSpc>
                <a:spcPct val="150000"/>
              </a:lnSpc>
            </a:pPr>
            <a:r>
              <a:rPr lang="en-US">
                <a:latin typeface="Times New Roman" panose="02020603050405020304" pitchFamily="18" charset="0"/>
                <a:cs typeface="Times New Roman" panose="02020603050405020304" pitchFamily="18" charset="0"/>
              </a:rPr>
              <a:t>Cú pháp </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b="1">
                <a:latin typeface="Times New Roman" panose="02020603050405020304" pitchFamily="18" charset="0"/>
                <a:cs typeface="Times New Roman" panose="02020603050405020304" pitchFamily="18" charset="0"/>
              </a:rPr>
              <a:t>ngSubmit</a:t>
            </a:r>
            <a:r>
              <a:rPr lang="en-US">
                <a:latin typeface="Times New Roman" panose="02020603050405020304" pitchFamily="18" charset="0"/>
                <a:cs typeface="Times New Roman" panose="02020603050405020304" pitchFamily="18" charset="0"/>
                <a:sym typeface="Wingdings" panose="05000000000000000000" pitchFamily="2" charset="2"/>
              </a:rPr>
              <a:t>)=“ph</a:t>
            </a:r>
            <a:r>
              <a:rPr lang="vi-VN">
                <a:latin typeface="Times New Roman" panose="02020603050405020304" pitchFamily="18" charset="0"/>
                <a:cs typeface="Times New Roman" panose="02020603050405020304" pitchFamily="18" charset="0"/>
                <a:sym typeface="Wingdings" panose="05000000000000000000" pitchFamily="2" charset="2"/>
              </a:rPr>
              <a:t>ư</a:t>
            </a:r>
            <a:r>
              <a:rPr lang="en-US">
                <a:latin typeface="Times New Roman" panose="02020603050405020304" pitchFamily="18" charset="0"/>
                <a:cs typeface="Times New Roman" panose="02020603050405020304" pitchFamily="18" charset="0"/>
                <a:sym typeface="Wingdings" panose="05000000000000000000" pitchFamily="2" charset="2"/>
              </a:rPr>
              <a:t>ơng_thức()” // có thể truyền thêm </a:t>
            </a:r>
            <a:r>
              <a:rPr lang="en-US" b="1">
                <a:latin typeface="Times New Roman" panose="02020603050405020304" pitchFamily="18" charset="0"/>
                <a:cs typeface="Times New Roman" panose="02020603050405020304" pitchFamily="18" charset="0"/>
                <a:sym typeface="Wingdings" panose="05000000000000000000" pitchFamily="2" charset="2"/>
              </a:rPr>
              <a:t>valid</a:t>
            </a:r>
            <a:r>
              <a:rPr lang="en-US">
                <a:latin typeface="Times New Roman" panose="02020603050405020304" pitchFamily="18" charset="0"/>
                <a:cs typeface="Times New Roman" panose="02020603050405020304" pitchFamily="18" charset="0"/>
                <a:sym typeface="Wingdings" panose="05000000000000000000" pitchFamily="2" charset="2"/>
              </a:rPr>
              <a:t> hoặc </a:t>
            </a:r>
            <a:r>
              <a:rPr lang="en-US" b="1">
                <a:latin typeface="Times New Roman" panose="02020603050405020304" pitchFamily="18" charset="0"/>
                <a:cs typeface="Times New Roman" panose="02020603050405020304" pitchFamily="18" charset="0"/>
                <a:sym typeface="Wingdings" panose="05000000000000000000" pitchFamily="2" charset="2"/>
              </a:rPr>
              <a:t>form.value</a:t>
            </a:r>
            <a:endParaRPr lang="en-US" b="1">
              <a:latin typeface="Times New Roman" panose="02020603050405020304" pitchFamily="18" charset="0"/>
              <a:cs typeface="Times New Roman" panose="02020603050405020304" pitchFamily="18" charset="0"/>
            </a:endParaRPr>
          </a:p>
          <a:p>
            <a:pPr lvl="1">
              <a:lnSpc>
                <a:spcPct val="150000"/>
              </a:lnSpc>
            </a:pPr>
            <a:r>
              <a:rPr lang="en-US">
                <a:latin typeface="Times New Roman" panose="02020603050405020304" pitchFamily="18" charset="0"/>
                <a:cs typeface="Times New Roman" panose="02020603050405020304" pitchFamily="18" charset="0"/>
              </a:rPr>
              <a:t>Để reset form : </a:t>
            </a:r>
          </a:p>
          <a:p>
            <a:pPr lvl="2">
              <a:lnSpc>
                <a:spcPct val="150000"/>
              </a:lnSpc>
            </a:pPr>
            <a:r>
              <a:rPr lang="en-US">
                <a:latin typeface="Times New Roman" panose="02020603050405020304" pitchFamily="18" charset="0"/>
                <a:cs typeface="Times New Roman" panose="02020603050405020304" pitchFamily="18" charset="0"/>
              </a:rPr>
              <a:t>Cú pháp : </a:t>
            </a:r>
            <a:r>
              <a:rPr lang="en-US" sz="2400" b="1">
                <a:latin typeface="Times New Roman" panose="02020603050405020304" pitchFamily="18" charset="0"/>
                <a:cs typeface="Times New Roman" panose="02020603050405020304" pitchFamily="18" charset="0"/>
              </a:rPr>
              <a:t>form.reset();</a:t>
            </a:r>
            <a:endParaRPr lang="en-US" b="1">
              <a:latin typeface="Times New Roman" panose="02020603050405020304" pitchFamily="18" charset="0"/>
              <a:cs typeface="Times New Roman" panose="02020603050405020304" pitchFamily="18" charset="0"/>
            </a:endParaRPr>
          </a:p>
          <a:p>
            <a:pPr lvl="2">
              <a:lnSpc>
                <a:spcPct val="150000"/>
              </a:lnSpc>
            </a:pP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5067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10. Forms : Template-driven Forms</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358283"/>
            <a:ext cx="10637407" cy="5227155"/>
          </a:xfrm>
        </p:spPr>
        <p:txBody>
          <a:bodyPr>
            <a:normAutofit/>
          </a:bodyPr>
          <a:lstStyle/>
          <a:p>
            <a:pPr lvl="1">
              <a:lnSpc>
                <a:spcPct val="150000"/>
              </a:lnSpc>
            </a:pPr>
            <a:r>
              <a:rPr lang="en-US" sz="2400">
                <a:latin typeface="Times New Roman" panose="02020603050405020304" pitchFamily="18" charset="0"/>
                <a:cs typeface="Times New Roman" panose="02020603050405020304" pitchFamily="18" charset="0"/>
              </a:rPr>
              <a:t>Hiển thị thông báo lỗi : </a:t>
            </a:r>
          </a:p>
          <a:p>
            <a:pPr lvl="2">
              <a:lnSpc>
                <a:spcPct val="150000"/>
              </a:lnSpc>
            </a:pPr>
            <a:r>
              <a:rPr lang="en-US" sz="2000">
                <a:latin typeface="Times New Roman" panose="02020603050405020304" pitchFamily="18" charset="0"/>
                <a:cs typeface="Times New Roman" panose="02020603050405020304" pitchFamily="18" charset="0"/>
              </a:rPr>
              <a:t>Tắt validate HTML5 : </a:t>
            </a:r>
            <a:r>
              <a:rPr lang="en-US" sz="2000" b="1">
                <a:latin typeface="Times New Roman" panose="02020603050405020304" pitchFamily="18" charset="0"/>
                <a:cs typeface="Times New Roman" panose="02020603050405020304" pitchFamily="18" charset="0"/>
              </a:rPr>
              <a:t>novalidate, autocomplete=“false”</a:t>
            </a:r>
          </a:p>
          <a:p>
            <a:pPr lvl="2">
              <a:lnSpc>
                <a:spcPct val="150000"/>
              </a:lnSpc>
            </a:pPr>
            <a:r>
              <a:rPr lang="en-US" sz="2000">
                <a:latin typeface="Times New Roman" panose="02020603050405020304" pitchFamily="18" charset="0"/>
                <a:cs typeface="Times New Roman" panose="02020603050405020304" pitchFamily="18" charset="0"/>
              </a:rPr>
              <a:t>Để lấy đ</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ợc lỗi cần gán tên = “ngModel”. Ex : #tên-biến=“ngModel”</a:t>
            </a:r>
          </a:p>
          <a:p>
            <a:pPr lvl="2">
              <a:lnSpc>
                <a:spcPct val="150000"/>
              </a:lnSpc>
            </a:pPr>
            <a:r>
              <a:rPr lang="en-US" sz="2000">
                <a:latin typeface="Times New Roman" panose="02020603050405020304" pitchFamily="18" charset="0"/>
                <a:cs typeface="Times New Roman" panose="02020603050405020304" pitchFamily="18" charset="0"/>
              </a:rPr>
              <a:t>Cú pháp : {{ tên-biến.errors }}     // Có thể in bằng json pipe</a:t>
            </a:r>
          </a:p>
          <a:p>
            <a:pPr lvl="3">
              <a:lnSpc>
                <a:spcPct val="150000"/>
              </a:lnSpc>
            </a:pPr>
            <a:r>
              <a:rPr lang="en-US" sz="1800">
                <a:latin typeface="Times New Roman" panose="02020603050405020304" pitchFamily="18" charset="0"/>
                <a:cs typeface="Times New Roman" panose="02020603050405020304" pitchFamily="18" charset="0"/>
              </a:rPr>
              <a:t>Ex : tên-biến.errors?.required &amp;&amp; tên-biến.dirty</a:t>
            </a:r>
          </a:p>
          <a:p>
            <a:pPr lvl="3">
              <a:lnSpc>
                <a:spcPct val="150000"/>
              </a:lnSpc>
            </a:pPr>
            <a:r>
              <a:rPr lang="en-US" sz="1800">
                <a:latin typeface="Times New Roman" panose="02020603050405020304" pitchFamily="18" charset="0"/>
                <a:cs typeface="Times New Roman" panose="02020603050405020304" pitchFamily="18" charset="0"/>
              </a:rPr>
              <a:t>Ex : tên-biến.errors?.minlength &amp;&amp; tên-biến.dirty</a:t>
            </a:r>
          </a:p>
          <a:p>
            <a:pPr lvl="1">
              <a:lnSpc>
                <a:spcPct val="150000"/>
              </a:lnSpc>
            </a:pPr>
            <a:r>
              <a:rPr lang="en-US" sz="2200">
                <a:latin typeface="Times New Roman" panose="02020603050405020304" pitchFamily="18" charset="0"/>
                <a:cs typeface="Times New Roman" panose="02020603050405020304" pitchFamily="18" charset="0"/>
              </a:rPr>
              <a:t>Tổng hợp nhiều value controls vào 1 ngModel khác. VD : address, phone vào Info</a:t>
            </a:r>
          </a:p>
          <a:p>
            <a:pPr lvl="2">
              <a:lnSpc>
                <a:spcPct val="150000"/>
              </a:lnSpc>
            </a:pPr>
            <a:r>
              <a:rPr lang="en-US" sz="2000">
                <a:latin typeface="Times New Roman" panose="02020603050405020304" pitchFamily="18" charset="0"/>
                <a:cs typeface="Times New Roman" panose="02020603050405020304" pitchFamily="18" charset="0"/>
              </a:rPr>
              <a:t>Cú pháp : Wrapper các controls vào 1 thẻ &lt;div&gt; có </a:t>
            </a:r>
            <a:r>
              <a:rPr lang="en-US" sz="2000" b="1">
                <a:latin typeface="Times New Roman" panose="02020603050405020304" pitchFamily="18" charset="0"/>
                <a:cs typeface="Times New Roman" panose="02020603050405020304" pitchFamily="18" charset="0"/>
              </a:rPr>
              <a:t>ngModelGroup=“tên-group”</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29517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10. Forms : Template-driven Forms</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358283"/>
            <a:ext cx="10637407" cy="5227155"/>
          </a:xfrm>
        </p:spPr>
        <p:txBody>
          <a:bodyPr>
            <a:normAutofit/>
          </a:bodyPr>
          <a:lstStyle/>
          <a:p>
            <a:pPr lvl="1">
              <a:lnSpc>
                <a:spcPct val="150000"/>
              </a:lnSpc>
            </a:pPr>
            <a:r>
              <a:rPr lang="en-US" sz="2400">
                <a:latin typeface="Times New Roman" panose="02020603050405020304" pitchFamily="18" charset="0"/>
                <a:cs typeface="Times New Roman" panose="02020603050405020304" pitchFamily="18" charset="0"/>
              </a:rPr>
              <a:t>Bài tập :</a:t>
            </a:r>
          </a:p>
          <a:p>
            <a:pPr lvl="2">
              <a:lnSpc>
                <a:spcPct val="150000"/>
              </a:lnSpc>
            </a:pPr>
            <a:r>
              <a:rPr lang="en-US" sz="1800">
                <a:latin typeface="Times New Roman" panose="02020603050405020304" pitchFamily="18" charset="0"/>
                <a:cs typeface="Times New Roman" panose="02020603050405020304" pitchFamily="18" charset="0"/>
              </a:rPr>
              <a:t>Xây dựng form đăng nhập, đăng ký.</a:t>
            </a:r>
          </a:p>
        </p:txBody>
      </p:sp>
    </p:spTree>
    <p:extLst>
      <p:ext uri="{BB962C8B-B14F-4D97-AF65-F5344CB8AC3E}">
        <p14:creationId xmlns:p14="http://schemas.microsoft.com/office/powerpoint/2010/main" val="27519078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10. Forms : Data Driven Form – </a:t>
            </a:r>
            <a:r>
              <a:rPr lang="en-US" sz="3600" dirty="0" err="1">
                <a:latin typeface="Times New Roman" panose="02020603050405020304" pitchFamily="18" charset="0"/>
                <a:cs typeface="Times New Roman" panose="02020603050405020304" pitchFamily="18" charset="0"/>
              </a:rPr>
              <a:t>ReactiveForms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935332"/>
            <a:ext cx="10637407" cy="4650106"/>
          </a:xfrm>
        </p:spPr>
        <p:txBody>
          <a:bodyPr>
            <a:normAutofit/>
          </a:bodyPr>
          <a:lstStyle/>
          <a:p>
            <a:pPr lvl="1">
              <a:lnSpc>
                <a:spcPct val="150000"/>
              </a:lnSpc>
            </a:pPr>
            <a:r>
              <a:rPr lang="en-US" sz="1800">
                <a:latin typeface="Times New Roman" panose="02020603050405020304" pitchFamily="18" charset="0"/>
                <a:cs typeface="Times New Roman" panose="02020603050405020304" pitchFamily="18" charset="0"/>
              </a:rPr>
              <a:t>Create Form</a:t>
            </a:r>
          </a:p>
          <a:p>
            <a:pPr lvl="2">
              <a:lnSpc>
                <a:spcPct val="150000"/>
              </a:lnSpc>
            </a:pPr>
            <a:r>
              <a:rPr lang="en-US">
                <a:latin typeface="Times New Roman" panose="02020603050405020304" pitchFamily="18" charset="0"/>
                <a:cs typeface="Times New Roman" panose="02020603050405020304" pitchFamily="18" charset="0"/>
              </a:rPr>
              <a:t>FormGroup – formGroup - formGroupName</a:t>
            </a:r>
          </a:p>
          <a:p>
            <a:pPr lvl="2">
              <a:lnSpc>
                <a:spcPct val="150000"/>
              </a:lnSpc>
            </a:pPr>
            <a:r>
              <a:rPr lang="en-US">
                <a:latin typeface="Times New Roman" panose="02020603050405020304" pitchFamily="18" charset="0"/>
                <a:cs typeface="Times New Roman" panose="02020603050405020304" pitchFamily="18" charset="0"/>
              </a:rPr>
              <a:t>FormControl – formControlName</a:t>
            </a:r>
          </a:p>
          <a:p>
            <a:pPr lvl="2">
              <a:lnSpc>
                <a:spcPct val="150000"/>
              </a:lnSpc>
            </a:pPr>
            <a:r>
              <a:rPr lang="en-US">
                <a:latin typeface="Times New Roman" panose="02020603050405020304" pitchFamily="18" charset="0"/>
                <a:cs typeface="Times New Roman" panose="02020603050405020304" pitchFamily="18" charset="0"/>
              </a:rPr>
              <a:t>Valid  - Submit – Bind Data – Reset</a:t>
            </a:r>
          </a:p>
          <a:p>
            <a:pPr lvl="1">
              <a:lnSpc>
                <a:spcPct val="150000"/>
              </a:lnSpc>
            </a:pPr>
            <a:r>
              <a:rPr lang="en-US">
                <a:latin typeface="Times New Roman" panose="02020603050405020304" pitchFamily="18" charset="0"/>
                <a:cs typeface="Times New Roman" panose="02020603050405020304" pitchFamily="18" charset="0"/>
              </a:rPr>
              <a:t>Form Builder</a:t>
            </a:r>
          </a:p>
          <a:p>
            <a:pPr lvl="2">
              <a:lnSpc>
                <a:spcPct val="150000"/>
              </a:lnSpc>
            </a:pPr>
            <a:r>
              <a:rPr lang="en-US">
                <a:latin typeface="Times New Roman" panose="02020603050405020304" pitchFamily="18" charset="0"/>
                <a:cs typeface="Times New Roman" panose="02020603050405020304" pitchFamily="18" charset="0"/>
              </a:rPr>
              <a:t>Create Form</a:t>
            </a:r>
          </a:p>
          <a:p>
            <a:pPr lvl="2">
              <a:lnSpc>
                <a:spcPct val="150000"/>
              </a:lnSpc>
            </a:pPr>
            <a:r>
              <a:rPr lang="en-US">
                <a:latin typeface="Times New Roman" panose="02020603050405020304" pitchFamily="18" charset="0"/>
                <a:cs typeface="Times New Roman" panose="02020603050405020304" pitchFamily="18" charset="0"/>
              </a:rPr>
              <a:t>Value Change</a:t>
            </a:r>
          </a:p>
          <a:p>
            <a:pPr lvl="1">
              <a:lnSpc>
                <a:spcPct val="150000"/>
              </a:lnSpc>
            </a:pPr>
            <a:r>
              <a:rPr lang="en-US">
                <a:latin typeface="Times New Roman" panose="02020603050405020304" pitchFamily="18" charset="0"/>
                <a:cs typeface="Times New Roman" panose="02020603050405020304" pitchFamily="18" charset="0"/>
              </a:rPr>
              <a:t>Custom Validate</a:t>
            </a:r>
          </a:p>
          <a:p>
            <a:pPr lvl="1">
              <a:lnSpc>
                <a:spcPct val="150000"/>
              </a:lnSpc>
            </a:pPr>
            <a:r>
              <a:rPr lang="en-US">
                <a:latin typeface="Times New Roman" panose="02020603050405020304" pitchFamily="18" charset="0"/>
                <a:cs typeface="Times New Roman" panose="02020603050405020304" pitchFamily="18" charset="0"/>
              </a:rPr>
              <a:t>Custom Validate Message</a:t>
            </a:r>
          </a:p>
        </p:txBody>
      </p:sp>
    </p:spTree>
    <p:extLst>
      <p:ext uri="{BB962C8B-B14F-4D97-AF65-F5344CB8AC3E}">
        <p14:creationId xmlns:p14="http://schemas.microsoft.com/office/powerpoint/2010/main" val="944966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10. Forms : Data Driven Form – </a:t>
            </a:r>
            <a:r>
              <a:rPr lang="en-US" sz="3600" dirty="0" err="1">
                <a:latin typeface="Times New Roman" panose="02020603050405020304" pitchFamily="18" charset="0"/>
                <a:cs typeface="Times New Roman" panose="02020603050405020304" pitchFamily="18" charset="0"/>
              </a:rPr>
              <a:t>ReactiveForms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233996"/>
            <a:ext cx="10637407" cy="5351442"/>
          </a:xfrm>
        </p:spPr>
        <p:txBody>
          <a:bodyPr>
            <a:normAutofit fontScale="92500" lnSpcReduction="20000"/>
          </a:bodyPr>
          <a:lstStyle/>
          <a:p>
            <a:pPr lvl="1">
              <a:lnSpc>
                <a:spcPct val="150000"/>
              </a:lnSpc>
            </a:pPr>
            <a:r>
              <a:rPr lang="en-US">
                <a:latin typeface="Times New Roman" panose="02020603050405020304" pitchFamily="18" charset="0"/>
                <a:cs typeface="Times New Roman" panose="02020603050405020304" pitchFamily="18" charset="0"/>
              </a:rPr>
              <a:t>Cần import </a:t>
            </a:r>
            <a:r>
              <a:rPr lang="en-US" b="1">
                <a:latin typeface="Times New Roman" panose="02020603050405020304" pitchFamily="18" charset="0"/>
                <a:cs typeface="Times New Roman" panose="02020603050405020304" pitchFamily="18" charset="0"/>
              </a:rPr>
              <a:t>ReactiveFormsModule </a:t>
            </a:r>
            <a:r>
              <a:rPr lang="en-US">
                <a:latin typeface="Times New Roman" panose="02020603050405020304" pitchFamily="18" charset="0"/>
                <a:cs typeface="Times New Roman" panose="02020603050405020304" pitchFamily="18" charset="0"/>
              </a:rPr>
              <a:t>từ </a:t>
            </a:r>
            <a:r>
              <a:rPr lang="en-US" b="1">
                <a:latin typeface="Times New Roman" panose="02020603050405020304" pitchFamily="18" charset="0"/>
                <a:cs typeface="Times New Roman" panose="02020603050405020304" pitchFamily="18" charset="0"/>
              </a:rPr>
              <a:t>@angular/forms.</a:t>
            </a:r>
          </a:p>
          <a:p>
            <a:pPr lvl="1">
              <a:lnSpc>
                <a:spcPct val="150000"/>
              </a:lnSpc>
            </a:pPr>
            <a:r>
              <a:rPr lang="en-US" sz="1800">
                <a:latin typeface="Times New Roman" panose="02020603050405020304" pitchFamily="18" charset="0"/>
                <a:cs typeface="Times New Roman" panose="02020603050405020304" pitchFamily="18" charset="0"/>
              </a:rPr>
              <a:t>S</a:t>
            </a:r>
            <a:r>
              <a:rPr lang="en-US">
                <a:latin typeface="Times New Roman" panose="02020603050405020304" pitchFamily="18" charset="0"/>
                <a:cs typeface="Times New Roman" panose="02020603050405020304" pitchFamily="18" charset="0"/>
              </a:rPr>
              <a:t>ẽ báo lỗi nếu ch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a sử dụng form bằng typescript.</a:t>
            </a:r>
          </a:p>
          <a:p>
            <a:pPr lvl="1">
              <a:lnSpc>
                <a:spcPct val="150000"/>
              </a:lnSpc>
            </a:pPr>
            <a:r>
              <a:rPr lang="en-US" sz="1800" b="1">
                <a:latin typeface="Times New Roman" panose="02020603050405020304" pitchFamily="18" charset="0"/>
                <a:cs typeface="Times New Roman" panose="02020603050405020304" pitchFamily="18" charset="0"/>
              </a:rPr>
              <a:t>FormGroup </a:t>
            </a:r>
            <a:r>
              <a:rPr lang="en-US" sz="1800">
                <a:latin typeface="Times New Roman" panose="02020603050405020304" pitchFamily="18" charset="0"/>
                <a:cs typeface="Times New Roman" panose="02020603050405020304" pitchFamily="18" charset="0"/>
              </a:rPr>
              <a:t>từ </a:t>
            </a:r>
            <a:r>
              <a:rPr lang="en-US" b="1">
                <a:latin typeface="Times New Roman" panose="02020603050405020304" pitchFamily="18" charset="0"/>
                <a:cs typeface="Times New Roman" panose="02020603050405020304" pitchFamily="18" charset="0"/>
              </a:rPr>
              <a:t>@angular/forms</a:t>
            </a:r>
          </a:p>
          <a:p>
            <a:pPr lvl="2">
              <a:lnSpc>
                <a:spcPct val="150000"/>
              </a:lnSpc>
            </a:pPr>
            <a:r>
              <a:rPr lang="en-US">
                <a:latin typeface="Times New Roman" panose="02020603050405020304" pitchFamily="18" charset="0"/>
                <a:cs typeface="Times New Roman" panose="02020603050405020304" pitchFamily="18" charset="0"/>
              </a:rPr>
              <a:t>FormGroup : là thẻ &lt;form&gt;&lt;/form&gt;</a:t>
            </a:r>
          </a:p>
          <a:p>
            <a:pPr lvl="2">
              <a:lnSpc>
                <a:spcPct val="150000"/>
              </a:lnSpc>
            </a:pPr>
            <a:r>
              <a:rPr lang="en-US">
                <a:latin typeface="Times New Roman" panose="02020603050405020304" pitchFamily="18" charset="0"/>
                <a:cs typeface="Times New Roman" panose="02020603050405020304" pitchFamily="18" charset="0"/>
              </a:rPr>
              <a:t>Khởi tạo formGroup : </a:t>
            </a:r>
          </a:p>
          <a:p>
            <a:pPr lvl="2">
              <a:lnSpc>
                <a:spcPct val="150000"/>
              </a:lnSpc>
            </a:pPr>
            <a:r>
              <a:rPr lang="en-US">
                <a:latin typeface="Times New Roman" panose="02020603050405020304" pitchFamily="18" charset="0"/>
                <a:cs typeface="Times New Roman" panose="02020603050405020304" pitchFamily="18" charset="0"/>
              </a:rPr>
              <a:t>Trong form group có nhiều </a:t>
            </a:r>
            <a:r>
              <a:rPr lang="en-US" b="1">
                <a:latin typeface="Times New Roman" panose="02020603050405020304" pitchFamily="18" charset="0"/>
                <a:cs typeface="Times New Roman" panose="02020603050405020304" pitchFamily="18" charset="0"/>
              </a:rPr>
              <a:t>FormControl</a:t>
            </a:r>
          </a:p>
          <a:p>
            <a:pPr lvl="2">
              <a:lnSpc>
                <a:spcPct val="150000"/>
              </a:lnSpc>
            </a:pPr>
            <a:r>
              <a:rPr lang="en-US">
                <a:latin typeface="Times New Roman" panose="02020603050405020304" pitchFamily="18" charset="0"/>
                <a:cs typeface="Times New Roman" panose="02020603050405020304" pitchFamily="18" charset="0"/>
              </a:rPr>
              <a:t>Tiến hành khai báo ở thẻ form bằng </a:t>
            </a:r>
            <a:r>
              <a:rPr lang="en-US" b="1">
                <a:latin typeface="Times New Roman" panose="02020603050405020304" pitchFamily="18" charset="0"/>
                <a:cs typeface="Times New Roman" panose="02020603050405020304" pitchFamily="18" charset="0"/>
              </a:rPr>
              <a:t>formGroup</a:t>
            </a:r>
          </a:p>
          <a:p>
            <a:pPr lvl="3">
              <a:lnSpc>
                <a:spcPct val="150000"/>
              </a:lnSpc>
            </a:pPr>
            <a:r>
              <a:rPr lang="en-US">
                <a:latin typeface="Times New Roman" panose="02020603050405020304" pitchFamily="18" charset="0"/>
                <a:cs typeface="Times New Roman" panose="02020603050405020304" pitchFamily="18" charset="0"/>
              </a:rPr>
              <a:t>Ex : [formGroup]=“tên-form”</a:t>
            </a:r>
          </a:p>
          <a:p>
            <a:pPr lvl="2">
              <a:lnSpc>
                <a:spcPct val="150000"/>
              </a:lnSpc>
            </a:pPr>
            <a:r>
              <a:rPr lang="en-US">
                <a:latin typeface="Times New Roman" panose="02020603050405020304" pitchFamily="18" charset="0"/>
                <a:cs typeface="Times New Roman" panose="02020603050405020304" pitchFamily="18" charset="0"/>
              </a:rPr>
              <a:t>Tiến hành chỉ định </a:t>
            </a:r>
            <a:r>
              <a:rPr lang="en-US" b="1">
                <a:latin typeface="Times New Roman" panose="02020603050405020304" pitchFamily="18" charset="0"/>
                <a:cs typeface="Times New Roman" panose="02020603050405020304" pitchFamily="18" charset="0"/>
              </a:rPr>
              <a:t>formControl </a:t>
            </a:r>
            <a:r>
              <a:rPr lang="en-US">
                <a:latin typeface="Times New Roman" panose="02020603050405020304" pitchFamily="18" charset="0"/>
                <a:cs typeface="Times New Roman" panose="02020603050405020304" pitchFamily="18" charset="0"/>
              </a:rPr>
              <a:t>vào input</a:t>
            </a:r>
          </a:p>
          <a:p>
            <a:pPr lvl="3">
              <a:lnSpc>
                <a:spcPct val="150000"/>
              </a:lnSpc>
            </a:pPr>
            <a:r>
              <a:rPr lang="en-US">
                <a:latin typeface="Times New Roman" panose="02020603050405020304" pitchFamily="18" charset="0"/>
                <a:cs typeface="Times New Roman" panose="02020603050405020304" pitchFamily="18" charset="0"/>
              </a:rPr>
              <a:t>Ex</a:t>
            </a:r>
            <a:r>
              <a:rPr lang="en-US" b="1">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formControlName=“txtUsername”</a:t>
            </a:r>
          </a:p>
          <a:p>
            <a:pPr lvl="1">
              <a:lnSpc>
                <a:spcPct val="150000"/>
              </a:lnSpc>
            </a:pPr>
            <a:r>
              <a:rPr lang="en-US" b="1">
                <a:latin typeface="Times New Roman" panose="02020603050405020304" pitchFamily="18" charset="0"/>
                <a:cs typeface="Times New Roman" panose="02020603050405020304" pitchFamily="18" charset="0"/>
              </a:rPr>
              <a:t>Gom nhóm </a:t>
            </a:r>
            <a:r>
              <a:rPr lang="en-US">
                <a:latin typeface="Times New Roman" panose="02020603050405020304" pitchFamily="18" charset="0"/>
                <a:cs typeface="Times New Roman" panose="02020603050405020304" pitchFamily="18" charset="0"/>
              </a:rPr>
              <a:t>: chú ý cần bao bọc 1 thẻ có thuộc tính</a:t>
            </a:r>
          </a:p>
          <a:p>
            <a:pPr marL="457200" lvl="1" indent="0">
              <a:lnSpc>
                <a:spcPct val="150000"/>
              </a:lnSpc>
              <a:buNone/>
            </a:pPr>
            <a:r>
              <a:rPr lang="en-US">
                <a:latin typeface="Times New Roman" panose="02020603050405020304" pitchFamily="18" charset="0"/>
                <a:cs typeface="Times New Roman" panose="02020603050405020304" pitchFamily="18" charset="0"/>
              </a:rPr>
              <a:t>     là formGroupName=“txtAddress”</a:t>
            </a:r>
          </a:p>
        </p:txBody>
      </p:sp>
      <p:sp>
        <p:nvSpPr>
          <p:cNvPr id="4" name="Rectangle 3">
            <a:extLst>
              <a:ext uri="{FF2B5EF4-FFF2-40B4-BE49-F238E27FC236}">
                <a16:creationId xmlns:a16="http://schemas.microsoft.com/office/drawing/2014/main" id="{67BB196C-1931-4A11-903F-55319CD82ED3}"/>
              </a:ext>
            </a:extLst>
          </p:cNvPr>
          <p:cNvSpPr/>
          <p:nvPr/>
        </p:nvSpPr>
        <p:spPr>
          <a:xfrm>
            <a:off x="6161102" y="1853248"/>
            <a:ext cx="5273335" cy="4732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Tên-form = new FormGroup({</a:t>
            </a:r>
          </a:p>
          <a:p>
            <a:r>
              <a:rPr lang="en-US">
                <a:latin typeface="Times New Roman" panose="02020603050405020304" pitchFamily="18" charset="0"/>
                <a:cs typeface="Times New Roman" panose="02020603050405020304" pitchFamily="18" charset="0"/>
              </a:rPr>
              <a:t>	‘txtUsername’ : new FormControl(),</a:t>
            </a:r>
          </a:p>
          <a:p>
            <a:r>
              <a:rPr lang="en-US">
                <a:latin typeface="Times New Roman" panose="02020603050405020304" pitchFamily="18" charset="0"/>
                <a:cs typeface="Times New Roman" panose="02020603050405020304" pitchFamily="18" charset="0"/>
              </a:rPr>
              <a:t>	‘txtEmail’ : new FormControl()</a:t>
            </a:r>
          </a:p>
          <a:p>
            <a:r>
              <a:rPr lang="en-US">
                <a:latin typeface="Times New Roman" panose="02020603050405020304" pitchFamily="18" charset="0"/>
                <a:cs typeface="Times New Roman" panose="02020603050405020304" pitchFamily="18" charset="0"/>
              </a:rPr>
              <a:t>});</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Gom nhóm bên trong</a:t>
            </a:r>
          </a:p>
          <a:p>
            <a:r>
              <a:rPr lang="en-US">
                <a:latin typeface="Times New Roman" panose="02020603050405020304" pitchFamily="18" charset="0"/>
                <a:cs typeface="Times New Roman" panose="02020603050405020304" pitchFamily="18" charset="0"/>
              </a:rPr>
              <a:t>Tên-form = new FormGroup({</a:t>
            </a:r>
          </a:p>
          <a:p>
            <a:r>
              <a:rPr lang="en-US">
                <a:latin typeface="Times New Roman" panose="02020603050405020304" pitchFamily="18" charset="0"/>
                <a:cs typeface="Times New Roman" panose="02020603050405020304" pitchFamily="18" charset="0"/>
              </a:rPr>
              <a:t>	‘txtUsername’ : new FormControl(),</a:t>
            </a:r>
          </a:p>
          <a:p>
            <a:r>
              <a:rPr lang="en-US">
                <a:latin typeface="Times New Roman" panose="02020603050405020304" pitchFamily="18" charset="0"/>
                <a:cs typeface="Times New Roman" panose="02020603050405020304" pitchFamily="18" charset="0"/>
              </a:rPr>
              <a:t>	‘txtEmail’ : new FormControl(),</a:t>
            </a:r>
          </a:p>
          <a:p>
            <a:r>
              <a:rPr lang="en-US">
                <a:latin typeface="Times New Roman" panose="02020603050405020304" pitchFamily="18" charset="0"/>
                <a:cs typeface="Times New Roman" panose="02020603050405020304" pitchFamily="18" charset="0"/>
              </a:rPr>
              <a:t>	‘txtAddress’ : new FormGroup({</a:t>
            </a:r>
          </a:p>
          <a:p>
            <a:r>
              <a:rPr lang="en-US">
                <a:latin typeface="Times New Roman" panose="02020603050405020304" pitchFamily="18" charset="0"/>
                <a:cs typeface="Times New Roman" panose="02020603050405020304" pitchFamily="18" charset="0"/>
              </a:rPr>
              <a:t>		‘txtZipCode’ : new FormControl(),</a:t>
            </a:r>
          </a:p>
          <a:p>
            <a:r>
              <a:rPr lang="en-US">
                <a:latin typeface="Times New Roman" panose="02020603050405020304" pitchFamily="18" charset="0"/>
                <a:cs typeface="Times New Roman" panose="02020603050405020304" pitchFamily="18" charset="0"/>
              </a:rPr>
              <a:t>		‘txtMyAddress’ : new FormControl()</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0775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10. Forms : Data Driven Form – </a:t>
            </a:r>
            <a:r>
              <a:rPr lang="en-US" sz="3600" dirty="0" err="1">
                <a:latin typeface="Times New Roman" panose="02020603050405020304" pitchFamily="18" charset="0"/>
                <a:cs typeface="Times New Roman" panose="02020603050405020304" pitchFamily="18" charset="0"/>
              </a:rPr>
              <a:t>ReactiveForms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233996"/>
            <a:ext cx="10637407" cy="5351442"/>
          </a:xfrm>
        </p:spPr>
        <p:txBody>
          <a:bodyPr>
            <a:normAutofit/>
          </a:bodyPr>
          <a:lstStyle/>
          <a:p>
            <a:pPr lvl="1">
              <a:lnSpc>
                <a:spcPct val="150000"/>
              </a:lnSpc>
            </a:pPr>
            <a:r>
              <a:rPr lang="en-US" dirty="0" err="1">
                <a:latin typeface="Times New Roman" panose="02020603050405020304" pitchFamily="18" charset="0"/>
                <a:cs typeface="Times New Roman" panose="02020603050405020304" pitchFamily="18" charset="0"/>
              </a:rPr>
              <a:t>FormControl</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endParaRPr lang="en-US" dirty="0">
              <a:latin typeface="Times New Roman" panose="02020603050405020304" pitchFamily="18" charset="0"/>
              <a:cs typeface="Times New Roman" panose="02020603050405020304" pitchFamily="18" charset="0"/>
            </a:endParaRPr>
          </a:p>
          <a:p>
            <a:pPr marL="1257300" lvl="2" indent="-342900">
              <a:lnSpc>
                <a:spcPct val="150000"/>
              </a:lnSpc>
              <a:buFont typeface="+mj-lt"/>
              <a:buAutoNum type="arabicPeriod"/>
            </a:pP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endParaRPr lang="en-US" dirty="0">
              <a:latin typeface="Times New Roman" panose="02020603050405020304" pitchFamily="18" charset="0"/>
              <a:cs typeface="Times New Roman" panose="02020603050405020304" pitchFamily="18" charset="0"/>
            </a:endParaRPr>
          </a:p>
          <a:p>
            <a:pPr marL="1257300" lvl="2" indent="-342900">
              <a:lnSpc>
                <a:spcPct val="150000"/>
              </a:lnSpc>
              <a:buFont typeface="+mj-lt"/>
              <a:buAutoNum type="arabicPeriod"/>
            </a:pP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array : Validators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@angular/forms</a:t>
            </a:r>
          </a:p>
          <a:p>
            <a:pPr lvl="3">
              <a:lnSpc>
                <a:spcPct val="150000"/>
              </a:lnSpc>
            </a:pPr>
            <a:r>
              <a:rPr lang="en-US" dirty="0">
                <a:latin typeface="Times New Roman" panose="02020603050405020304" pitchFamily="18" charset="0"/>
                <a:cs typeface="Times New Roman" panose="02020603050405020304" pitchFamily="18" charset="0"/>
              </a:rPr>
              <a:t>Ex : [ </a:t>
            </a:r>
            <a:r>
              <a:rPr lang="en-US" dirty="0" err="1">
                <a:latin typeface="Times New Roman" panose="02020603050405020304" pitchFamily="18" charset="0"/>
                <a:cs typeface="Times New Roman" panose="02020603050405020304" pitchFamily="18" charset="0"/>
              </a:rPr>
              <a:t>Validators.required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Validators.minLength</a:t>
            </a: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Validator.pattern</a:t>
            </a:r>
            <a:r>
              <a:rPr lang="en-US" dirty="0">
                <a:latin typeface="Times New Roman" panose="02020603050405020304" pitchFamily="18" charset="0"/>
                <a:cs typeface="Times New Roman" panose="02020603050405020304" pitchFamily="18" charset="0"/>
              </a:rPr>
              <a:t>() ]</a:t>
            </a:r>
          </a:p>
          <a:p>
            <a:pPr lvl="1">
              <a:lnSpc>
                <a:spcPct val="150000"/>
              </a:lnSpc>
            </a:pPr>
            <a:r>
              <a:rPr lang="en-US" dirty="0" err="1">
                <a:latin typeface="Times New Roman" panose="02020603050405020304" pitchFamily="18" charset="0"/>
                <a:cs typeface="Times New Roman" panose="02020603050405020304" pitchFamily="18" charset="0"/>
              </a:rPr>
              <a:t>Gán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form</a:t>
            </a:r>
          </a:p>
          <a:p>
            <a:pPr lvl="2">
              <a:lnSpc>
                <a:spcPct val="150000"/>
              </a:lnSpc>
            </a:pPr>
            <a:r>
              <a:rPr lang="en-US" dirty="0">
                <a:latin typeface="Times New Roman" panose="02020603050405020304" pitchFamily="18" charset="0"/>
                <a:cs typeface="Times New Roman" panose="02020603050405020304" pitchFamily="18" charset="0"/>
              </a:rPr>
              <a:t>Ex : </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setValue</a:t>
            </a:r>
            <a:r>
              <a:rPr lang="en-US" dirty="0">
                <a:latin typeface="Times New Roman" panose="02020603050405020304" pitchFamily="18" charset="0"/>
                <a:cs typeface="Times New Roman" panose="02020603050405020304" pitchFamily="18" charset="0"/>
              </a:rPr>
              <a:t>({ key : value })</a:t>
            </a:r>
          </a:p>
          <a:p>
            <a:pPr lvl="1">
              <a:lnSpc>
                <a:spcPct val="150000"/>
              </a:lnSpc>
            </a:pPr>
            <a:r>
              <a:rPr lang="en-US" dirty="0">
                <a:latin typeface="Times New Roman" panose="02020603050405020304" pitchFamily="18" charset="0"/>
                <a:cs typeface="Times New Roman" panose="02020603050405020304" pitchFamily="18" charset="0"/>
              </a:rPr>
              <a:t>Submit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Valid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endParaRPr lang="en-US" dirty="0">
              <a:latin typeface="Times New Roman" panose="02020603050405020304" pitchFamily="18" charset="0"/>
              <a:cs typeface="Times New Roman" panose="02020603050405020304" pitchFamily="18" charset="0"/>
            </a:endParaRPr>
          </a:p>
          <a:p>
            <a:pPr marL="1257300" lvl="2" indent="-342900">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lvl="2">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9753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10. Forms : Data Driven Form – </a:t>
            </a:r>
            <a:r>
              <a:rPr lang="en-US" sz="3600" dirty="0" err="1">
                <a:latin typeface="Times New Roman" panose="02020603050405020304" pitchFamily="18" charset="0"/>
                <a:cs typeface="Times New Roman" panose="02020603050405020304" pitchFamily="18" charset="0"/>
              </a:rPr>
              <a:t>ReactiveForms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233996"/>
            <a:ext cx="10637407" cy="5351442"/>
          </a:xfrm>
        </p:spPr>
        <p:txBody>
          <a:bodyPr>
            <a:normAutofit lnSpcReduction="10000"/>
          </a:bodyPr>
          <a:lstStyle/>
          <a:p>
            <a:pPr lvl="2">
              <a:lnSpc>
                <a:spcPct val="150000"/>
              </a:lnSpc>
            </a:pPr>
            <a:r>
              <a:rPr lang="en-US" sz="2000" b="1" dirty="0" err="1">
                <a:latin typeface="Times New Roman" panose="02020603050405020304" pitchFamily="18" charset="0"/>
                <a:cs typeface="Times New Roman" panose="02020603050405020304" pitchFamily="18" charset="0"/>
              </a:rPr>
              <a:t>FormBuilder</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p>
          <a:p>
            <a:pPr lvl="3">
              <a:lnSpc>
                <a:spcPct val="150000"/>
              </a:lnSpc>
            </a:pP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DI – inject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a:t>
            </a:r>
          </a:p>
          <a:p>
            <a:pPr lvl="3">
              <a:lnSpc>
                <a:spcPct val="150000"/>
              </a:lnSpc>
            </a:pPr>
            <a:r>
              <a:rPr lang="en-US" sz="1800" dirty="0" err="1">
                <a:latin typeface="Times New Roman" panose="02020603050405020304" pitchFamily="18" charset="0"/>
                <a:cs typeface="Times New Roman" panose="02020603050405020304" pitchFamily="18" charset="0"/>
              </a:rPr>
              <a:t>Thuộc</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@angular/forms.</a:t>
            </a:r>
            <a:endParaRPr lang="en-US" sz="1800" dirty="0">
              <a:latin typeface="Times New Roman" panose="02020603050405020304" pitchFamily="18" charset="0"/>
              <a:cs typeface="Times New Roman" panose="02020603050405020304" pitchFamily="18" charset="0"/>
            </a:endParaRPr>
          </a:p>
          <a:p>
            <a:pPr lvl="3">
              <a:lnSpc>
                <a:spcPct val="150000"/>
              </a:lnSpc>
            </a:pP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form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qua </a:t>
            </a:r>
            <a:r>
              <a:rPr lang="en-US" sz="1800" dirty="0" err="1">
                <a:latin typeface="Times New Roman" panose="02020603050405020304" pitchFamily="18" charset="0"/>
                <a:cs typeface="Times New Roman" panose="02020603050405020304" pitchFamily="18" charset="0"/>
              </a:rPr>
              <a:t>FormBuilder</a:t>
            </a:r>
            <a:r>
              <a:rPr lang="en-US" sz="1800" dirty="0">
                <a:latin typeface="Times New Roman" panose="02020603050405020304" pitchFamily="18" charset="0"/>
                <a:cs typeface="Times New Roman" panose="02020603050405020304" pitchFamily="18" charset="0"/>
              </a:rPr>
              <a:t>.</a:t>
            </a:r>
          </a:p>
          <a:p>
            <a:pPr lvl="3">
              <a:lnSpc>
                <a:spcPct val="150000"/>
              </a:lnSpc>
            </a:pPr>
            <a:r>
              <a:rPr lang="en-US" sz="1800" dirty="0">
                <a:latin typeface="Times New Roman" panose="02020603050405020304" pitchFamily="18" charset="0"/>
                <a:cs typeface="Times New Roman" panose="02020603050405020304" pitchFamily="18" charset="0"/>
              </a:rPr>
              <a:t>T</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FormGroup</a:t>
            </a:r>
            <a:r>
              <a:rPr lang="en-US" sz="1800" dirty="0">
                <a:latin typeface="Times New Roman" panose="02020603050405020304" pitchFamily="18" charset="0"/>
                <a:cs typeface="Times New Roman" panose="02020603050405020304" pitchFamily="18" charset="0"/>
              </a:rPr>
              <a:t>.</a:t>
            </a:r>
          </a:p>
          <a:p>
            <a:pPr lvl="3">
              <a:lnSpc>
                <a:spcPct val="150000"/>
              </a:lnSpc>
            </a:pPr>
            <a:r>
              <a:rPr lang="en-US" sz="1800" dirty="0" err="1">
                <a:latin typeface="Times New Roman" panose="02020603050405020304" pitchFamily="18" charset="0"/>
                <a:cs typeface="Times New Roman" panose="02020603050405020304" pitchFamily="18" charset="0"/>
              </a:rPr>
              <a:t>Cách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 </a:t>
            </a:r>
          </a:p>
          <a:p>
            <a:pPr lvl="4">
              <a:lnSpc>
                <a:spcPct val="150000"/>
              </a:lnSpc>
            </a:pPr>
            <a:r>
              <a:rPr lang="en-US" sz="1800" dirty="0" err="1">
                <a:latin typeface="Times New Roman" panose="02020603050405020304" pitchFamily="18" charset="0"/>
                <a:cs typeface="Times New Roman" panose="02020603050405020304" pitchFamily="18" charset="0"/>
              </a:rPr>
              <a:t>Thay</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new </a:t>
            </a:r>
            <a:r>
              <a:rPr lang="en-US" sz="1800" b="1" dirty="0" err="1">
                <a:latin typeface="Times New Roman" panose="02020603050405020304" pitchFamily="18" charset="0"/>
                <a:cs typeface="Times New Roman" panose="02020603050405020304" pitchFamily="18" charset="0"/>
              </a:rPr>
              <a:t>FormGroup</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=&gt; </a:t>
            </a:r>
            <a:r>
              <a:rPr lang="en-US" sz="1800" b="1" dirty="0" err="1">
                <a:latin typeface="Times New Roman" panose="02020603050405020304" pitchFamily="18" charset="0"/>
                <a:cs typeface="Times New Roman" panose="02020603050405020304" pitchFamily="18" charset="0"/>
              </a:rPr>
              <a:t>FormBuilder.group</a:t>
            </a:r>
            <a:endParaRPr lang="en-US" sz="1800" b="1" dirty="0">
              <a:latin typeface="Times New Roman" panose="02020603050405020304" pitchFamily="18" charset="0"/>
              <a:cs typeface="Times New Roman" panose="02020603050405020304" pitchFamily="18" charset="0"/>
            </a:endParaRPr>
          </a:p>
          <a:p>
            <a:pPr lvl="4">
              <a:lnSpc>
                <a:spcPct val="150000"/>
              </a:lnSpc>
            </a:pP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new </a:t>
            </a:r>
            <a:r>
              <a:rPr lang="en-US" sz="1800" b="1" dirty="0" err="1">
                <a:latin typeface="Times New Roman" panose="02020603050405020304" pitchFamily="18" charset="0"/>
                <a:cs typeface="Times New Roman" panose="02020603050405020304" pitchFamily="18" charset="0"/>
              </a:rPr>
              <a:t>FormControl</a:t>
            </a:r>
            <a:r>
              <a:rPr lang="en-US" sz="1800" dirty="0">
                <a:latin typeface="Times New Roman" panose="02020603050405020304" pitchFamily="18" charset="0"/>
                <a:cs typeface="Times New Roman" panose="02020603050405020304" pitchFamily="18" charset="0"/>
              </a:rPr>
              <a:t> =&gt; ‘name’ : [‘</a:t>
            </a:r>
            <a:r>
              <a:rPr lang="en-US" sz="1800" dirty="0" err="1">
                <a:latin typeface="Times New Roman" panose="02020603050405020304" pitchFamily="18" charset="0"/>
                <a:cs typeface="Times New Roman" panose="02020603050405020304" pitchFamily="18" charset="0"/>
              </a:rPr>
              <a:t>Tham_Số_Mặc_Định</a:t>
            </a:r>
            <a:r>
              <a:rPr lang="en-US" sz="1800" dirty="0">
                <a:latin typeface="Times New Roman" panose="02020603050405020304" pitchFamily="18" charset="0"/>
                <a:cs typeface="Times New Roman" panose="02020603050405020304" pitchFamily="18" charset="0"/>
              </a:rPr>
              <a:t>’, [ Validators ]]</a:t>
            </a:r>
          </a:p>
          <a:p>
            <a:pPr lvl="3">
              <a:lnSpc>
                <a:spcPct val="150000"/>
              </a:lnSpc>
            </a:pPr>
            <a:r>
              <a:rPr lang="en-US" sz="1800" dirty="0" err="1">
                <a:latin typeface="Times New Roman" panose="02020603050405020304" pitchFamily="18" charset="0"/>
                <a:cs typeface="Times New Roman" panose="02020603050405020304" pitchFamily="18" charset="0"/>
              </a:rPr>
              <a:t>Còn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lại</a:t>
            </a:r>
            <a:r>
              <a:rPr lang="en-US" sz="1800" dirty="0">
                <a:latin typeface="Times New Roman" panose="02020603050405020304" pitchFamily="18" charset="0"/>
                <a:cs typeface="Times New Roman" panose="02020603050405020304" pitchFamily="18" charset="0"/>
              </a:rPr>
              <a:t> reset, set Value t</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tự</a:t>
            </a:r>
            <a:r>
              <a:rPr lang="en-US" sz="1800" dirty="0">
                <a:latin typeface="Times New Roman" panose="02020603050405020304" pitchFamily="18" charset="0"/>
                <a:cs typeface="Times New Roman" panose="02020603050405020304" pitchFamily="18" charset="0"/>
              </a:rPr>
              <a:t>.</a:t>
            </a:r>
          </a:p>
          <a:p>
            <a:pPr lvl="3">
              <a:lnSpc>
                <a:spcPct val="150000"/>
              </a:lnSpc>
            </a:pPr>
            <a:r>
              <a:rPr lang="en-US" sz="1800" u="sng" dirty="0">
                <a:latin typeface="Times New Roman" panose="02020603050405020304" pitchFamily="18" charset="0"/>
                <a:cs typeface="Times New Roman" panose="02020603050405020304" pitchFamily="18" charset="0"/>
              </a:rPr>
              <a:t>Ph</a:t>
            </a:r>
            <a:r>
              <a:rPr lang="vi-VN" sz="1800" u="sng" dirty="0">
                <a:latin typeface="Times New Roman" panose="02020603050405020304" pitchFamily="18" charset="0"/>
                <a:cs typeface="Times New Roman" panose="02020603050405020304" pitchFamily="18" charset="0"/>
              </a:rPr>
              <a:t>ư</a:t>
            </a:r>
            <a:r>
              <a:rPr lang="en-US" sz="1800" u="sng" dirty="0" err="1">
                <a:latin typeface="Times New Roman" panose="02020603050405020304" pitchFamily="18" charset="0"/>
                <a:cs typeface="Times New Roman" panose="02020603050405020304" pitchFamily="18" charset="0"/>
              </a:rPr>
              <a:t>ơng</a:t>
            </a:r>
            <a:r>
              <a:rPr lang="en-US" sz="1800" u="sng" dirty="0">
                <a:latin typeface="Times New Roman" panose="02020603050405020304" pitchFamily="18" charset="0"/>
                <a:cs typeface="Times New Roman" panose="02020603050405020304" pitchFamily="18" charset="0"/>
              </a:rPr>
              <a:t> </a:t>
            </a:r>
            <a:r>
              <a:rPr lang="en-US" sz="1800" u="sng" dirty="0" err="1">
                <a:latin typeface="Times New Roman" panose="02020603050405020304" pitchFamily="18" charset="0"/>
                <a:cs typeface="Times New Roman" panose="02020603050405020304" pitchFamily="18" charset="0"/>
              </a:rPr>
              <a:t>thức</a:t>
            </a:r>
            <a:r>
              <a:rPr lang="en-US" sz="1800" u="sng" dirty="0">
                <a:latin typeface="Times New Roman" panose="02020603050405020304" pitchFamily="18" charset="0"/>
                <a:cs typeface="Times New Roman" panose="02020603050405020304" pitchFamily="18" charset="0"/>
              </a:rPr>
              <a:t> </a:t>
            </a:r>
            <a:r>
              <a:rPr lang="en-US" sz="1800" u="sng" dirty="0" err="1">
                <a:latin typeface="Times New Roman" panose="02020603050405020304" pitchFamily="18" charset="0"/>
                <a:cs typeface="Times New Roman" panose="02020603050405020304" pitchFamily="18" charset="0"/>
              </a:rPr>
              <a:t>kiểm</a:t>
            </a:r>
            <a:r>
              <a:rPr lang="en-US" sz="1800" u="sng" dirty="0">
                <a:latin typeface="Times New Roman" panose="02020603050405020304" pitchFamily="18" charset="0"/>
                <a:cs typeface="Times New Roman" panose="02020603050405020304" pitchFamily="18" charset="0"/>
              </a:rPr>
              <a:t> </a:t>
            </a:r>
            <a:r>
              <a:rPr lang="en-US" sz="1800" u="sng" dirty="0" err="1">
                <a:latin typeface="Times New Roman" panose="02020603050405020304" pitchFamily="18" charset="0"/>
                <a:cs typeface="Times New Roman" panose="02020603050405020304" pitchFamily="18" charset="0"/>
              </a:rPr>
              <a:t>tra</a:t>
            </a:r>
            <a:r>
              <a:rPr lang="en-US" sz="1800" u="sng" dirty="0">
                <a:latin typeface="Times New Roman" panose="02020603050405020304" pitchFamily="18" charset="0"/>
                <a:cs typeface="Times New Roman" panose="02020603050405020304" pitchFamily="18" charset="0"/>
              </a:rPr>
              <a:t> form </a:t>
            </a:r>
            <a:r>
              <a:rPr lang="en-US" sz="1800" u="sng" dirty="0" err="1">
                <a:latin typeface="Times New Roman" panose="02020603050405020304" pitchFamily="18" charset="0"/>
                <a:cs typeface="Times New Roman" panose="02020603050405020304" pitchFamily="18" charset="0"/>
              </a:rPr>
              <a:t>thay</a:t>
            </a:r>
            <a:r>
              <a:rPr lang="en-US" sz="1800" u="sng" dirty="0">
                <a:latin typeface="Times New Roman" panose="02020603050405020304" pitchFamily="18" charset="0"/>
                <a:cs typeface="Times New Roman" panose="02020603050405020304" pitchFamily="18" charset="0"/>
              </a:rPr>
              <a:t> </a:t>
            </a:r>
            <a:r>
              <a:rPr lang="en-US" sz="1800" u="sng" dirty="0" err="1">
                <a:latin typeface="Times New Roman" panose="02020603050405020304" pitchFamily="18" charset="0"/>
                <a:cs typeface="Times New Roman" panose="02020603050405020304" pitchFamily="18" charset="0"/>
              </a:rPr>
              <a:t>đổi</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valueChanges.subscribe</a:t>
            </a:r>
            <a:r>
              <a:rPr lang="en-US" sz="1800" b="1" dirty="0">
                <a:latin typeface="Times New Roman" panose="02020603050405020304" pitchFamily="18" charset="0"/>
                <a:cs typeface="Times New Roman" panose="02020603050405020304" pitchFamily="18" charset="0"/>
              </a:rPr>
              <a:t>(value = &gt; {})</a:t>
            </a:r>
          </a:p>
          <a:p>
            <a:pPr lvl="2">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03191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10. Forms : Data Driven Form – </a:t>
            </a:r>
            <a:r>
              <a:rPr lang="en-US" sz="3600" dirty="0" err="1">
                <a:latin typeface="Times New Roman" panose="02020603050405020304" pitchFamily="18" charset="0"/>
                <a:cs typeface="Times New Roman" panose="02020603050405020304" pitchFamily="18" charset="0"/>
              </a:rPr>
              <a:t>ReactiveForms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233996"/>
            <a:ext cx="10637407" cy="5351442"/>
          </a:xfrm>
        </p:spPr>
        <p:txBody>
          <a:bodyPr>
            <a:normAutofit lnSpcReduction="10000"/>
          </a:bodyPr>
          <a:lstStyle/>
          <a:p>
            <a:pPr lvl="2">
              <a:lnSpc>
                <a:spcPct val="150000"/>
              </a:lnSpc>
            </a:pPr>
            <a:r>
              <a:rPr lang="en-US" sz="2000" b="1" dirty="0">
                <a:latin typeface="Times New Roman" panose="02020603050405020304" pitchFamily="18" charset="0"/>
                <a:cs typeface="Times New Roman" panose="02020603050405020304" pitchFamily="18" charset="0"/>
              </a:rPr>
              <a:t>Custom Validate : </a:t>
            </a:r>
            <a:endParaRPr lang="en-US" sz="2000" dirty="0">
              <a:latin typeface="Times New Roman" panose="02020603050405020304" pitchFamily="18" charset="0"/>
              <a:cs typeface="Times New Roman" panose="02020603050405020304" pitchFamily="18" charset="0"/>
            </a:endParaRPr>
          </a:p>
          <a:p>
            <a:pPr lvl="3">
              <a:lnSpc>
                <a:spcPct val="150000"/>
              </a:lnSpc>
            </a:pPr>
            <a:r>
              <a:rPr lang="en-US" sz="1600" dirty="0" err="1">
                <a:latin typeface="Times New Roman" panose="02020603050405020304" pitchFamily="18" charset="0"/>
                <a:cs typeface="Times New Roman" panose="02020603050405020304" pitchFamily="18" charset="0"/>
              </a:rPr>
              <a:t>Xây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dựng</a:t>
            </a:r>
            <a:r>
              <a:rPr lang="en-US" sz="1600" dirty="0">
                <a:latin typeface="Times New Roman" panose="02020603050405020304" pitchFamily="18" charset="0"/>
                <a:cs typeface="Times New Roman" panose="02020603050405020304" pitchFamily="18" charset="0"/>
              </a:rPr>
              <a:t> class Validators ( </a:t>
            </a:r>
            <a:r>
              <a:rPr lang="en-US" sz="1600" dirty="0" err="1">
                <a:latin typeface="Times New Roman" panose="02020603050405020304" pitchFamily="18" charset="0"/>
                <a:cs typeface="Times New Roman" panose="02020603050405020304" pitchFamily="18" charset="0"/>
              </a:rPr>
              <a:t>Trùng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tên</a:t>
            </a:r>
            <a:r>
              <a:rPr lang="en-US" sz="1600" dirty="0">
                <a:latin typeface="Times New Roman" panose="02020603050405020304" pitchFamily="18" charset="0"/>
                <a:cs typeface="Times New Roman" panose="02020603050405020304" pitchFamily="18" charset="0"/>
              </a:rPr>
              <a:t> dung alias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import )</a:t>
            </a:r>
          </a:p>
          <a:p>
            <a:pPr lvl="3">
              <a:lnSpc>
                <a:spcPct val="150000"/>
              </a:lnSpc>
            </a:pPr>
            <a:r>
              <a:rPr lang="en-US" sz="1600" dirty="0" err="1">
                <a:latin typeface="Times New Roman" panose="02020603050405020304" pitchFamily="18" charset="0"/>
                <a:cs typeface="Times New Roman" panose="02020603050405020304" pitchFamily="18" charset="0"/>
              </a:rPr>
              <a:t>Xây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dựng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a:t>
            </a:r>
            <a:r>
              <a:rPr lang="vi-VN" sz="1600" dirty="0">
                <a:latin typeface="Times New Roman" panose="02020603050405020304" pitchFamily="18" charset="0"/>
                <a:cs typeface="Times New Roman" panose="02020603050405020304" pitchFamily="18" charset="0"/>
              </a:rPr>
              <a:t>ư</a:t>
            </a:r>
            <a:r>
              <a:rPr lang="en-US" sz="1600" dirty="0" err="1">
                <a:latin typeface="Times New Roman" panose="02020603050405020304" pitchFamily="18" charset="0"/>
                <a:cs typeface="Times New Roman" panose="02020603050405020304" pitchFamily="18" charset="0"/>
              </a:rPr>
              <a:t>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thức</a:t>
            </a:r>
            <a:r>
              <a:rPr lang="en-US" sz="1600" dirty="0">
                <a:latin typeface="Times New Roman" panose="02020603050405020304" pitchFamily="18" charset="0"/>
                <a:cs typeface="Times New Roman" panose="02020603050405020304" pitchFamily="18" charset="0"/>
              </a:rPr>
              <a:t> static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FormControl</a:t>
            </a:r>
            <a:endParaRPr lang="en-US" sz="1600" dirty="0">
              <a:latin typeface="Times New Roman" panose="02020603050405020304" pitchFamily="18" charset="0"/>
              <a:cs typeface="Times New Roman" panose="02020603050405020304" pitchFamily="18" charset="0"/>
            </a:endParaRPr>
          </a:p>
          <a:p>
            <a:pPr lvl="4">
              <a:lnSpc>
                <a:spcPct val="150000"/>
              </a:lnSpc>
            </a:pPr>
            <a:r>
              <a:rPr lang="en-US" sz="1600" dirty="0">
                <a:latin typeface="Times New Roman" panose="02020603050405020304" pitchFamily="18" charset="0"/>
                <a:cs typeface="Times New Roman" panose="02020603050405020304" pitchFamily="18" charset="0"/>
              </a:rPr>
              <a:t>Console.log </a:t>
            </a:r>
            <a:r>
              <a:rPr lang="en-US" sz="1600" dirty="0" err="1">
                <a:latin typeface="Times New Roman" panose="02020603050405020304" pitchFamily="18" charset="0"/>
                <a:cs typeface="Times New Roman" panose="02020603050405020304" pitchFamily="18" charset="0"/>
              </a:rPr>
              <a:t>FormControl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t>
            </a:r>
            <a:r>
              <a:rPr lang="vi-VN" sz="1600" dirty="0">
                <a:latin typeface="Times New Roman" panose="02020603050405020304" pitchFamily="18" charset="0"/>
                <a:cs typeface="Times New Roman" panose="02020603050405020304" pitchFamily="18" charset="0"/>
              </a:rPr>
              <a:t>ư</a:t>
            </a:r>
            <a:r>
              <a:rPr lang="en-US" sz="1600" dirty="0" err="1">
                <a:latin typeface="Times New Roman" panose="02020603050405020304" pitchFamily="18" charset="0"/>
                <a:cs typeface="Times New Roman" panose="02020603050405020304" pitchFamily="18" charset="0"/>
              </a:rPr>
              <a:t>ớc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hiện</a:t>
            </a:r>
            <a:endParaRPr lang="en-US" sz="1600" dirty="0">
              <a:latin typeface="Times New Roman" panose="02020603050405020304" pitchFamily="18" charset="0"/>
              <a:cs typeface="Times New Roman" panose="02020603050405020304" pitchFamily="18" charset="0"/>
            </a:endParaRPr>
          </a:p>
          <a:p>
            <a:pPr lvl="4">
              <a:lnSpc>
                <a:spcPct val="150000"/>
              </a:lnSpc>
            </a:pPr>
            <a:r>
              <a:rPr lang="en-US" sz="1600" dirty="0" err="1">
                <a:latin typeface="Times New Roman" panose="02020603050405020304" pitchFamily="18" charset="0"/>
                <a:cs typeface="Times New Roman" panose="02020603050405020304" pitchFamily="18" charset="0"/>
              </a:rPr>
              <a:t>Hợp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lệ</a:t>
            </a:r>
            <a:r>
              <a:rPr lang="en-US" sz="1600" dirty="0">
                <a:latin typeface="Times New Roman" panose="02020603050405020304" pitchFamily="18" charset="0"/>
                <a:cs typeface="Times New Roman" panose="02020603050405020304" pitchFamily="18" charset="0"/>
              </a:rPr>
              <a:t> : return null</a:t>
            </a:r>
          </a:p>
          <a:p>
            <a:pPr lvl="4">
              <a:lnSpc>
                <a:spcPct val="150000"/>
              </a:lnSpc>
            </a:pP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hợp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lệ</a:t>
            </a:r>
            <a:r>
              <a:rPr lang="en-US" sz="1600" dirty="0">
                <a:latin typeface="Times New Roman" panose="02020603050405020304" pitchFamily="18" charset="0"/>
                <a:cs typeface="Times New Roman" panose="02020603050405020304" pitchFamily="18" charset="0"/>
              </a:rPr>
              <a:t> : return { [key : string] : </a:t>
            </a:r>
            <a:r>
              <a:rPr lang="en-US" sz="1600" dirty="0" err="1">
                <a:latin typeface="Times New Roman" panose="02020603050405020304" pitchFamily="18" charset="0"/>
                <a:cs typeface="Times New Roman" panose="02020603050405020304" pitchFamily="18" charset="0"/>
              </a:rPr>
              <a:t>boolean</a:t>
            </a:r>
            <a:r>
              <a:rPr lang="en-US" sz="1600" dirty="0">
                <a:latin typeface="Times New Roman" panose="02020603050405020304" pitchFamily="18" charset="0"/>
                <a:cs typeface="Times New Roman" panose="02020603050405020304" pitchFamily="18" charset="0"/>
              </a:rPr>
              <a:t> }. Ex : { ‘</a:t>
            </a:r>
            <a:r>
              <a:rPr lang="en-US" sz="1600" dirty="0" err="1">
                <a:latin typeface="Times New Roman" panose="02020603050405020304" pitchFamily="18" charset="0"/>
                <a:cs typeface="Times New Roman" panose="02020603050405020304" pitchFamily="18" charset="0"/>
              </a:rPr>
              <a:t>emailValid</a:t>
            </a:r>
            <a:r>
              <a:rPr lang="en-US" sz="1600" dirty="0">
                <a:latin typeface="Times New Roman" panose="02020603050405020304" pitchFamily="18" charset="0"/>
                <a:cs typeface="Times New Roman" panose="02020603050405020304" pitchFamily="18" charset="0"/>
              </a:rPr>
              <a:t>’ : true }</a:t>
            </a:r>
          </a:p>
          <a:p>
            <a:pPr lvl="3">
              <a:lnSpc>
                <a:spcPct val="150000"/>
              </a:lnSpc>
            </a:pPr>
            <a:r>
              <a:rPr lang="en-US" sz="1600" dirty="0" err="1">
                <a:latin typeface="Times New Roman" panose="02020603050405020304" pitchFamily="18" charset="0"/>
                <a:cs typeface="Times New Roman" panose="02020603050405020304" pitchFamily="18" charset="0"/>
              </a:rPr>
              <a:t>Lấy</a:t>
            </a:r>
            <a:r>
              <a:rPr lang="en-US" sz="1600" dirty="0">
                <a:latin typeface="Times New Roman" panose="02020603050405020304" pitchFamily="18" charset="0"/>
                <a:cs typeface="Times New Roman" panose="02020603050405020304" pitchFamily="18" charset="0"/>
              </a:rPr>
              <a:t> value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validate</a:t>
            </a:r>
          </a:p>
          <a:p>
            <a:pPr lvl="4">
              <a:lnSpc>
                <a:spcPct val="150000"/>
              </a:lnSpc>
            </a:pPr>
            <a:r>
              <a:rPr lang="en-US" sz="1600" dirty="0" err="1">
                <a:latin typeface="Times New Roman" panose="02020603050405020304" pitchFamily="18" charset="0"/>
                <a:cs typeface="Times New Roman" panose="02020603050405020304" pitchFamily="18" charset="0"/>
              </a:rPr>
              <a:t>Kiểm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value.match</a:t>
            </a:r>
            <a:r>
              <a:rPr lang="en-US" sz="1600" b="1" dirty="0">
                <a:latin typeface="Times New Roman" panose="02020603050405020304" pitchFamily="18" charset="0"/>
                <a:cs typeface="Times New Roman" panose="02020603050405020304" pitchFamily="18" charset="0"/>
              </a:rPr>
              <a:t>(</a:t>
            </a:r>
            <a:r>
              <a:rPr lang="en-US" sz="1600" b="1" dirty="0" err="1">
                <a:latin typeface="Times New Roman" panose="02020603050405020304" pitchFamily="18" charset="0"/>
                <a:cs typeface="Times New Roman" panose="02020603050405020304" pitchFamily="18" charset="0"/>
              </a:rPr>
              <a:t>regEx</a:t>
            </a:r>
            <a:r>
              <a:rPr lang="en-US" sz="1600" b="1" dirty="0">
                <a:latin typeface="Times New Roman" panose="02020603050405020304" pitchFamily="18" charset="0"/>
                <a:cs typeface="Times New Roman" panose="02020603050405020304" pitchFamily="18" charset="0"/>
              </a:rPr>
              <a:t>) =&gt; null</a:t>
            </a:r>
          </a:p>
          <a:p>
            <a:pPr lvl="4">
              <a:lnSpc>
                <a:spcPct val="150000"/>
              </a:lnSpc>
            </a:pPr>
            <a:r>
              <a:rPr lang="en-US" sz="1600" dirty="0">
                <a:latin typeface="Times New Roman" panose="02020603050405020304" pitchFamily="18" charset="0"/>
                <a:cs typeface="Times New Roman" panose="02020603050405020304" pitchFamily="18" charset="0"/>
              </a:rPr>
              <a:t>Ng</a:t>
            </a:r>
            <a:r>
              <a:rPr lang="vi-VN" sz="1600" dirty="0">
                <a:latin typeface="Times New Roman" panose="02020603050405020304" pitchFamily="18" charset="0"/>
                <a:cs typeface="Times New Roman" panose="02020603050405020304" pitchFamily="18" charset="0"/>
              </a:rPr>
              <a:t>ư</a:t>
            </a:r>
            <a:r>
              <a:rPr lang="en-US" sz="1600" dirty="0" err="1">
                <a:latin typeface="Times New Roman" panose="02020603050405020304" pitchFamily="18" charset="0"/>
                <a:cs typeface="Times New Roman" panose="02020603050405020304" pitchFamily="18" charset="0"/>
              </a:rPr>
              <a:t>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lại</a:t>
            </a:r>
            <a:r>
              <a:rPr lang="en-US" sz="1600" dirty="0">
                <a:latin typeface="Times New Roman" panose="02020603050405020304" pitchFamily="18" charset="0"/>
                <a:cs typeface="Times New Roman" panose="02020603050405020304" pitchFamily="18" charset="0"/>
              </a:rPr>
              <a:t> return { [key : string] : </a:t>
            </a:r>
            <a:r>
              <a:rPr lang="en-US" sz="1600" dirty="0" err="1">
                <a:latin typeface="Times New Roman" panose="02020603050405020304" pitchFamily="18" charset="0"/>
                <a:cs typeface="Times New Roman" panose="02020603050405020304" pitchFamily="18" charset="0"/>
              </a:rPr>
              <a:t>boolean</a:t>
            </a:r>
            <a:r>
              <a:rPr lang="en-US" sz="1600" dirty="0">
                <a:latin typeface="Times New Roman" panose="02020603050405020304" pitchFamily="18" charset="0"/>
                <a:cs typeface="Times New Roman" panose="02020603050405020304" pitchFamily="18" charset="0"/>
              </a:rPr>
              <a:t> }</a:t>
            </a:r>
          </a:p>
          <a:p>
            <a:pPr lvl="3">
              <a:lnSpc>
                <a:spcPct val="150000"/>
              </a:lnSpc>
            </a:pPr>
            <a:r>
              <a:rPr lang="en-US" sz="1600" b="1" dirty="0">
                <a:latin typeface="Times New Roman" panose="02020603050405020304" pitchFamily="18" charset="0"/>
                <a:cs typeface="Times New Roman" panose="02020603050405020304" pitchFamily="18" charset="0"/>
              </a:rPr>
              <a:t>Demo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bằng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cách</a:t>
            </a:r>
            <a:r>
              <a:rPr lang="en-US" sz="1600" dirty="0">
                <a:latin typeface="Times New Roman" panose="02020603050405020304" pitchFamily="18" charset="0"/>
                <a:cs typeface="Times New Roman" panose="02020603050405020304" pitchFamily="18" charset="0"/>
              </a:rPr>
              <a:t> dung : ( </a:t>
            </a:r>
            <a:r>
              <a:rPr lang="en-US" sz="1600" dirty="0" err="1">
                <a:latin typeface="Times New Roman" panose="02020603050405020304" pitchFamily="18" charset="0"/>
                <a:cs typeface="Times New Roman" panose="02020603050405020304" pitchFamily="18" charset="0"/>
              </a:rPr>
              <a:t>nên</a:t>
            </a:r>
            <a:r>
              <a:rPr lang="en-US" sz="1600" dirty="0">
                <a:latin typeface="Times New Roman" panose="02020603050405020304" pitchFamily="18" charset="0"/>
                <a:cs typeface="Times New Roman" panose="02020603050405020304" pitchFamily="18" charset="0"/>
              </a:rPr>
              <a:t> console.log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a:t>
            </a:r>
            <a:r>
              <a:rPr lang="en-US" sz="1600" dirty="0">
                <a:latin typeface="Times New Roman" panose="02020603050405020304" pitchFamily="18" charset="0"/>
                <a:cs typeface="Times New Roman" panose="02020603050405020304" pitchFamily="18" charset="0"/>
              </a:rPr>
              <a:t> )</a:t>
            </a:r>
          </a:p>
          <a:p>
            <a:pPr marL="1828800" lvl="4" indent="0">
              <a:lnSpc>
                <a:spcPct val="150000"/>
              </a:lnSpc>
              <a:buNone/>
            </a:pPr>
            <a:r>
              <a:rPr lang="en-US" sz="2000" b="1" dirty="0" err="1">
                <a:latin typeface="Times New Roman" panose="02020603050405020304" pitchFamily="18" charset="0"/>
                <a:cs typeface="Times New Roman" panose="02020603050405020304" pitchFamily="18" charset="0"/>
              </a:rPr>
              <a:t>myForm.controls.tên_tr</a:t>
            </a:r>
            <a:r>
              <a:rPr lang="vi-VN" sz="2000" b="1" dirty="0">
                <a:latin typeface="Times New Roman" panose="02020603050405020304" pitchFamily="18" charset="0"/>
                <a:cs typeface="Times New Roman" panose="02020603050405020304" pitchFamily="18" charset="0"/>
              </a:rPr>
              <a:t>ư</a:t>
            </a:r>
            <a:r>
              <a:rPr lang="en-US" sz="2000" b="1" dirty="0" err="1">
                <a:latin typeface="Times New Roman" panose="02020603050405020304" pitchFamily="18" charset="0"/>
                <a:cs typeface="Times New Roman" panose="02020603050405020304" pitchFamily="18" charset="0"/>
              </a:rPr>
              <a:t>ờng.touched</a:t>
            </a:r>
            <a:r>
              <a:rPr lang="en-US" sz="2000" b="1" dirty="0">
                <a:latin typeface="Times New Roman" panose="02020603050405020304" pitchFamily="18" charset="0"/>
                <a:cs typeface="Times New Roman" panose="02020603050405020304" pitchFamily="18" charset="0"/>
              </a:rPr>
              <a:t> &amp;&amp; errors?.</a:t>
            </a:r>
            <a:r>
              <a:rPr lang="en-US" sz="2000" b="1" dirty="0" err="1">
                <a:latin typeface="Times New Roman" panose="02020603050405020304" pitchFamily="18" charset="0"/>
                <a:cs typeface="Times New Roman" panose="02020603050405020304" pitchFamily="18" charset="0"/>
              </a:rPr>
              <a:t>tên_lỗi</a:t>
            </a:r>
            <a:endParaRPr lang="en-US" sz="1600" b="1" dirty="0">
              <a:latin typeface="Times New Roman" panose="02020603050405020304" pitchFamily="18" charset="0"/>
              <a:cs typeface="Times New Roman" panose="02020603050405020304" pitchFamily="18" charset="0"/>
            </a:endParaRPr>
          </a:p>
          <a:p>
            <a:pPr lvl="4">
              <a:lnSpc>
                <a:spcPct val="150000"/>
              </a:lnSpc>
            </a:pPr>
            <a:endParaRPr lang="en-US" sz="1600" dirty="0">
              <a:latin typeface="Times New Roman" panose="02020603050405020304" pitchFamily="18" charset="0"/>
              <a:cs typeface="Times New Roman" panose="02020603050405020304" pitchFamily="18" charset="0"/>
            </a:endParaRPr>
          </a:p>
          <a:p>
            <a:pPr lvl="2">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2118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10. Forms : Data Driven Form – </a:t>
            </a:r>
            <a:r>
              <a:rPr lang="en-US" sz="3600" dirty="0" err="1">
                <a:latin typeface="Times New Roman" panose="02020603050405020304" pitchFamily="18" charset="0"/>
                <a:cs typeface="Times New Roman" panose="02020603050405020304" pitchFamily="18" charset="0"/>
              </a:rPr>
              <a:t>ReactiveForms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233996"/>
            <a:ext cx="10637407" cy="5351442"/>
          </a:xfrm>
        </p:spPr>
        <p:txBody>
          <a:bodyPr>
            <a:normAutofit fontScale="85000" lnSpcReduction="20000"/>
          </a:bodyPr>
          <a:lstStyle/>
          <a:p>
            <a:pPr lvl="1">
              <a:lnSpc>
                <a:spcPct val="150000"/>
              </a:lnSpc>
            </a:pPr>
            <a:r>
              <a:rPr lang="en-US" sz="2200" b="1" dirty="0">
                <a:latin typeface="Times New Roman" panose="02020603050405020304" pitchFamily="18" charset="0"/>
                <a:cs typeface="Times New Roman" panose="02020603050405020304" pitchFamily="18" charset="0"/>
              </a:rPr>
              <a:t>Custom Validate : </a:t>
            </a:r>
            <a:r>
              <a:rPr lang="en-US" sz="2200" dirty="0" err="1">
                <a:latin typeface="Times New Roman" panose="02020603050405020304" pitchFamily="18" charset="0"/>
                <a:cs typeface="Times New Roman" panose="02020603050405020304" pitchFamily="18" charset="0"/>
              </a:rPr>
              <a:t>Dùng</a:t>
            </a:r>
            <a:r>
              <a:rPr lang="en-US" sz="2200" dirty="0">
                <a:latin typeface="Times New Roman" panose="02020603050405020304" pitchFamily="18" charset="0"/>
                <a:cs typeface="Times New Roman" panose="02020603050405020304" pitchFamily="18" charset="0"/>
              </a:rPr>
              <a:t> component ( control-message )</a:t>
            </a:r>
          </a:p>
          <a:p>
            <a:pPr lvl="2">
              <a:lnSpc>
                <a:spcPct val="150000"/>
              </a:lnSpc>
            </a:pPr>
            <a:r>
              <a:rPr lang="en-US" sz="2000" dirty="0">
                <a:latin typeface="Times New Roman" panose="02020603050405020304" pitchFamily="18" charset="0"/>
                <a:cs typeface="Times New Roman" panose="02020603050405020304" pitchFamily="18" charset="0"/>
              </a:rPr>
              <a:t>@Input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FormControl</a:t>
            </a:r>
            <a:r>
              <a:rPr lang="en-US" sz="2000" dirty="0">
                <a:latin typeface="Times New Roman" panose="02020603050405020304" pitchFamily="18" charset="0"/>
                <a:cs typeface="Times New Roman" panose="02020603050405020304" pitchFamily="18" charset="0"/>
              </a:rPr>
              <a:t>. VD : </a:t>
            </a:r>
            <a:r>
              <a:rPr lang="en-US" sz="2000" b="1" dirty="0">
                <a:latin typeface="Times New Roman" panose="02020603050405020304" pitchFamily="18" charset="0"/>
                <a:cs typeface="Times New Roman" panose="02020603050405020304" pitchFamily="18" charset="0"/>
              </a:rPr>
              <a:t>myForm.controls.name</a:t>
            </a:r>
          </a:p>
          <a:p>
            <a:pPr lvl="2">
              <a:lnSpc>
                <a:spcPct val="150000"/>
              </a:lnSpc>
            </a:pP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getter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l</a:t>
            </a:r>
            <a:r>
              <a:rPr lang="vi-VN" sz="2000" dirty="0">
                <a:latin typeface="Times New Roman" panose="02020603050405020304" pitchFamily="18" charset="0"/>
                <a:cs typeface="Times New Roman" panose="02020603050405020304" pitchFamily="18" charset="0"/>
              </a:rPr>
              <a:t>ư</a:t>
            </a:r>
            <a:r>
              <a:rPr lang="en-US" sz="2000" dirty="0">
                <a:latin typeface="Times New Roman" panose="02020603050405020304" pitchFamily="18" charset="0"/>
                <a:cs typeface="Times New Roman" panose="02020603050405020304" pitchFamily="18" charset="0"/>
              </a:rPr>
              <a:t>u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endParaRPr lang="en-US" sz="2000" dirty="0">
              <a:latin typeface="Times New Roman" panose="02020603050405020304" pitchFamily="18" charset="0"/>
              <a:cs typeface="Times New Roman" panose="02020603050405020304" pitchFamily="18" charset="0"/>
            </a:endParaRPr>
          </a:p>
          <a:p>
            <a:pPr lvl="3">
              <a:lnSpc>
                <a:spcPct val="150000"/>
              </a:lnSpc>
            </a:pPr>
            <a:r>
              <a:rPr lang="en-US" sz="1800" dirty="0" err="1">
                <a:latin typeface="Times New Roman" panose="02020603050405020304" pitchFamily="18" charset="0"/>
                <a:cs typeface="Times New Roman" panose="02020603050405020304" pitchFamily="18" charset="0"/>
              </a:rPr>
              <a:t>Duyệt</a:t>
            </a:r>
            <a:r>
              <a:rPr lang="en-US" sz="1800" dirty="0">
                <a:latin typeface="Times New Roman" panose="02020603050405020304" pitchFamily="18" charset="0"/>
                <a:cs typeface="Times New Roman" panose="02020603050405020304" pitchFamily="18" charset="0"/>
              </a:rPr>
              <a:t> qua </a:t>
            </a:r>
            <a:r>
              <a:rPr lang="en-US" sz="1800" dirty="0" err="1">
                <a:latin typeface="Times New Roman" panose="02020603050405020304" pitchFamily="18" charset="0"/>
                <a:cs typeface="Times New Roman" panose="02020603050405020304" pitchFamily="18" charset="0"/>
              </a:rPr>
              <a:t>danh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lỗi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forin</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mỗi</a:t>
            </a:r>
            <a:r>
              <a:rPr lang="en-US" sz="1800" dirty="0">
                <a:latin typeface="Times New Roman" panose="02020603050405020304" pitchFamily="18" charset="0"/>
                <a:cs typeface="Times New Roman" panose="02020603050405020304" pitchFamily="18" charset="0"/>
              </a:rPr>
              <a:t> prop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1 error )</a:t>
            </a:r>
          </a:p>
          <a:p>
            <a:pPr lvl="3">
              <a:lnSpc>
                <a:spcPct val="150000"/>
              </a:lnSpc>
            </a:pP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nếu</a:t>
            </a:r>
            <a:r>
              <a:rPr lang="en-US" sz="1800" dirty="0">
                <a:latin typeface="Times New Roman" panose="02020603050405020304" pitchFamily="18" charset="0"/>
                <a:cs typeface="Times New Roman" panose="02020603050405020304" pitchFamily="18" charset="0"/>
              </a:rPr>
              <a:t> control </a:t>
            </a:r>
            <a:r>
              <a:rPr lang="en-US" sz="1800" dirty="0" err="1">
                <a:latin typeface="Times New Roman" panose="02020603050405020304" pitchFamily="18" charset="0"/>
                <a:cs typeface="Times New Roman" panose="02020603050405020304" pitchFamily="18" charset="0"/>
              </a:rPr>
              <a:t>đã</a:t>
            </a:r>
            <a:r>
              <a:rPr lang="en-US" sz="1800" dirty="0">
                <a:latin typeface="Times New Roman" panose="02020603050405020304" pitchFamily="18" charset="0"/>
                <a:cs typeface="Times New Roman" panose="02020603050405020304" pitchFamily="18" charset="0"/>
              </a:rPr>
              <a:t> đ</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nhập</a:t>
            </a:r>
            <a:r>
              <a:rPr lang="en-US" sz="1800" dirty="0">
                <a:latin typeface="Times New Roman" panose="02020603050405020304" pitchFamily="18" charset="0"/>
                <a:cs typeface="Times New Roman" panose="02020603050405020304" pitchFamily="18" charset="0"/>
              </a:rPr>
              <a:t> ( touched </a:t>
            </a:r>
            <a:r>
              <a:rPr lang="en-US" sz="1800" dirty="0" err="1">
                <a:latin typeface="Times New Roman" panose="02020603050405020304" pitchFamily="18" charset="0"/>
                <a:cs typeface="Times New Roman" panose="02020603050405020304" pitchFamily="18" charset="0"/>
              </a:rPr>
              <a:t>hoặc</a:t>
            </a:r>
            <a:r>
              <a:rPr lang="en-US" sz="1800" dirty="0">
                <a:latin typeface="Times New Roman" panose="02020603050405020304" pitchFamily="18" charset="0"/>
                <a:cs typeface="Times New Roman" panose="02020603050405020304" pitchFamily="18" charset="0"/>
              </a:rPr>
              <a:t> dirty )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errors.hasOwnProperty</a:t>
            </a:r>
            <a:r>
              <a:rPr lang="en-US" sz="1800" dirty="0">
                <a:latin typeface="Times New Roman" panose="02020603050405020304" pitchFamily="18" charset="0"/>
                <a:cs typeface="Times New Roman" panose="02020603050405020304" pitchFamily="18" charset="0"/>
              </a:rPr>
              <a:t>(prop)</a:t>
            </a:r>
          </a:p>
          <a:p>
            <a:pPr lvl="2">
              <a:lnSpc>
                <a:spcPct val="150000"/>
              </a:lnSpc>
            </a:pPr>
            <a:r>
              <a:rPr lang="en-US" sz="2000" dirty="0" err="1">
                <a:latin typeface="Times New Roman" panose="02020603050405020304" pitchFamily="18" charset="0"/>
                <a:cs typeface="Times New Roman" panose="02020603050405020304" pitchFamily="18" charset="0"/>
              </a:rPr>
              <a:t>Tách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lỗi</a:t>
            </a:r>
            <a:r>
              <a:rPr lang="en-US" sz="2000" dirty="0">
                <a:latin typeface="Times New Roman" panose="02020603050405020304" pitchFamily="18" charset="0"/>
                <a:cs typeface="Times New Roman" panose="02020603050405020304" pitchFamily="18" charset="0"/>
              </a:rPr>
              <a:t> ở class Validate: </a:t>
            </a:r>
          </a:p>
          <a:p>
            <a:pPr lvl="3">
              <a:lnSpc>
                <a:spcPct val="150000"/>
              </a:lnSpc>
            </a:pPr>
            <a:r>
              <a:rPr lang="en-US" sz="1800" dirty="0">
                <a:latin typeface="Times New Roman" panose="02020603050405020304" pitchFamily="18" charset="0"/>
                <a:cs typeface="Times New Roman" panose="02020603050405020304" pitchFamily="18" charset="0"/>
              </a:rPr>
              <a:t>2 </a:t>
            </a:r>
            <a:r>
              <a:rPr lang="en-US" sz="1800" dirty="0" err="1">
                <a:latin typeface="Times New Roman" panose="02020603050405020304" pitchFamily="18" charset="0"/>
                <a:cs typeface="Times New Roman" panose="02020603050405020304" pitchFamily="18" charset="0"/>
              </a:rPr>
              <a:t>Tham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Kiểu</a:t>
            </a:r>
            <a:r>
              <a:rPr lang="en-US" sz="1800" dirty="0">
                <a:latin typeface="Times New Roman" panose="02020603050405020304" pitchFamily="18" charset="0"/>
                <a:cs typeface="Times New Roman" panose="02020603050405020304" pitchFamily="18" charset="0"/>
              </a:rPr>
              <a:t> validate, </a:t>
            </a:r>
            <a:r>
              <a:rPr lang="en-US" sz="1800" dirty="0" err="1">
                <a:latin typeface="Times New Roman" panose="02020603050405020304" pitchFamily="18" charset="0"/>
                <a:cs typeface="Times New Roman" panose="02020603050405020304" pitchFamily="18" charset="0"/>
              </a:rPr>
              <a:t>Giá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trị</a:t>
            </a:r>
            <a:r>
              <a:rPr lang="en-US" sz="1800" dirty="0">
                <a:latin typeface="Times New Roman" panose="02020603050405020304" pitchFamily="18" charset="0"/>
                <a:cs typeface="Times New Roman" panose="02020603050405020304" pitchFamily="18" charset="0"/>
              </a:rPr>
              <a:t> validate( </a:t>
            </a:r>
            <a:r>
              <a:rPr lang="en-US" sz="1800" dirty="0" err="1">
                <a:latin typeface="Times New Roman" panose="02020603050405020304" pitchFamily="18" charset="0"/>
                <a:cs typeface="Times New Roman" panose="02020603050405020304" pitchFamily="18" charset="0"/>
              </a:rPr>
              <a:t>dành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minlength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maxlength</a:t>
            </a:r>
            <a:r>
              <a:rPr lang="en-US" sz="1800" dirty="0">
                <a:latin typeface="Times New Roman" panose="02020603050405020304" pitchFamily="18" charset="0"/>
                <a:cs typeface="Times New Roman" panose="02020603050405020304" pitchFamily="18" charset="0"/>
              </a:rPr>
              <a:t> - nullable )</a:t>
            </a:r>
          </a:p>
          <a:p>
            <a:pPr lvl="3">
              <a:lnSpc>
                <a:spcPct val="150000"/>
              </a:lnSpc>
            </a:pPr>
            <a:r>
              <a:rPr lang="en-US" sz="1800" dirty="0" err="1">
                <a:latin typeface="Times New Roman" panose="02020603050405020304" pitchFamily="18" charset="0"/>
                <a:cs typeface="Times New Roman" panose="02020603050405020304" pitchFamily="18" charset="0"/>
              </a:rPr>
              <a:t>Danh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lỗi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object bao </a:t>
            </a:r>
            <a:r>
              <a:rPr lang="en-US" sz="1800" dirty="0" err="1">
                <a:latin typeface="Times New Roman" panose="02020603050405020304" pitchFamily="18" charset="0"/>
                <a:cs typeface="Times New Roman" panose="02020603050405020304" pitchFamily="18" charset="0"/>
              </a:rPr>
              <a:t>gồm</a:t>
            </a:r>
            <a:r>
              <a:rPr lang="en-US" sz="1800" dirty="0">
                <a:latin typeface="Times New Roman" panose="02020603050405020304" pitchFamily="18" charset="0"/>
                <a:cs typeface="Times New Roman" panose="02020603050405020304" pitchFamily="18" charset="0"/>
              </a:rPr>
              <a:t> :</a:t>
            </a:r>
          </a:p>
          <a:p>
            <a:pPr marL="1828800" lvl="4" indent="0">
              <a:lnSpc>
                <a:spcPct val="150000"/>
              </a:lnSpc>
              <a:buNone/>
            </a:pP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‘required’ : ‘</a:t>
            </a:r>
            <a:r>
              <a:rPr lang="en-US" sz="1800" dirty="0" err="1">
                <a:latin typeface="Times New Roman" panose="02020603050405020304" pitchFamily="18" charset="0"/>
                <a:cs typeface="Times New Roman" panose="02020603050405020304" pitchFamily="18" charset="0"/>
              </a:rPr>
              <a:t>Vui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lòng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nhập</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minlength</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Tối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thiểu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trị</a:t>
            </a:r>
            <a:r>
              <a:rPr lang="en-US" sz="1800" dirty="0">
                <a:latin typeface="Times New Roman" panose="02020603050405020304" pitchFamily="18" charset="0"/>
                <a:cs typeface="Times New Roman" panose="02020603050405020304" pitchFamily="18" charset="0"/>
              </a:rPr>
              <a:t> validate}` </a:t>
            </a:r>
            <a:r>
              <a:rPr lang="en-US" sz="1800" dirty="0" err="1">
                <a:latin typeface="Times New Roman" panose="02020603050405020304" pitchFamily="18" charset="0"/>
                <a:cs typeface="Times New Roman" panose="02020603050405020304" pitchFamily="18" charset="0"/>
              </a:rPr>
              <a:t>ký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tự</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‘custom’ :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t>
            </a:r>
          </a:p>
          <a:p>
            <a:pPr lvl="2">
              <a:lnSpc>
                <a:spcPct val="150000"/>
              </a:lnSpc>
            </a:pPr>
            <a:endParaRPr lang="en-US" sz="1800" dirty="0">
              <a:latin typeface="Times New Roman" panose="02020603050405020304" pitchFamily="18" charset="0"/>
              <a:cs typeface="Times New Roman" panose="02020603050405020304" pitchFamily="18" charset="0"/>
            </a:endParaRPr>
          </a:p>
          <a:p>
            <a:pPr lvl="2">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098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21CE0C-1F34-4C7C-9D1D-6FF274049A27}"/>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Two-way Binding</a:t>
            </a:r>
          </a:p>
        </p:txBody>
      </p:sp>
      <p:sp>
        <p:nvSpPr>
          <p:cNvPr id="5" name="Content Placeholder 4">
            <a:extLst>
              <a:ext uri="{FF2B5EF4-FFF2-40B4-BE49-F238E27FC236}">
                <a16:creationId xmlns:a16="http://schemas.microsoft.com/office/drawing/2014/main" id="{E978FBF6-35C0-4A3D-A59F-D42E6E2DC0EA}"/>
              </a:ext>
            </a:extLst>
          </p:cNvPr>
          <p:cNvSpPr>
            <a:spLocks noGrp="1"/>
          </p:cNvSpPr>
          <p:nvPr>
            <p:ph idx="1"/>
          </p:nvPr>
        </p:nvSpPr>
        <p:spPr/>
        <p:txBody>
          <a:bodyPr>
            <a:normAutofit/>
          </a:bodyPr>
          <a:lstStyle/>
          <a:p>
            <a:pPr>
              <a:lnSpc>
                <a:spcPct val="150000"/>
              </a:lnSpc>
            </a:pPr>
            <a:r>
              <a:rPr lang="en-US">
                <a:latin typeface="Times New Roman" panose="02020603050405020304" pitchFamily="18" charset="0"/>
                <a:cs typeface="Times New Roman" panose="02020603050405020304" pitchFamily="18" charset="0"/>
              </a:rPr>
              <a:t>View -&gt; Component-&gt; View</a:t>
            </a:r>
          </a:p>
          <a:p>
            <a:pPr lvl="1">
              <a:lnSpc>
                <a:spcPct val="150000"/>
              </a:lnSpc>
            </a:pPr>
            <a:r>
              <a:rPr lang="en-US" err="1">
                <a:latin typeface="Times New Roman" panose="02020603050405020304" pitchFamily="18" charset="0"/>
                <a:cs typeface="Times New Roman" panose="02020603050405020304" pitchFamily="18" charset="0"/>
              </a:rPr>
              <a:t>Đồng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bộ</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hóa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giữa</a:t>
            </a:r>
            <a:r>
              <a:rPr lang="en-US">
                <a:latin typeface="Times New Roman" panose="02020603050405020304" pitchFamily="18" charset="0"/>
                <a:cs typeface="Times New Roman" panose="02020603050405020304" pitchFamily="18" charset="0"/>
              </a:rPr>
              <a:t> component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view</a:t>
            </a:r>
          </a:p>
          <a:p>
            <a:pPr lvl="1">
              <a:lnSpc>
                <a:spcPct val="150000"/>
              </a:lnSpc>
            </a:pPr>
            <a:r>
              <a:rPr lang="en-US" err="1">
                <a:latin typeface="Times New Roman" panose="02020603050405020304" pitchFamily="18" charset="0"/>
                <a:cs typeface="Times New Roman" panose="02020603050405020304" pitchFamily="18" charset="0"/>
              </a:rPr>
              <a:t>Cần</a:t>
            </a:r>
            <a:r>
              <a:rPr lang="en-US">
                <a:latin typeface="Times New Roman" panose="02020603050405020304" pitchFamily="18" charset="0"/>
                <a:cs typeface="Times New Roman" panose="02020603050405020304" pitchFamily="18" charset="0"/>
              </a:rPr>
              <a:t> import : </a:t>
            </a:r>
            <a:r>
              <a:rPr lang="en-US" b="1" err="1">
                <a:latin typeface="Times New Roman" panose="02020603050405020304" pitchFamily="18" charset="0"/>
                <a:cs typeface="Times New Roman" panose="02020603050405020304" pitchFamily="18" charset="0"/>
              </a:rPr>
              <a:t>FormsModule</a:t>
            </a:r>
            <a:endParaRPr lang="en-US">
              <a:latin typeface="Times New Roman" panose="02020603050405020304" pitchFamily="18" charset="0"/>
              <a:cs typeface="Times New Roman" panose="02020603050405020304" pitchFamily="18" charset="0"/>
            </a:endParaRPr>
          </a:p>
          <a:p>
            <a:pPr lvl="1">
              <a:lnSpc>
                <a:spcPct val="150000"/>
              </a:lnSpc>
            </a:pPr>
            <a:r>
              <a:rPr lang="en-US">
                <a:latin typeface="Times New Roman" panose="02020603050405020304" pitchFamily="18" charset="0"/>
                <a:cs typeface="Times New Roman" panose="02020603050405020304" pitchFamily="18" charset="0"/>
              </a:rPr>
              <a:t>Demo : </a:t>
            </a: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input, checkbox, select</a:t>
            </a:r>
          </a:p>
          <a:p>
            <a:pPr lvl="1">
              <a:lnSpc>
                <a:spcPct val="150000"/>
              </a:lnSpc>
            </a:pPr>
            <a:r>
              <a:rPr lang="en-US">
                <a:latin typeface="Times New Roman" panose="02020603050405020304" pitchFamily="18" charset="0"/>
                <a:cs typeface="Times New Roman" panose="02020603050405020304" pitchFamily="18" charset="0"/>
              </a:rPr>
              <a:t>Demo : rating bar</a:t>
            </a:r>
          </a:p>
          <a:p>
            <a:pPr lvl="1">
              <a:lnSpc>
                <a:spcPct val="150000"/>
              </a:lnSpc>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0045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10. Forms : Data Driven Form – </a:t>
            </a:r>
            <a:r>
              <a:rPr lang="en-US" sz="3600" dirty="0" err="1">
                <a:latin typeface="Times New Roman" panose="02020603050405020304" pitchFamily="18" charset="0"/>
                <a:cs typeface="Times New Roman" panose="02020603050405020304" pitchFamily="18" charset="0"/>
              </a:rPr>
              <a:t>ReactiveForms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233996"/>
            <a:ext cx="10637407" cy="5351442"/>
          </a:xfrm>
        </p:spPr>
        <p:txBody>
          <a:bodyPr>
            <a:normAutofit fontScale="85000" lnSpcReduction="20000"/>
          </a:bodyPr>
          <a:lstStyle/>
          <a:p>
            <a:pPr lvl="1">
              <a:lnSpc>
                <a:spcPct val="150000"/>
              </a:lnSpc>
            </a:pPr>
            <a:r>
              <a:rPr lang="en-US" sz="2200" b="1" dirty="0">
                <a:latin typeface="Times New Roman" panose="02020603050405020304" pitchFamily="18" charset="0"/>
                <a:cs typeface="Times New Roman" panose="02020603050405020304" pitchFamily="18" charset="0"/>
              </a:rPr>
              <a:t>Custom Validate : </a:t>
            </a:r>
            <a:r>
              <a:rPr lang="en-US" sz="2200" dirty="0" err="1">
                <a:latin typeface="Times New Roman" panose="02020603050405020304" pitchFamily="18" charset="0"/>
                <a:cs typeface="Times New Roman" panose="02020603050405020304" pitchFamily="18" charset="0"/>
              </a:rPr>
              <a:t>Dùng</a:t>
            </a:r>
            <a:r>
              <a:rPr lang="en-US" sz="2200" dirty="0">
                <a:latin typeface="Times New Roman" panose="02020603050405020304" pitchFamily="18" charset="0"/>
                <a:cs typeface="Times New Roman" panose="02020603050405020304" pitchFamily="18" charset="0"/>
              </a:rPr>
              <a:t> component ( control-message )</a:t>
            </a:r>
          </a:p>
          <a:p>
            <a:pPr lvl="2">
              <a:lnSpc>
                <a:spcPct val="150000"/>
              </a:lnSpc>
            </a:pPr>
            <a:r>
              <a:rPr lang="en-US" sz="2000" dirty="0">
                <a:latin typeface="Times New Roman" panose="02020603050405020304" pitchFamily="18" charset="0"/>
                <a:cs typeface="Times New Roman" panose="02020603050405020304" pitchFamily="18" charset="0"/>
              </a:rPr>
              <a:t>@Input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FormControl</a:t>
            </a:r>
            <a:r>
              <a:rPr lang="en-US" sz="2000" dirty="0">
                <a:latin typeface="Times New Roman" panose="02020603050405020304" pitchFamily="18" charset="0"/>
                <a:cs typeface="Times New Roman" panose="02020603050405020304" pitchFamily="18" charset="0"/>
              </a:rPr>
              <a:t>. VD : </a:t>
            </a:r>
            <a:r>
              <a:rPr lang="en-US" sz="2000" b="1" dirty="0">
                <a:latin typeface="Times New Roman" panose="02020603050405020304" pitchFamily="18" charset="0"/>
                <a:cs typeface="Times New Roman" panose="02020603050405020304" pitchFamily="18" charset="0"/>
              </a:rPr>
              <a:t>myForm.controls.name</a:t>
            </a:r>
          </a:p>
          <a:p>
            <a:pPr lvl="2">
              <a:lnSpc>
                <a:spcPct val="150000"/>
              </a:lnSpc>
            </a:pP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getter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l</a:t>
            </a:r>
            <a:r>
              <a:rPr lang="vi-VN" sz="2000" dirty="0">
                <a:latin typeface="Times New Roman" panose="02020603050405020304" pitchFamily="18" charset="0"/>
                <a:cs typeface="Times New Roman" panose="02020603050405020304" pitchFamily="18" charset="0"/>
              </a:rPr>
              <a:t>ư</a:t>
            </a:r>
            <a:r>
              <a:rPr lang="en-US" sz="2000" dirty="0">
                <a:latin typeface="Times New Roman" panose="02020603050405020304" pitchFamily="18" charset="0"/>
                <a:cs typeface="Times New Roman" panose="02020603050405020304" pitchFamily="18" charset="0"/>
              </a:rPr>
              <a:t>u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endParaRPr lang="en-US" sz="2000" dirty="0">
              <a:latin typeface="Times New Roman" panose="02020603050405020304" pitchFamily="18" charset="0"/>
              <a:cs typeface="Times New Roman" panose="02020603050405020304" pitchFamily="18" charset="0"/>
            </a:endParaRPr>
          </a:p>
          <a:p>
            <a:pPr lvl="3">
              <a:lnSpc>
                <a:spcPct val="150000"/>
              </a:lnSpc>
            </a:pPr>
            <a:r>
              <a:rPr lang="en-US" sz="1800" dirty="0" err="1">
                <a:latin typeface="Times New Roman" panose="02020603050405020304" pitchFamily="18" charset="0"/>
                <a:cs typeface="Times New Roman" panose="02020603050405020304" pitchFamily="18" charset="0"/>
              </a:rPr>
              <a:t>Duyệt</a:t>
            </a:r>
            <a:r>
              <a:rPr lang="en-US" sz="1800" dirty="0">
                <a:latin typeface="Times New Roman" panose="02020603050405020304" pitchFamily="18" charset="0"/>
                <a:cs typeface="Times New Roman" panose="02020603050405020304" pitchFamily="18" charset="0"/>
              </a:rPr>
              <a:t> qua </a:t>
            </a:r>
            <a:r>
              <a:rPr lang="en-US" sz="1800" dirty="0" err="1">
                <a:latin typeface="Times New Roman" panose="02020603050405020304" pitchFamily="18" charset="0"/>
                <a:cs typeface="Times New Roman" panose="02020603050405020304" pitchFamily="18" charset="0"/>
              </a:rPr>
              <a:t>danh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lỗi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forin</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mỗi</a:t>
            </a:r>
            <a:r>
              <a:rPr lang="en-US" sz="1800" dirty="0">
                <a:latin typeface="Times New Roman" panose="02020603050405020304" pitchFamily="18" charset="0"/>
                <a:cs typeface="Times New Roman" panose="02020603050405020304" pitchFamily="18" charset="0"/>
              </a:rPr>
              <a:t> prop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1 error )</a:t>
            </a:r>
          </a:p>
          <a:p>
            <a:pPr lvl="3">
              <a:lnSpc>
                <a:spcPct val="150000"/>
              </a:lnSpc>
            </a:pP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nếu</a:t>
            </a:r>
            <a:r>
              <a:rPr lang="en-US" sz="1800" dirty="0">
                <a:latin typeface="Times New Roman" panose="02020603050405020304" pitchFamily="18" charset="0"/>
                <a:cs typeface="Times New Roman" panose="02020603050405020304" pitchFamily="18" charset="0"/>
              </a:rPr>
              <a:t> control </a:t>
            </a:r>
            <a:r>
              <a:rPr lang="en-US" sz="1800" dirty="0" err="1">
                <a:latin typeface="Times New Roman" panose="02020603050405020304" pitchFamily="18" charset="0"/>
                <a:cs typeface="Times New Roman" panose="02020603050405020304" pitchFamily="18" charset="0"/>
              </a:rPr>
              <a:t>đã</a:t>
            </a:r>
            <a:r>
              <a:rPr lang="en-US" sz="1800" dirty="0">
                <a:latin typeface="Times New Roman" panose="02020603050405020304" pitchFamily="18" charset="0"/>
                <a:cs typeface="Times New Roman" panose="02020603050405020304" pitchFamily="18" charset="0"/>
              </a:rPr>
              <a:t> đ</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nhập</a:t>
            </a:r>
            <a:r>
              <a:rPr lang="en-US" sz="1800" dirty="0">
                <a:latin typeface="Times New Roman" panose="02020603050405020304" pitchFamily="18" charset="0"/>
                <a:cs typeface="Times New Roman" panose="02020603050405020304" pitchFamily="18" charset="0"/>
              </a:rPr>
              <a:t> ( touched </a:t>
            </a:r>
            <a:r>
              <a:rPr lang="en-US" sz="1800" dirty="0" err="1">
                <a:latin typeface="Times New Roman" panose="02020603050405020304" pitchFamily="18" charset="0"/>
                <a:cs typeface="Times New Roman" panose="02020603050405020304" pitchFamily="18" charset="0"/>
              </a:rPr>
              <a:t>hoặc</a:t>
            </a:r>
            <a:r>
              <a:rPr lang="en-US" sz="1800" dirty="0">
                <a:latin typeface="Times New Roman" panose="02020603050405020304" pitchFamily="18" charset="0"/>
                <a:cs typeface="Times New Roman" panose="02020603050405020304" pitchFamily="18" charset="0"/>
              </a:rPr>
              <a:t> dirty )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errors.hasOwnProperty</a:t>
            </a:r>
            <a:r>
              <a:rPr lang="en-US" sz="1800" dirty="0">
                <a:latin typeface="Times New Roman" panose="02020603050405020304" pitchFamily="18" charset="0"/>
                <a:cs typeface="Times New Roman" panose="02020603050405020304" pitchFamily="18" charset="0"/>
              </a:rPr>
              <a:t>(prop)</a:t>
            </a:r>
          </a:p>
          <a:p>
            <a:pPr lvl="2">
              <a:lnSpc>
                <a:spcPct val="150000"/>
              </a:lnSpc>
            </a:pPr>
            <a:r>
              <a:rPr lang="en-US" sz="2000" dirty="0" err="1">
                <a:latin typeface="Times New Roman" panose="02020603050405020304" pitchFamily="18" charset="0"/>
                <a:cs typeface="Times New Roman" panose="02020603050405020304" pitchFamily="18" charset="0"/>
              </a:rPr>
              <a:t>Tách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lỗi</a:t>
            </a:r>
            <a:r>
              <a:rPr lang="en-US" sz="2000" dirty="0">
                <a:latin typeface="Times New Roman" panose="02020603050405020304" pitchFamily="18" charset="0"/>
                <a:cs typeface="Times New Roman" panose="02020603050405020304" pitchFamily="18" charset="0"/>
              </a:rPr>
              <a:t> ở class Validate: </a:t>
            </a:r>
          </a:p>
          <a:p>
            <a:pPr lvl="3">
              <a:lnSpc>
                <a:spcPct val="150000"/>
              </a:lnSpc>
            </a:pPr>
            <a:r>
              <a:rPr lang="en-US" sz="1800" dirty="0">
                <a:latin typeface="Times New Roman" panose="02020603050405020304" pitchFamily="18" charset="0"/>
                <a:cs typeface="Times New Roman" panose="02020603050405020304" pitchFamily="18" charset="0"/>
              </a:rPr>
              <a:t>2 </a:t>
            </a:r>
            <a:r>
              <a:rPr lang="en-US" sz="1800" dirty="0" err="1">
                <a:latin typeface="Times New Roman" panose="02020603050405020304" pitchFamily="18" charset="0"/>
                <a:cs typeface="Times New Roman" panose="02020603050405020304" pitchFamily="18" charset="0"/>
              </a:rPr>
              <a:t>Tham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Kiểu</a:t>
            </a:r>
            <a:r>
              <a:rPr lang="en-US" sz="1800" dirty="0">
                <a:latin typeface="Times New Roman" panose="02020603050405020304" pitchFamily="18" charset="0"/>
                <a:cs typeface="Times New Roman" panose="02020603050405020304" pitchFamily="18" charset="0"/>
              </a:rPr>
              <a:t> validate, </a:t>
            </a:r>
            <a:r>
              <a:rPr lang="en-US" sz="1800" dirty="0" err="1">
                <a:latin typeface="Times New Roman" panose="02020603050405020304" pitchFamily="18" charset="0"/>
                <a:cs typeface="Times New Roman" panose="02020603050405020304" pitchFamily="18" charset="0"/>
              </a:rPr>
              <a:t>Giá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trị</a:t>
            </a:r>
            <a:r>
              <a:rPr lang="en-US" sz="1800" dirty="0">
                <a:latin typeface="Times New Roman" panose="02020603050405020304" pitchFamily="18" charset="0"/>
                <a:cs typeface="Times New Roman" panose="02020603050405020304" pitchFamily="18" charset="0"/>
              </a:rPr>
              <a:t> validate( </a:t>
            </a:r>
            <a:r>
              <a:rPr lang="en-US" sz="1800" dirty="0" err="1">
                <a:latin typeface="Times New Roman" panose="02020603050405020304" pitchFamily="18" charset="0"/>
                <a:cs typeface="Times New Roman" panose="02020603050405020304" pitchFamily="18" charset="0"/>
              </a:rPr>
              <a:t>dành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minlength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maxlength</a:t>
            </a:r>
            <a:r>
              <a:rPr lang="en-US" sz="1800" dirty="0">
                <a:latin typeface="Times New Roman" panose="02020603050405020304" pitchFamily="18" charset="0"/>
                <a:cs typeface="Times New Roman" panose="02020603050405020304" pitchFamily="18" charset="0"/>
              </a:rPr>
              <a:t> - nullable )</a:t>
            </a:r>
          </a:p>
          <a:p>
            <a:pPr lvl="3">
              <a:lnSpc>
                <a:spcPct val="150000"/>
              </a:lnSpc>
            </a:pPr>
            <a:r>
              <a:rPr lang="en-US" sz="1800" dirty="0" err="1">
                <a:latin typeface="Times New Roman" panose="02020603050405020304" pitchFamily="18" charset="0"/>
                <a:cs typeface="Times New Roman" panose="02020603050405020304" pitchFamily="18" charset="0"/>
              </a:rPr>
              <a:t>Danh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lỗi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object bao </a:t>
            </a:r>
            <a:r>
              <a:rPr lang="en-US" sz="1800" dirty="0" err="1">
                <a:latin typeface="Times New Roman" panose="02020603050405020304" pitchFamily="18" charset="0"/>
                <a:cs typeface="Times New Roman" panose="02020603050405020304" pitchFamily="18" charset="0"/>
              </a:rPr>
              <a:t>gồm</a:t>
            </a:r>
            <a:r>
              <a:rPr lang="en-US" sz="1800" dirty="0">
                <a:latin typeface="Times New Roman" panose="02020603050405020304" pitchFamily="18" charset="0"/>
                <a:cs typeface="Times New Roman" panose="02020603050405020304" pitchFamily="18" charset="0"/>
              </a:rPr>
              <a:t> :</a:t>
            </a:r>
          </a:p>
          <a:p>
            <a:pPr marL="1828800" lvl="4" indent="0">
              <a:lnSpc>
                <a:spcPct val="150000"/>
              </a:lnSpc>
              <a:buNone/>
            </a:pP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‘required’ : ‘</a:t>
            </a:r>
            <a:r>
              <a:rPr lang="en-US" sz="1800" dirty="0" err="1">
                <a:latin typeface="Times New Roman" panose="02020603050405020304" pitchFamily="18" charset="0"/>
                <a:cs typeface="Times New Roman" panose="02020603050405020304" pitchFamily="18" charset="0"/>
              </a:rPr>
              <a:t>Vui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lòng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nhập</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minlength</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Tối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thiểu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trị</a:t>
            </a:r>
            <a:r>
              <a:rPr lang="en-US" sz="1800" dirty="0">
                <a:latin typeface="Times New Roman" panose="02020603050405020304" pitchFamily="18" charset="0"/>
                <a:cs typeface="Times New Roman" panose="02020603050405020304" pitchFamily="18" charset="0"/>
              </a:rPr>
              <a:t> validate}` </a:t>
            </a:r>
            <a:r>
              <a:rPr lang="en-US" sz="1800" dirty="0" err="1">
                <a:latin typeface="Times New Roman" panose="02020603050405020304" pitchFamily="18" charset="0"/>
                <a:cs typeface="Times New Roman" panose="02020603050405020304" pitchFamily="18" charset="0"/>
              </a:rPr>
              <a:t>ký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tự</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‘custom’ :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t>
            </a:r>
          </a:p>
          <a:p>
            <a:pPr lvl="2">
              <a:lnSpc>
                <a:spcPct val="150000"/>
              </a:lnSpc>
            </a:pPr>
            <a:endParaRPr lang="en-US" sz="1800" dirty="0">
              <a:latin typeface="Times New Roman" panose="02020603050405020304" pitchFamily="18" charset="0"/>
              <a:cs typeface="Times New Roman" panose="02020603050405020304" pitchFamily="18" charset="0"/>
            </a:endParaRPr>
          </a:p>
          <a:p>
            <a:pPr lvl="2">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2B17039-91D7-4B52-86F8-7D3356D4978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871584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11. Bonus</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233996"/>
            <a:ext cx="10637407" cy="5351442"/>
          </a:xfrm>
        </p:spPr>
        <p:txBody>
          <a:bodyPr>
            <a:normAutofit/>
          </a:bodyPr>
          <a:lstStyle/>
          <a:p>
            <a:pPr lvl="2">
              <a:lnSpc>
                <a:spcPct val="150000"/>
              </a:lnSpc>
            </a:pPr>
            <a:r>
              <a:rPr lang="vi-VN" dirty="0"/>
              <a:t>Local Storage có công dụng tương tự như cookie</a:t>
            </a:r>
            <a:endParaRPr lang="en-US" dirty="0"/>
          </a:p>
          <a:p>
            <a:pPr lvl="3">
              <a:lnSpc>
                <a:spcPct val="150000"/>
              </a:lnSpc>
            </a:pPr>
            <a:r>
              <a:rPr lang="en-US" dirty="0"/>
              <a:t>L</a:t>
            </a:r>
            <a:r>
              <a:rPr lang="vi-VN" dirty="0"/>
              <a:t>ưu trữ thông tin trên browser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cookie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trự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cookie ( ~5MB ).</a:t>
            </a:r>
          </a:p>
          <a:p>
            <a:pPr lvl="3">
              <a:lnSpc>
                <a:spcPct val="150000"/>
              </a:lnSpc>
            </a:pPr>
            <a:r>
              <a:rPr lang="vi-VN" dirty="0"/>
              <a:t>Lưu trữ dữ liệu vô thời hạn, dữ liệu sẽ được </a:t>
            </a:r>
            <a:r>
              <a:rPr lang="en-US" dirty="0" err="1">
                <a:latin typeface="Times New Roman" panose="02020603050405020304" pitchFamily="18" charset="0"/>
                <a:cs typeface="Times New Roman" panose="02020603050405020304" pitchFamily="18" charset="0"/>
              </a:rPr>
              <a:t>hủy</a:t>
            </a:r>
            <a:r>
              <a:rPr lang="en-US" dirty="0"/>
              <a:t> </a:t>
            </a:r>
            <a:r>
              <a:rPr lang="vi-VN" dirty="0"/>
              <a:t>cho tới khi người dùng clear history</a:t>
            </a:r>
            <a:r>
              <a:rPr lang="en-US" dirty="0"/>
              <a:t>.</a:t>
            </a:r>
            <a:endParaRPr lang="en-US" sz="1600" dirty="0">
              <a:cs typeface="Times New Roman" panose="02020603050405020304" pitchFamily="18" charset="0"/>
            </a:endParaRPr>
          </a:p>
        </p:txBody>
      </p:sp>
    </p:spTree>
    <p:extLst>
      <p:ext uri="{BB962C8B-B14F-4D97-AF65-F5344CB8AC3E}">
        <p14:creationId xmlns:p14="http://schemas.microsoft.com/office/powerpoint/2010/main" val="8652818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CFBDD12-0F93-4093-8481-F4E28A42B150}"/>
              </a:ext>
            </a:extLst>
          </p:cNvPr>
          <p:cNvSpPr>
            <a:spLocks noGrp="1"/>
          </p:cNvSpPr>
          <p:nvPr>
            <p:ph idx="1"/>
          </p:nvPr>
        </p:nvSpPr>
        <p:spPr/>
        <p:txBody>
          <a:bodyPr/>
          <a:lstStyle/>
          <a:p>
            <a:endParaRPr lang="en-US"/>
          </a:p>
        </p:txBody>
      </p:sp>
      <p:sp>
        <p:nvSpPr>
          <p:cNvPr id="8" name="Title 7">
            <a:extLst>
              <a:ext uri="{FF2B5EF4-FFF2-40B4-BE49-F238E27FC236}">
                <a16:creationId xmlns:a16="http://schemas.microsoft.com/office/drawing/2014/main" id="{302A91E5-5D8A-4884-AA7F-51CE3363AF81}"/>
              </a:ext>
            </a:extLst>
          </p:cNvPr>
          <p:cNvSpPr>
            <a:spLocks noGrp="1"/>
          </p:cNvSpPr>
          <p:nvPr>
            <p:ph type="title"/>
          </p:nvPr>
        </p:nvSpPr>
        <p:spPr/>
        <p:txBody>
          <a:bodyPr/>
          <a:lstStyle/>
          <a:p>
            <a:endParaRPr lang="en-US"/>
          </a:p>
        </p:txBody>
      </p:sp>
      <p:pic>
        <p:nvPicPr>
          <p:cNvPr id="1028" name="Picture 4" descr="Kết quả hình ảnh cho nodejs mongodb">
            <a:extLst>
              <a:ext uri="{FF2B5EF4-FFF2-40B4-BE49-F238E27FC236}">
                <a16:creationId xmlns:a16="http://schemas.microsoft.com/office/drawing/2014/main" id="{9FEE4E5A-F4C4-4413-9EDB-B3DC7743A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4357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a:t>
            </a:r>
            <a:r>
              <a:rPr lang="en-US" sz="3600" dirty="0" err="1">
                <a:latin typeface="Times New Roman" panose="02020603050405020304" pitchFamily="18" charset="0"/>
                <a:cs typeface="Times New Roman" panose="02020603050405020304" pitchFamily="18" charset="0"/>
              </a:rPr>
              <a:t>Xây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dựng</a:t>
            </a:r>
            <a:r>
              <a:rPr lang="en-US" sz="3600" dirty="0">
                <a:latin typeface="Times New Roman" panose="02020603050405020304" pitchFamily="18" charset="0"/>
                <a:cs typeface="Times New Roman" panose="02020603050405020304" pitchFamily="18" charset="0"/>
              </a:rPr>
              <a:t> Restful API </a:t>
            </a:r>
            <a:r>
              <a:rPr lang="en-US" sz="3600" dirty="0" err="1">
                <a:latin typeface="Times New Roman" panose="02020603050405020304" pitchFamily="18" charset="0"/>
                <a:cs typeface="Times New Roman" panose="02020603050405020304" pitchFamily="18" charset="0"/>
              </a:rPr>
              <a:t>Sử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r>
              <a:rPr lang="en-US" sz="3600" dirty="0">
                <a:latin typeface="Times New Roman" panose="02020603050405020304" pitchFamily="18" charset="0"/>
                <a:cs typeface="Times New Roman" panose="02020603050405020304" pitchFamily="18" charset="0"/>
              </a:rPr>
              <a:t> NodeJS</a:t>
            </a:r>
          </a:p>
        </p:txBody>
      </p:sp>
      <p:sp>
        <p:nvSpPr>
          <p:cNvPr id="3" name="Content Placeholder 2">
            <a:extLst>
              <a:ext uri="{FF2B5EF4-FFF2-40B4-BE49-F238E27FC236}">
                <a16:creationId xmlns:a16="http://schemas.microsoft.com/office/drawing/2014/main" id="{C6CAE640-CEFF-41F0-BBE5-8A70A30A3CB3}"/>
              </a:ext>
            </a:extLst>
          </p:cNvPr>
          <p:cNvSpPr>
            <a:spLocks noGrp="1"/>
          </p:cNvSpPr>
          <p:nvPr>
            <p:ph idx="1"/>
          </p:nvPr>
        </p:nvSpPr>
        <p:spPr>
          <a:xfrm>
            <a:off x="646111" y="1926454"/>
            <a:ext cx="10637407" cy="4658984"/>
          </a:xfrm>
        </p:spPr>
        <p:txBody>
          <a:bodyPr>
            <a:normAutofit/>
          </a:bodyPr>
          <a:lstStyle/>
          <a:p>
            <a:pPr lvl="1">
              <a:lnSpc>
                <a:spcPct val="150000"/>
              </a:lnSpc>
            </a:pPr>
            <a:r>
              <a:rPr lang="en-US" dirty="0">
                <a:latin typeface="Times New Roman" panose="02020603050405020304" pitchFamily="18" charset="0"/>
                <a:cs typeface="Times New Roman" panose="02020603050405020304" pitchFamily="18" charset="0"/>
              </a:rPr>
              <a:t>REST</a:t>
            </a:r>
          </a:p>
          <a:p>
            <a:pPr lvl="2">
              <a:lnSpc>
                <a:spcPct val="150000"/>
              </a:lnSpc>
            </a:pP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a:p>
            <a:pPr lvl="2">
              <a:lnSpc>
                <a:spcPct val="150000"/>
              </a:lnSpc>
            </a:pPr>
            <a:r>
              <a:rPr lang="en-US" dirty="0">
                <a:latin typeface="Times New Roman" panose="02020603050405020304" pitchFamily="18" charset="0"/>
                <a:cs typeface="Times New Roman" panose="02020603050405020304" pitchFamily="18" charset="0"/>
              </a:rPr>
              <a:t>Stateless : phi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endParaRPr lang="en-US" dirty="0">
              <a:latin typeface="Times New Roman" panose="02020603050405020304" pitchFamily="18" charset="0"/>
              <a:cs typeface="Times New Roman" panose="02020603050405020304" pitchFamily="18" charset="0"/>
            </a:endParaRPr>
          </a:p>
          <a:p>
            <a:pPr lvl="3">
              <a:lnSpc>
                <a:spcPct val="150000"/>
              </a:lnSpc>
            </a:pP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server, client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chuyện</a:t>
            </a:r>
            <a:r>
              <a:rPr lang="en-US" dirty="0">
                <a:latin typeface="Times New Roman" panose="02020603050405020304" pitchFamily="18" charset="0"/>
                <a:cs typeface="Times New Roman" panose="02020603050405020304" pitchFamily="18" charset="0"/>
              </a:rPr>
              <a:t>, server, client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ở request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response</a:t>
            </a:r>
          </a:p>
          <a:p>
            <a:pPr lvl="3">
              <a:lnSpc>
                <a:spcPct val="150000"/>
              </a:lnSpc>
            </a:pPr>
            <a:r>
              <a:rPr lang="en-US" dirty="0">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HTTP</a:t>
            </a:r>
          </a:p>
          <a:p>
            <a:pPr lvl="1">
              <a:lnSpc>
                <a:spcPct val="150000"/>
              </a:lnSpc>
            </a:pPr>
            <a:r>
              <a:rPr lang="en-US" dirty="0">
                <a:latin typeface="Times New Roman" panose="02020603050405020304" pitchFamily="18" charset="0"/>
                <a:cs typeface="Times New Roman" panose="02020603050405020304" pitchFamily="18" charset="0"/>
              </a:rPr>
              <a:t>API ( Application Programming Interface )</a:t>
            </a:r>
          </a:p>
          <a:p>
            <a:pPr lvl="2">
              <a:lnSpc>
                <a:spcPct val="150000"/>
              </a:lnSpc>
            </a:pP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 web, windows, game,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cứng</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can </a:t>
            </a:r>
            <a:r>
              <a:rPr lang="en-US" dirty="0" err="1">
                <a:latin typeface="Times New Roman" panose="02020603050405020304" pitchFamily="18" charset="0"/>
                <a:cs typeface="Times New Roman" panose="02020603050405020304" pitchFamily="18" charset="0"/>
              </a:rPr>
              <a:t>thiệp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codebase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a:p>
            <a:pPr lvl="2">
              <a:lnSpc>
                <a:spcPct val="150000"/>
              </a:lnSpc>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6B439A7-D609-4E8B-83A4-DB16062AFCCE}"/>
              </a:ext>
            </a:extLst>
          </p:cNvPr>
          <p:cNvPicPr>
            <a:picLocks noChangeAspect="1"/>
          </p:cNvPicPr>
          <p:nvPr/>
        </p:nvPicPr>
        <p:blipFill>
          <a:blip r:embed="rId2"/>
          <a:stretch>
            <a:fillRect/>
          </a:stretch>
        </p:blipFill>
        <p:spPr>
          <a:xfrm>
            <a:off x="5193852" y="1628358"/>
            <a:ext cx="6562725" cy="1914525"/>
          </a:xfrm>
          <a:prstGeom prst="rect">
            <a:avLst/>
          </a:prstGeom>
        </p:spPr>
      </p:pic>
    </p:spTree>
    <p:extLst>
      <p:ext uri="{BB962C8B-B14F-4D97-AF65-F5344CB8AC3E}">
        <p14:creationId xmlns:p14="http://schemas.microsoft.com/office/powerpoint/2010/main" val="4546008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a:t>
            </a:r>
            <a:r>
              <a:rPr lang="en-US" sz="3600" dirty="0" err="1">
                <a:latin typeface="Times New Roman" panose="02020603050405020304" pitchFamily="18" charset="0"/>
                <a:cs typeface="Times New Roman" panose="02020603050405020304" pitchFamily="18" charset="0"/>
              </a:rPr>
              <a:t>Xây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dựng</a:t>
            </a:r>
            <a:r>
              <a:rPr lang="en-US" sz="3600" dirty="0">
                <a:latin typeface="Times New Roman" panose="02020603050405020304" pitchFamily="18" charset="0"/>
                <a:cs typeface="Times New Roman" panose="02020603050405020304" pitchFamily="18" charset="0"/>
              </a:rPr>
              <a:t> Restful API </a:t>
            </a:r>
            <a:r>
              <a:rPr lang="en-US" sz="3600" dirty="0" err="1">
                <a:latin typeface="Times New Roman" panose="02020603050405020304" pitchFamily="18" charset="0"/>
                <a:cs typeface="Times New Roman" panose="02020603050405020304" pitchFamily="18" charset="0"/>
              </a:rPr>
              <a:t>Sử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r>
              <a:rPr lang="en-US" sz="3600" dirty="0">
                <a:latin typeface="Times New Roman" panose="02020603050405020304" pitchFamily="18" charset="0"/>
                <a:cs typeface="Times New Roman" panose="02020603050405020304" pitchFamily="18" charset="0"/>
              </a:rPr>
              <a:t> NodeJS</a:t>
            </a:r>
          </a:p>
        </p:txBody>
      </p:sp>
      <p:sp>
        <p:nvSpPr>
          <p:cNvPr id="6" name="Content Placeholder 5">
            <a:extLst>
              <a:ext uri="{FF2B5EF4-FFF2-40B4-BE49-F238E27FC236}">
                <a16:creationId xmlns:a16="http://schemas.microsoft.com/office/drawing/2014/main" id="{39CD99C0-198E-4BE9-B52B-79D0D5E138EC}"/>
              </a:ext>
            </a:extLst>
          </p:cNvPr>
          <p:cNvSpPr>
            <a:spLocks noGrp="1"/>
          </p:cNvSpPr>
          <p:nvPr>
            <p:ph idx="1"/>
          </p:nvPr>
        </p:nvSpPr>
        <p:spPr>
          <a:xfrm>
            <a:off x="1103312" y="1722268"/>
            <a:ext cx="8946541" cy="4526131"/>
          </a:xfrm>
        </p:spPr>
        <p:txBody>
          <a:bodyPr/>
          <a:lstStyle/>
          <a:p>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server. </a:t>
            </a:r>
          </a:p>
          <a:p>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nodejs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nodejs.org</a:t>
            </a:r>
          </a:p>
          <a:p>
            <a:r>
              <a:rPr lang="en-US" dirty="0">
                <a:latin typeface="Times New Roman" panose="02020603050405020304" pitchFamily="18" charset="0"/>
                <a:cs typeface="Times New Roman" panose="02020603050405020304" pitchFamily="18" charset="0"/>
              </a:rPr>
              <a:t>LTS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stable</a:t>
            </a:r>
          </a:p>
          <a:p>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nodejs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1 framework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express </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Hapi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Restify</a:t>
            </a:r>
            <a:endParaRPr lang="en-US" dirty="0">
              <a:latin typeface="Times New Roman" panose="02020603050405020304" pitchFamily="18" charset="0"/>
              <a:cs typeface="Times New Roman" panose="02020603050405020304" pitchFamily="18" charset="0"/>
            </a:endParaRPr>
          </a:p>
        </p:txBody>
      </p:sp>
      <p:pic>
        <p:nvPicPr>
          <p:cNvPr id="7" name="Content Placeholder 4">
            <a:extLst>
              <a:ext uri="{FF2B5EF4-FFF2-40B4-BE49-F238E27FC236}">
                <a16:creationId xmlns:a16="http://schemas.microsoft.com/office/drawing/2014/main" id="{DA0BAA39-3E2D-4F1A-B9F6-97CD2E9882EA}"/>
              </a:ext>
            </a:extLst>
          </p:cNvPr>
          <p:cNvPicPr>
            <a:picLocks noChangeAspect="1"/>
          </p:cNvPicPr>
          <p:nvPr/>
        </p:nvPicPr>
        <p:blipFill>
          <a:blip r:embed="rId2"/>
          <a:stretch>
            <a:fillRect/>
          </a:stretch>
        </p:blipFill>
        <p:spPr>
          <a:xfrm>
            <a:off x="6129707" y="4304929"/>
            <a:ext cx="5793004" cy="2365899"/>
          </a:xfrm>
          <a:prstGeom prst="rect">
            <a:avLst/>
          </a:prstGeom>
        </p:spPr>
      </p:pic>
    </p:spTree>
    <p:extLst>
      <p:ext uri="{BB962C8B-B14F-4D97-AF65-F5344CB8AC3E}">
        <p14:creationId xmlns:p14="http://schemas.microsoft.com/office/powerpoint/2010/main" val="31704133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a:t>
            </a:r>
            <a:r>
              <a:rPr lang="en-US" sz="3600" dirty="0" err="1">
                <a:latin typeface="Times New Roman" panose="02020603050405020304" pitchFamily="18" charset="0"/>
                <a:cs typeface="Times New Roman" panose="02020603050405020304" pitchFamily="18" charset="0"/>
              </a:rPr>
              <a:t>Xây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dựng</a:t>
            </a:r>
            <a:r>
              <a:rPr lang="en-US" sz="3600" dirty="0">
                <a:latin typeface="Times New Roman" panose="02020603050405020304" pitchFamily="18" charset="0"/>
                <a:cs typeface="Times New Roman" panose="02020603050405020304" pitchFamily="18" charset="0"/>
              </a:rPr>
              <a:t> Restful API </a:t>
            </a:r>
            <a:r>
              <a:rPr lang="en-US" sz="3600" dirty="0" err="1">
                <a:latin typeface="Times New Roman" panose="02020603050405020304" pitchFamily="18" charset="0"/>
                <a:cs typeface="Times New Roman" panose="02020603050405020304" pitchFamily="18" charset="0"/>
              </a:rPr>
              <a:t>Sử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r>
              <a:rPr lang="en-US" sz="3600" dirty="0">
                <a:latin typeface="Times New Roman" panose="02020603050405020304" pitchFamily="18" charset="0"/>
                <a:cs typeface="Times New Roman" panose="02020603050405020304" pitchFamily="18" charset="0"/>
              </a:rPr>
              <a:t> NodeJS</a:t>
            </a:r>
          </a:p>
        </p:txBody>
      </p:sp>
      <p:sp>
        <p:nvSpPr>
          <p:cNvPr id="6" name="Content Placeholder 5">
            <a:extLst>
              <a:ext uri="{FF2B5EF4-FFF2-40B4-BE49-F238E27FC236}">
                <a16:creationId xmlns:a16="http://schemas.microsoft.com/office/drawing/2014/main" id="{39CD99C0-198E-4BE9-B52B-79D0D5E138EC}"/>
              </a:ext>
            </a:extLst>
          </p:cNvPr>
          <p:cNvSpPr>
            <a:spLocks noGrp="1"/>
          </p:cNvSpPr>
          <p:nvPr>
            <p:ph idx="1"/>
          </p:nvPr>
        </p:nvSpPr>
        <p:spPr>
          <a:xfrm>
            <a:off x="1103312" y="1722268"/>
            <a:ext cx="8946541" cy="4526131"/>
          </a:xfrm>
        </p:spPr>
        <p:txBody>
          <a:bodyPr/>
          <a:lstStyle/>
          <a:p>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p>
          <a:p>
            <a:pPr lvl="1"/>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npm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file </a:t>
            </a:r>
            <a:r>
              <a:rPr lang="en-US" b="1" dirty="0" err="1">
                <a:latin typeface="Times New Roman" panose="02020603050405020304" pitchFamily="18" charset="0"/>
                <a:cs typeface="Times New Roman" panose="02020603050405020304" pitchFamily="18" charset="0"/>
              </a:rPr>
              <a:t>package.json</a:t>
            </a:r>
            <a:endParaRPr lang="en-US" b="1"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express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npm</a:t>
            </a:r>
            <a:r>
              <a:rPr lang="en-US" b="1" dirty="0">
                <a:latin typeface="Times New Roman" panose="02020603050405020304" pitchFamily="18" charset="0"/>
                <a:cs typeface="Times New Roman" panose="02020603050405020304" pitchFamily="18" charset="0"/>
              </a:rPr>
              <a:t> install express –save</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file </a:t>
            </a:r>
            <a:r>
              <a:rPr lang="en-US" b="1" dirty="0">
                <a:latin typeface="Times New Roman" panose="02020603050405020304" pitchFamily="18" charset="0"/>
                <a:cs typeface="Times New Roman" panose="02020603050405020304" pitchFamily="18" charset="0"/>
              </a:rPr>
              <a:t>server.js</a:t>
            </a:r>
          </a:p>
        </p:txBody>
      </p:sp>
      <p:pic>
        <p:nvPicPr>
          <p:cNvPr id="7" name="Content Placeholder 4">
            <a:extLst>
              <a:ext uri="{FF2B5EF4-FFF2-40B4-BE49-F238E27FC236}">
                <a16:creationId xmlns:a16="http://schemas.microsoft.com/office/drawing/2014/main" id="{DA0BAA39-3E2D-4F1A-B9F6-97CD2E9882EA}"/>
              </a:ext>
            </a:extLst>
          </p:cNvPr>
          <p:cNvPicPr>
            <a:picLocks noChangeAspect="1"/>
          </p:cNvPicPr>
          <p:nvPr/>
        </p:nvPicPr>
        <p:blipFill>
          <a:blip r:embed="rId2"/>
          <a:stretch>
            <a:fillRect/>
          </a:stretch>
        </p:blipFill>
        <p:spPr>
          <a:xfrm>
            <a:off x="6129707" y="4304929"/>
            <a:ext cx="5793004" cy="2365899"/>
          </a:xfrm>
          <a:prstGeom prst="rect">
            <a:avLst/>
          </a:prstGeom>
        </p:spPr>
      </p:pic>
    </p:spTree>
    <p:extLst>
      <p:ext uri="{BB962C8B-B14F-4D97-AF65-F5344CB8AC3E}">
        <p14:creationId xmlns:p14="http://schemas.microsoft.com/office/powerpoint/2010/main" val="23309042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a:t>
            </a:r>
            <a:r>
              <a:rPr lang="en-US" sz="3600" dirty="0" err="1">
                <a:latin typeface="Times New Roman" panose="02020603050405020304" pitchFamily="18" charset="0"/>
                <a:cs typeface="Times New Roman" panose="02020603050405020304" pitchFamily="18" charset="0"/>
              </a:rPr>
              <a:t>Xây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dựng</a:t>
            </a:r>
            <a:r>
              <a:rPr lang="en-US" sz="3600" dirty="0">
                <a:latin typeface="Times New Roman" panose="02020603050405020304" pitchFamily="18" charset="0"/>
                <a:cs typeface="Times New Roman" panose="02020603050405020304" pitchFamily="18" charset="0"/>
              </a:rPr>
              <a:t> Restful API </a:t>
            </a:r>
            <a:r>
              <a:rPr lang="en-US" sz="3600" dirty="0" err="1">
                <a:latin typeface="Times New Roman" panose="02020603050405020304" pitchFamily="18" charset="0"/>
                <a:cs typeface="Times New Roman" panose="02020603050405020304" pitchFamily="18" charset="0"/>
              </a:rPr>
              <a:t>Sử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r>
              <a:rPr lang="en-US" sz="3600" dirty="0">
                <a:latin typeface="Times New Roman" panose="02020603050405020304" pitchFamily="18" charset="0"/>
                <a:cs typeface="Times New Roman" panose="02020603050405020304" pitchFamily="18" charset="0"/>
              </a:rPr>
              <a:t> NodeJS</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1103312" y="1669002"/>
            <a:ext cx="8946541" cy="4579397"/>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Route : </a:t>
            </a:r>
          </a:p>
          <a:p>
            <a:pPr lvl="1"/>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link</a:t>
            </a:r>
          </a:p>
          <a:p>
            <a:pPr lvl="1"/>
            <a:r>
              <a:rPr lang="en-US" dirty="0">
                <a:latin typeface="Times New Roman" panose="02020603050405020304" pitchFamily="18" charset="0"/>
                <a:cs typeface="Times New Roman" panose="02020603050405020304" pitchFamily="18" charset="0"/>
              </a:rPr>
              <a:t>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p>
          <a:p>
            <a:pPr lvl="2"/>
            <a:r>
              <a:rPr lang="en-US" dirty="0">
                <a:latin typeface="Times New Roman" panose="02020603050405020304" pitchFamily="18" charset="0"/>
                <a:cs typeface="Times New Roman" panose="02020603050405020304" pitchFamily="18" charset="0"/>
              </a:rPr>
              <a:t>URL</a:t>
            </a:r>
          </a:p>
          <a:p>
            <a:pPr lvl="2"/>
            <a:r>
              <a:rPr lang="en-US" dirty="0">
                <a:latin typeface="Times New Roman" panose="02020603050405020304" pitchFamily="18" charset="0"/>
                <a:cs typeface="Times New Roman" panose="02020603050405020304" pitchFamily="18" charset="0"/>
              </a:rPr>
              <a:t>HTTP Method</a:t>
            </a:r>
          </a:p>
          <a:p>
            <a:pPr lvl="2"/>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Middleware :</a:t>
            </a:r>
          </a:p>
          <a:p>
            <a:pPr lvl="1"/>
            <a:r>
              <a:rPr lang="en-US" dirty="0">
                <a:latin typeface="Times New Roman" panose="02020603050405020304" pitchFamily="18" charset="0"/>
                <a:cs typeface="Times New Roman" panose="02020603050405020304" pitchFamily="18" charset="0"/>
              </a:rPr>
              <a:t>Ở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1 middleware đ</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req,res,next</a:t>
            </a:r>
            <a:r>
              <a:rPr lang="en-US" dirty="0">
                <a:latin typeface="Times New Roman" panose="02020603050405020304" pitchFamily="18" charset="0"/>
                <a:cs typeface="Times New Roman" panose="02020603050405020304" pitchFamily="18" charset="0"/>
              </a:rPr>
              <a:t>.</a:t>
            </a:r>
          </a:p>
          <a:p>
            <a:pPr lvl="2"/>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next()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middleware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req,res</a:t>
            </a: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VD : </a:t>
            </a:r>
            <a:r>
              <a:rPr lang="en-US" dirty="0">
                <a:latin typeface="Times New Roman" panose="02020603050405020304" pitchFamily="18" charset="0"/>
                <a:cs typeface="Times New Roman" panose="02020603050405020304" pitchFamily="18" charset="0"/>
                <a:hlinkClick r:id="rId2"/>
              </a:rPr>
              <a:t>https://expressjs.com/en/resources/middleware.html</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middleware </a:t>
            </a:r>
            <a:r>
              <a:rPr lang="en-US" dirty="0" err="1">
                <a:latin typeface="Times New Roman" panose="02020603050405020304" pitchFamily="18" charset="0"/>
                <a:cs typeface="Times New Roman" panose="02020603050405020304" pitchFamily="18" charset="0"/>
              </a:rPr>
              <a:t>morgan</a:t>
            </a:r>
            <a:endParaRPr lang="en-US"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A941E2D-DEAC-4FD1-B7D2-5EA24217B5E6}"/>
              </a:ext>
            </a:extLst>
          </p:cNvPr>
          <p:cNvPicPr>
            <a:picLocks noChangeAspect="1"/>
          </p:cNvPicPr>
          <p:nvPr/>
        </p:nvPicPr>
        <p:blipFill>
          <a:blip r:embed="rId3"/>
          <a:stretch>
            <a:fillRect/>
          </a:stretch>
        </p:blipFill>
        <p:spPr>
          <a:xfrm>
            <a:off x="7224204" y="2843767"/>
            <a:ext cx="4531586" cy="3848516"/>
          </a:xfrm>
          <a:prstGeom prst="rect">
            <a:avLst/>
          </a:prstGeom>
        </p:spPr>
      </p:pic>
    </p:spTree>
    <p:extLst>
      <p:ext uri="{BB962C8B-B14F-4D97-AF65-F5344CB8AC3E}">
        <p14:creationId xmlns:p14="http://schemas.microsoft.com/office/powerpoint/2010/main" val="19461205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a:t>
            </a:r>
            <a:r>
              <a:rPr lang="en-US" sz="3600" dirty="0" err="1">
                <a:latin typeface="Times New Roman" panose="02020603050405020304" pitchFamily="18" charset="0"/>
                <a:cs typeface="Times New Roman" panose="02020603050405020304" pitchFamily="18" charset="0"/>
              </a:rPr>
              <a:t>Xây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dựng</a:t>
            </a:r>
            <a:r>
              <a:rPr lang="en-US" sz="3600" dirty="0">
                <a:latin typeface="Times New Roman" panose="02020603050405020304" pitchFamily="18" charset="0"/>
                <a:cs typeface="Times New Roman" panose="02020603050405020304" pitchFamily="18" charset="0"/>
              </a:rPr>
              <a:t> Restful API </a:t>
            </a:r>
            <a:r>
              <a:rPr lang="en-US" sz="3600" dirty="0" err="1">
                <a:latin typeface="Times New Roman" panose="02020603050405020304" pitchFamily="18" charset="0"/>
                <a:cs typeface="Times New Roman" panose="02020603050405020304" pitchFamily="18" charset="0"/>
              </a:rPr>
              <a:t>Sử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r>
              <a:rPr lang="en-US" sz="3600" dirty="0">
                <a:latin typeface="Times New Roman" panose="02020603050405020304" pitchFamily="18" charset="0"/>
                <a:cs typeface="Times New Roman" panose="02020603050405020304" pitchFamily="18" charset="0"/>
              </a:rPr>
              <a:t> NodeJS</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1103312" y="1669002"/>
            <a:ext cx="8946541" cy="4579397"/>
          </a:xfrm>
        </p:spPr>
        <p:txBody>
          <a:bodyPr>
            <a:normAutofit/>
          </a:bodyPr>
          <a:lstStyle/>
          <a:p>
            <a:pPr lvl="1"/>
            <a:r>
              <a:rPr lang="en-US" dirty="0">
                <a:latin typeface="Times New Roman" panose="02020603050405020304" pitchFamily="18" charset="0"/>
                <a:cs typeface="Times New Roman" panose="02020603050405020304" pitchFamily="18" charset="0"/>
              </a:rPr>
              <a:t>JSON</a:t>
            </a:r>
          </a:p>
          <a:p>
            <a:pPr lvl="2"/>
            <a:r>
              <a:rPr lang="en-US" dirty="0" err="1">
                <a:latin typeface="Times New Roman" panose="02020603050405020304" pitchFamily="18" charset="0"/>
                <a:cs typeface="Times New Roman" panose="02020603050405020304" pitchFamily="18" charset="0"/>
              </a:rPr>
              <a:t>Cú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 </a:t>
            </a:r>
            <a:r>
              <a:rPr lang="en-US" sz="2800" b="1" dirty="0" err="1">
                <a:latin typeface="Times New Roman" panose="02020603050405020304" pitchFamily="18" charset="0"/>
                <a:cs typeface="Times New Roman" panose="02020603050405020304" pitchFamily="18" charset="0"/>
              </a:rPr>
              <a:t>res.json</a:t>
            </a:r>
            <a:r>
              <a:rPr lang="en-US" sz="2800" b="1" dirty="0">
                <a:latin typeface="Times New Roman" panose="02020603050405020304" pitchFamily="18" charset="0"/>
                <a:cs typeface="Times New Roman" panose="02020603050405020304" pitchFamily="18" charset="0"/>
              </a:rPr>
              <a:t>({ key : value });</a:t>
            </a:r>
          </a:p>
          <a:p>
            <a:pPr lvl="1"/>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database</a:t>
            </a:r>
          </a:p>
          <a:p>
            <a:pPr lvl="2"/>
            <a:r>
              <a:rPr lang="en-US" dirty="0">
                <a:latin typeface="Times New Roman" panose="02020603050405020304" pitchFamily="18" charset="0"/>
                <a:cs typeface="Times New Roman" panose="02020603050405020304" pitchFamily="18" charset="0"/>
              </a:rPr>
              <a:t>http://it-ebooks-api.info/v1/search/node</a:t>
            </a:r>
          </a:p>
        </p:txBody>
      </p:sp>
      <p:graphicFrame>
        <p:nvGraphicFramePr>
          <p:cNvPr id="5" name="Table 4">
            <a:extLst>
              <a:ext uri="{FF2B5EF4-FFF2-40B4-BE49-F238E27FC236}">
                <a16:creationId xmlns:a16="http://schemas.microsoft.com/office/drawing/2014/main" id="{32B20386-D533-47B8-986A-DEB789BA07F9}"/>
              </a:ext>
            </a:extLst>
          </p:cNvPr>
          <p:cNvGraphicFramePr>
            <a:graphicFrameLocks noGrp="1"/>
          </p:cNvGraphicFramePr>
          <p:nvPr>
            <p:extLst>
              <p:ext uri="{D42A27DB-BD31-4B8C-83A1-F6EECF244321}">
                <p14:modId xmlns:p14="http://schemas.microsoft.com/office/powerpoint/2010/main" val="1546779239"/>
              </p:ext>
            </p:extLst>
          </p:nvPr>
        </p:nvGraphicFramePr>
        <p:xfrm>
          <a:off x="1406124" y="3958700"/>
          <a:ext cx="9100930" cy="2227722"/>
        </p:xfrm>
        <a:graphic>
          <a:graphicData uri="http://schemas.openxmlformats.org/drawingml/2006/table">
            <a:tbl>
              <a:tblPr firstRow="1" bandRow="1">
                <a:tableStyleId>{5C22544A-7EE6-4342-B048-85BDC9FD1C3A}</a:tableStyleId>
              </a:tblPr>
              <a:tblGrid>
                <a:gridCol w="1820186">
                  <a:extLst>
                    <a:ext uri="{9D8B030D-6E8A-4147-A177-3AD203B41FA5}">
                      <a16:colId xmlns:a16="http://schemas.microsoft.com/office/drawing/2014/main" val="4042017658"/>
                    </a:ext>
                  </a:extLst>
                </a:gridCol>
                <a:gridCol w="1820186">
                  <a:extLst>
                    <a:ext uri="{9D8B030D-6E8A-4147-A177-3AD203B41FA5}">
                      <a16:colId xmlns:a16="http://schemas.microsoft.com/office/drawing/2014/main" val="529134266"/>
                    </a:ext>
                  </a:extLst>
                </a:gridCol>
                <a:gridCol w="1820186">
                  <a:extLst>
                    <a:ext uri="{9D8B030D-6E8A-4147-A177-3AD203B41FA5}">
                      <a16:colId xmlns:a16="http://schemas.microsoft.com/office/drawing/2014/main" val="693075310"/>
                    </a:ext>
                  </a:extLst>
                </a:gridCol>
                <a:gridCol w="1820186">
                  <a:extLst>
                    <a:ext uri="{9D8B030D-6E8A-4147-A177-3AD203B41FA5}">
                      <a16:colId xmlns:a16="http://schemas.microsoft.com/office/drawing/2014/main" val="4072737268"/>
                    </a:ext>
                  </a:extLst>
                </a:gridCol>
                <a:gridCol w="1820186">
                  <a:extLst>
                    <a:ext uri="{9D8B030D-6E8A-4147-A177-3AD203B41FA5}">
                      <a16:colId xmlns:a16="http://schemas.microsoft.com/office/drawing/2014/main" val="2176208084"/>
                    </a:ext>
                  </a:extLst>
                </a:gridCol>
              </a:tblGrid>
              <a:tr h="742574">
                <a:tc>
                  <a:txBody>
                    <a:bodyPr/>
                    <a:lstStyle/>
                    <a:p>
                      <a:pPr algn="ctr"/>
                      <a:r>
                        <a:rPr lang="en-US" dirty="0">
                          <a:latin typeface="Times New Roman" panose="02020603050405020304" pitchFamily="18" charset="0"/>
                          <a:cs typeface="Times New Roman" panose="02020603050405020304" pitchFamily="18" charset="0"/>
                        </a:rPr>
                        <a:t>Resource</a:t>
                      </a:r>
                    </a:p>
                  </a:txBody>
                  <a:tcPr anchor="ctr"/>
                </a:tc>
                <a:tc>
                  <a:txBody>
                    <a:bodyPr/>
                    <a:lstStyle/>
                    <a:p>
                      <a:pPr algn="ctr"/>
                      <a:r>
                        <a:rPr lang="en-US" dirty="0">
                          <a:latin typeface="Times New Roman" panose="02020603050405020304" pitchFamily="18" charset="0"/>
                          <a:cs typeface="Times New Roman" panose="02020603050405020304" pitchFamily="18" charset="0"/>
                        </a:rPr>
                        <a:t>GET</a:t>
                      </a:r>
                    </a:p>
                  </a:txBody>
                  <a:tcPr anchor="ctr"/>
                </a:tc>
                <a:tc>
                  <a:txBody>
                    <a:bodyPr/>
                    <a:lstStyle/>
                    <a:p>
                      <a:pPr algn="ctr"/>
                      <a:r>
                        <a:rPr lang="en-US" dirty="0">
                          <a:latin typeface="Times New Roman" panose="02020603050405020304" pitchFamily="18" charset="0"/>
                          <a:cs typeface="Times New Roman" panose="02020603050405020304" pitchFamily="18" charset="0"/>
                        </a:rPr>
                        <a:t>POST</a:t>
                      </a:r>
                    </a:p>
                  </a:txBody>
                  <a:tcPr anchor="ctr"/>
                </a:tc>
                <a:tc>
                  <a:txBody>
                    <a:bodyPr/>
                    <a:lstStyle/>
                    <a:p>
                      <a:pPr algn="ctr"/>
                      <a:r>
                        <a:rPr lang="en-US" dirty="0">
                          <a:latin typeface="Times New Roman" panose="02020603050405020304" pitchFamily="18" charset="0"/>
                          <a:cs typeface="Times New Roman" panose="02020603050405020304" pitchFamily="18" charset="0"/>
                        </a:rPr>
                        <a:t>PUT</a:t>
                      </a:r>
                    </a:p>
                  </a:txBody>
                  <a:tcPr anchor="ctr"/>
                </a:tc>
                <a:tc>
                  <a:txBody>
                    <a:bodyPr/>
                    <a:lstStyle/>
                    <a:p>
                      <a:pPr algn="ctr"/>
                      <a:r>
                        <a:rPr lang="en-US" dirty="0">
                          <a:latin typeface="Times New Roman" panose="02020603050405020304" pitchFamily="18" charset="0"/>
                          <a:cs typeface="Times New Roman" panose="02020603050405020304" pitchFamily="18" charset="0"/>
                        </a:rPr>
                        <a:t>DELETE</a:t>
                      </a:r>
                    </a:p>
                  </a:txBody>
                  <a:tcPr anchor="ctr"/>
                </a:tc>
                <a:extLst>
                  <a:ext uri="{0D108BD9-81ED-4DB2-BD59-A6C34878D82A}">
                    <a16:rowId xmlns:a16="http://schemas.microsoft.com/office/drawing/2014/main" val="3112945116"/>
                  </a:ext>
                </a:extLst>
              </a:tr>
              <a:tr h="742574">
                <a:tc>
                  <a:txBody>
                    <a:bodyPr/>
                    <a:lstStyle/>
                    <a:p>
                      <a:pPr algn="ctr"/>
                      <a:r>
                        <a:rPr lang="en-US" dirty="0">
                          <a:latin typeface="Times New Roman" panose="02020603050405020304" pitchFamily="18" charset="0"/>
                          <a:cs typeface="Times New Roman" panose="02020603050405020304" pitchFamily="18" charset="0"/>
                        </a:rPr>
                        <a:t>/books</a:t>
                      </a:r>
                    </a:p>
                  </a:txBody>
                  <a:tcPr anchor="ctr"/>
                </a:tc>
                <a:tc>
                  <a:txBody>
                    <a:bodyPr/>
                    <a:lstStyle/>
                    <a:p>
                      <a:pPr algn="ctr"/>
                      <a:r>
                        <a:rPr lang="en-US" dirty="0">
                          <a:latin typeface="Times New Roman" panose="02020603050405020304" pitchFamily="18" charset="0"/>
                          <a:cs typeface="Times New Roman" panose="02020603050405020304" pitchFamily="18" charset="0"/>
                        </a:rPr>
                        <a:t>list</a:t>
                      </a:r>
                    </a:p>
                  </a:txBody>
                  <a:tcPr anchor="ctr"/>
                </a:tc>
                <a:tc>
                  <a:txBody>
                    <a:bodyPr/>
                    <a:lstStyle/>
                    <a:p>
                      <a:pPr algn="ctr"/>
                      <a:r>
                        <a:rPr lang="en-US" dirty="0">
                          <a:latin typeface="Times New Roman" panose="02020603050405020304" pitchFamily="18" charset="0"/>
                          <a:cs typeface="Times New Roman" panose="02020603050405020304" pitchFamily="18" charset="0"/>
                        </a:rPr>
                        <a:t>Create a new book</a:t>
                      </a:r>
                    </a:p>
                  </a:txBody>
                  <a:tcPr anchor="ctr"/>
                </a:tc>
                <a:tc>
                  <a:txBody>
                    <a:bodyPr/>
                    <a:lstStyle/>
                    <a:p>
                      <a:pPr algn="ctr"/>
                      <a:r>
                        <a:rPr lang="en-US" dirty="0">
                          <a:latin typeface="Times New Roman" panose="02020603050405020304" pitchFamily="18" charset="0"/>
                          <a:cs typeface="Times New Roman" panose="02020603050405020304" pitchFamily="18" charset="0"/>
                        </a:rPr>
                        <a:t>error</a:t>
                      </a:r>
                    </a:p>
                  </a:txBody>
                  <a:tcPr anchor="ctr"/>
                </a:tc>
                <a:tc>
                  <a:txBody>
                    <a:bodyPr/>
                    <a:lstStyle/>
                    <a:p>
                      <a:pPr algn="ctr"/>
                      <a:r>
                        <a:rPr lang="en-US" dirty="0">
                          <a:latin typeface="Times New Roman" panose="02020603050405020304" pitchFamily="18" charset="0"/>
                          <a:cs typeface="Times New Roman" panose="02020603050405020304" pitchFamily="18" charset="0"/>
                        </a:rPr>
                        <a:t>Delete all</a:t>
                      </a:r>
                    </a:p>
                  </a:txBody>
                  <a:tcPr anchor="ctr"/>
                </a:tc>
                <a:extLst>
                  <a:ext uri="{0D108BD9-81ED-4DB2-BD59-A6C34878D82A}">
                    <a16:rowId xmlns:a16="http://schemas.microsoft.com/office/drawing/2014/main" val="1962569618"/>
                  </a:ext>
                </a:extLst>
              </a:tr>
              <a:tr h="742574">
                <a:tc>
                  <a:txBody>
                    <a:bodyPr/>
                    <a:lstStyle/>
                    <a:p>
                      <a:pPr algn="ctr"/>
                      <a:r>
                        <a:rPr lang="en-US" dirty="0">
                          <a:latin typeface="Times New Roman" panose="02020603050405020304" pitchFamily="18" charset="0"/>
                          <a:cs typeface="Times New Roman" panose="02020603050405020304" pitchFamily="18" charset="0"/>
                        </a:rPr>
                        <a:t>/books/:id</a:t>
                      </a:r>
                    </a:p>
                  </a:txBody>
                  <a:tcPr anchor="ctr"/>
                </a:tc>
                <a:tc>
                  <a:txBody>
                    <a:bodyPr/>
                    <a:lstStyle/>
                    <a:p>
                      <a:pPr algn="ctr"/>
                      <a:r>
                        <a:rPr lang="en-US" dirty="0">
                          <a:latin typeface="Times New Roman" panose="02020603050405020304" pitchFamily="18" charset="0"/>
                          <a:cs typeface="Times New Roman" panose="02020603050405020304" pitchFamily="18" charset="0"/>
                        </a:rPr>
                        <a:t>Get one</a:t>
                      </a:r>
                    </a:p>
                  </a:txBody>
                  <a:tcPr anchor="ctr"/>
                </a:tc>
                <a:tc>
                  <a:txBody>
                    <a:bodyPr/>
                    <a:lstStyle/>
                    <a:p>
                      <a:pPr algn="ctr"/>
                      <a:r>
                        <a:rPr lang="en-US" dirty="0">
                          <a:latin typeface="Times New Roman" panose="02020603050405020304" pitchFamily="18" charset="0"/>
                          <a:cs typeface="Times New Roman" panose="02020603050405020304" pitchFamily="18" charset="0"/>
                        </a:rPr>
                        <a:t>error</a:t>
                      </a:r>
                    </a:p>
                  </a:txBody>
                  <a:tcPr anchor="ctr"/>
                </a:tc>
                <a:tc>
                  <a:txBody>
                    <a:bodyPr/>
                    <a:lstStyle/>
                    <a:p>
                      <a:pPr algn="ctr"/>
                      <a:r>
                        <a:rPr lang="en-US" dirty="0">
                          <a:latin typeface="Times New Roman" panose="02020603050405020304" pitchFamily="18" charset="0"/>
                          <a:cs typeface="Times New Roman" panose="02020603050405020304" pitchFamily="18" charset="0"/>
                        </a:rPr>
                        <a:t>If exists update</a:t>
                      </a:r>
                    </a:p>
                    <a:p>
                      <a:pPr algn="ctr"/>
                      <a:r>
                        <a:rPr lang="en-US" dirty="0">
                          <a:latin typeface="Times New Roman" panose="02020603050405020304" pitchFamily="18" charset="0"/>
                          <a:cs typeface="Times New Roman" panose="02020603050405020304" pitchFamily="18" charset="0"/>
                        </a:rPr>
                        <a:t>Else error</a:t>
                      </a:r>
                    </a:p>
                  </a:txBody>
                  <a:tcPr anchor="ctr"/>
                </a:tc>
                <a:tc>
                  <a:txBody>
                    <a:bodyPr/>
                    <a:lstStyle/>
                    <a:p>
                      <a:pPr algn="ctr"/>
                      <a:r>
                        <a:rPr lang="en-US">
                          <a:latin typeface="Times New Roman" panose="02020603050405020304" pitchFamily="18" charset="0"/>
                          <a:cs typeface="Times New Roman" panose="02020603050405020304" pitchFamily="18" charset="0"/>
                        </a:rPr>
                        <a:t>Delete with id</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53937483"/>
                  </a:ext>
                </a:extLst>
              </a:tr>
            </a:tbl>
          </a:graphicData>
        </a:graphic>
      </p:graphicFrame>
    </p:spTree>
    <p:extLst>
      <p:ext uri="{BB962C8B-B14F-4D97-AF65-F5344CB8AC3E}">
        <p14:creationId xmlns:p14="http://schemas.microsoft.com/office/powerpoint/2010/main" val="29886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a:t>
            </a:r>
            <a:r>
              <a:rPr lang="en-US" sz="3600" dirty="0" err="1">
                <a:latin typeface="Times New Roman" panose="02020603050405020304" pitchFamily="18" charset="0"/>
                <a:cs typeface="Times New Roman" panose="02020603050405020304" pitchFamily="18" charset="0"/>
              </a:rPr>
              <a:t>Xây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dựng</a:t>
            </a:r>
            <a:r>
              <a:rPr lang="en-US" sz="3600" dirty="0">
                <a:latin typeface="Times New Roman" panose="02020603050405020304" pitchFamily="18" charset="0"/>
                <a:cs typeface="Times New Roman" panose="02020603050405020304" pitchFamily="18" charset="0"/>
              </a:rPr>
              <a:t> Restful API </a:t>
            </a:r>
            <a:r>
              <a:rPr lang="en-US" sz="3600" dirty="0" err="1">
                <a:latin typeface="Times New Roman" panose="02020603050405020304" pitchFamily="18" charset="0"/>
                <a:cs typeface="Times New Roman" panose="02020603050405020304" pitchFamily="18" charset="0"/>
              </a:rPr>
              <a:t>Sử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r>
              <a:rPr lang="en-US" sz="3600" dirty="0">
                <a:latin typeface="Times New Roman" panose="02020603050405020304" pitchFamily="18" charset="0"/>
                <a:cs typeface="Times New Roman" panose="02020603050405020304" pitchFamily="18" charset="0"/>
              </a:rPr>
              <a:t> NodeJS</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1103312" y="1669002"/>
            <a:ext cx="8946541" cy="4579397"/>
          </a:xfrm>
        </p:spPr>
        <p:txBody>
          <a:bodyPr>
            <a:normAutofit/>
          </a:bodyPr>
          <a:lstStyle/>
          <a:p>
            <a:pPr lvl="1"/>
            <a:r>
              <a:rPr lang="en-US" dirty="0">
                <a:latin typeface="Times New Roman" panose="02020603050405020304" pitchFamily="18" charset="0"/>
                <a:cs typeface="Times New Roman" panose="02020603050405020304" pitchFamily="18" charset="0"/>
              </a:rPr>
              <a: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p>
          <a:p>
            <a:pPr lvl="2"/>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callback function</a:t>
            </a:r>
          </a:p>
          <a:p>
            <a:pPr lvl="2"/>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pattern :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FE36799C-C104-47D8-9C8E-4CED5D90EA75}"/>
              </a:ext>
            </a:extLst>
          </p:cNvPr>
          <p:cNvPicPr>
            <a:picLocks noChangeAspect="1"/>
          </p:cNvPicPr>
          <p:nvPr/>
        </p:nvPicPr>
        <p:blipFill>
          <a:blip r:embed="rId2"/>
          <a:stretch>
            <a:fillRect/>
          </a:stretch>
        </p:blipFill>
        <p:spPr>
          <a:xfrm>
            <a:off x="6809958" y="1853248"/>
            <a:ext cx="4200525" cy="3800475"/>
          </a:xfrm>
          <a:prstGeom prst="rect">
            <a:avLst/>
          </a:prstGeom>
        </p:spPr>
      </p:pic>
    </p:spTree>
    <p:extLst>
      <p:ext uri="{BB962C8B-B14F-4D97-AF65-F5344CB8AC3E}">
        <p14:creationId xmlns:p14="http://schemas.microsoft.com/office/powerpoint/2010/main" val="34048804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a:t>
            </a:r>
            <a:r>
              <a:rPr lang="en-US" sz="3600" dirty="0" err="1">
                <a:latin typeface="Times New Roman" panose="02020603050405020304" pitchFamily="18" charset="0"/>
                <a:cs typeface="Times New Roman" panose="02020603050405020304" pitchFamily="18" charset="0"/>
              </a:rPr>
              <a:t>Xây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dựng</a:t>
            </a:r>
            <a:r>
              <a:rPr lang="en-US" sz="3600" dirty="0">
                <a:latin typeface="Times New Roman" panose="02020603050405020304" pitchFamily="18" charset="0"/>
                <a:cs typeface="Times New Roman" panose="02020603050405020304" pitchFamily="18" charset="0"/>
              </a:rPr>
              <a:t> Restful API </a:t>
            </a:r>
            <a:r>
              <a:rPr lang="en-US" sz="3600" dirty="0" err="1">
                <a:latin typeface="Times New Roman" panose="02020603050405020304" pitchFamily="18" charset="0"/>
                <a:cs typeface="Times New Roman" panose="02020603050405020304" pitchFamily="18" charset="0"/>
              </a:rPr>
              <a:t>Sử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r>
              <a:rPr lang="en-US" sz="3600" dirty="0">
                <a:latin typeface="Times New Roman" panose="02020603050405020304" pitchFamily="18" charset="0"/>
                <a:cs typeface="Times New Roman" panose="02020603050405020304" pitchFamily="18" charset="0"/>
              </a:rPr>
              <a:t> NodeJS</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1103312" y="1669002"/>
            <a:ext cx="8946541" cy="4579397"/>
          </a:xfrm>
        </p:spPr>
        <p:txBody>
          <a:bodyPr>
            <a:normAutofit/>
          </a:bodyPr>
          <a:lstStyle/>
          <a:p>
            <a:pPr lvl="1"/>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94AB7C8-96E7-4388-ACFD-CCC4B0F6C261}"/>
              </a:ext>
            </a:extLst>
          </p:cNvPr>
          <p:cNvPicPr>
            <a:picLocks noChangeAspect="1"/>
          </p:cNvPicPr>
          <p:nvPr/>
        </p:nvPicPr>
        <p:blipFill>
          <a:blip r:embed="rId2"/>
          <a:stretch>
            <a:fillRect/>
          </a:stretch>
        </p:blipFill>
        <p:spPr>
          <a:xfrm>
            <a:off x="700272" y="1407636"/>
            <a:ext cx="4648200" cy="5286375"/>
          </a:xfrm>
          <a:prstGeom prst="rect">
            <a:avLst/>
          </a:prstGeom>
        </p:spPr>
      </p:pic>
      <p:pic>
        <p:nvPicPr>
          <p:cNvPr id="7" name="Picture 6">
            <a:extLst>
              <a:ext uri="{FF2B5EF4-FFF2-40B4-BE49-F238E27FC236}">
                <a16:creationId xmlns:a16="http://schemas.microsoft.com/office/drawing/2014/main" id="{92EBD829-62F1-474E-97FF-059DDFD0D512}"/>
              </a:ext>
            </a:extLst>
          </p:cNvPr>
          <p:cNvPicPr>
            <a:picLocks noChangeAspect="1"/>
          </p:cNvPicPr>
          <p:nvPr/>
        </p:nvPicPr>
        <p:blipFill>
          <a:blip r:embed="rId3"/>
          <a:stretch>
            <a:fillRect/>
          </a:stretch>
        </p:blipFill>
        <p:spPr>
          <a:xfrm>
            <a:off x="5790632" y="2239437"/>
            <a:ext cx="4400550" cy="3438525"/>
          </a:xfrm>
          <a:prstGeom prst="rect">
            <a:avLst/>
          </a:prstGeom>
        </p:spPr>
      </p:pic>
    </p:spTree>
    <p:extLst>
      <p:ext uri="{BB962C8B-B14F-4D97-AF65-F5344CB8AC3E}">
        <p14:creationId xmlns:p14="http://schemas.microsoft.com/office/powerpoint/2010/main" val="636682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21CE0C-1F34-4C7C-9D1D-6FF274049A27}"/>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Build-in directives</a:t>
            </a:r>
          </a:p>
        </p:txBody>
      </p:sp>
      <p:sp>
        <p:nvSpPr>
          <p:cNvPr id="5" name="Content Placeholder 4">
            <a:extLst>
              <a:ext uri="{FF2B5EF4-FFF2-40B4-BE49-F238E27FC236}">
                <a16:creationId xmlns:a16="http://schemas.microsoft.com/office/drawing/2014/main" id="{E978FBF6-35C0-4A3D-A59F-D42E6E2DC0EA}"/>
              </a:ext>
            </a:extLst>
          </p:cNvPr>
          <p:cNvSpPr>
            <a:spLocks noGrp="1"/>
          </p:cNvSpPr>
          <p:nvPr>
            <p:ph idx="1"/>
          </p:nvPr>
        </p:nvSpPr>
        <p:spPr/>
        <p:txBody>
          <a:bodyPr>
            <a:normAutofit/>
          </a:bodyPr>
          <a:lstStyle/>
          <a:p>
            <a:pPr lvl="1">
              <a:lnSpc>
                <a:spcPct val="150000"/>
              </a:lnSpc>
            </a:pPr>
            <a:r>
              <a:rPr lang="en-US" b="1"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một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thành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mở</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rộng</a:t>
            </a:r>
            <a:r>
              <a:rPr lang="en-US">
                <a:latin typeface="Times New Roman" panose="02020603050405020304" pitchFamily="18" charset="0"/>
                <a:cs typeface="Times New Roman" panose="02020603050405020304" pitchFamily="18" charset="0"/>
              </a:rPr>
              <a:t> HTML, hay </a:t>
            </a:r>
            <a:r>
              <a:rPr lang="en-US" err="1">
                <a:latin typeface="Times New Roman" panose="02020603050405020304" pitchFamily="18" charset="0"/>
                <a:cs typeface="Times New Roman" panose="02020603050405020304" pitchFamily="18" charset="0"/>
              </a:rPr>
              <a:t>nói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khác</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thuộc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tính</a:t>
            </a:r>
            <a:r>
              <a:rPr lang="en-US">
                <a:latin typeface="Times New Roman" panose="02020603050405020304" pitchFamily="18" charset="0"/>
                <a:cs typeface="Times New Roman" panose="02020603050405020304" pitchFamily="18" charset="0"/>
              </a:rPr>
              <a:t> (properties)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thẻ</a:t>
            </a:r>
            <a:r>
              <a:rPr lang="en-US">
                <a:latin typeface="Times New Roman" panose="02020603050405020304" pitchFamily="18" charset="0"/>
                <a:cs typeface="Times New Roman" panose="02020603050405020304" pitchFamily="18" charset="0"/>
              </a:rPr>
              <a:t> HTML </a:t>
            </a:r>
            <a:r>
              <a:rPr lang="en-US" err="1">
                <a:latin typeface="Times New Roman" panose="02020603050405020304" pitchFamily="18" charset="0"/>
                <a:cs typeface="Times New Roman" panose="02020603050405020304" pitchFamily="18" charset="0"/>
              </a:rPr>
              <a:t>mà</a:t>
            </a:r>
            <a:r>
              <a:rPr lang="en-US">
                <a:latin typeface="Times New Roman" panose="02020603050405020304" pitchFamily="18" charset="0"/>
                <a:cs typeface="Times New Roman" panose="02020603050405020304" pitchFamily="18" charset="0"/>
              </a:rPr>
              <a:t> Angular </a:t>
            </a:r>
            <a:r>
              <a:rPr lang="en-US" err="1">
                <a:latin typeface="Times New Roman" panose="02020603050405020304" pitchFamily="18" charset="0"/>
                <a:cs typeface="Times New Roman" panose="02020603050405020304" pitchFamily="18" charset="0"/>
              </a:rPr>
              <a:t>nó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định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nghĩa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thêm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vì</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riêng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Angular </a:t>
            </a:r>
            <a:r>
              <a:rPr lang="en-US" err="1">
                <a:latin typeface="Times New Roman" panose="02020603050405020304" pitchFamily="18" charset="0"/>
                <a:cs typeface="Times New Roman" panose="02020603050405020304" pitchFamily="18" charset="0"/>
              </a:rPr>
              <a:t>nên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phải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tuân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thủ</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theo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nguyên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tắc</a:t>
            </a:r>
            <a:r>
              <a:rPr lang="en-US">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4292E77-76CC-45D4-AF87-31CF019CF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15" y="3704071"/>
            <a:ext cx="7110076" cy="2949196"/>
          </a:xfrm>
          <a:prstGeom prst="rect">
            <a:avLst/>
          </a:prstGeom>
        </p:spPr>
      </p:pic>
    </p:spTree>
    <p:extLst>
      <p:ext uri="{BB962C8B-B14F-4D97-AF65-F5344CB8AC3E}">
        <p14:creationId xmlns:p14="http://schemas.microsoft.com/office/powerpoint/2010/main" val="28534572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a:t>
            </a:r>
            <a:r>
              <a:rPr lang="en-US" sz="3600" dirty="0" err="1">
                <a:latin typeface="Times New Roman" panose="02020603050405020304" pitchFamily="18" charset="0"/>
                <a:cs typeface="Times New Roman" panose="02020603050405020304" pitchFamily="18" charset="0"/>
              </a:rPr>
              <a:t>Xây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dựng</a:t>
            </a:r>
            <a:r>
              <a:rPr lang="en-US" sz="3600" dirty="0">
                <a:latin typeface="Times New Roman" panose="02020603050405020304" pitchFamily="18" charset="0"/>
                <a:cs typeface="Times New Roman" panose="02020603050405020304" pitchFamily="18" charset="0"/>
              </a:rPr>
              <a:t> Restful API </a:t>
            </a:r>
            <a:r>
              <a:rPr lang="en-US" sz="3600" dirty="0" err="1">
                <a:latin typeface="Times New Roman" panose="02020603050405020304" pitchFamily="18" charset="0"/>
                <a:cs typeface="Times New Roman" panose="02020603050405020304" pitchFamily="18" charset="0"/>
              </a:rPr>
              <a:t>Sử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r>
              <a:rPr lang="en-US" sz="3600" dirty="0">
                <a:latin typeface="Times New Roman" panose="02020603050405020304" pitchFamily="18" charset="0"/>
                <a:cs typeface="Times New Roman" panose="02020603050405020304" pitchFamily="18" charset="0"/>
              </a:rPr>
              <a:t> NodeJS</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1103312" y="1669002"/>
            <a:ext cx="8946541" cy="4579397"/>
          </a:xfrm>
        </p:spPr>
        <p:txBody>
          <a:bodyPr>
            <a:normAutofit/>
          </a:bodyPr>
          <a:lstStyle/>
          <a:p>
            <a:pPr lvl="1"/>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URL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params</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request body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middleware body-parser</a:t>
            </a:r>
          </a:p>
          <a:p>
            <a:pPr lvl="2"/>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express</a:t>
            </a:r>
          </a:p>
          <a:p>
            <a:pPr lvl="1"/>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webservice</a:t>
            </a:r>
          </a:p>
          <a:p>
            <a:pPr lvl="2"/>
            <a:r>
              <a:rPr lang="en-US" dirty="0">
                <a:latin typeface="Times New Roman" panose="02020603050405020304" pitchFamily="18" charset="0"/>
                <a:cs typeface="Times New Roman" panose="02020603050405020304" pitchFamily="18" charset="0"/>
              </a:rPr>
              <a:t>Status code</a:t>
            </a:r>
          </a:p>
          <a:p>
            <a:pPr lvl="3"/>
            <a:r>
              <a:rPr lang="en-US" dirty="0">
                <a:latin typeface="Times New Roman" panose="02020603050405020304" pitchFamily="18" charset="0"/>
                <a:cs typeface="Times New Roman" panose="02020603050405020304" pitchFamily="18" charset="0"/>
              </a:rPr>
              <a:t>404 : routing </a:t>
            </a:r>
            <a:r>
              <a:rPr lang="en-US" dirty="0" err="1">
                <a:latin typeface="Times New Roman" panose="02020603050405020304" pitchFamily="18" charset="0"/>
                <a:cs typeface="Times New Roman" panose="02020603050405020304" pitchFamily="18" charset="0"/>
              </a:rPr>
              <a:t>lỗi</a:t>
            </a:r>
            <a:endParaRPr lang="en-US"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403 :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Error Message</a:t>
            </a:r>
          </a:p>
          <a:p>
            <a:pPr lvl="2"/>
            <a:r>
              <a:rPr lang="en-US" dirty="0">
                <a:latin typeface="Times New Roman" panose="02020603050405020304" pitchFamily="18" charset="0"/>
                <a:cs typeface="Times New Roman" panose="02020603050405020304" pitchFamily="18" charset="0"/>
              </a:rPr>
              <a:t>Ex : { code : 1, message : ‘course not exists’, description : ‘your id is not valid’ }</a:t>
            </a:r>
          </a:p>
        </p:txBody>
      </p:sp>
    </p:spTree>
    <p:extLst>
      <p:ext uri="{BB962C8B-B14F-4D97-AF65-F5344CB8AC3E}">
        <p14:creationId xmlns:p14="http://schemas.microsoft.com/office/powerpoint/2010/main" val="16880720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a:t>
            </a:r>
            <a:r>
              <a:rPr lang="en-US" sz="3600" dirty="0" err="1">
                <a:latin typeface="Times New Roman" panose="02020603050405020304" pitchFamily="18" charset="0"/>
                <a:cs typeface="Times New Roman" panose="02020603050405020304" pitchFamily="18" charset="0"/>
              </a:rPr>
              <a:t>Xây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dựng</a:t>
            </a:r>
            <a:r>
              <a:rPr lang="en-US" sz="3600" dirty="0">
                <a:latin typeface="Times New Roman" panose="02020603050405020304" pitchFamily="18" charset="0"/>
                <a:cs typeface="Times New Roman" panose="02020603050405020304" pitchFamily="18" charset="0"/>
              </a:rPr>
              <a:t> Restful API </a:t>
            </a:r>
            <a:r>
              <a:rPr lang="en-US" sz="3600" dirty="0" err="1">
                <a:latin typeface="Times New Roman" panose="02020603050405020304" pitchFamily="18" charset="0"/>
                <a:cs typeface="Times New Roman" panose="02020603050405020304" pitchFamily="18" charset="0"/>
              </a:rPr>
              <a:t>Sử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r>
              <a:rPr lang="en-US" sz="3600" dirty="0">
                <a:latin typeface="Times New Roman" panose="02020603050405020304" pitchFamily="18" charset="0"/>
                <a:cs typeface="Times New Roman" panose="02020603050405020304" pitchFamily="18" charset="0"/>
              </a:rPr>
              <a:t> NodeJS</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1103312" y="1669002"/>
            <a:ext cx="8946541" cy="4579397"/>
          </a:xfrm>
        </p:spPr>
        <p:txBody>
          <a:bodyPr>
            <a:normAutofit/>
          </a:bodyPr>
          <a:lstStyle/>
          <a:p>
            <a:pPr lvl="1"/>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tt</a:t>
            </a:r>
            <a:r>
              <a:rPr lang="en-US" dirty="0">
                <a:latin typeface="Times New Roman" panose="02020603050405020304" pitchFamily="18" charset="0"/>
                <a:cs typeface="Times New Roman" panose="02020603050405020304" pitchFamily="18" charset="0"/>
              </a:rPr>
              <a:t> )</a:t>
            </a:r>
          </a:p>
          <a:p>
            <a:pPr lvl="1"/>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E9A4303-9E6C-47B4-AC53-7FF672911282}"/>
              </a:ext>
            </a:extLst>
          </p:cNvPr>
          <p:cNvPicPr>
            <a:picLocks noChangeAspect="1"/>
          </p:cNvPicPr>
          <p:nvPr/>
        </p:nvPicPr>
        <p:blipFill>
          <a:blip r:embed="rId2"/>
          <a:stretch>
            <a:fillRect/>
          </a:stretch>
        </p:blipFill>
        <p:spPr>
          <a:xfrm>
            <a:off x="505795" y="2949929"/>
            <a:ext cx="6581775" cy="2733675"/>
          </a:xfrm>
          <a:prstGeom prst="rect">
            <a:avLst/>
          </a:prstGeom>
        </p:spPr>
      </p:pic>
      <p:pic>
        <p:nvPicPr>
          <p:cNvPr id="5" name="Picture 4">
            <a:extLst>
              <a:ext uri="{FF2B5EF4-FFF2-40B4-BE49-F238E27FC236}">
                <a16:creationId xmlns:a16="http://schemas.microsoft.com/office/drawing/2014/main" id="{5D96926C-7FEC-43E8-8455-D2589481EDAB}"/>
              </a:ext>
            </a:extLst>
          </p:cNvPr>
          <p:cNvPicPr>
            <a:picLocks noChangeAspect="1"/>
          </p:cNvPicPr>
          <p:nvPr/>
        </p:nvPicPr>
        <p:blipFill>
          <a:blip r:embed="rId3"/>
          <a:stretch>
            <a:fillRect/>
          </a:stretch>
        </p:blipFill>
        <p:spPr>
          <a:xfrm>
            <a:off x="7195860" y="3807178"/>
            <a:ext cx="4600575" cy="1019175"/>
          </a:xfrm>
          <a:prstGeom prst="rect">
            <a:avLst/>
          </a:prstGeom>
        </p:spPr>
      </p:pic>
    </p:spTree>
    <p:extLst>
      <p:ext uri="{BB962C8B-B14F-4D97-AF65-F5344CB8AC3E}">
        <p14:creationId xmlns:p14="http://schemas.microsoft.com/office/powerpoint/2010/main" val="31665008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a:t>
            </a:r>
            <a:r>
              <a:rPr lang="en-US" sz="3600" dirty="0" err="1">
                <a:latin typeface="Times New Roman" panose="02020603050405020304" pitchFamily="18" charset="0"/>
                <a:cs typeface="Times New Roman" panose="02020603050405020304" pitchFamily="18" charset="0"/>
              </a:rPr>
              <a:t>Xây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dựng</a:t>
            </a:r>
            <a:r>
              <a:rPr lang="en-US" sz="3600" dirty="0">
                <a:latin typeface="Times New Roman" panose="02020603050405020304" pitchFamily="18" charset="0"/>
                <a:cs typeface="Times New Roman" panose="02020603050405020304" pitchFamily="18" charset="0"/>
              </a:rPr>
              <a:t> Restful API </a:t>
            </a:r>
            <a:r>
              <a:rPr lang="en-US" sz="3600" dirty="0" err="1">
                <a:latin typeface="Times New Roman" panose="02020603050405020304" pitchFamily="18" charset="0"/>
                <a:cs typeface="Times New Roman" panose="02020603050405020304" pitchFamily="18" charset="0"/>
              </a:rPr>
              <a:t>Sử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r>
              <a:rPr lang="en-US" sz="3600" dirty="0">
                <a:latin typeface="Times New Roman" panose="02020603050405020304" pitchFamily="18" charset="0"/>
                <a:cs typeface="Times New Roman" panose="02020603050405020304" pitchFamily="18" charset="0"/>
              </a:rPr>
              <a:t> NodeJS</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1103312" y="1669002"/>
            <a:ext cx="8946541" cy="4579397"/>
          </a:xfrm>
        </p:spPr>
        <p:txBody>
          <a:bodyPr>
            <a:normAutofit/>
          </a:bodyPr>
          <a:lstStyle/>
          <a:p>
            <a:pPr lvl="1"/>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Angular 4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NodeJS</a:t>
            </a:r>
          </a:p>
          <a:p>
            <a:pPr lvl="2"/>
            <a:r>
              <a:rPr lang="en-US" dirty="0">
                <a:latin typeface="Times New Roman" panose="02020603050405020304" pitchFamily="18" charset="0"/>
                <a:cs typeface="Times New Roman" panose="02020603050405020304" pitchFamily="18" charset="0"/>
              </a:rPr>
              <a:t>Ở server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CORS ( Cross-Origin Resource Sharing ) :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client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data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data. </a:t>
            </a:r>
          </a:p>
          <a:p>
            <a:pPr lvl="1"/>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p>
          <a:p>
            <a:pPr lvl="2"/>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Angular 4 -&gt; NodeJS</a:t>
            </a:r>
          </a:p>
        </p:txBody>
      </p:sp>
      <p:pic>
        <p:nvPicPr>
          <p:cNvPr id="6" name="Picture 5">
            <a:extLst>
              <a:ext uri="{FF2B5EF4-FFF2-40B4-BE49-F238E27FC236}">
                <a16:creationId xmlns:a16="http://schemas.microsoft.com/office/drawing/2014/main" id="{36572DE5-A9F1-4AF2-9198-DD3F81D39249}"/>
              </a:ext>
            </a:extLst>
          </p:cNvPr>
          <p:cNvPicPr>
            <a:picLocks noChangeAspect="1"/>
          </p:cNvPicPr>
          <p:nvPr/>
        </p:nvPicPr>
        <p:blipFill>
          <a:blip r:embed="rId2"/>
          <a:stretch>
            <a:fillRect/>
          </a:stretch>
        </p:blipFill>
        <p:spPr>
          <a:xfrm>
            <a:off x="1534946" y="4819649"/>
            <a:ext cx="8515397" cy="1428750"/>
          </a:xfrm>
          <a:prstGeom prst="rect">
            <a:avLst/>
          </a:prstGeom>
        </p:spPr>
      </p:pic>
    </p:spTree>
    <p:extLst>
      <p:ext uri="{BB962C8B-B14F-4D97-AF65-F5344CB8AC3E}">
        <p14:creationId xmlns:p14="http://schemas.microsoft.com/office/powerpoint/2010/main" val="25903027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a:t>
            </a:r>
            <a:r>
              <a:rPr lang="en-US" sz="3600" dirty="0" err="1">
                <a:latin typeface="Times New Roman" panose="02020603050405020304" pitchFamily="18" charset="0"/>
                <a:cs typeface="Times New Roman" panose="02020603050405020304" pitchFamily="18" charset="0"/>
              </a:rPr>
              <a:t>Xây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dựng</a:t>
            </a:r>
            <a:r>
              <a:rPr lang="en-US" sz="3600" dirty="0">
                <a:latin typeface="Times New Roman" panose="02020603050405020304" pitchFamily="18" charset="0"/>
                <a:cs typeface="Times New Roman" panose="02020603050405020304" pitchFamily="18" charset="0"/>
              </a:rPr>
              <a:t> Restful API </a:t>
            </a:r>
            <a:r>
              <a:rPr lang="en-US" sz="3600" dirty="0" err="1">
                <a:latin typeface="Times New Roman" panose="02020603050405020304" pitchFamily="18" charset="0"/>
                <a:cs typeface="Times New Roman" panose="02020603050405020304" pitchFamily="18" charset="0"/>
              </a:rPr>
              <a:t>Sử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r>
              <a:rPr lang="en-US" sz="3600" dirty="0">
                <a:latin typeface="Times New Roman" panose="02020603050405020304" pitchFamily="18" charset="0"/>
                <a:cs typeface="Times New Roman" panose="02020603050405020304" pitchFamily="18" charset="0"/>
              </a:rPr>
              <a:t> NodeJS</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1103312" y="1669002"/>
            <a:ext cx="8946541" cy="4579397"/>
          </a:xfrm>
        </p:spPr>
        <p:txBody>
          <a:bodyPr>
            <a:normAutofit/>
          </a:bodyPr>
          <a:lstStyle/>
          <a:p>
            <a:pPr lvl="1"/>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MVC</a:t>
            </a:r>
          </a:p>
        </p:txBody>
      </p:sp>
      <p:pic>
        <p:nvPicPr>
          <p:cNvPr id="1030" name="Picture 6" descr="Kết quả hình ảnh cho mô hình MVC">
            <a:extLst>
              <a:ext uri="{FF2B5EF4-FFF2-40B4-BE49-F238E27FC236}">
                <a16:creationId xmlns:a16="http://schemas.microsoft.com/office/drawing/2014/main" id="{593F60E4-CA53-4C61-B3D9-F56C78F4A0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581" y="2243460"/>
            <a:ext cx="8283271" cy="4004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8371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a:t>
            </a:r>
            <a:r>
              <a:rPr lang="en-US" sz="3600" dirty="0" err="1">
                <a:latin typeface="Times New Roman" panose="02020603050405020304" pitchFamily="18" charset="0"/>
                <a:cs typeface="Times New Roman" panose="02020603050405020304" pitchFamily="18" charset="0"/>
              </a:rPr>
              <a:t>Xây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dựng</a:t>
            </a:r>
            <a:r>
              <a:rPr lang="en-US" sz="3600" dirty="0">
                <a:latin typeface="Times New Roman" panose="02020603050405020304" pitchFamily="18" charset="0"/>
                <a:cs typeface="Times New Roman" panose="02020603050405020304" pitchFamily="18" charset="0"/>
              </a:rPr>
              <a:t> Restful API </a:t>
            </a:r>
            <a:r>
              <a:rPr lang="en-US" sz="3600" dirty="0" err="1">
                <a:latin typeface="Times New Roman" panose="02020603050405020304" pitchFamily="18" charset="0"/>
                <a:cs typeface="Times New Roman" panose="02020603050405020304" pitchFamily="18" charset="0"/>
              </a:rPr>
              <a:t>Sử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r>
              <a:rPr lang="en-US" sz="3600" dirty="0">
                <a:latin typeface="Times New Roman" panose="02020603050405020304" pitchFamily="18" charset="0"/>
                <a:cs typeface="Times New Roman" panose="02020603050405020304" pitchFamily="18" charset="0"/>
              </a:rPr>
              <a:t> NodeJS</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1103312" y="1669002"/>
            <a:ext cx="8946541" cy="4579397"/>
          </a:xfrm>
        </p:spPr>
        <p:txBody>
          <a:bodyPr>
            <a:normAutofit lnSpcReduction="10000"/>
          </a:bodyPr>
          <a:lstStyle/>
          <a:p>
            <a:pPr lvl="1"/>
            <a:r>
              <a:rPr lang="en-US" dirty="0">
                <a:latin typeface="Times New Roman" panose="02020603050405020304" pitchFamily="18" charset="0"/>
                <a:cs typeface="Times New Roman" panose="02020603050405020304" pitchFamily="18" charset="0"/>
              </a:rPr>
              <a:t>Router</a:t>
            </a:r>
          </a:p>
          <a:p>
            <a:pPr lvl="2"/>
            <a:r>
              <a:rPr lang="en-US" dirty="0">
                <a:latin typeface="Times New Roman" panose="02020603050405020304" pitchFamily="18" charset="0"/>
                <a:cs typeface="Times New Roman" panose="02020603050405020304" pitchFamily="18" charset="0"/>
              </a:rPr>
              <a:t>Import express =&gt; router = </a:t>
            </a:r>
            <a:r>
              <a:rPr lang="en-US" dirty="0" err="1">
                <a:latin typeface="Times New Roman" panose="02020603050405020304" pitchFamily="18" charset="0"/>
                <a:cs typeface="Times New Roman" panose="02020603050405020304" pitchFamily="18" charset="0"/>
              </a:rPr>
              <a:t>express.Router</a:t>
            </a:r>
            <a:r>
              <a:rPr lang="en-US" dirty="0">
                <a:latin typeface="Times New Roman" panose="02020603050405020304" pitchFamily="18" charset="0"/>
                <a:cs typeface="Times New Roman" panose="02020603050405020304" pitchFamily="18" charset="0"/>
              </a:rPr>
              <a:t>() </a:t>
            </a:r>
          </a:p>
          <a:p>
            <a:pPr lvl="2"/>
            <a:r>
              <a:rPr lang="en-US" dirty="0" err="1">
                <a:latin typeface="Times New Roman" panose="02020603050405020304" pitchFamily="18" charset="0"/>
                <a:cs typeface="Times New Roman" panose="02020603050405020304" pitchFamily="18" charset="0"/>
              </a:rPr>
              <a:t>router.route</a:t>
            </a:r>
            <a:r>
              <a:rPr lang="en-US" dirty="0">
                <a:latin typeface="Times New Roman" panose="02020603050405020304" pitchFamily="18" charset="0"/>
                <a:cs typeface="Times New Roman" panose="02020603050405020304" pitchFamily="18" charset="0"/>
              </a:rPr>
              <a:t>(‘courses’).</a:t>
            </a:r>
            <a:r>
              <a:rPr lang="en-US" dirty="0" err="1">
                <a:latin typeface="Times New Roman" panose="02020603050405020304" pitchFamily="18" charset="0"/>
                <a:cs typeface="Times New Roman" panose="02020603050405020304" pitchFamily="18" charset="0"/>
              </a:rPr>
              <a:t>get.post.put.delete</a:t>
            </a:r>
            <a:endParaRPr lang="en-US" dirty="0">
              <a:latin typeface="Times New Roman" panose="02020603050405020304" pitchFamily="18" charset="0"/>
              <a:cs typeface="Times New Roman" panose="02020603050405020304" pitchFamily="18" charset="0"/>
            </a:endParaRPr>
          </a:p>
          <a:p>
            <a:pPr lvl="2"/>
            <a:r>
              <a:rPr lang="en-US" dirty="0" err="1">
                <a:latin typeface="Times New Roman" panose="02020603050405020304" pitchFamily="18" charset="0"/>
                <a:cs typeface="Times New Roman" panose="02020603050405020304" pitchFamily="18" charset="0"/>
              </a:rPr>
              <a:t>module.exports</a:t>
            </a:r>
            <a:r>
              <a:rPr lang="en-US" dirty="0">
                <a:latin typeface="Times New Roman" panose="02020603050405020304" pitchFamily="18" charset="0"/>
                <a:cs typeface="Times New Roman" panose="02020603050405020304" pitchFamily="18" charset="0"/>
              </a:rPr>
              <a:t> = router</a:t>
            </a:r>
          </a:p>
          <a:p>
            <a:pPr lvl="1"/>
            <a:r>
              <a:rPr lang="en-US" dirty="0">
                <a:latin typeface="Times New Roman" panose="02020603050405020304" pitchFamily="18" charset="0"/>
                <a:cs typeface="Times New Roman" panose="02020603050405020304" pitchFamily="18" charset="0"/>
              </a:rPr>
              <a:t>Controller</a:t>
            </a:r>
          </a:p>
          <a:p>
            <a:pPr lvl="2"/>
            <a:r>
              <a:rPr lang="en-US" dirty="0" err="1">
                <a:latin typeface="Times New Roman" panose="02020603050405020304" pitchFamily="18" charset="0"/>
                <a:cs typeface="Times New Roman" panose="02020603050405020304" pitchFamily="18" charset="0"/>
              </a:rPr>
              <a:t>Cú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exports.tên_hàm</a:t>
            </a:r>
            <a:r>
              <a:rPr lang="en-US" dirty="0">
                <a:latin typeface="Times New Roman" panose="02020603050405020304" pitchFamily="18" charset="0"/>
                <a:cs typeface="Times New Roman" panose="02020603050405020304" pitchFamily="18" charset="0"/>
              </a:rPr>
              <a:t> = function(</a:t>
            </a:r>
            <a:r>
              <a:rPr lang="en-US" dirty="0" err="1">
                <a:latin typeface="Times New Roman" panose="02020603050405020304" pitchFamily="18" charset="0"/>
                <a:cs typeface="Times New Roman" panose="02020603050405020304" pitchFamily="18" charset="0"/>
              </a:rPr>
              <a:t>req,res</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Model</a:t>
            </a:r>
          </a:p>
          <a:p>
            <a:pPr lvl="2"/>
            <a:r>
              <a:rPr lang="en-US" dirty="0" err="1">
                <a:latin typeface="Times New Roman" panose="02020603050405020304" pitchFamily="18" charset="0"/>
                <a:cs typeface="Times New Roman" panose="02020603050405020304" pitchFamily="18" charset="0"/>
              </a:rPr>
              <a:t>Cú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exports.tên_hàm</a:t>
            </a:r>
            <a:r>
              <a:rPr lang="en-US" dirty="0">
                <a:latin typeface="Times New Roman" panose="02020603050405020304" pitchFamily="18" charset="0"/>
                <a:cs typeface="Times New Roman" panose="02020603050405020304" pitchFamily="18" charset="0"/>
              </a:rPr>
              <a:t> = function(data, </a:t>
            </a:r>
            <a:r>
              <a:rPr lang="en-US" dirty="0" err="1">
                <a:latin typeface="Times New Roman" panose="02020603050405020304" pitchFamily="18" charset="0"/>
                <a:cs typeface="Times New Roman" panose="02020603050405020304" pitchFamily="18" charset="0"/>
              </a:rPr>
              <a:t>cb</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server</a:t>
            </a:r>
          </a:p>
          <a:p>
            <a:pPr lvl="2"/>
            <a:r>
              <a:rPr lang="en-US" dirty="0" err="1">
                <a:latin typeface="Times New Roman" panose="02020603050405020304" pitchFamily="18" charset="0"/>
                <a:cs typeface="Times New Roman" panose="02020603050405020304" pitchFamily="18" charset="0"/>
              </a:rPr>
              <a:t>Cú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app.use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api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courseRoute</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Bổ</a:t>
            </a:r>
            <a:r>
              <a:rPr lang="en-US" dirty="0">
                <a:latin typeface="Times New Roman" panose="02020603050405020304" pitchFamily="18" charset="0"/>
                <a:cs typeface="Times New Roman" panose="02020603050405020304" pitchFamily="18" charset="0"/>
              </a:rPr>
              <a:t> sung</a:t>
            </a:r>
          </a:p>
          <a:p>
            <a:pPr lvl="2"/>
            <a:r>
              <a:rPr lang="en-US" dirty="0">
                <a:latin typeface="Times New Roman" panose="02020603050405020304" pitchFamily="18" charset="0"/>
                <a:cs typeface="Times New Roman" panose="02020603050405020304" pitchFamily="18" charset="0"/>
              </a:rPr>
              <a:t>Errors : </a:t>
            </a:r>
            <a:r>
              <a:rPr lang="en-US" dirty="0" err="1">
                <a:latin typeface="Times New Roman" panose="02020603050405020304" pitchFamily="18" charset="0"/>
                <a:cs typeface="Times New Roman" panose="02020603050405020304" pitchFamily="18" charset="0"/>
              </a:rPr>
              <a:t>module.exports</a:t>
            </a:r>
            <a:r>
              <a:rPr lang="en-US" dirty="0">
                <a:latin typeface="Times New Roman" panose="02020603050405020304" pitchFamily="18" charset="0"/>
                <a:cs typeface="Times New Roman" panose="02020603050405020304" pitchFamily="18" charset="0"/>
              </a:rPr>
              <a:t> = {  “</a:t>
            </a:r>
            <a:r>
              <a:rPr lang="en-US" dirty="0" err="1">
                <a:latin typeface="Times New Roman" panose="02020603050405020304" pitchFamily="18" charset="0"/>
                <a:cs typeface="Times New Roman" panose="02020603050405020304" pitchFamily="18" charset="0"/>
              </a:rPr>
              <a:t>tên_lỗi</a:t>
            </a:r>
            <a:r>
              <a:rPr lang="en-US" dirty="0">
                <a:latin typeface="Times New Roman" panose="02020603050405020304" pitchFamily="18" charset="0"/>
                <a:cs typeface="Times New Roman" panose="02020603050405020304" pitchFamily="18" charset="0"/>
              </a:rPr>
              <a:t>” : { code : 1, message : “</a:t>
            </a:r>
            <a:r>
              <a:rPr lang="en-US" dirty="0" err="1">
                <a:latin typeface="Times New Roman" panose="02020603050405020304" pitchFamily="18" charset="0"/>
                <a:cs typeface="Times New Roman" panose="02020603050405020304" pitchFamily="18" charset="0"/>
              </a:rPr>
              <a:t>abc</a:t>
            </a:r>
            <a:r>
              <a:rPr lang="en-US" dirty="0">
                <a:latin typeface="Times New Roman" panose="02020603050405020304" pitchFamily="18" charset="0"/>
                <a:cs typeface="Times New Roman" panose="02020603050405020304" pitchFamily="18" charset="0"/>
              </a:rPr>
              <a:t>”, description : “” } }</a:t>
            </a:r>
          </a:p>
          <a:p>
            <a:pPr lvl="3"/>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controller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0039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a:t>
            </a:r>
            <a:r>
              <a:rPr lang="en-US" sz="3600" dirty="0" err="1">
                <a:latin typeface="Times New Roman" panose="02020603050405020304" pitchFamily="18" charset="0"/>
                <a:cs typeface="Times New Roman" panose="02020603050405020304" pitchFamily="18" charset="0"/>
              </a:rPr>
              <a:t>Xây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dựng</a:t>
            </a:r>
            <a:r>
              <a:rPr lang="en-US" sz="3600" dirty="0">
                <a:latin typeface="Times New Roman" panose="02020603050405020304" pitchFamily="18" charset="0"/>
                <a:cs typeface="Times New Roman" panose="02020603050405020304" pitchFamily="18" charset="0"/>
              </a:rPr>
              <a:t> Restful API </a:t>
            </a:r>
            <a:r>
              <a:rPr lang="en-US" sz="3600" dirty="0" err="1">
                <a:latin typeface="Times New Roman" panose="02020603050405020304" pitchFamily="18" charset="0"/>
                <a:cs typeface="Times New Roman" panose="02020603050405020304" pitchFamily="18" charset="0"/>
              </a:rPr>
              <a:t>Sử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r>
              <a:rPr lang="en-US" sz="3600" dirty="0">
                <a:latin typeface="Times New Roman" panose="02020603050405020304" pitchFamily="18" charset="0"/>
                <a:cs typeface="Times New Roman" panose="02020603050405020304" pitchFamily="18" charset="0"/>
              </a:rPr>
              <a:t> NodeJS</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1103312" y="1669002"/>
            <a:ext cx="8946541" cy="4579397"/>
          </a:xfrm>
        </p:spPr>
        <p:txBody>
          <a:bodyPr>
            <a:normAutofit/>
          </a:bodyPr>
          <a:lstStyle/>
          <a:p>
            <a:pPr lvl="1"/>
            <a:r>
              <a:rPr lang="en-US" dirty="0">
                <a:latin typeface="Times New Roman" panose="02020603050405020304" pitchFamily="18" charset="0"/>
                <a:cs typeface="Times New Roman" panose="02020603050405020304" pitchFamily="18" charset="0"/>
              </a:rPr>
              <a:t>Delete Multi :</a:t>
            </a:r>
          </a:p>
        </p:txBody>
      </p:sp>
      <p:pic>
        <p:nvPicPr>
          <p:cNvPr id="4" name="Picture 3">
            <a:extLst>
              <a:ext uri="{FF2B5EF4-FFF2-40B4-BE49-F238E27FC236}">
                <a16:creationId xmlns:a16="http://schemas.microsoft.com/office/drawing/2014/main" id="{3A162658-60B0-4185-BFE2-AB07EFB062E4}"/>
              </a:ext>
            </a:extLst>
          </p:cNvPr>
          <p:cNvPicPr>
            <a:picLocks noChangeAspect="1"/>
          </p:cNvPicPr>
          <p:nvPr/>
        </p:nvPicPr>
        <p:blipFill>
          <a:blip r:embed="rId2"/>
          <a:stretch>
            <a:fillRect/>
          </a:stretch>
        </p:blipFill>
        <p:spPr>
          <a:xfrm>
            <a:off x="4680844" y="1853248"/>
            <a:ext cx="6115050" cy="4629150"/>
          </a:xfrm>
          <a:prstGeom prst="rect">
            <a:avLst/>
          </a:prstGeom>
        </p:spPr>
      </p:pic>
    </p:spTree>
    <p:extLst>
      <p:ext uri="{BB962C8B-B14F-4D97-AF65-F5344CB8AC3E}">
        <p14:creationId xmlns:p14="http://schemas.microsoft.com/office/powerpoint/2010/main" val="11817179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a:t>
            </a:r>
            <a:r>
              <a:rPr lang="en-US" sz="3600" dirty="0" err="1">
                <a:latin typeface="Times New Roman" panose="02020603050405020304" pitchFamily="18" charset="0"/>
                <a:cs typeface="Times New Roman" panose="02020603050405020304" pitchFamily="18" charset="0"/>
              </a:rPr>
              <a:t>Xây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dựng</a:t>
            </a:r>
            <a:r>
              <a:rPr lang="en-US" sz="3600" dirty="0">
                <a:latin typeface="Times New Roman" panose="02020603050405020304" pitchFamily="18" charset="0"/>
                <a:cs typeface="Times New Roman" panose="02020603050405020304" pitchFamily="18" charset="0"/>
              </a:rPr>
              <a:t> Restful API </a:t>
            </a:r>
            <a:r>
              <a:rPr lang="en-US" sz="3600" dirty="0" err="1">
                <a:latin typeface="Times New Roman" panose="02020603050405020304" pitchFamily="18" charset="0"/>
                <a:cs typeface="Times New Roman" panose="02020603050405020304" pitchFamily="18" charset="0"/>
              </a:rPr>
              <a:t>Sử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r>
              <a:rPr lang="en-US" sz="3600" dirty="0">
                <a:latin typeface="Times New Roman" panose="02020603050405020304" pitchFamily="18" charset="0"/>
                <a:cs typeface="Times New Roman" panose="02020603050405020304" pitchFamily="18" charset="0"/>
              </a:rPr>
              <a:t> NodeJS</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1103312" y="1669002"/>
            <a:ext cx="8946541" cy="4579397"/>
          </a:xfrm>
        </p:spPr>
        <p:txBody>
          <a:bodyPr>
            <a:normAutofit/>
          </a:bodyPr>
          <a:lstStyle/>
          <a:p>
            <a:pPr lvl="1"/>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Trang Server :</a:t>
            </a:r>
          </a:p>
          <a:p>
            <a:pPr lvl="2"/>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endParaRPr lang="en-US" dirty="0">
              <a:latin typeface="Times New Roman" panose="02020603050405020304" pitchFamily="18" charset="0"/>
              <a:cs typeface="Times New Roman" panose="02020603050405020304" pitchFamily="18" charset="0"/>
            </a:endParaRPr>
          </a:p>
          <a:p>
            <a:pPr lvl="2"/>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thúc</a:t>
            </a:r>
            <a:endParaRPr lang="en-US" dirty="0">
              <a:latin typeface="Times New Roman" panose="02020603050405020304" pitchFamily="18" charset="0"/>
              <a:cs typeface="Times New Roman" panose="02020603050405020304" pitchFamily="18" charset="0"/>
            </a:endParaRPr>
          </a:p>
          <a:p>
            <a:pPr lvl="2"/>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endParaRPr lang="en-US" dirty="0">
              <a:latin typeface="Times New Roman" panose="02020603050405020304" pitchFamily="18" charset="0"/>
              <a:cs typeface="Times New Roman" panose="02020603050405020304" pitchFamily="18" charset="0"/>
            </a:endParaRPr>
          </a:p>
          <a:p>
            <a:pPr lvl="2"/>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F34E59E-0455-43EC-9CB2-4836BF718D73}"/>
              </a:ext>
            </a:extLst>
          </p:cNvPr>
          <p:cNvPicPr>
            <a:picLocks noChangeAspect="1"/>
          </p:cNvPicPr>
          <p:nvPr/>
        </p:nvPicPr>
        <p:blipFill>
          <a:blip r:embed="rId2"/>
          <a:stretch>
            <a:fillRect/>
          </a:stretch>
        </p:blipFill>
        <p:spPr>
          <a:xfrm>
            <a:off x="5115757" y="3467100"/>
            <a:ext cx="7076243" cy="3390900"/>
          </a:xfrm>
          <a:prstGeom prst="rect">
            <a:avLst/>
          </a:prstGeom>
        </p:spPr>
      </p:pic>
    </p:spTree>
    <p:extLst>
      <p:ext uri="{BB962C8B-B14F-4D97-AF65-F5344CB8AC3E}">
        <p14:creationId xmlns:p14="http://schemas.microsoft.com/office/powerpoint/2010/main" val="102273257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a:t>
            </a:r>
            <a:r>
              <a:rPr lang="en-US" sz="3600" dirty="0" err="1">
                <a:latin typeface="Times New Roman" panose="02020603050405020304" pitchFamily="18" charset="0"/>
                <a:cs typeface="Times New Roman" panose="02020603050405020304" pitchFamily="18" charset="0"/>
              </a:rPr>
              <a:t>Xây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dựng</a:t>
            </a:r>
            <a:r>
              <a:rPr lang="en-US" sz="3600" dirty="0">
                <a:latin typeface="Times New Roman" panose="02020603050405020304" pitchFamily="18" charset="0"/>
                <a:cs typeface="Times New Roman" panose="02020603050405020304" pitchFamily="18" charset="0"/>
              </a:rPr>
              <a:t> Restful API </a:t>
            </a:r>
            <a:r>
              <a:rPr lang="en-US" sz="3600" dirty="0" err="1">
                <a:latin typeface="Times New Roman" panose="02020603050405020304" pitchFamily="18" charset="0"/>
                <a:cs typeface="Times New Roman" panose="02020603050405020304" pitchFamily="18" charset="0"/>
              </a:rPr>
              <a:t>Sử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r>
              <a:rPr lang="en-US" sz="3600" dirty="0">
                <a:latin typeface="Times New Roman" panose="02020603050405020304" pitchFamily="18" charset="0"/>
                <a:cs typeface="Times New Roman" panose="02020603050405020304" pitchFamily="18" charset="0"/>
              </a:rPr>
              <a:t> NodeJS</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1103312" y="1669002"/>
            <a:ext cx="8946541" cy="4579397"/>
          </a:xfrm>
        </p:spPr>
        <p:txBody>
          <a:bodyPr>
            <a:normAutofit/>
          </a:bodyPr>
          <a:lstStyle/>
          <a:p>
            <a:pPr lvl="1"/>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Trang Server :</a:t>
            </a:r>
          </a:p>
          <a:p>
            <a:pPr lvl="2"/>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 Trang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x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trang</a:t>
            </a:r>
            <a:endParaRPr lang="en-US" dirty="0">
              <a:latin typeface="Times New Roman" panose="02020603050405020304" pitchFamily="18" charset="0"/>
              <a:cs typeface="Times New Roman" panose="02020603050405020304" pitchFamily="18" charset="0"/>
            </a:endParaRPr>
          </a:p>
          <a:p>
            <a:pPr lvl="2"/>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thúc</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trang</a:t>
            </a:r>
            <a:endParaRPr lang="en-US" dirty="0">
              <a:latin typeface="Times New Roman" panose="02020603050405020304" pitchFamily="18" charset="0"/>
              <a:cs typeface="Times New Roman" panose="02020603050405020304" pitchFamily="18" charset="0"/>
            </a:endParaRPr>
          </a:p>
          <a:p>
            <a:pPr lvl="2"/>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tròn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p>
          <a:p>
            <a:pPr lvl="2"/>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database (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thúc</a:t>
            </a:r>
            <a:r>
              <a:rPr lang="en-US"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1D4AB02A-D8AF-4EED-AAC3-BA7935D0FFB6}"/>
              </a:ext>
            </a:extLst>
          </p:cNvPr>
          <p:cNvPicPr>
            <a:picLocks noChangeAspect="1"/>
          </p:cNvPicPr>
          <p:nvPr/>
        </p:nvPicPr>
        <p:blipFill>
          <a:blip r:embed="rId2"/>
          <a:stretch>
            <a:fillRect/>
          </a:stretch>
        </p:blipFill>
        <p:spPr>
          <a:xfrm>
            <a:off x="5454312" y="3610161"/>
            <a:ext cx="6202070" cy="3028950"/>
          </a:xfrm>
          <a:prstGeom prst="rect">
            <a:avLst/>
          </a:prstGeom>
        </p:spPr>
      </p:pic>
    </p:spTree>
    <p:extLst>
      <p:ext uri="{BB962C8B-B14F-4D97-AF65-F5344CB8AC3E}">
        <p14:creationId xmlns:p14="http://schemas.microsoft.com/office/powerpoint/2010/main" val="9323059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NodeJS : Authentication JWT</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1103312" y="1669002"/>
            <a:ext cx="8946541" cy="4579397"/>
          </a:xfrm>
        </p:spPr>
        <p:txBody>
          <a:bodyPr>
            <a:normAutofit/>
          </a:bodyPr>
          <a:lstStyle/>
          <a:p>
            <a:pPr lvl="1"/>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endParaRPr lang="en-US" sz="2400"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mặt</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Nodejs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 Token Based Authentication</a:t>
            </a:r>
          </a:p>
          <a:p>
            <a:pPr lvl="1"/>
            <a:r>
              <a:rPr lang="en-US" sz="2400" dirty="0">
                <a:latin typeface="Times New Roman" panose="02020603050405020304" pitchFamily="18" charset="0"/>
                <a:cs typeface="Times New Roman" panose="02020603050405020304" pitchFamily="18" charset="0"/>
              </a:rPr>
              <a:t>Token :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web service.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web service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API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data. VD : Facebook, </a:t>
            </a:r>
            <a:r>
              <a:rPr lang="en-US" sz="2400" dirty="0" err="1">
                <a:latin typeface="Times New Roman" panose="02020603050405020304" pitchFamily="18" charset="0"/>
                <a:cs typeface="Times New Roman" panose="02020603050405020304" pitchFamily="18" charset="0"/>
              </a:rPr>
              <a:t>Github</a:t>
            </a:r>
            <a:r>
              <a:rPr lang="en-US" sz="2400" dirty="0">
                <a:latin typeface="Times New Roman" panose="02020603050405020304" pitchFamily="18" charset="0"/>
                <a:cs typeface="Times New Roman" panose="02020603050405020304" pitchFamily="18" charset="0"/>
              </a:rPr>
              <a:t>, Twitter.</a:t>
            </a:r>
          </a:p>
          <a:p>
            <a:pPr lvl="1"/>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 username + password =&gt; WS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1 Token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request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kèm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token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them username, password. </a:t>
            </a:r>
          </a:p>
        </p:txBody>
      </p:sp>
    </p:spTree>
    <p:extLst>
      <p:ext uri="{BB962C8B-B14F-4D97-AF65-F5344CB8AC3E}">
        <p14:creationId xmlns:p14="http://schemas.microsoft.com/office/powerpoint/2010/main" val="27162109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856-8F7F-4C1B-AD12-A9296B8E4E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12. NodeJS : Authentication JWT</a:t>
            </a:r>
          </a:p>
        </p:txBody>
      </p:sp>
      <p:sp>
        <p:nvSpPr>
          <p:cNvPr id="3" name="Content Placeholder 2">
            <a:extLst>
              <a:ext uri="{FF2B5EF4-FFF2-40B4-BE49-F238E27FC236}">
                <a16:creationId xmlns:a16="http://schemas.microsoft.com/office/drawing/2014/main" id="{48B0FBAA-505D-45D4-98E1-4459BF6ABA5B}"/>
              </a:ext>
            </a:extLst>
          </p:cNvPr>
          <p:cNvSpPr>
            <a:spLocks noGrp="1"/>
          </p:cNvSpPr>
          <p:nvPr>
            <p:ph idx="1"/>
          </p:nvPr>
        </p:nvSpPr>
        <p:spPr>
          <a:xfrm>
            <a:off x="1103312" y="1669002"/>
            <a:ext cx="8946541" cy="4579397"/>
          </a:xfrm>
        </p:spPr>
        <p:txBody>
          <a:bodyPr>
            <a:normAutofit lnSpcReduction="10000"/>
          </a:bodyPr>
          <a:lstStyle/>
          <a:p>
            <a:pPr lvl="1"/>
            <a:r>
              <a:rPr lang="en-US" dirty="0">
                <a:latin typeface="Times New Roman" panose="02020603050405020304" pitchFamily="18" charset="0"/>
                <a:cs typeface="Times New Roman" panose="02020603050405020304" pitchFamily="18" charset="0"/>
              </a:rPr>
              <a:t>VD :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username, password =&gt; server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Session.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server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 </a:t>
            </a:r>
          </a:p>
          <a:p>
            <a:pPr lvl="2"/>
            <a:r>
              <a:rPr lang="en-US" dirty="0" err="1">
                <a:latin typeface="Times New Roman" panose="02020603050405020304" pitchFamily="18" charset="0"/>
                <a:cs typeface="Times New Roman" panose="02020603050405020304" pitchFamily="18" charset="0"/>
              </a:rPr>
              <a:t>Tốn</a:t>
            </a:r>
            <a:r>
              <a:rPr lang="en-US" dirty="0">
                <a:latin typeface="Times New Roman" panose="02020603050405020304" pitchFamily="18" charset="0"/>
                <a:cs typeface="Times New Roman" panose="02020603050405020304" pitchFamily="18" charset="0"/>
              </a:rPr>
              <a:t> dung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CORS.</a:t>
            </a:r>
          </a:p>
          <a:p>
            <a:pPr lvl="2"/>
            <a:r>
              <a:rPr lang="en-US" dirty="0">
                <a:latin typeface="Times New Roman" panose="02020603050405020304" pitchFamily="18" charset="0"/>
                <a:cs typeface="Times New Roman" panose="02020603050405020304" pitchFamily="18" charset="0"/>
              </a:rPr>
              <a:t>CSRF (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Ta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dung token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kèm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header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HTTP. Server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check token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hồi</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dung.</a:t>
            </a:r>
          </a:p>
          <a:p>
            <a:pPr lvl="1"/>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 </a:t>
            </a:r>
          </a:p>
          <a:p>
            <a:pPr lvl="2"/>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rộng</a:t>
            </a:r>
            <a:r>
              <a:rPr lang="en-US" dirty="0">
                <a:latin typeface="Times New Roman" panose="02020603050405020304" pitchFamily="18" charset="0"/>
                <a:cs typeface="Times New Roman" panose="02020603050405020304" pitchFamily="18" charset="0"/>
              </a:rPr>
              <a:t> =&gt; do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server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a:t>
            </a:r>
          </a:p>
          <a:p>
            <a:pPr lvl="2"/>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a:t>
            </a:r>
          </a:p>
          <a:p>
            <a:pPr lvl="2"/>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 VD :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game )</a:t>
            </a:r>
          </a:p>
          <a:p>
            <a:pPr lvl="2"/>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tảng</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41178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8951</TotalTime>
  <Words>9499</Words>
  <Application>Microsoft Office PowerPoint</Application>
  <PresentationFormat>Widescreen</PresentationFormat>
  <Paragraphs>999</Paragraphs>
  <Slides>129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129</vt:i4>
      </vt:variant>
    </vt:vector>
  </HeadingPairs>
  <TitlesOfParts>
    <vt:vector size="135" baseType="lpstr">
      <vt:lpstr>Arial</vt:lpstr>
      <vt:lpstr>Century Gothic</vt:lpstr>
      <vt:lpstr>Times New Roman</vt:lpstr>
      <vt:lpstr>Wingdings</vt:lpstr>
      <vt:lpstr>Wingdings 3</vt:lpstr>
      <vt:lpstr>Ion</vt:lpstr>
      <vt:lpstr>Angular 4</vt:lpstr>
      <vt:lpstr>1. Component - Module</vt:lpstr>
      <vt:lpstr>1. Component - Module</vt:lpstr>
      <vt:lpstr>2. Data binding</vt:lpstr>
      <vt:lpstr>2. Data binding</vt:lpstr>
      <vt:lpstr>2. Data binding</vt:lpstr>
      <vt:lpstr>2. Data binding</vt:lpstr>
      <vt:lpstr>2. Two-way Binding</vt:lpstr>
      <vt:lpstr>3. Build-in directives</vt:lpstr>
      <vt:lpstr>3. Build-in directives</vt:lpstr>
      <vt:lpstr>3. Build-in directives : ngIF</vt:lpstr>
      <vt:lpstr>3. Build-in directives : ngFor</vt:lpstr>
      <vt:lpstr>3. Build-in directives : ngFor</vt:lpstr>
      <vt:lpstr>3. Build-in directives : ngSwitchCase</vt:lpstr>
      <vt:lpstr>3. Build-in directives : ngSwitchCase</vt:lpstr>
      <vt:lpstr>3. Build-in directives : ngSwitchCase</vt:lpstr>
      <vt:lpstr>3. Build-in directives : ngClass, ngStyle</vt:lpstr>
      <vt:lpstr>4.Template Reference Variables</vt:lpstr>
      <vt:lpstr>4.Custom Attribute Directive</vt:lpstr>
      <vt:lpstr>4.Custom Attribute Directive</vt:lpstr>
      <vt:lpstr>4.Custom Attribute Directive : Tham số đầu vào ( @Input + params )</vt:lpstr>
      <vt:lpstr>4.Custom Attribute Directive : Thêm Class</vt:lpstr>
      <vt:lpstr>4.Truyền dữ liệu giữa các component ( @Input – @Output )</vt:lpstr>
      <vt:lpstr>5. Pipe</vt:lpstr>
      <vt:lpstr>5. Pipe : các pipe cơ bản</vt:lpstr>
      <vt:lpstr>5. Pipe : các pipe cơ bản</vt:lpstr>
      <vt:lpstr>5. Pipe : các pipe cơ bản</vt:lpstr>
      <vt:lpstr>5. Pipe : Tự xây dựng pipe</vt:lpstr>
      <vt:lpstr>5. Hướng Dẫn Sử Dụng Third-Party</vt:lpstr>
      <vt:lpstr>6. Template Reference Variables</vt:lpstr>
      <vt:lpstr>6. Lifecycle Hooks : Vòng đời của ứng dụng</vt:lpstr>
      <vt:lpstr>6. Lifecycle Hooks : Vòng đời của ứng dụng</vt:lpstr>
      <vt:lpstr>6. Lifecycle Hooks : Vòng đời của ứng dụng</vt:lpstr>
      <vt:lpstr>6. Lifecycle Hooks : Vòng đời của ứng dụng</vt:lpstr>
      <vt:lpstr>6. Lifecycle Hooks : Vòng đời của ứng dụng</vt:lpstr>
      <vt:lpstr>6. Lifecycle Hooks : Vòng đời của ứng dụng</vt:lpstr>
      <vt:lpstr>7. Service : là một ứng dụng của DI</vt:lpstr>
      <vt:lpstr>8. Router ( Routing )</vt:lpstr>
      <vt:lpstr>8. Router ( Routing )</vt:lpstr>
      <vt:lpstr>8. Router ( Routing )</vt:lpstr>
      <vt:lpstr>8. Router ( Routing ) : RouterLink – RouterLinkActive</vt:lpstr>
      <vt:lpstr>8. Router ( Routing ) : Chuyển trang bằng event binding</vt:lpstr>
      <vt:lpstr>8. Router ( Routing ) : RouterLink – RouterLinkActive – Chú ý</vt:lpstr>
      <vt:lpstr>8. Router ( Routing ) : Lấy tham số trên router ( params ) – ActivatedRoute - snapshot</vt:lpstr>
      <vt:lpstr>8. Router ( Routing ) : Lấy tham số trên router ( params ) – ActivatedRoute - Subscription</vt:lpstr>
      <vt:lpstr>8. Router ( Routing ) : Tham Số Dạng ? ( Query Params )</vt:lpstr>
      <vt:lpstr>8. Router ( Routing ) : Tham Số Dạng ? ( Query Params ) – Lấy queryParams</vt:lpstr>
      <vt:lpstr>8. Router ( Routing ) : Child Router</vt:lpstr>
      <vt:lpstr>8. Router ( Routing ) : Child Router</vt:lpstr>
      <vt:lpstr>8. Router ( Routing ) : Child Router</vt:lpstr>
      <vt:lpstr>8. Router ( Routing ) : Child Router - Navigate</vt:lpstr>
      <vt:lpstr>8. Router ( Routing ) : Child Router – Lấy tham số trên URL</vt:lpstr>
      <vt:lpstr>8. Router ( Routing ) : CanActivate</vt:lpstr>
      <vt:lpstr>8. Router ( Routing ) : CanDeactivate</vt:lpstr>
      <vt:lpstr>8. Router ( Routing ) : Module</vt:lpstr>
      <vt:lpstr>8. Router ( Routing ) : Module Chức Năng</vt:lpstr>
      <vt:lpstr>8. Router ( Routing ) : Module Dùng Chung SharedModule</vt:lpstr>
      <vt:lpstr>9. Observable</vt:lpstr>
      <vt:lpstr>9. Observable</vt:lpstr>
      <vt:lpstr>9. Observable</vt:lpstr>
      <vt:lpstr>9. HttpClient</vt:lpstr>
      <vt:lpstr>9. HttpClient</vt:lpstr>
      <vt:lpstr>9. HttpClient</vt:lpstr>
      <vt:lpstr>9. HttpClient</vt:lpstr>
      <vt:lpstr>9. HttpClient</vt:lpstr>
      <vt:lpstr>9. HttpClient</vt:lpstr>
      <vt:lpstr>9. HttpClient</vt:lpstr>
      <vt:lpstr>9. HttpClient</vt:lpstr>
      <vt:lpstr>10. Forms : Template-driven Forms</vt:lpstr>
      <vt:lpstr>10. Forms : Template-driven Forms</vt:lpstr>
      <vt:lpstr>10. Forms : Template-driven Forms</vt:lpstr>
      <vt:lpstr>10. Forms : Template-driven Forms</vt:lpstr>
      <vt:lpstr>10. Forms : Template-driven Forms</vt:lpstr>
      <vt:lpstr>10. Forms : Data Driven Form – ReactiveForms</vt:lpstr>
      <vt:lpstr>10. Forms : Data Driven Form – ReactiveForms</vt:lpstr>
      <vt:lpstr>10. Forms : Data Driven Form – ReactiveForms</vt:lpstr>
      <vt:lpstr>10. Forms : Data Driven Form – ReactiveForms</vt:lpstr>
      <vt:lpstr>10. Forms : Data Driven Form – ReactiveForms</vt:lpstr>
      <vt:lpstr>10. Forms : Data Driven Form – ReactiveForms</vt:lpstr>
      <vt:lpstr>10. Forms : Data Driven Form – ReactiveForms</vt:lpstr>
      <vt:lpstr>11. Bonus</vt:lpstr>
      <vt:lpstr>PowerPoint Presentation</vt:lpstr>
      <vt:lpstr>12. Xây dựng Restful API Sử dụng NodeJS</vt:lpstr>
      <vt:lpstr>12. Xây dựng Restful API Sử dụng NodeJS</vt:lpstr>
      <vt:lpstr>12. Xây dựng Restful API Sử dụng NodeJS</vt:lpstr>
      <vt:lpstr>12. Xây dựng Restful API Sử dụng NodeJS</vt:lpstr>
      <vt:lpstr>12. Xây dựng Restful API Sử dụng NodeJS</vt:lpstr>
      <vt:lpstr>12. Xây dựng Restful API Sử dụng NodeJS</vt:lpstr>
      <vt:lpstr>12. Xây dựng Restful API Sử dụng NodeJS</vt:lpstr>
      <vt:lpstr>12. Xây dựng Restful API Sử dụng NodeJS</vt:lpstr>
      <vt:lpstr>12. Xây dựng Restful API Sử dụng NodeJS</vt:lpstr>
      <vt:lpstr>12. Xây dựng Restful API Sử dụng NodeJS</vt:lpstr>
      <vt:lpstr>12. Xây dựng Restful API Sử dụng NodeJS</vt:lpstr>
      <vt:lpstr>12. Xây dựng Restful API Sử dụng NodeJS</vt:lpstr>
      <vt:lpstr>12. Xây dựng Restful API Sử dụng NodeJS</vt:lpstr>
      <vt:lpstr>12. Xây dựng Restful API Sử dụng NodeJS</vt:lpstr>
      <vt:lpstr>12. Xây dựng Restful API Sử dụng NodeJS</vt:lpstr>
      <vt:lpstr>12. NodeJS : Authentication JWT</vt:lpstr>
      <vt:lpstr>12. NodeJS : Authentication JWT</vt:lpstr>
      <vt:lpstr>12. NodeJS : Authentication JWT</vt:lpstr>
      <vt:lpstr>12. NodeJS : Authentication JWT</vt:lpstr>
      <vt:lpstr>12. NodeJS : Authentication JWT</vt:lpstr>
      <vt:lpstr>12. NodeJS : Authentication JWT</vt:lpstr>
      <vt:lpstr>12. NodeJS : Thực hành JWT</vt:lpstr>
      <vt:lpstr>12. NodeJS : Thực hành JWT</vt:lpstr>
      <vt:lpstr>12. NodeJS : Thực hành JWT</vt:lpstr>
      <vt:lpstr>12. NodeJS : Thực hành JWT : express-jwt</vt:lpstr>
      <vt:lpstr>12. NodeJS : Optimized API</vt:lpstr>
      <vt:lpstr>12. NodeJS : Optimized API</vt:lpstr>
      <vt:lpstr>12. NodeJS : Optimized API</vt:lpstr>
      <vt:lpstr>12. NodeJS : express-validator</vt:lpstr>
      <vt:lpstr>12. NodeJS : express-validator</vt:lpstr>
      <vt:lpstr>12. NodeJS : express-validator</vt:lpstr>
      <vt:lpstr>PowerPoint Presentation</vt:lpstr>
      <vt:lpstr>13. </vt:lpstr>
      <vt:lpstr>13. </vt:lpstr>
      <vt:lpstr>13.                            : Tìm kiếm, Thêm mới</vt:lpstr>
      <vt:lpstr>13.                            : Tìm kiếm, Cập Nhật, Xóa</vt:lpstr>
      <vt:lpstr>13.                            : Quan hệ</vt:lpstr>
      <vt:lpstr>13.                            : Quan hệ</vt:lpstr>
      <vt:lpstr>13.                            : Quan hệ</vt:lpstr>
      <vt:lpstr>13.                            : Quan hệ</vt:lpstr>
      <vt:lpstr>13.                            : Quan hệ</vt:lpstr>
      <vt:lpstr>13.                            : Quan hệ</vt:lpstr>
      <vt:lpstr>14. Firebase :</vt:lpstr>
      <vt:lpstr>14. Firebase : Follow Github </vt:lpstr>
      <vt:lpstr>14. Firebase : FirebaseObjectObservable</vt:lpstr>
      <vt:lpstr>14. Firebase : FirebaseListObservable</vt:lpstr>
      <vt:lpstr>14. Firebase : Load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nghiepuit</dc:creator>
  <cp:lastModifiedBy>nghiepuit</cp:lastModifiedBy>
  <cp:revision>1756</cp:revision>
  <dcterms:created xsi:type="dcterms:W3CDTF">2017-07-01T17:21:48Z</dcterms:created>
  <dcterms:modified xsi:type="dcterms:W3CDTF">2017-12-23T07:37:01Z</dcterms:modified>
</cp:coreProperties>
</file>