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1" r:id="rId4"/>
    <p:sldId id="258" r:id="rId5"/>
    <p:sldId id="259" r:id="rId6"/>
    <p:sldId id="272" r:id="rId7"/>
    <p:sldId id="273" r:id="rId8"/>
    <p:sldId id="260" r:id="rId9"/>
    <p:sldId id="261" r:id="rId10"/>
    <p:sldId id="262" r:id="rId11"/>
    <p:sldId id="263" r:id="rId12"/>
    <p:sldId id="264" r:id="rId13"/>
    <p:sldId id="265" r:id="rId14"/>
    <p:sldId id="266" r:id="rId15"/>
    <p:sldId id="267" r:id="rId16"/>
    <p:sldId id="268" r:id="rId17"/>
    <p:sldId id="269" r:id="rId18"/>
    <p:sldId id="274" r:id="rId19"/>
    <p:sldId id="275" r:id="rId20"/>
    <p:sldId id="276" r:id="rId21"/>
    <p:sldId id="277" r:id="rId22"/>
    <p:sldId id="278" r:id="rId23"/>
    <p:sldId id="279" r:id="rId24"/>
    <p:sldId id="281" r:id="rId25"/>
    <p:sldId id="280" r:id="rId26"/>
    <p:sldId id="282" r:id="rId27"/>
    <p:sldId id="283" r:id="rId28"/>
    <p:sldId id="284" r:id="rId29"/>
    <p:sldId id="289" r:id="rId30"/>
    <p:sldId id="285" r:id="rId31"/>
    <p:sldId id="286" r:id="rId32"/>
    <p:sldId id="287" r:id="rId33"/>
    <p:sldId id="288" r:id="rId34"/>
    <p:sldId id="290" r:id="rId35"/>
    <p:sldId id="292" r:id="rId36"/>
    <p:sldId id="291" r:id="rId37"/>
    <p:sldId id="293" r:id="rId38"/>
    <p:sldId id="294" r:id="rId39"/>
    <p:sldId id="295" r:id="rId40"/>
    <p:sldId id="296" r:id="rId41"/>
    <p:sldId id="297" r:id="rId42"/>
    <p:sldId id="298" r:id="rId43"/>
    <p:sldId id="299" r:id="rId44"/>
    <p:sldId id="315" r:id="rId45"/>
    <p:sldId id="300" r:id="rId46"/>
    <p:sldId id="301" r:id="rId47"/>
    <p:sldId id="302" r:id="rId48"/>
    <p:sldId id="303" r:id="rId49"/>
    <p:sldId id="304" r:id="rId50"/>
    <p:sldId id="305" r:id="rId51"/>
    <p:sldId id="306" r:id="rId52"/>
    <p:sldId id="308" r:id="rId53"/>
    <p:sldId id="307" r:id="rId54"/>
    <p:sldId id="309" r:id="rId55"/>
    <p:sldId id="310" r:id="rId56"/>
    <p:sldId id="311" r:id="rId57"/>
    <p:sldId id="312" r:id="rId58"/>
    <p:sldId id="314" r:id="rId59"/>
    <p:sldId id="313"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348855-FF20-4B46-9572-E75C5397A74B}" type="datetimeFigureOut">
              <a:rPr lang="en-US" smtClean="0"/>
              <a:t>21/11/2017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294786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4348855-FF20-4B46-9572-E75C5397A74B}" type="datetimeFigureOut">
              <a:rPr lang="en-US" smtClean="0"/>
              <a:t>21/11/2017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3590500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4348855-FF20-4B46-9572-E75C5397A74B}" type="datetimeFigureOut">
              <a:rPr lang="en-US" smtClean="0"/>
              <a:t>21/11/2017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1708454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4348855-FF20-4B46-9572-E75C5397A74B}" type="datetimeFigureOut">
              <a:rPr lang="en-US" smtClean="0"/>
              <a:t>21/11/2017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41184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348855-FF20-4B46-9572-E75C5397A74B}" type="datetimeFigureOut">
              <a:rPr lang="en-US" smtClean="0"/>
              <a:t>21/11/2017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592990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348855-FF20-4B46-9572-E75C5397A74B}" type="datetimeFigureOut">
              <a:rPr lang="en-US" smtClean="0"/>
              <a:t>21/11/2017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4160897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348855-FF20-4B46-9572-E75C5397A74B}" type="datetimeFigureOut">
              <a:rPr lang="en-US" smtClean="0"/>
              <a:t>21/11/2017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2431685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48855-FF20-4B46-9572-E75C5397A74B}" type="datetimeFigureOut">
              <a:rPr lang="en-US" smtClean="0"/>
              <a:t>21/11/2017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1006510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48855-FF20-4B46-9572-E75C5397A74B}" type="datetimeFigureOut">
              <a:rPr lang="en-US" smtClean="0"/>
              <a:t>21/11/2017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237347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4348855-FF20-4B46-9572-E75C5397A74B}" type="datetimeFigureOut">
              <a:rPr lang="en-US" smtClean="0"/>
              <a:t>21/11/2017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986211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348855-FF20-4B46-9572-E75C5397A74B}" type="datetimeFigureOut">
              <a:rPr lang="en-US" smtClean="0"/>
              <a:t>21/11/2017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2530205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348855-FF20-4B46-9572-E75C5397A74B}" type="datetimeFigureOut">
              <a:rPr lang="en-US" smtClean="0"/>
              <a:t>21/11/2017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258489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348855-FF20-4B46-9572-E75C5397A74B}" type="datetimeFigureOut">
              <a:rPr lang="en-US" smtClean="0"/>
              <a:t>21/11/2017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1413520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4348855-FF20-4B46-9572-E75C5397A74B}" type="datetimeFigureOut">
              <a:rPr lang="en-US" smtClean="0"/>
              <a:t>21/11/2017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3776999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4348855-FF20-4B46-9572-E75C5397A74B}" type="datetimeFigureOut">
              <a:rPr lang="en-US" smtClean="0"/>
              <a:t>21/11/2017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409203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4348855-FF20-4B46-9572-E75C5397A74B}" type="datetimeFigureOut">
              <a:rPr lang="en-US" smtClean="0"/>
              <a:t>21/11/2017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129340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4348855-FF20-4B46-9572-E75C5397A74B}" type="datetimeFigureOut">
              <a:rPr lang="en-US" smtClean="0"/>
              <a:t>21/11/2017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17832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4348855-FF20-4B46-9572-E75C5397A74B}" type="datetimeFigureOut">
              <a:rPr lang="en-US" smtClean="0"/>
              <a:t>21/11/2017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814B528-344B-4E25-A8C8-7E29EAA080F9}" type="slidenum">
              <a:rPr lang="en-US" smtClean="0"/>
              <a:t>‹#›</a:t>
            </a:fld>
            <a:endParaRPr lang="en-US"/>
          </a:p>
        </p:txBody>
      </p:sp>
    </p:spTree>
    <p:extLst>
      <p:ext uri="{BB962C8B-B14F-4D97-AF65-F5344CB8AC3E}">
        <p14:creationId xmlns:p14="http://schemas.microsoft.com/office/powerpoint/2010/main" val="29815943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reacttraining.com/react-router/"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0732-D5B5-4B97-9C6D-2C9D4717316D}"/>
              </a:ext>
            </a:extLst>
          </p:cNvPr>
          <p:cNvSpPr>
            <a:spLocks noGrp="1"/>
          </p:cNvSpPr>
          <p:nvPr>
            <p:ph type="ctrTitle"/>
          </p:nvPr>
        </p:nvSpPr>
        <p:spPr/>
        <p:txBody>
          <a:bodyPr/>
          <a:lstStyle/>
          <a:p>
            <a:r>
              <a:rPr lang="en-US">
                <a:latin typeface="Times New Roman" panose="02020603050405020304" pitchFamily="18" charset="0"/>
                <a:cs typeface="Times New Roman" panose="02020603050405020304" pitchFamily="18" charset="0"/>
              </a:rPr>
              <a:t>ReactJS</a:t>
            </a:r>
          </a:p>
        </p:txBody>
      </p:sp>
      <p:sp>
        <p:nvSpPr>
          <p:cNvPr id="3" name="Subtitle 2">
            <a:extLst>
              <a:ext uri="{FF2B5EF4-FFF2-40B4-BE49-F238E27FC236}">
                <a16:creationId xmlns:a16="http://schemas.microsoft.com/office/drawing/2014/main" id="{B3C11A27-7E52-4294-83AC-2EE9D42D5394}"/>
              </a:ext>
            </a:extLst>
          </p:cNvPr>
          <p:cNvSpPr>
            <a:spLocks noGrp="1"/>
          </p:cNvSpPr>
          <p:nvPr>
            <p:ph type="subTitle" idx="1"/>
          </p:nvPr>
        </p:nvSpPr>
        <p:spPr/>
        <p:txBody>
          <a:bodyPr/>
          <a:lstStyle/>
          <a:p>
            <a:r>
              <a:rPr lang="en-US">
                <a:latin typeface="Times New Roman" panose="02020603050405020304" pitchFamily="18" charset="0"/>
                <a:cs typeface="Times New Roman" panose="02020603050405020304" pitchFamily="18" charset="0"/>
              </a:rPr>
              <a:t>nghiepuit</a:t>
            </a:r>
          </a:p>
        </p:txBody>
      </p:sp>
    </p:spTree>
    <p:extLst>
      <p:ext uri="{BB962C8B-B14F-4D97-AF65-F5344CB8AC3E}">
        <p14:creationId xmlns:p14="http://schemas.microsoft.com/office/powerpoint/2010/main" val="317145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Template Strings</a:t>
            </a:r>
          </a:p>
        </p:txBody>
      </p:sp>
      <p:sp>
        <p:nvSpPr>
          <p:cNvPr id="3" name="Subtitle 2">
            <a:extLst>
              <a:ext uri="{FF2B5EF4-FFF2-40B4-BE49-F238E27FC236}">
                <a16:creationId xmlns:a16="http://schemas.microsoft.com/office/drawing/2014/main"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Là các mẫu chuỗi giúp thay thế cách nối chuỗi ( có thể chèn biến vào mẫu chuỗi )</a:t>
            </a:r>
          </a:p>
          <a:p>
            <a:pPr lvl="1"/>
            <a:r>
              <a:rPr lang="en-US">
                <a:latin typeface="Times New Roman" panose="02020603050405020304" pitchFamily="18" charset="0"/>
                <a:cs typeface="Times New Roman" panose="02020603050405020304" pitchFamily="18" charset="0"/>
              </a:rPr>
              <a:t>VD : console.log(lastName + ", " + firstName + " " + middleName) </a:t>
            </a:r>
          </a:p>
          <a:p>
            <a:pPr lvl="1"/>
            <a:r>
              <a:rPr lang="en-US">
                <a:latin typeface="Times New Roman" panose="02020603050405020304" pitchFamily="18" charset="0"/>
                <a:cs typeface="Times New Roman" panose="02020603050405020304" pitchFamily="18" charset="0"/>
              </a:rPr>
              <a:t>=&gt; console.log(`${lastName}, ${firstName} ${middleName}`) </a:t>
            </a:r>
          </a:p>
          <a:p>
            <a:r>
              <a:rPr lang="en-US">
                <a:latin typeface="Times New Roman" panose="02020603050405020304" pitchFamily="18" charset="0"/>
                <a:cs typeface="Times New Roman" panose="02020603050405020304" pitchFamily="18" charset="0"/>
              </a:rPr>
              <a:t>Để chèn biến ta sử dụng vào giữa </a:t>
            </a:r>
            <a:r>
              <a:rPr lang="en-US" b="1">
                <a:latin typeface="Times New Roman" panose="02020603050405020304" pitchFamily="18" charset="0"/>
                <a:cs typeface="Times New Roman" panose="02020603050405020304" pitchFamily="18" charset="0"/>
              </a:rPr>
              <a:t>${  }</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5C38ABD-97BC-4D0E-99C6-20F43A19C6B0}"/>
              </a:ext>
            </a:extLst>
          </p:cNvPr>
          <p:cNvPicPr>
            <a:picLocks noChangeAspect="1"/>
          </p:cNvPicPr>
          <p:nvPr/>
        </p:nvPicPr>
        <p:blipFill>
          <a:blip r:embed="rId2"/>
          <a:stretch>
            <a:fillRect/>
          </a:stretch>
        </p:blipFill>
        <p:spPr>
          <a:xfrm>
            <a:off x="2889912" y="3802278"/>
            <a:ext cx="5915025" cy="1685925"/>
          </a:xfrm>
          <a:prstGeom prst="rect">
            <a:avLst/>
          </a:prstGeom>
        </p:spPr>
      </p:pic>
      <p:pic>
        <p:nvPicPr>
          <p:cNvPr id="5" name="Picture 4">
            <a:extLst>
              <a:ext uri="{FF2B5EF4-FFF2-40B4-BE49-F238E27FC236}">
                <a16:creationId xmlns:a16="http://schemas.microsoft.com/office/drawing/2014/main" id="{5917DE77-E130-4591-879E-E0F1665CD897}"/>
              </a:ext>
            </a:extLst>
          </p:cNvPr>
          <p:cNvPicPr>
            <a:picLocks noChangeAspect="1"/>
          </p:cNvPicPr>
          <p:nvPr/>
        </p:nvPicPr>
        <p:blipFill>
          <a:blip r:embed="rId3"/>
          <a:stretch>
            <a:fillRect/>
          </a:stretch>
        </p:blipFill>
        <p:spPr>
          <a:xfrm>
            <a:off x="2889911" y="5457130"/>
            <a:ext cx="5915025" cy="1209675"/>
          </a:xfrm>
          <a:prstGeom prst="rect">
            <a:avLst/>
          </a:prstGeom>
        </p:spPr>
      </p:pic>
    </p:spTree>
    <p:extLst>
      <p:ext uri="{BB962C8B-B14F-4D97-AF65-F5344CB8AC3E}">
        <p14:creationId xmlns:p14="http://schemas.microsoft.com/office/powerpoint/2010/main" val="1134280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Default Parameters</a:t>
            </a:r>
          </a:p>
        </p:txBody>
      </p:sp>
      <p:sp>
        <p:nvSpPr>
          <p:cNvPr id="3" name="Subtitle 2">
            <a:extLst>
              <a:ext uri="{FF2B5EF4-FFF2-40B4-BE49-F238E27FC236}">
                <a16:creationId xmlns:a16="http://schemas.microsoft.com/office/drawing/2014/main"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C++, Python cho phép đặt giá trị mặc định cho đối số của hàm. ES6 cũng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hỗ trợ.</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3A3A333-6522-4E9D-A935-E99D93B3C6ED}"/>
              </a:ext>
            </a:extLst>
          </p:cNvPr>
          <p:cNvPicPr>
            <a:picLocks noChangeAspect="1"/>
          </p:cNvPicPr>
          <p:nvPr/>
        </p:nvPicPr>
        <p:blipFill>
          <a:blip r:embed="rId2"/>
          <a:stretch>
            <a:fillRect/>
          </a:stretch>
        </p:blipFill>
        <p:spPr>
          <a:xfrm>
            <a:off x="2744772" y="3012420"/>
            <a:ext cx="5353050" cy="2276475"/>
          </a:xfrm>
          <a:prstGeom prst="rect">
            <a:avLst/>
          </a:prstGeom>
        </p:spPr>
      </p:pic>
    </p:spTree>
    <p:extLst>
      <p:ext uri="{BB962C8B-B14F-4D97-AF65-F5344CB8AC3E}">
        <p14:creationId xmlns:p14="http://schemas.microsoft.com/office/powerpoint/2010/main" val="1470470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Arrow Functions</a:t>
            </a:r>
          </a:p>
        </p:txBody>
      </p:sp>
      <p:sp>
        <p:nvSpPr>
          <p:cNvPr id="3" name="Subtitle 2">
            <a:extLst>
              <a:ext uri="{FF2B5EF4-FFF2-40B4-BE49-F238E27FC236}">
                <a16:creationId xmlns:a16="http://schemas.microsoft.com/office/drawing/2014/main"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Giúp tạo hàm mà không cần sử dụng từ khóa </a:t>
            </a:r>
            <a:r>
              <a:rPr lang="en-US" b="1">
                <a:latin typeface="Times New Roman" panose="02020603050405020304" pitchFamily="18" charset="0"/>
                <a:cs typeface="Times New Roman" panose="02020603050405020304" pitchFamily="18" charset="0"/>
              </a:rPr>
              <a:t>function. </a:t>
            </a:r>
            <a:r>
              <a:rPr lang="en-US">
                <a:latin typeface="Times New Roman" panose="02020603050405020304" pitchFamily="18" charset="0"/>
                <a:cs typeface="Times New Roman" panose="02020603050405020304" pitchFamily="18" charset="0"/>
              </a:rPr>
              <a:t>Có khi không cần sử dụng từ khóa </a:t>
            </a:r>
            <a:r>
              <a:rPr lang="en-US" b="1">
                <a:latin typeface="Times New Roman" panose="02020603050405020304" pitchFamily="18" charset="0"/>
                <a:cs typeface="Times New Roman" panose="02020603050405020304" pitchFamily="18" charset="0"/>
              </a:rPr>
              <a:t>return.</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6C22011-DBCE-4848-873A-ED08D35FAFCA}"/>
              </a:ext>
            </a:extLst>
          </p:cNvPr>
          <p:cNvPicPr>
            <a:picLocks noChangeAspect="1"/>
          </p:cNvPicPr>
          <p:nvPr/>
        </p:nvPicPr>
        <p:blipFill>
          <a:blip r:embed="rId2"/>
          <a:stretch>
            <a:fillRect/>
          </a:stretch>
        </p:blipFill>
        <p:spPr>
          <a:xfrm>
            <a:off x="2914188" y="3295003"/>
            <a:ext cx="6115050" cy="2114550"/>
          </a:xfrm>
          <a:prstGeom prst="rect">
            <a:avLst/>
          </a:prstGeom>
        </p:spPr>
      </p:pic>
    </p:spTree>
    <p:extLst>
      <p:ext uri="{BB962C8B-B14F-4D97-AF65-F5344CB8AC3E}">
        <p14:creationId xmlns:p14="http://schemas.microsoft.com/office/powerpoint/2010/main" val="429465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Object &amp; Arrays </a:t>
            </a:r>
          </a:p>
        </p:txBody>
      </p:sp>
      <p:sp>
        <p:nvSpPr>
          <p:cNvPr id="3" name="Subtitle 2">
            <a:extLst>
              <a:ext uri="{FF2B5EF4-FFF2-40B4-BE49-F238E27FC236}">
                <a16:creationId xmlns:a16="http://schemas.microsoft.com/office/drawing/2014/main"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Destructing</a:t>
            </a:r>
          </a:p>
          <a:p>
            <a:r>
              <a:rPr lang="en-US">
                <a:latin typeface="Times New Roman" panose="02020603050405020304" pitchFamily="18" charset="0"/>
                <a:cs typeface="Times New Roman" panose="02020603050405020304" pitchFamily="18" charset="0"/>
              </a:rPr>
              <a:t>Object Literal</a:t>
            </a:r>
          </a:p>
          <a:p>
            <a:r>
              <a:rPr lang="en-US">
                <a:latin typeface="Times New Roman" panose="02020603050405020304" pitchFamily="18" charset="0"/>
                <a:cs typeface="Times New Roman" panose="02020603050405020304" pitchFamily="18" charset="0"/>
              </a:rPr>
              <a:t>Spread Operator</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8891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Object &amp; Arrays </a:t>
            </a:r>
            <a:r>
              <a:rPr lang="en-US" b="1">
                <a:latin typeface="Times New Roman" panose="02020603050405020304" pitchFamily="18" charset="0"/>
                <a:cs typeface="Times New Roman" panose="02020603050405020304" pitchFamily="18" charset="0"/>
              </a:rPr>
              <a:t>Destructing</a:t>
            </a:r>
          </a:p>
        </p:txBody>
      </p:sp>
      <p:sp>
        <p:nvSpPr>
          <p:cNvPr id="3" name="Subtitle 2">
            <a:extLst>
              <a:ext uri="{FF2B5EF4-FFF2-40B4-BE49-F238E27FC236}">
                <a16:creationId xmlns:a16="http://schemas.microsoft.com/office/drawing/2014/main"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Giúp truy cập các 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ờng cục bộ của một object và khai báo giá trị nào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sử dụng.</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81E5D8B-62EF-4A25-869D-C3A078CD30E0}"/>
              </a:ext>
            </a:extLst>
          </p:cNvPr>
          <p:cNvPicPr>
            <a:picLocks noChangeAspect="1"/>
          </p:cNvPicPr>
          <p:nvPr/>
        </p:nvPicPr>
        <p:blipFill>
          <a:blip r:embed="rId2"/>
          <a:stretch>
            <a:fillRect/>
          </a:stretch>
        </p:blipFill>
        <p:spPr>
          <a:xfrm>
            <a:off x="1332084" y="3569563"/>
            <a:ext cx="4600575" cy="2133600"/>
          </a:xfrm>
          <a:prstGeom prst="rect">
            <a:avLst/>
          </a:prstGeom>
        </p:spPr>
      </p:pic>
      <p:pic>
        <p:nvPicPr>
          <p:cNvPr id="5" name="Picture 4">
            <a:extLst>
              <a:ext uri="{FF2B5EF4-FFF2-40B4-BE49-F238E27FC236}">
                <a16:creationId xmlns:a16="http://schemas.microsoft.com/office/drawing/2014/main" id="{77AF7DB6-233B-4797-A806-2F56FFD8E304}"/>
              </a:ext>
            </a:extLst>
          </p:cNvPr>
          <p:cNvPicPr>
            <a:picLocks noChangeAspect="1"/>
          </p:cNvPicPr>
          <p:nvPr/>
        </p:nvPicPr>
        <p:blipFill>
          <a:blip r:embed="rId3"/>
          <a:stretch>
            <a:fillRect/>
          </a:stretch>
        </p:blipFill>
        <p:spPr>
          <a:xfrm>
            <a:off x="6339720" y="3569563"/>
            <a:ext cx="4714875" cy="866775"/>
          </a:xfrm>
          <a:prstGeom prst="rect">
            <a:avLst/>
          </a:prstGeom>
        </p:spPr>
      </p:pic>
    </p:spTree>
    <p:extLst>
      <p:ext uri="{BB962C8B-B14F-4D97-AF65-F5344CB8AC3E}">
        <p14:creationId xmlns:p14="http://schemas.microsoft.com/office/powerpoint/2010/main" val="1416876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Object &amp; Arrays </a:t>
            </a:r>
            <a:r>
              <a:rPr lang="en-US" b="1">
                <a:latin typeface="Times New Roman" panose="02020603050405020304" pitchFamily="18" charset="0"/>
                <a:cs typeface="Times New Roman" panose="02020603050405020304" pitchFamily="18" charset="0"/>
              </a:rPr>
              <a:t>Object Literal</a:t>
            </a:r>
          </a:p>
        </p:txBody>
      </p:sp>
      <p:sp>
        <p:nvSpPr>
          <p:cNvPr id="3" name="Subtitle 2">
            <a:extLst>
              <a:ext uri="{FF2B5EF4-FFF2-40B4-BE49-F238E27FC236}">
                <a16:creationId xmlns:a16="http://schemas.microsoft.com/office/drawing/2014/main"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Là 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ờng hợp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lại của destructing.</a:t>
            </a:r>
          </a:p>
          <a:p>
            <a:r>
              <a:rPr lang="en-US">
                <a:latin typeface="Times New Roman" panose="02020603050405020304" pitchFamily="18" charset="0"/>
                <a:cs typeface="Times New Roman" panose="02020603050405020304" pitchFamily="18" charset="0"/>
              </a:rPr>
              <a:t>Chuyển các biến thành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a:t>
            </a:r>
          </a:p>
          <a:p>
            <a:r>
              <a:rPr lang="en-US">
                <a:latin typeface="Times New Roman" panose="02020603050405020304" pitchFamily="18" charset="0"/>
                <a:cs typeface="Times New Roman" panose="02020603050405020304" pitchFamily="18" charset="0"/>
              </a:rPr>
              <a:t>C</a:t>
            </a:r>
            <a:r>
              <a:rPr lang="vi-VN">
                <a:latin typeface="Times New Roman" panose="02020603050405020304" pitchFamily="18" charset="0"/>
                <a:cs typeface="Times New Roman" panose="02020603050405020304" pitchFamily="18" charset="0"/>
              </a:rPr>
              <a:t>ho phép chúng ta kéo các vào các đối tượng và giảm việc </a:t>
            </a:r>
            <a:r>
              <a:rPr lang="en-US">
                <a:latin typeface="Times New Roman" panose="02020603050405020304" pitchFamily="18" charset="0"/>
                <a:cs typeface="Times New Roman" panose="02020603050405020304" pitchFamily="18" charset="0"/>
              </a:rPr>
              <a:t>gõ nhiều từ khóa function</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3481740-F1BE-40CE-BBC9-1FC53E0CD99B}"/>
              </a:ext>
            </a:extLst>
          </p:cNvPr>
          <p:cNvPicPr>
            <a:picLocks noChangeAspect="1"/>
          </p:cNvPicPr>
          <p:nvPr/>
        </p:nvPicPr>
        <p:blipFill>
          <a:blip r:embed="rId2"/>
          <a:stretch>
            <a:fillRect/>
          </a:stretch>
        </p:blipFill>
        <p:spPr>
          <a:xfrm>
            <a:off x="2442857" y="4150658"/>
            <a:ext cx="6267450" cy="1933575"/>
          </a:xfrm>
          <a:prstGeom prst="rect">
            <a:avLst/>
          </a:prstGeom>
        </p:spPr>
      </p:pic>
    </p:spTree>
    <p:extLst>
      <p:ext uri="{BB962C8B-B14F-4D97-AF65-F5344CB8AC3E}">
        <p14:creationId xmlns:p14="http://schemas.microsoft.com/office/powerpoint/2010/main" val="117762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Object &amp; Arrays </a:t>
            </a:r>
            <a:r>
              <a:rPr lang="en-US" b="1">
                <a:latin typeface="Times New Roman" panose="02020603050405020304" pitchFamily="18" charset="0"/>
                <a:cs typeface="Times New Roman" panose="02020603050405020304" pitchFamily="18" charset="0"/>
              </a:rPr>
              <a:t>Object Literal</a:t>
            </a:r>
          </a:p>
        </p:txBody>
      </p:sp>
      <p:sp>
        <p:nvSpPr>
          <p:cNvPr id="3" name="Subtitle 2">
            <a:extLst>
              <a:ext uri="{FF2B5EF4-FFF2-40B4-BE49-F238E27FC236}">
                <a16:creationId xmlns:a16="http://schemas.microsoft.com/office/drawing/2014/main" id="{B3C11A27-7E52-4294-83AC-2EE9D42D5394}"/>
              </a:ext>
            </a:extLst>
          </p:cNvPr>
          <p:cNvSpPr>
            <a:spLocks noGrp="1"/>
          </p:cNvSpPr>
          <p:nvPr>
            <p:ph idx="1"/>
          </p:nvPr>
        </p:nvSpPr>
        <p:spPr/>
        <p:txBody>
          <a:bodyPr/>
          <a:lstStyle/>
          <a:p>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877A600-655C-4AC0-B17B-6CF6A6A15B80}"/>
              </a:ext>
            </a:extLst>
          </p:cNvPr>
          <p:cNvPicPr>
            <a:picLocks noChangeAspect="1"/>
          </p:cNvPicPr>
          <p:nvPr/>
        </p:nvPicPr>
        <p:blipFill>
          <a:blip r:embed="rId2"/>
          <a:stretch>
            <a:fillRect/>
          </a:stretch>
        </p:blipFill>
        <p:spPr>
          <a:xfrm>
            <a:off x="2888849" y="1467635"/>
            <a:ext cx="6076950" cy="5076825"/>
          </a:xfrm>
          <a:prstGeom prst="rect">
            <a:avLst/>
          </a:prstGeom>
        </p:spPr>
      </p:pic>
    </p:spTree>
    <p:extLst>
      <p:ext uri="{BB962C8B-B14F-4D97-AF65-F5344CB8AC3E}">
        <p14:creationId xmlns:p14="http://schemas.microsoft.com/office/powerpoint/2010/main" val="403548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Object &amp; Arrays </a:t>
            </a:r>
            <a:r>
              <a:rPr lang="en-US" b="1">
                <a:latin typeface="Times New Roman" panose="02020603050405020304" pitchFamily="18" charset="0"/>
                <a:cs typeface="Times New Roman" panose="02020603050405020304" pitchFamily="18" charset="0"/>
              </a:rPr>
              <a:t>Spread Operator</a:t>
            </a:r>
          </a:p>
        </p:txBody>
      </p:sp>
      <p:sp>
        <p:nvSpPr>
          <p:cNvPr id="3" name="Subtitle 2">
            <a:extLst>
              <a:ext uri="{FF2B5EF4-FFF2-40B4-BE49-F238E27FC236}">
                <a16:creationId xmlns:a16="http://schemas.microsoft.com/office/drawing/2014/main"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Là ba dấu chấm (...) thực hiện một số nhiệm vụ khác nhau. Cho phép chúng ta kết hợp nội dung của các mảng. Ví dụ, nếu chúng ta có hai mảng, chúng ta có thể làm một mảng thứ ba kết hợp hai mảng thành một:</a:t>
            </a:r>
          </a:p>
          <a:p>
            <a:r>
              <a:rPr lang="en-US">
                <a:latin typeface="Times New Roman" panose="02020603050405020304" pitchFamily="18" charset="0"/>
                <a:cs typeface="Times New Roman" panose="02020603050405020304" pitchFamily="18" charset="0"/>
              </a:rPr>
              <a:t>Áp dụng cho array và function.</a:t>
            </a:r>
          </a:p>
        </p:txBody>
      </p:sp>
      <p:pic>
        <p:nvPicPr>
          <p:cNvPr id="4" name="Picture 3">
            <a:extLst>
              <a:ext uri="{FF2B5EF4-FFF2-40B4-BE49-F238E27FC236}">
                <a16:creationId xmlns:a16="http://schemas.microsoft.com/office/drawing/2014/main" id="{C70A4012-5654-4FB4-926B-9C4F51AAD0E4}"/>
              </a:ext>
            </a:extLst>
          </p:cNvPr>
          <p:cNvPicPr>
            <a:picLocks noChangeAspect="1"/>
          </p:cNvPicPr>
          <p:nvPr/>
        </p:nvPicPr>
        <p:blipFill>
          <a:blip r:embed="rId2"/>
          <a:stretch>
            <a:fillRect/>
          </a:stretch>
        </p:blipFill>
        <p:spPr>
          <a:xfrm>
            <a:off x="257868" y="3560108"/>
            <a:ext cx="6324600" cy="1181100"/>
          </a:xfrm>
          <a:prstGeom prst="rect">
            <a:avLst/>
          </a:prstGeom>
        </p:spPr>
      </p:pic>
      <p:pic>
        <p:nvPicPr>
          <p:cNvPr id="6" name="Picture 5">
            <a:extLst>
              <a:ext uri="{FF2B5EF4-FFF2-40B4-BE49-F238E27FC236}">
                <a16:creationId xmlns:a16="http://schemas.microsoft.com/office/drawing/2014/main" id="{4AF54BFB-C34C-42CC-BA48-72C23ECA0ABD}"/>
              </a:ext>
            </a:extLst>
          </p:cNvPr>
          <p:cNvPicPr>
            <a:picLocks noChangeAspect="1"/>
          </p:cNvPicPr>
          <p:nvPr/>
        </p:nvPicPr>
        <p:blipFill>
          <a:blip r:embed="rId3"/>
          <a:stretch>
            <a:fillRect/>
          </a:stretch>
        </p:blipFill>
        <p:spPr>
          <a:xfrm>
            <a:off x="257868" y="4931072"/>
            <a:ext cx="6324600" cy="1304925"/>
          </a:xfrm>
          <a:prstGeom prst="rect">
            <a:avLst/>
          </a:prstGeom>
        </p:spPr>
      </p:pic>
      <p:pic>
        <p:nvPicPr>
          <p:cNvPr id="8" name="Picture 7">
            <a:extLst>
              <a:ext uri="{FF2B5EF4-FFF2-40B4-BE49-F238E27FC236}">
                <a16:creationId xmlns:a16="http://schemas.microsoft.com/office/drawing/2014/main" id="{411348C4-CF3D-4D8E-985D-7D32898B1EF2}"/>
              </a:ext>
            </a:extLst>
          </p:cNvPr>
          <p:cNvPicPr>
            <a:picLocks noChangeAspect="1"/>
          </p:cNvPicPr>
          <p:nvPr/>
        </p:nvPicPr>
        <p:blipFill>
          <a:blip r:embed="rId4"/>
          <a:stretch>
            <a:fillRect/>
          </a:stretch>
        </p:blipFill>
        <p:spPr>
          <a:xfrm>
            <a:off x="6922409" y="4107159"/>
            <a:ext cx="4810125" cy="1647825"/>
          </a:xfrm>
          <a:prstGeom prst="rect">
            <a:avLst/>
          </a:prstGeom>
        </p:spPr>
      </p:pic>
    </p:spTree>
    <p:extLst>
      <p:ext uri="{BB962C8B-B14F-4D97-AF65-F5344CB8AC3E}">
        <p14:creationId xmlns:p14="http://schemas.microsoft.com/office/powerpoint/2010/main" val="326703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5. ReactJS : Khởi tạo project đầu tiên</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Giới thiệu </a:t>
            </a:r>
            <a:r>
              <a:rPr lang="en-US" b="1">
                <a:latin typeface="Times New Roman" panose="02020603050405020304" pitchFamily="18" charset="0"/>
                <a:cs typeface="Times New Roman" panose="02020603050405020304" pitchFamily="18" charset="0"/>
              </a:rPr>
              <a:t>create-react-app</a:t>
            </a:r>
          </a:p>
          <a:p>
            <a:r>
              <a:rPr lang="en-US">
                <a:latin typeface="Times New Roman" panose="02020603050405020304" pitchFamily="18" charset="0"/>
                <a:cs typeface="Times New Roman" panose="02020603050405020304" pitchFamily="18" charset="0"/>
              </a:rPr>
              <a:t>Cài đặt bằng câu lệnh : </a:t>
            </a:r>
            <a:r>
              <a:rPr lang="en-US" b="1">
                <a:latin typeface="Times New Roman" panose="02020603050405020304" pitchFamily="18" charset="0"/>
                <a:cs typeface="Times New Roman" panose="02020603050405020304" pitchFamily="18" charset="0"/>
              </a:rPr>
              <a:t>npm install –g create-react-app</a:t>
            </a:r>
          </a:p>
          <a:p>
            <a:r>
              <a:rPr lang="en-US">
                <a:latin typeface="Times New Roman" panose="02020603050405020304" pitchFamily="18" charset="0"/>
                <a:cs typeface="Times New Roman" panose="02020603050405020304" pitchFamily="18" charset="0"/>
              </a:rPr>
              <a:t>Tạo mới ứng dụng : </a:t>
            </a:r>
            <a:r>
              <a:rPr lang="en-US" b="1">
                <a:latin typeface="Times New Roman" panose="02020603050405020304" pitchFamily="18" charset="0"/>
                <a:cs typeface="Times New Roman" panose="02020603050405020304" pitchFamily="18" charset="0"/>
              </a:rPr>
              <a:t>create-react-app tên_project</a:t>
            </a:r>
          </a:p>
          <a:p>
            <a:r>
              <a:rPr lang="en-US">
                <a:latin typeface="Times New Roman" panose="02020603050405020304" pitchFamily="18" charset="0"/>
                <a:cs typeface="Times New Roman" panose="02020603050405020304" pitchFamily="18" charset="0"/>
              </a:rPr>
              <a:t>Chạy ứng dụng : </a:t>
            </a:r>
            <a:r>
              <a:rPr lang="en-US" b="1">
                <a:latin typeface="Times New Roman" panose="02020603050405020304" pitchFamily="18" charset="0"/>
                <a:cs typeface="Times New Roman" panose="02020603050405020304" pitchFamily="18" charset="0"/>
              </a:rPr>
              <a:t>npm start</a:t>
            </a:r>
          </a:p>
          <a:p>
            <a:r>
              <a:rPr lang="en-US">
                <a:latin typeface="Times New Roman" panose="02020603050405020304" pitchFamily="18" charset="0"/>
                <a:cs typeface="Times New Roman" panose="02020603050405020304" pitchFamily="18" charset="0"/>
              </a:rPr>
              <a:t>Đổi port tại </a:t>
            </a:r>
            <a:r>
              <a:rPr lang="en-US" b="1">
                <a:latin typeface="Times New Roman" panose="02020603050405020304" pitchFamily="18" charset="0"/>
                <a:cs typeface="Times New Roman" panose="02020603050405020304" pitchFamily="18" charset="0"/>
              </a:rPr>
              <a:t>package.json </a:t>
            </a:r>
            <a:r>
              <a:rPr lang="en-US">
                <a:latin typeface="Times New Roman" panose="02020603050405020304" pitchFamily="18" charset="0"/>
                <a:cs typeface="Times New Roman" panose="02020603050405020304" pitchFamily="18" charset="0"/>
              </a:rPr>
              <a:t>: </a:t>
            </a: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"start": "set port=4200 &amp;&amp; react-scripts start"</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23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6. Cấu trúc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mục</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Khái niệm component ?</a:t>
            </a:r>
          </a:p>
          <a:p>
            <a:r>
              <a:rPr lang="en-US">
                <a:latin typeface="Times New Roman" panose="02020603050405020304" pitchFamily="18" charset="0"/>
                <a:cs typeface="Times New Roman" panose="02020603050405020304" pitchFamily="18" charset="0"/>
              </a:rPr>
              <a:t>Cấu trúc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mục ?</a:t>
            </a:r>
          </a:p>
          <a:p>
            <a:r>
              <a:rPr lang="en-US">
                <a:latin typeface="Times New Roman" panose="02020603050405020304" pitchFamily="18" charset="0"/>
                <a:cs typeface="Times New Roman" panose="02020603050405020304" pitchFamily="18" charset="0"/>
              </a:rPr>
              <a:t>Các file quan trọng ?</a:t>
            </a:r>
          </a:p>
          <a:p>
            <a:r>
              <a:rPr lang="en-US">
                <a:latin typeface="Times New Roman" panose="02020603050405020304" pitchFamily="18" charset="0"/>
                <a:cs typeface="Times New Roman" panose="02020603050405020304" pitchFamily="18" charset="0"/>
              </a:rPr>
              <a:t>Sử dụng cú pháp ES6.</a:t>
            </a:r>
          </a:p>
          <a:p>
            <a:r>
              <a:rPr lang="en-US">
                <a:latin typeface="Times New Roman" panose="02020603050405020304" pitchFamily="18" charset="0"/>
                <a:cs typeface="Times New Roman" panose="02020603050405020304" pitchFamily="18" charset="0"/>
              </a:rPr>
              <a:t>File chạy đầu tiên : index.html =&gt; src/index.js</a:t>
            </a:r>
          </a:p>
          <a:p>
            <a:r>
              <a:rPr lang="en-US">
                <a:latin typeface="Times New Roman" panose="02020603050405020304" pitchFamily="18" charset="0"/>
                <a:cs typeface="Times New Roman" panose="02020603050405020304" pitchFamily="18" charset="0"/>
              </a:rPr>
              <a:t>Giới thiệu AppComponent ( sử dụng JSX để render giao diện )</a:t>
            </a:r>
          </a:p>
        </p:txBody>
      </p:sp>
    </p:spTree>
    <p:extLst>
      <p:ext uri="{BB962C8B-B14F-4D97-AF65-F5344CB8AC3E}">
        <p14:creationId xmlns:p14="http://schemas.microsoft.com/office/powerpoint/2010/main" val="169235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0. Giới thiệu</a:t>
            </a:r>
          </a:p>
        </p:txBody>
      </p:sp>
      <p:sp>
        <p:nvSpPr>
          <p:cNvPr id="3" name="Subtitle 2">
            <a:extLst>
              <a:ext uri="{FF2B5EF4-FFF2-40B4-BE49-F238E27FC236}">
                <a16:creationId xmlns:a16="http://schemas.microsoft.com/office/drawing/2014/main" id="{B3C11A27-7E52-4294-83AC-2EE9D42D5394}"/>
              </a:ext>
            </a:extLst>
          </p:cNvPr>
          <p:cNvSpPr>
            <a:spLocks noGrp="1"/>
          </p:cNvSpPr>
          <p:nvPr>
            <p:ph idx="1"/>
          </p:nvPr>
        </p:nvSpPr>
        <p:spPr>
          <a:xfrm>
            <a:off x="1103312" y="1411550"/>
            <a:ext cx="8946541" cy="5246702"/>
          </a:xfrm>
        </p:spPr>
        <p:txBody>
          <a:bodyPr>
            <a:normAutofit lnSpcReduction="10000"/>
          </a:bodyPr>
          <a:lstStyle/>
          <a:p>
            <a:pPr>
              <a:lnSpc>
                <a:spcPct val="120000"/>
              </a:lnSpc>
            </a:pPr>
            <a:r>
              <a:rPr lang="en-US">
                <a:latin typeface="Times New Roman" panose="02020603050405020304" pitchFamily="18" charset="0"/>
                <a:cs typeface="Times New Roman" panose="02020603050405020304" pitchFamily="18" charset="0"/>
              </a:rPr>
              <a:t>Là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viện phổ biến để tạo giao diện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ời dùng. Xây dựng ứng dụng single page application.</a:t>
            </a:r>
          </a:p>
          <a:p>
            <a:pPr>
              <a:lnSpc>
                <a:spcPct val="120000"/>
              </a:lnSpc>
            </a:pPr>
            <a:r>
              <a:rPr lang="en-US">
                <a:latin typeface="Times New Roman" panose="02020603050405020304" pitchFamily="18" charset="0"/>
                <a:cs typeface="Times New Roman" panose="02020603050405020304" pitchFamily="18" charset="0"/>
              </a:rPr>
              <a:t>Năm 2013 react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xây dựng bởi facebook để giải quyết vấn đề liên quan đến trang web có quy mô lớn, dữ liệu web. Bởi Jordan Walke, SE at Facebook. Triển khai lần đầu ở Facebook's newsfeed 2011 và sau đó Instagram.com 2012 sau đó đã open-sourced  May 2013.</a:t>
            </a:r>
          </a:p>
          <a:p>
            <a:pPr>
              <a:lnSpc>
                <a:spcPct val="120000"/>
              </a:lnSpc>
            </a:pPr>
            <a:r>
              <a:rPr lang="en-US">
                <a:latin typeface="Times New Roman" panose="02020603050405020304" pitchFamily="18" charset="0"/>
                <a:cs typeface="Times New Roman" panose="02020603050405020304" pitchFamily="18" charset="0"/>
              </a:rPr>
              <a:t>Web truyền thống trả về toàn bộ trang web HTML – SPA chỉ request 1 lần đầu và các lần sau chỉ request những phần cần thiết, </a:t>
            </a:r>
            <a:r>
              <a:rPr lang="vi-VN"/>
              <a:t>giúp rút ngắn thời gian truyền tải, giúp nâng cao trải nghiệm của người dùng hơn.</a:t>
            </a:r>
            <a:endParaRPr lang="en-US">
              <a:latin typeface="Times New Roman" panose="02020603050405020304" pitchFamily="18" charset="0"/>
              <a:cs typeface="Times New Roman" panose="02020603050405020304" pitchFamily="18" charset="0"/>
            </a:endParaRPr>
          </a:p>
          <a:p>
            <a:pPr>
              <a:lnSpc>
                <a:spcPct val="120000"/>
              </a:lnSpc>
            </a:pPr>
            <a:r>
              <a:rPr lang="en-US">
                <a:latin typeface="Times New Roman" panose="02020603050405020304" pitchFamily="18" charset="0"/>
                <a:cs typeface="Times New Roman" panose="02020603050405020304" pitchFamily="18" charset="0"/>
              </a:rPr>
              <a:t>Là một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viện nhỏ không kèm với bất cứ thư viện khác.</a:t>
            </a:r>
          </a:p>
          <a:p>
            <a:pPr>
              <a:lnSpc>
                <a:spcPct val="120000"/>
              </a:lnSpc>
            </a:pPr>
            <a:r>
              <a:rPr lang="en-US">
                <a:latin typeface="Times New Roman" panose="02020603050405020304" pitchFamily="18" charset="0"/>
                <a:cs typeface="Times New Roman" panose="02020603050405020304" pitchFamily="18" charset="0"/>
              </a:rPr>
              <a:t>React viết mã giống nh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HTML ngay trong mã JS, cần công cụ ( build tool ) webpack.</a:t>
            </a:r>
          </a:p>
          <a:p>
            <a:pPr>
              <a:lnSpc>
                <a:spcPct val="120000"/>
              </a:lnSpc>
            </a:pPr>
            <a:r>
              <a:rPr lang="en-US">
                <a:latin typeface="Times New Roman" panose="02020603050405020304" pitchFamily="18" charset="0"/>
                <a:cs typeface="Times New Roman" panose="02020603050405020304" pitchFamily="18" charset="0"/>
              </a:rPr>
              <a:t>Dễ đọc, dễ bảo trì</a:t>
            </a:r>
          </a:p>
        </p:txBody>
      </p:sp>
    </p:spTree>
    <p:extLst>
      <p:ext uri="{BB962C8B-B14F-4D97-AF65-F5344CB8AC3E}">
        <p14:creationId xmlns:p14="http://schemas.microsoft.com/office/powerpoint/2010/main" val="1388081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7. Component</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Tạo component đầu tiên.</a:t>
            </a:r>
          </a:p>
          <a:p>
            <a:r>
              <a:rPr lang="en-US">
                <a:latin typeface="Times New Roman" panose="02020603050405020304" pitchFamily="18" charset="0"/>
                <a:cs typeface="Times New Roman" panose="02020603050405020304" pitchFamily="18" charset="0"/>
              </a:rPr>
              <a:t>Lưu ý hàm </a:t>
            </a:r>
            <a:r>
              <a:rPr lang="en-US" b="1">
                <a:latin typeface="Times New Roman" panose="02020603050405020304" pitchFamily="18" charset="0"/>
                <a:cs typeface="Times New Roman" panose="02020603050405020304" pitchFamily="18" charset="0"/>
              </a:rPr>
              <a:t>render </a:t>
            </a:r>
            <a:r>
              <a:rPr lang="en-US">
                <a:latin typeface="Times New Roman" panose="02020603050405020304" pitchFamily="18" charset="0"/>
                <a:cs typeface="Times New Roman" panose="02020603050405020304" pitchFamily="18" charset="0"/>
              </a:rPr>
              <a:t>: trả ra giao diện cho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ời dùng.</a:t>
            </a:r>
          </a:p>
          <a:p>
            <a:r>
              <a:rPr lang="en-US">
                <a:latin typeface="Times New Roman" panose="02020603050405020304" pitchFamily="18" charset="0"/>
                <a:cs typeface="Times New Roman" panose="02020603050405020304" pitchFamily="18" charset="0"/>
              </a:rPr>
              <a:t>Trả ra lời chào : Hello World.</a:t>
            </a:r>
          </a:p>
        </p:txBody>
      </p:sp>
    </p:spTree>
    <p:extLst>
      <p:ext uri="{BB962C8B-B14F-4D97-AF65-F5344CB8AC3E}">
        <p14:creationId xmlns:p14="http://schemas.microsoft.com/office/powerpoint/2010/main" val="4130248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8. Sử dụng resource, template</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Bootstrap v3.7</a:t>
            </a:r>
          </a:p>
          <a:p>
            <a:r>
              <a:rPr lang="en-US">
                <a:latin typeface="Times New Roman" panose="02020603050405020304" pitchFamily="18" charset="0"/>
                <a:cs typeface="Times New Roman" panose="02020603050405020304" pitchFamily="18" charset="0"/>
              </a:rPr>
              <a:t>Template</a:t>
            </a:r>
          </a:p>
          <a:p>
            <a:r>
              <a:rPr lang="en-US">
                <a:latin typeface="Times New Roman" panose="02020603050405020304" pitchFamily="18" charset="0"/>
                <a:cs typeface="Times New Roman" panose="02020603050405020304" pitchFamily="18" charset="0"/>
              </a:rPr>
              <a:t>Materialize</a:t>
            </a:r>
          </a:p>
          <a:p>
            <a:r>
              <a:rPr lang="en-US">
                <a:latin typeface="Times New Roman" panose="02020603050405020304" pitchFamily="18" charset="0"/>
                <a:cs typeface="Times New Roman" panose="02020603050405020304" pitchFamily="18" charset="0"/>
              </a:rPr>
              <a:t>Download và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a vào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mục : </a:t>
            </a:r>
            <a:r>
              <a:rPr lang="en-US" b="1">
                <a:latin typeface="Times New Roman" panose="02020603050405020304" pitchFamily="18" charset="0"/>
                <a:cs typeface="Times New Roman" panose="02020603050405020304" pitchFamily="18" charset="0"/>
              </a:rPr>
              <a:t>public</a:t>
            </a:r>
          </a:p>
          <a:p>
            <a:r>
              <a:rPr lang="en-US">
                <a:latin typeface="Times New Roman" panose="02020603050405020304" pitchFamily="18" charset="0"/>
                <a:cs typeface="Times New Roman" panose="02020603050405020304" pitchFamily="18" charset="0"/>
              </a:rPr>
              <a:t>Khai báo và sử dụng tại index.html</a:t>
            </a:r>
          </a:p>
          <a:p>
            <a:r>
              <a:rPr lang="en-US" b="1">
                <a:latin typeface="Times New Roman" panose="02020603050405020304" pitchFamily="18" charset="0"/>
                <a:cs typeface="Times New Roman" panose="02020603050405020304" pitchFamily="18" charset="0"/>
              </a:rPr>
              <a:t>Lưu ý : %PUBLIC_URL%</a:t>
            </a:r>
          </a:p>
        </p:txBody>
      </p:sp>
    </p:spTree>
    <p:extLst>
      <p:ext uri="{BB962C8B-B14F-4D97-AF65-F5344CB8AC3E}">
        <p14:creationId xmlns:p14="http://schemas.microsoft.com/office/powerpoint/2010/main" val="3823752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9. Component</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Tạo folder chứa các component.</a:t>
            </a:r>
          </a:p>
          <a:p>
            <a:r>
              <a:rPr lang="en-US">
                <a:latin typeface="Times New Roman" panose="02020603050405020304" pitchFamily="18" charset="0"/>
                <a:cs typeface="Times New Roman" panose="02020603050405020304" pitchFamily="18" charset="0"/>
              </a:rPr>
              <a:t>Tạo component</a:t>
            </a:r>
          </a:p>
          <a:p>
            <a:pPr lvl="1"/>
            <a:r>
              <a:rPr lang="en-US">
                <a:latin typeface="Times New Roman" panose="02020603050405020304" pitchFamily="18" charset="0"/>
                <a:cs typeface="Times New Roman" panose="02020603050405020304" pitchFamily="18" charset="0"/>
              </a:rPr>
              <a:t>Tạo component : function hoặc ES6 Class</a:t>
            </a:r>
          </a:p>
          <a:p>
            <a:pPr lvl="1"/>
            <a:r>
              <a:rPr lang="en-US">
                <a:latin typeface="Times New Roman" panose="02020603050405020304" pitchFamily="18" charset="0"/>
                <a:cs typeface="Times New Roman" panose="02020603050405020304" pitchFamily="18" charset="0"/>
              </a:rPr>
              <a:t>Hàm render return về JSX hoặc React.createElement(‘selector’, { attribute }, ‘value’)</a:t>
            </a:r>
          </a:p>
          <a:p>
            <a:pPr lvl="1"/>
            <a:r>
              <a:rPr lang="en-US">
                <a:latin typeface="Times New Roman" panose="02020603050405020304" pitchFamily="18" charset="0"/>
                <a:cs typeface="Times New Roman" panose="02020603050405020304" pitchFamily="18" charset="0"/>
              </a:rPr>
              <a:t>Khuyến cáo : JSX</a:t>
            </a:r>
          </a:p>
          <a:p>
            <a:r>
              <a:rPr lang="en-US">
                <a:latin typeface="Times New Roman" panose="02020603050405020304" pitchFamily="18" charset="0"/>
                <a:cs typeface="Times New Roman" panose="02020603050405020304" pitchFamily="18" charset="0"/>
              </a:rPr>
              <a:t>Tạo style</a:t>
            </a:r>
          </a:p>
          <a:p>
            <a:r>
              <a:rPr lang="en-US">
                <a:latin typeface="Times New Roman" panose="02020603050405020304" pitchFamily="18" charset="0"/>
                <a:cs typeface="Times New Roman" panose="02020603050405020304" pitchFamily="18" charset="0"/>
              </a:rPr>
              <a:t>Thực hành : </a:t>
            </a:r>
          </a:p>
          <a:p>
            <a:pPr lvl="1"/>
            <a:r>
              <a:rPr lang="en-US">
                <a:latin typeface="Times New Roman" panose="02020603050405020304" pitchFamily="18" charset="0"/>
                <a:cs typeface="Times New Roman" panose="02020603050405020304" pitchFamily="18" charset="0"/>
              </a:rPr>
              <a:t>Tạo component hiển thị danh sách sản phẩm.</a:t>
            </a:r>
          </a:p>
          <a:p>
            <a:pPr lvl="1"/>
            <a:r>
              <a:rPr lang="en-US">
                <a:latin typeface="Times New Roman" panose="02020603050405020304" pitchFamily="18" charset="0"/>
                <a:cs typeface="Times New Roman" panose="02020603050405020304" pitchFamily="18" charset="0"/>
              </a:rPr>
              <a:t>Phân chia component</a:t>
            </a:r>
          </a:p>
          <a:p>
            <a:pPr lvl="1"/>
            <a:r>
              <a:rPr lang="en-US">
                <a:latin typeface="Times New Roman" panose="02020603050405020304" pitchFamily="18" charset="0"/>
                <a:cs typeface="Times New Roman" panose="02020603050405020304" pitchFamily="18" charset="0"/>
              </a:rPr>
              <a:t>Giới thiệu Tag Wrapper</a:t>
            </a:r>
          </a:p>
        </p:txBody>
      </p:sp>
    </p:spTree>
    <p:extLst>
      <p:ext uri="{BB962C8B-B14F-4D97-AF65-F5344CB8AC3E}">
        <p14:creationId xmlns:p14="http://schemas.microsoft.com/office/powerpoint/2010/main" val="317572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10. JSX</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JSX ( Javascript Syntax Extension – JS XML) : viết theo kiểu XML. Thay thế cho React.createElement().</a:t>
            </a:r>
          </a:p>
          <a:p>
            <a:r>
              <a:rPr lang="en-US">
                <a:latin typeface="Times New Roman" panose="02020603050405020304" pitchFamily="18" charset="0"/>
                <a:cs typeface="Times New Roman" panose="02020603050405020304" pitchFamily="18" charset="0"/>
              </a:rPr>
              <a:t>JSX không phải HTML.</a:t>
            </a:r>
          </a:p>
          <a:p>
            <a:r>
              <a:rPr lang="en-US">
                <a:latin typeface="Times New Roman" panose="02020603050405020304" pitchFamily="18" charset="0"/>
                <a:cs typeface="Times New Roman" panose="02020603050405020304" pitchFamily="18" charset="0"/>
              </a:rPr>
              <a:t>Có thể viết nh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HTML.</a:t>
            </a:r>
          </a:p>
          <a:p>
            <a:r>
              <a:rPr lang="en-US">
                <a:latin typeface="Times New Roman" panose="02020603050405020304" pitchFamily="18" charset="0"/>
                <a:cs typeface="Times New Roman" panose="02020603050405020304" pitchFamily="18" charset="0"/>
              </a:rPr>
              <a:t>Thuộc tính class =&gt; className.</a:t>
            </a:r>
          </a:p>
          <a:p>
            <a:r>
              <a:rPr lang="en-US">
                <a:latin typeface="Times New Roman" panose="02020603050405020304" pitchFamily="18" charset="0"/>
                <a:cs typeface="Times New Roman" panose="02020603050405020304" pitchFamily="18" charset="0"/>
              </a:rPr>
              <a:t>Search google : HTML to JSX</a:t>
            </a:r>
          </a:p>
          <a:p>
            <a:pPr lvl="1"/>
            <a:r>
              <a:rPr lang="en-US">
                <a:latin typeface="Times New Roman" panose="02020603050405020304" pitchFamily="18" charset="0"/>
                <a:cs typeface="Times New Roman" panose="02020603050405020304" pitchFamily="18" charset="0"/>
              </a:rPr>
              <a:t>_ magic.reacjs.net</a:t>
            </a:r>
          </a:p>
          <a:p>
            <a:r>
              <a:rPr lang="en-US">
                <a:latin typeface="Times New Roman" panose="02020603050405020304" pitchFamily="18" charset="0"/>
                <a:cs typeface="Times New Roman" panose="02020603050405020304" pitchFamily="18" charset="0"/>
              </a:rPr>
              <a:t>Thực hành : hiển thị các biểu thức, các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a:t>
            </a:r>
          </a:p>
        </p:txBody>
      </p:sp>
    </p:spTree>
    <p:extLst>
      <p:ext uri="{BB962C8B-B14F-4D97-AF65-F5344CB8AC3E}">
        <p14:creationId xmlns:p14="http://schemas.microsoft.com/office/powerpoint/2010/main" val="1732223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10. JSX : Mở rộng</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Sử dụng câu điều kiện để hiển thị.</a:t>
            </a:r>
          </a:p>
          <a:p>
            <a:r>
              <a:rPr lang="en-US">
                <a:latin typeface="Times New Roman" panose="02020603050405020304" pitchFamily="18" charset="0"/>
                <a:cs typeface="Times New Roman" panose="02020603050405020304" pitchFamily="18" charset="0"/>
              </a:rPr>
              <a:t>Hiển thị danh sách các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 sử dụng hàm map.</a:t>
            </a:r>
          </a:p>
          <a:p>
            <a:r>
              <a:rPr lang="en-US">
                <a:latin typeface="Times New Roman" panose="02020603050405020304" pitchFamily="18" charset="0"/>
                <a:cs typeface="Times New Roman" panose="02020603050405020304" pitchFamily="18" charset="0"/>
              </a:rPr>
              <a:t>Nếu báo lỗi key : thêm thuộc tính key là index của mảng.</a:t>
            </a:r>
          </a:p>
        </p:txBody>
      </p:sp>
    </p:spTree>
    <p:extLst>
      <p:ext uri="{BB962C8B-B14F-4D97-AF65-F5344CB8AC3E}">
        <p14:creationId xmlns:p14="http://schemas.microsoft.com/office/powerpoint/2010/main" val="2136252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11. Props</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p:txBody>
          <a:bodyPr>
            <a:normAutofit fontScale="92500" lnSpcReduction="10000"/>
          </a:bodyPr>
          <a:lstStyle/>
          <a:p>
            <a:r>
              <a:rPr lang="en-US">
                <a:latin typeface="Times New Roman" panose="02020603050405020304" pitchFamily="18" charset="0"/>
                <a:cs typeface="Times New Roman" panose="02020603050405020304" pitchFamily="18" charset="0"/>
              </a:rPr>
              <a:t>Là các thuộc tính của 1 component.</a:t>
            </a:r>
          </a:p>
          <a:p>
            <a:r>
              <a:rPr lang="en-US">
                <a:latin typeface="Times New Roman" panose="02020603050405020304" pitchFamily="18" charset="0"/>
                <a:cs typeface="Times New Roman" panose="02020603050405020304" pitchFamily="18" charset="0"/>
              </a:rPr>
              <a:t>Truyền dữ liệu từ cha -&gt; con, theo dạng </a:t>
            </a:r>
            <a:r>
              <a:rPr lang="en-US" b="1">
                <a:latin typeface="Times New Roman" panose="02020603050405020304" pitchFamily="18" charset="0"/>
                <a:cs typeface="Times New Roman" panose="02020603050405020304" pitchFamily="18" charset="0"/>
              </a:rPr>
              <a:t>key=“value” </a:t>
            </a:r>
            <a:r>
              <a:rPr lang="en-US">
                <a:latin typeface="Times New Roman" panose="02020603050405020304" pitchFamily="18" charset="0"/>
                <a:cs typeface="Times New Roman" panose="02020603050405020304" pitchFamily="18" charset="0"/>
              </a:rPr>
              <a:t>( không đặt key = children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value nhận vào có kiểu dữ liệu là kiểu chuỗi. Bỏ trong dấu </a:t>
            </a:r>
            <a:r>
              <a:rPr lang="en-US" b="1">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để truyền đúng kiểu dữ liệu.</a:t>
            </a:r>
          </a:p>
          <a:p>
            <a:r>
              <a:rPr lang="en-US">
                <a:latin typeface="Times New Roman" panose="02020603050405020304" pitchFamily="18" charset="0"/>
                <a:cs typeface="Times New Roman" panose="02020603050405020304" pitchFamily="18" charset="0"/>
              </a:rPr>
              <a:t>Nhận lại thông qua từ khóa : </a:t>
            </a:r>
            <a:r>
              <a:rPr lang="en-US" b="1">
                <a:latin typeface="Times New Roman" panose="02020603050405020304" pitchFamily="18" charset="0"/>
                <a:cs typeface="Times New Roman" panose="02020603050405020304" pitchFamily="18" charset="0"/>
              </a:rPr>
              <a:t>this.props.key</a:t>
            </a:r>
          </a:p>
          <a:p>
            <a:r>
              <a:rPr lang="en-US">
                <a:latin typeface="Times New Roman" panose="02020603050405020304" pitchFamily="18" charset="0"/>
                <a:cs typeface="Times New Roman" panose="02020603050405020304" pitchFamily="18" charset="0"/>
              </a:rPr>
              <a:t>Nhận nội dung bên trong thẻ : </a:t>
            </a:r>
            <a:r>
              <a:rPr lang="en-US" b="1">
                <a:latin typeface="Times New Roman" panose="02020603050405020304" pitchFamily="18" charset="0"/>
                <a:cs typeface="Times New Roman" panose="02020603050405020304" pitchFamily="18" charset="0"/>
              </a:rPr>
              <a:t>this.props.children</a:t>
            </a:r>
          </a:p>
          <a:p>
            <a:r>
              <a:rPr lang="en-US">
                <a:latin typeface="Times New Roman" panose="02020603050405020304" pitchFamily="18" charset="0"/>
                <a:cs typeface="Times New Roman" panose="02020603050405020304" pitchFamily="18" charset="0"/>
              </a:rPr>
              <a:t>Sử dụng điều kiện để hiển thị.</a:t>
            </a:r>
          </a:p>
          <a:p>
            <a:pPr lvl="1"/>
            <a:r>
              <a:rPr lang="en-US">
                <a:latin typeface="Times New Roman" panose="02020603050405020304" pitchFamily="18" charset="0"/>
                <a:cs typeface="Times New Roman" panose="02020603050405020304" pitchFamily="18" charset="0"/>
              </a:rPr>
              <a:t>Sử dụng function ( ES6 )</a:t>
            </a:r>
          </a:p>
          <a:p>
            <a:pPr lvl="1"/>
            <a:r>
              <a:rPr lang="en-US">
                <a:latin typeface="Times New Roman" panose="02020603050405020304" pitchFamily="18" charset="0"/>
                <a:cs typeface="Times New Roman" panose="02020603050405020304" pitchFamily="18" charset="0"/>
              </a:rPr>
              <a:t>Toán tử 3 ngôi</a:t>
            </a:r>
          </a:p>
          <a:p>
            <a:r>
              <a:rPr lang="en-US">
                <a:latin typeface="Times New Roman" panose="02020603050405020304" pitchFamily="18" charset="0"/>
                <a:cs typeface="Times New Roman" panose="02020603050405020304" pitchFamily="18" charset="0"/>
              </a:rPr>
              <a:t>Sử dụng vòng lặp.</a:t>
            </a:r>
          </a:p>
          <a:p>
            <a:r>
              <a:rPr lang="en-US">
                <a:latin typeface="Times New Roman" panose="02020603050405020304" pitchFamily="18" charset="0"/>
                <a:cs typeface="Times New Roman" panose="02020603050405020304" pitchFamily="18" charset="0"/>
              </a:rPr>
              <a:t>Thực hành hiển thị danh sách sản phẩm ( tên, giá, trạng thái ), chỉ hiển thị sản phẩm có trạng thái là true.</a:t>
            </a:r>
          </a:p>
        </p:txBody>
      </p:sp>
    </p:spTree>
    <p:extLst>
      <p:ext uri="{BB962C8B-B14F-4D97-AF65-F5344CB8AC3E}">
        <p14:creationId xmlns:p14="http://schemas.microsoft.com/office/powerpoint/2010/main" val="567031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12. Handling Events</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Có 2 cách. Chỉ sử dụng ES6.</a:t>
            </a:r>
          </a:p>
          <a:p>
            <a:r>
              <a:rPr lang="en-US">
                <a:latin typeface="Times New Roman" panose="02020603050405020304" pitchFamily="18" charset="0"/>
                <a:cs typeface="Times New Roman" panose="02020603050405020304" pitchFamily="18" charset="0"/>
              </a:rPr>
              <a:t>Bắt sự kiện các button, input, select : onClick, ...</a:t>
            </a:r>
          </a:p>
          <a:p>
            <a:r>
              <a:rPr lang="en-US">
                <a:latin typeface="Times New Roman" panose="02020603050405020304" pitchFamily="18" charset="0"/>
                <a:cs typeface="Times New Roman" panose="02020603050405020304" pitchFamily="18" charset="0"/>
              </a:rPr>
              <a:t>Khai báo function ES6</a:t>
            </a:r>
          </a:p>
          <a:p>
            <a:r>
              <a:rPr lang="en-US">
                <a:latin typeface="Times New Roman" panose="02020603050405020304" pitchFamily="18" charset="0"/>
                <a:cs typeface="Times New Roman" panose="02020603050405020304" pitchFamily="18" charset="0"/>
              </a:rPr>
              <a:t>_ Gọi thông qua tên function và không có ()</a:t>
            </a:r>
          </a:p>
          <a:p>
            <a:r>
              <a:rPr lang="en-US">
                <a:latin typeface="Times New Roman" panose="02020603050405020304" pitchFamily="18" charset="0"/>
                <a:cs typeface="Times New Roman" panose="02020603050405020304" pitchFamily="18" charset="0"/>
              </a:rPr>
              <a:t>_ Gọi thông qua arrow function : { () =&gt; this.onClick( </a:t>
            </a:r>
            <a:r>
              <a:rPr lang="en-US" b="1">
                <a:latin typeface="Times New Roman" panose="02020603050405020304" pitchFamily="18" charset="0"/>
                <a:cs typeface="Times New Roman" panose="02020603050405020304" pitchFamily="18" charset="0"/>
              </a:rPr>
              <a:t>params</a:t>
            </a:r>
            <a:r>
              <a:rPr lang="en-US">
                <a:latin typeface="Times New Roman" panose="02020603050405020304" pitchFamily="18" charset="0"/>
                <a:cs typeface="Times New Roman" panose="02020603050405020304" pitchFamily="18" charset="0"/>
              </a:rPr>
              <a:t> ) }</a:t>
            </a:r>
          </a:p>
          <a:p>
            <a:r>
              <a:rPr lang="en-US">
                <a:latin typeface="Times New Roman" panose="02020603050405020304" pitchFamily="18" charset="0"/>
                <a:cs typeface="Times New Roman" panose="02020603050405020304" pitchFamily="18" charset="0"/>
              </a:rPr>
              <a:t>_ Gọi và sử dụng props C1 :</a:t>
            </a:r>
          </a:p>
          <a:p>
            <a:pPr lvl="1"/>
            <a:r>
              <a:rPr lang="en-US">
                <a:latin typeface="Times New Roman" panose="02020603050405020304" pitchFamily="18" charset="0"/>
                <a:cs typeface="Times New Roman" panose="02020603050405020304" pitchFamily="18" charset="0"/>
              </a:rPr>
              <a:t>Tạo constructor có tham số props và gọi </a:t>
            </a:r>
            <a:r>
              <a:rPr lang="en-US" b="1">
                <a:latin typeface="Times New Roman" panose="02020603050405020304" pitchFamily="18" charset="0"/>
                <a:cs typeface="Times New Roman" panose="02020603050405020304" pitchFamily="18" charset="0"/>
              </a:rPr>
              <a:t>super</a:t>
            </a:r>
            <a:r>
              <a:rPr lang="en-US">
                <a:latin typeface="Times New Roman" panose="02020603050405020304" pitchFamily="18" charset="0"/>
                <a:cs typeface="Times New Roman" panose="02020603050405020304" pitchFamily="18" charset="0"/>
              </a:rPr>
              <a:t>(props)</a:t>
            </a:r>
          </a:p>
          <a:p>
            <a:pPr lvl="1"/>
            <a:r>
              <a:rPr lang="en-US">
                <a:latin typeface="Times New Roman" panose="02020603050405020304" pitchFamily="18" charset="0"/>
                <a:cs typeface="Times New Roman" panose="02020603050405020304" pitchFamily="18" charset="0"/>
              </a:rPr>
              <a:t>Để truy cập </a:t>
            </a:r>
            <a:r>
              <a:rPr lang="en-US" b="1">
                <a:latin typeface="Times New Roman" panose="02020603050405020304" pitchFamily="18" charset="0"/>
                <a:cs typeface="Times New Roman" panose="02020603050405020304" pitchFamily="18" charset="0"/>
              </a:rPr>
              <a:t>this </a:t>
            </a:r>
            <a:r>
              <a:rPr lang="en-US">
                <a:latin typeface="Times New Roman" panose="02020603050405020304" pitchFamily="18" charset="0"/>
                <a:cs typeface="Times New Roman" panose="02020603050405020304" pitchFamily="18" charset="0"/>
              </a:rPr>
              <a:t>tại function : this.tên_function = this.tên_function.bind(this)</a:t>
            </a:r>
          </a:p>
          <a:p>
            <a:r>
              <a:rPr lang="en-US">
                <a:latin typeface="Times New Roman" panose="02020603050405020304" pitchFamily="18" charset="0"/>
                <a:cs typeface="Times New Roman" panose="02020603050405020304" pitchFamily="18" charset="0"/>
              </a:rPr>
              <a:t>_ Gọi và sử dụng props C2 : </a:t>
            </a:r>
          </a:p>
          <a:p>
            <a:pPr lvl="1"/>
            <a:r>
              <a:rPr lang="en-US">
                <a:latin typeface="Times New Roman" panose="02020603050405020304" pitchFamily="18" charset="0"/>
                <a:cs typeface="Times New Roman" panose="02020603050405020304" pitchFamily="18" charset="0"/>
              </a:rPr>
              <a:t>Tên_function = () =&gt; {  }</a:t>
            </a:r>
          </a:p>
        </p:txBody>
      </p:sp>
    </p:spTree>
    <p:extLst>
      <p:ext uri="{BB962C8B-B14F-4D97-AF65-F5344CB8AC3E}">
        <p14:creationId xmlns:p14="http://schemas.microsoft.com/office/powerpoint/2010/main" val="3948758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13. Refs</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a:xfrm>
            <a:off x="1103312" y="2052918"/>
            <a:ext cx="8946541" cy="4195481"/>
          </a:xfrm>
        </p:spPr>
        <p:txBody>
          <a:bodyPr>
            <a:normAutofit/>
          </a:bodyPr>
          <a:lstStyle/>
          <a:p>
            <a:r>
              <a:rPr lang="en-US">
                <a:latin typeface="Times New Roman" panose="02020603050405020304" pitchFamily="18" charset="0"/>
                <a:cs typeface="Times New Roman" panose="02020603050405020304" pitchFamily="18" charset="0"/>
              </a:rPr>
              <a:t>Lấy giá trị thông qua ref. ( VD lấy giá trị ô input, textarea, v.v... )</a:t>
            </a:r>
          </a:p>
          <a:p>
            <a:r>
              <a:rPr lang="en-US">
                <a:latin typeface="Times New Roman" panose="02020603050405020304" pitchFamily="18" charset="0"/>
                <a:cs typeface="Times New Roman" panose="02020603050405020304" pitchFamily="18" charset="0"/>
              </a:rPr>
              <a:t>Cú pháp : thêm thuộc tính </a:t>
            </a:r>
            <a:r>
              <a:rPr lang="en-US" sz="2400" b="1" u="sng">
                <a:latin typeface="Times New Roman" panose="02020603050405020304" pitchFamily="18" charset="0"/>
                <a:cs typeface="Times New Roman" panose="02020603050405020304" pitchFamily="18" charset="0"/>
              </a:rPr>
              <a:t>ref=“key”</a:t>
            </a:r>
          </a:p>
          <a:p>
            <a:r>
              <a:rPr lang="en-US">
                <a:latin typeface="Times New Roman" panose="02020603050405020304" pitchFamily="18" charset="0"/>
                <a:cs typeface="Times New Roman" panose="02020603050405020304" pitchFamily="18" charset="0"/>
              </a:rPr>
              <a:t>Lấy giá trị : </a:t>
            </a:r>
            <a:r>
              <a:rPr lang="en-US" sz="2400" b="1" u="sng">
                <a:latin typeface="Times New Roman" panose="02020603050405020304" pitchFamily="18" charset="0"/>
                <a:cs typeface="Times New Roman" panose="02020603050405020304" pitchFamily="18" charset="0"/>
              </a:rPr>
              <a:t>this.refs.key.value</a:t>
            </a:r>
            <a:endParaRPr lang="en-US" u="sng">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416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14. State</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Là trạng thái của component.</a:t>
            </a:r>
          </a:p>
          <a:p>
            <a:r>
              <a:rPr lang="en-US">
                <a:latin typeface="Times New Roman" panose="02020603050405020304" pitchFamily="18" charset="0"/>
                <a:cs typeface="Times New Roman" panose="02020603050405020304" pitchFamily="18" charset="0"/>
              </a:rPr>
              <a:t>Khai báo những giá trị cần l</a:t>
            </a:r>
            <a:r>
              <a:rPr lang="vi-VN">
                <a:cs typeface="Times New Roman" panose="02020603050405020304" pitchFamily="18" charset="0"/>
              </a:rPr>
              <a:t>ư</a:t>
            </a:r>
            <a:r>
              <a:rPr lang="en-US">
                <a:latin typeface="Times New Roman" panose="02020603050405020304" pitchFamily="18" charset="0"/>
                <a:cs typeface="Times New Roman" panose="02020603050405020304" pitchFamily="18" charset="0"/>
              </a:rPr>
              <a:t>u trữ của riêng component đó.</a:t>
            </a:r>
          </a:p>
          <a:p>
            <a:r>
              <a:rPr lang="en-US">
                <a:latin typeface="Times New Roman" panose="02020603050405020304" pitchFamily="18" charset="0"/>
                <a:cs typeface="Times New Roman" panose="02020603050405020304" pitchFamily="18" charset="0"/>
              </a:rPr>
              <a:t>Tạo state tại constructor. Gọi </a:t>
            </a:r>
            <a:r>
              <a:rPr lang="en-US" b="1">
                <a:latin typeface="Times New Roman" panose="02020603050405020304" pitchFamily="18" charset="0"/>
                <a:cs typeface="Times New Roman" panose="02020603050405020304" pitchFamily="18" charset="0"/>
              </a:rPr>
              <a:t>this.state = { key : value, key1 : value1, ... }.</a:t>
            </a:r>
          </a:p>
          <a:p>
            <a:r>
              <a:rPr lang="en-US">
                <a:latin typeface="Times New Roman" panose="02020603050405020304" pitchFamily="18" charset="0"/>
                <a:cs typeface="Times New Roman" panose="02020603050405020304" pitchFamily="18" charset="0"/>
              </a:rPr>
              <a:t>Gọi state : </a:t>
            </a:r>
            <a:r>
              <a:rPr lang="en-US" b="1">
                <a:latin typeface="Times New Roman" panose="02020603050405020304" pitchFamily="18" charset="0"/>
                <a:cs typeface="Times New Roman" panose="02020603050405020304" pitchFamily="18" charset="0"/>
              </a:rPr>
              <a:t>this.state.key.</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Thay đổi state : </a:t>
            </a:r>
            <a:r>
              <a:rPr lang="en-US" b="1">
                <a:latin typeface="Times New Roman" panose="02020603050405020304" pitchFamily="18" charset="0"/>
                <a:cs typeface="Times New Roman" panose="02020603050405020304" pitchFamily="18" charset="0"/>
              </a:rPr>
              <a:t>this.setState({ key : value, key1 : value1, ... }).</a:t>
            </a:r>
          </a:p>
          <a:p>
            <a:r>
              <a:rPr lang="en-US">
                <a:latin typeface="Times New Roman" panose="02020603050405020304" pitchFamily="18" charset="0"/>
                <a:cs typeface="Times New Roman" panose="02020603050405020304" pitchFamily="18" charset="0"/>
              </a:rPr>
              <a:t>Khi </a:t>
            </a:r>
            <a:r>
              <a:rPr lang="en-US" b="1">
                <a:latin typeface="Times New Roman" panose="02020603050405020304" pitchFamily="18" charset="0"/>
                <a:cs typeface="Times New Roman" panose="02020603050405020304" pitchFamily="18" charset="0"/>
              </a:rPr>
              <a:t>setState</a:t>
            </a:r>
            <a:r>
              <a:rPr lang="en-US">
                <a:latin typeface="Times New Roman" panose="02020603050405020304" pitchFamily="18" charset="0"/>
                <a:cs typeface="Times New Roman" panose="02020603050405020304" pitchFamily="18" charset="0"/>
              </a:rPr>
              <a:t>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gọi =&gt; hàm render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gọi.</a:t>
            </a:r>
          </a:p>
          <a:p>
            <a:r>
              <a:rPr lang="en-US">
                <a:latin typeface="Times New Roman" panose="02020603050405020304" pitchFamily="18" charset="0"/>
                <a:cs typeface="Times New Roman" panose="02020603050405020304" pitchFamily="18" charset="0"/>
              </a:rPr>
              <a:t>Thực hành : viết button toggle ẩn hiện giá trị, sort table.</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C70A8389-AEA1-476C-8E5D-085431E113D0}"/>
              </a:ext>
            </a:extLst>
          </p:cNvPr>
          <p:cNvGraphicFramePr>
            <a:graphicFrameLocks/>
          </p:cNvGraphicFramePr>
          <p:nvPr>
            <p:extLst>
              <p:ext uri="{D42A27DB-BD31-4B8C-83A1-F6EECF244321}">
                <p14:modId xmlns:p14="http://schemas.microsoft.com/office/powerpoint/2010/main" val="1022117754"/>
              </p:ext>
            </p:extLst>
          </p:nvPr>
        </p:nvGraphicFramePr>
        <p:xfrm>
          <a:off x="1964447" y="5150945"/>
          <a:ext cx="7588250" cy="1483360"/>
        </p:xfrm>
        <a:graphic>
          <a:graphicData uri="http://schemas.openxmlformats.org/drawingml/2006/table">
            <a:tbl>
              <a:tblPr firstRow="1" bandRow="1">
                <a:tableStyleId>{5C22544A-7EE6-4342-B048-85BDC9FD1C3A}</a:tableStyleId>
              </a:tblPr>
              <a:tblGrid>
                <a:gridCol w="3794125">
                  <a:extLst>
                    <a:ext uri="{9D8B030D-6E8A-4147-A177-3AD203B41FA5}">
                      <a16:colId xmlns:a16="http://schemas.microsoft.com/office/drawing/2014/main" val="452744652"/>
                    </a:ext>
                  </a:extLst>
                </a:gridCol>
                <a:gridCol w="3794125">
                  <a:extLst>
                    <a:ext uri="{9D8B030D-6E8A-4147-A177-3AD203B41FA5}">
                      <a16:colId xmlns:a16="http://schemas.microsoft.com/office/drawing/2014/main" val="4094090415"/>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Props</a:t>
                      </a:r>
                    </a:p>
                  </a:txBody>
                  <a:tcPr/>
                </a:tc>
                <a:tc>
                  <a:txBody>
                    <a:bodyPr/>
                    <a:lstStyle/>
                    <a:p>
                      <a:pPr algn="ctr"/>
                      <a:r>
                        <a:rPr lang="en-US" dirty="0">
                          <a:latin typeface="Times New Roman" panose="02020603050405020304" pitchFamily="18" charset="0"/>
                          <a:cs typeface="Times New Roman" panose="02020603050405020304" pitchFamily="18" charset="0"/>
                        </a:rPr>
                        <a:t>State</a:t>
                      </a:r>
                    </a:p>
                  </a:txBody>
                  <a:tcPr/>
                </a:tc>
                <a:extLst>
                  <a:ext uri="{0D108BD9-81ED-4DB2-BD59-A6C34878D82A}">
                    <a16:rowId xmlns:a16="http://schemas.microsoft.com/office/drawing/2014/main" val="3774179150"/>
                  </a:ext>
                </a:extLst>
              </a:tr>
              <a:tr h="370840">
                <a:tc>
                  <a:txBody>
                    <a:bodyPr/>
                    <a:lstStyle/>
                    <a:p>
                      <a:pPr algn="ct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7330740"/>
                  </a:ext>
                </a:extLst>
              </a:tr>
              <a:tr h="370840">
                <a:tc>
                  <a:txBody>
                    <a:bodyPr/>
                    <a:lstStyle/>
                    <a:p>
                      <a:pPr algn="ct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8801912"/>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Private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component</a:t>
                      </a:r>
                    </a:p>
                  </a:txBody>
                  <a:tcPr/>
                </a:tc>
                <a:extLst>
                  <a:ext uri="{0D108BD9-81ED-4DB2-BD59-A6C34878D82A}">
                    <a16:rowId xmlns:a16="http://schemas.microsoft.com/office/drawing/2014/main" val="4217997091"/>
                  </a:ext>
                </a:extLst>
              </a:tr>
            </a:tbl>
          </a:graphicData>
        </a:graphic>
      </p:graphicFrame>
    </p:spTree>
    <p:extLst>
      <p:ext uri="{BB962C8B-B14F-4D97-AF65-F5344CB8AC3E}">
        <p14:creationId xmlns:p14="http://schemas.microsoft.com/office/powerpoint/2010/main" val="2815924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15. Form</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Text</a:t>
            </a:r>
          </a:p>
          <a:p>
            <a:r>
              <a:rPr lang="en-US">
                <a:latin typeface="Times New Roman" panose="02020603050405020304" pitchFamily="18" charset="0"/>
                <a:cs typeface="Times New Roman" panose="02020603050405020304" pitchFamily="18" charset="0"/>
              </a:rPr>
              <a:t>TextArea</a:t>
            </a:r>
          </a:p>
          <a:p>
            <a:r>
              <a:rPr lang="en-US">
                <a:latin typeface="Times New Roman" panose="02020603050405020304" pitchFamily="18" charset="0"/>
                <a:cs typeface="Times New Roman" panose="02020603050405020304" pitchFamily="18" charset="0"/>
              </a:rPr>
              <a:t>Select</a:t>
            </a:r>
          </a:p>
          <a:p>
            <a:r>
              <a:rPr lang="en-US">
                <a:latin typeface="Times New Roman" panose="02020603050405020304" pitchFamily="18" charset="0"/>
                <a:cs typeface="Times New Roman" panose="02020603050405020304" pitchFamily="18" charset="0"/>
              </a:rPr>
              <a:t>Radio</a:t>
            </a:r>
          </a:p>
          <a:p>
            <a:r>
              <a:rPr lang="en-US">
                <a:latin typeface="Times New Roman" panose="02020603050405020304" pitchFamily="18" charset="0"/>
                <a:cs typeface="Times New Roman" panose="02020603050405020304" pitchFamily="18" charset="0"/>
              </a:rPr>
              <a:t>Checkbox ( đặc biệt )</a:t>
            </a:r>
          </a:p>
          <a:p>
            <a:r>
              <a:rPr lang="en-US">
                <a:latin typeface="Times New Roman" panose="02020603050405020304" pitchFamily="18" charset="0"/>
                <a:cs typeface="Times New Roman" panose="02020603050405020304" pitchFamily="18" charset="0"/>
              </a:rPr>
              <a:t>Lưu ý : </a:t>
            </a:r>
          </a:p>
          <a:p>
            <a:pPr lvl="1"/>
            <a:r>
              <a:rPr lang="en-US">
                <a:latin typeface="Times New Roman" panose="02020603050405020304" pitchFamily="18" charset="0"/>
                <a:cs typeface="Times New Roman" panose="02020603050405020304" pitchFamily="18" charset="0"/>
              </a:rPr>
              <a:t>Chặn submit form</a:t>
            </a:r>
          </a:p>
          <a:p>
            <a:pPr lvl="1"/>
            <a:r>
              <a:rPr lang="en-US">
                <a:latin typeface="Times New Roman" panose="02020603050405020304" pitchFamily="18" charset="0"/>
                <a:cs typeface="Times New Roman" panose="02020603050405020304" pitchFamily="18" charset="0"/>
              </a:rPr>
              <a:t>Nhận giá trị bằng </a:t>
            </a:r>
            <a:r>
              <a:rPr lang="en-US" b="1">
                <a:latin typeface="Times New Roman" panose="02020603050405020304" pitchFamily="18" charset="0"/>
                <a:cs typeface="Times New Roman" panose="02020603050405020304" pitchFamily="18" charset="0"/>
              </a:rPr>
              <a:t>onChange</a:t>
            </a:r>
            <a:r>
              <a:rPr lang="en-US">
                <a:latin typeface="Times New Roman" panose="02020603050405020304" pitchFamily="18" charset="0"/>
                <a:cs typeface="Times New Roman" panose="02020603050405020304" pitchFamily="18" charset="0"/>
              </a:rPr>
              <a:t> và hiển thị bằng </a:t>
            </a:r>
            <a:r>
              <a:rPr lang="en-US" b="1">
                <a:latin typeface="Times New Roman" panose="02020603050405020304" pitchFamily="18" charset="0"/>
                <a:cs typeface="Times New Roman" panose="02020603050405020304" pitchFamily="18" charset="0"/>
              </a:rPr>
              <a:t>value</a:t>
            </a:r>
          </a:p>
          <a:p>
            <a:pPr lvl="1"/>
            <a:r>
              <a:rPr lang="en-US">
                <a:latin typeface="Times New Roman" panose="02020603050405020304" pitchFamily="18" charset="0"/>
                <a:cs typeface="Times New Roman" panose="02020603050405020304" pitchFamily="18" charset="0"/>
              </a:rPr>
              <a:t>Nhận giá trị form bằng </a:t>
            </a:r>
            <a:r>
              <a:rPr lang="en-US" b="1">
                <a:latin typeface="Times New Roman" panose="02020603050405020304" pitchFamily="18" charset="0"/>
                <a:cs typeface="Times New Roman" panose="02020603050405020304" pitchFamily="18" charset="0"/>
              </a:rPr>
              <a:t>onSubmit</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63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0. Giới thiệu</a:t>
            </a:r>
          </a:p>
        </p:txBody>
      </p:sp>
      <p:sp>
        <p:nvSpPr>
          <p:cNvPr id="3" name="Subtitle 2">
            <a:extLst>
              <a:ext uri="{FF2B5EF4-FFF2-40B4-BE49-F238E27FC236}">
                <a16:creationId xmlns:a16="http://schemas.microsoft.com/office/drawing/2014/main" id="{B3C11A27-7E52-4294-83AC-2EE9D42D5394}"/>
              </a:ext>
            </a:extLst>
          </p:cNvPr>
          <p:cNvSpPr>
            <a:spLocks noGrp="1"/>
          </p:cNvSpPr>
          <p:nvPr>
            <p:ph idx="1"/>
          </p:nvPr>
        </p:nvSpPr>
        <p:spPr>
          <a:xfrm>
            <a:off x="1103312" y="1411550"/>
            <a:ext cx="8946541" cy="5246702"/>
          </a:xfrm>
        </p:spPr>
        <p:txBody>
          <a:bodyPr>
            <a:normAutofit/>
          </a:bodyPr>
          <a:lstStyle/>
          <a:p>
            <a:pPr>
              <a:lnSpc>
                <a:spcPct val="120000"/>
              </a:lnSpc>
            </a:pPr>
            <a:r>
              <a:rPr lang="en-US">
                <a:latin typeface="Times New Roman" panose="02020603050405020304" pitchFamily="18" charset="0"/>
                <a:cs typeface="Times New Roman" panose="02020603050405020304" pitchFamily="18" charset="0"/>
              </a:rPr>
              <a:t>React hỗ trợ xây dựng các thành phần ( components ) UI có tính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tác, có trạng thái và có thể sử dụng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a:t>
            </a:r>
          </a:p>
          <a:p>
            <a:pPr>
              <a:lnSpc>
                <a:spcPct val="120000"/>
              </a:lnSpc>
            </a:pPr>
            <a:r>
              <a:rPr lang="en-US">
                <a:latin typeface="Times New Roman" panose="02020603050405020304" pitchFamily="18" charset="0"/>
                <a:cs typeface="Times New Roman" panose="02020603050405020304" pitchFamily="18" charset="0"/>
              </a:rPr>
              <a:t>React xây dựng xung quanh các component.</a:t>
            </a:r>
          </a:p>
          <a:p>
            <a:pPr>
              <a:lnSpc>
                <a:spcPct val="120000"/>
              </a:lnSpc>
            </a:pPr>
            <a:r>
              <a:rPr lang="vi-VN"/>
              <a:t>Một trong những điểm hấp dẫn của React là thư viện này không chỉ hoạt động trên phía client, mà còn được render trên server và có thể kết nối với nhau.</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7389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15. LifeCycle Hook : Vòng đời component</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Các nhóm : </a:t>
            </a:r>
          </a:p>
          <a:p>
            <a:pPr lvl="1"/>
            <a:r>
              <a:rPr lang="en-US">
                <a:latin typeface="Times New Roman" panose="02020603050405020304" pitchFamily="18" charset="0"/>
                <a:cs typeface="Times New Roman" panose="02020603050405020304" pitchFamily="18" charset="0"/>
              </a:rPr>
              <a:t>Mounting : khi component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tạo và thêm vào DOM.</a:t>
            </a:r>
          </a:p>
          <a:p>
            <a:pPr lvl="1"/>
            <a:r>
              <a:rPr lang="en-US">
                <a:latin typeface="Times New Roman" panose="02020603050405020304" pitchFamily="18" charset="0"/>
                <a:cs typeface="Times New Roman" panose="02020603050405020304" pitchFamily="18" charset="0"/>
              </a:rPr>
              <a:t>Updating : khi component có sự thay đổi, vd : props hoặc state.</a:t>
            </a:r>
          </a:p>
          <a:p>
            <a:pPr lvl="1"/>
            <a:r>
              <a:rPr lang="en-US">
                <a:latin typeface="Times New Roman" panose="02020603050405020304" pitchFamily="18" charset="0"/>
                <a:cs typeface="Times New Roman" panose="02020603050405020304" pitchFamily="18" charset="0"/>
              </a:rPr>
              <a:t>Unmounting : khi component xóa từ DOM.</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48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15. LifeCycle Hook : Mounting</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constructor()</a:t>
            </a:r>
          </a:p>
          <a:p>
            <a:r>
              <a:rPr lang="en-US">
                <a:latin typeface="Times New Roman" panose="02020603050405020304" pitchFamily="18" charset="0"/>
                <a:cs typeface="Times New Roman" panose="02020603050405020304" pitchFamily="18" charset="0"/>
              </a:rPr>
              <a:t>componentWillMount()</a:t>
            </a:r>
          </a:p>
          <a:p>
            <a:r>
              <a:rPr lang="en-US">
                <a:latin typeface="Times New Roman" panose="02020603050405020304" pitchFamily="18" charset="0"/>
                <a:cs typeface="Times New Roman" panose="02020603050405020304" pitchFamily="18" charset="0"/>
              </a:rPr>
              <a:t>render()</a:t>
            </a:r>
          </a:p>
          <a:p>
            <a:r>
              <a:rPr lang="en-US">
                <a:latin typeface="Times New Roman" panose="02020603050405020304" pitchFamily="18" charset="0"/>
                <a:cs typeface="Times New Roman" panose="02020603050405020304" pitchFamily="18" charset="0"/>
              </a:rPr>
              <a:t>componentDidMount() : khởi động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viện JS.</a:t>
            </a:r>
          </a:p>
        </p:txBody>
      </p:sp>
    </p:spTree>
    <p:extLst>
      <p:ext uri="{BB962C8B-B14F-4D97-AF65-F5344CB8AC3E}">
        <p14:creationId xmlns:p14="http://schemas.microsoft.com/office/powerpoint/2010/main" val="2345747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15. LifeCycle Hook : Updating</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componentWillReceiveProps() :</a:t>
            </a:r>
          </a:p>
          <a:p>
            <a:r>
              <a:rPr lang="en-US">
                <a:latin typeface="Times New Roman" panose="02020603050405020304" pitchFamily="18" charset="0"/>
                <a:cs typeface="Times New Roman" panose="02020603050405020304" pitchFamily="18" charset="0"/>
              </a:rPr>
              <a:t>shouldComponentUpdate(nextProps, nextState) { return true } : Trả về false không thể update lại giao diện và bị chặn lifecycle. Đây là 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chặn lại để kiểm tra props và state nhận vào để update giao diện.</a:t>
            </a:r>
          </a:p>
          <a:p>
            <a:r>
              <a:rPr lang="en-US">
                <a:latin typeface="Times New Roman" panose="02020603050405020304" pitchFamily="18" charset="0"/>
                <a:cs typeface="Times New Roman" panose="02020603050405020304" pitchFamily="18" charset="0"/>
              </a:rPr>
              <a:t>componentWillUpdate() : </a:t>
            </a:r>
          </a:p>
          <a:p>
            <a:r>
              <a:rPr lang="en-US">
                <a:latin typeface="Times New Roman" panose="02020603050405020304" pitchFamily="18" charset="0"/>
                <a:cs typeface="Times New Roman" panose="02020603050405020304" pitchFamily="18" charset="0"/>
              </a:rPr>
              <a:t>render() :</a:t>
            </a:r>
          </a:p>
          <a:p>
            <a:r>
              <a:rPr lang="en-US">
                <a:latin typeface="Times New Roman" panose="02020603050405020304" pitchFamily="18" charset="0"/>
                <a:cs typeface="Times New Roman" panose="02020603050405020304" pitchFamily="18" charset="0"/>
              </a:rPr>
              <a:t>componentDidUpdate() : </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624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15. LifeCycle Hook : UnMounting</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componentWillUnmount() : </a:t>
            </a:r>
          </a:p>
        </p:txBody>
      </p:sp>
    </p:spTree>
    <p:extLst>
      <p:ext uri="{BB962C8B-B14F-4D97-AF65-F5344CB8AC3E}">
        <p14:creationId xmlns:p14="http://schemas.microsoft.com/office/powerpoint/2010/main" val="562647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16. LocalStorage &amp; SessionStorage</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Giúp l</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u trữ dữ liệu tạm thời ở trình duyệt. Tab Application</a:t>
            </a:r>
          </a:p>
          <a:p>
            <a:r>
              <a:rPr lang="en-US">
                <a:latin typeface="Times New Roman" panose="02020603050405020304" pitchFamily="18" charset="0"/>
                <a:cs typeface="Times New Roman" panose="02020603050405020304" pitchFamily="18" charset="0"/>
              </a:rPr>
              <a:t>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tự cookie. Lưu ở trình duyệt.</a:t>
            </a:r>
          </a:p>
          <a:p>
            <a:r>
              <a:rPr lang="en-US">
                <a:latin typeface="Times New Roman" panose="02020603050405020304" pitchFamily="18" charset="0"/>
                <a:cs typeface="Times New Roman" panose="02020603050405020304" pitchFamily="18" charset="0"/>
              </a:rPr>
              <a:t>Lưu ~ 5MB.</a:t>
            </a:r>
          </a:p>
          <a:p>
            <a:r>
              <a:rPr lang="en-US">
                <a:latin typeface="Times New Roman" panose="02020603050405020304" pitchFamily="18" charset="0"/>
                <a:cs typeface="Times New Roman" panose="02020603050405020304" pitchFamily="18" charset="0"/>
              </a:rPr>
              <a:t>Mất khi xóa lịch sử hoặc sử dụng lệnh để xóa.</a:t>
            </a:r>
          </a:p>
          <a:p>
            <a:r>
              <a:rPr lang="en-US">
                <a:latin typeface="Times New Roman" panose="02020603050405020304" pitchFamily="18" charset="0"/>
                <a:cs typeface="Times New Roman" panose="02020603050405020304" pitchFamily="18" charset="0"/>
              </a:rPr>
              <a:t>Session storage mất khi đóng trình duyệt.</a:t>
            </a:r>
          </a:p>
          <a:p>
            <a:r>
              <a:rPr lang="en-US">
                <a:latin typeface="Times New Roman" panose="02020603050405020304" pitchFamily="18" charset="0"/>
                <a:cs typeface="Times New Roman" panose="02020603050405020304" pitchFamily="18" charset="0"/>
              </a:rPr>
              <a:t>Các ph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thức chính :</a:t>
            </a:r>
          </a:p>
          <a:p>
            <a:pPr lvl="1"/>
            <a:r>
              <a:rPr lang="en-US">
                <a:latin typeface="Times New Roman" panose="02020603050405020304" pitchFamily="18" charset="0"/>
                <a:cs typeface="Times New Roman" panose="02020603050405020304" pitchFamily="18" charset="0"/>
              </a:rPr>
              <a:t>_ setItem(‘key’, value);</a:t>
            </a:r>
          </a:p>
          <a:p>
            <a:pPr lvl="1"/>
            <a:r>
              <a:rPr lang="en-US">
                <a:latin typeface="Times New Roman" panose="02020603050405020304" pitchFamily="18" charset="0"/>
                <a:cs typeface="Times New Roman" panose="02020603050405020304" pitchFamily="18" charset="0"/>
              </a:rPr>
              <a:t>_ getItem(‘key’);</a:t>
            </a:r>
          </a:p>
          <a:p>
            <a:pPr lvl="1"/>
            <a:r>
              <a:rPr lang="en-US">
                <a:latin typeface="Times New Roman" panose="02020603050405020304" pitchFamily="18" charset="0"/>
                <a:cs typeface="Times New Roman" panose="02020603050405020304" pitchFamily="18" charset="0"/>
              </a:rPr>
              <a:t>_ removeItem(‘key’)</a:t>
            </a:r>
          </a:p>
        </p:txBody>
      </p:sp>
    </p:spTree>
    <p:extLst>
      <p:ext uri="{BB962C8B-B14F-4D97-AF65-F5344CB8AC3E}">
        <p14:creationId xmlns:p14="http://schemas.microsoft.com/office/powerpoint/2010/main" val="3478601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17. Redux</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p:txBody>
          <a:bodyPr>
            <a:normAutofit/>
          </a:bodyPr>
          <a:lstStyle/>
          <a:p>
            <a:endParaRPr lang="en-US">
              <a:latin typeface="Times New Roman" panose="02020603050405020304" pitchFamily="18" charset="0"/>
              <a:cs typeface="Times New Roman" panose="02020603050405020304" pitchFamily="18" charset="0"/>
            </a:endParaRPr>
          </a:p>
        </p:txBody>
      </p:sp>
      <p:pic>
        <p:nvPicPr>
          <p:cNvPr id="1026" name="Picture 2" descr="Kết quả hình ảnh cho redux">
            <a:extLst>
              <a:ext uri="{FF2B5EF4-FFF2-40B4-BE49-F238E27FC236}">
                <a16:creationId xmlns:a16="http://schemas.microsoft.com/office/drawing/2014/main" id="{1DB61AC1-0D13-4351-B01F-62BAC21E5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2" y="1853248"/>
            <a:ext cx="9026109" cy="4498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337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17. Redux</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Để giao tiếp giữa các component ( từ con -&gt; cha ) phải sử dụng props để thay đổi state. VD : SearchTask -&gt; Control -&gt; App ( mọi thay đổi của state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thực thi tại đây ). Mất quá nhiều thao tác, khó quản lý. Nếu cấu trúc parent-child quá lớn =&gt; quá phức tạp =&gt; dùng Redux. VD : thay đổi ở SearchTask =&gt; App thay đổi theo.</a:t>
            </a:r>
          </a:p>
          <a:p>
            <a:r>
              <a:rPr lang="en-US">
                <a:latin typeface="Times New Roman" panose="02020603050405020304" pitchFamily="18" charset="0"/>
                <a:cs typeface="Times New Roman" panose="02020603050405020304" pitchFamily="18" charset="0"/>
              </a:rPr>
              <a:t>Các từ khóa :</a:t>
            </a:r>
          </a:p>
          <a:p>
            <a:pPr lvl="1"/>
            <a:r>
              <a:rPr lang="en-US">
                <a:latin typeface="Times New Roman" panose="02020603050405020304" pitchFamily="18" charset="0"/>
                <a:cs typeface="Times New Roman" panose="02020603050405020304" pitchFamily="18" charset="0"/>
              </a:rPr>
              <a:t>State ( Components )</a:t>
            </a:r>
          </a:p>
          <a:p>
            <a:pPr lvl="1"/>
            <a:r>
              <a:rPr lang="en-US">
                <a:latin typeface="Times New Roman" panose="02020603050405020304" pitchFamily="18" charset="0"/>
                <a:cs typeface="Times New Roman" panose="02020603050405020304" pitchFamily="18" charset="0"/>
              </a:rPr>
              <a:t>Store : cung cấp state cho các component. VD : nếu SearchTask thay đổi =&gt; Store thay đổi theo. App có thể lên đây để lấy. Đây là n</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i chứa các state.</a:t>
            </a:r>
          </a:p>
          <a:p>
            <a:pPr lvl="1"/>
            <a:r>
              <a:rPr lang="en-US">
                <a:latin typeface="Times New Roman" panose="02020603050405020304" pitchFamily="18" charset="0"/>
                <a:cs typeface="Times New Roman" panose="02020603050405020304" pitchFamily="18" charset="0"/>
              </a:rPr>
              <a:t>Action</a:t>
            </a:r>
          </a:p>
          <a:p>
            <a:pPr lvl="1"/>
            <a:r>
              <a:rPr lang="en-US">
                <a:latin typeface="Times New Roman" panose="02020603050405020304" pitchFamily="18" charset="0"/>
                <a:cs typeface="Times New Roman" panose="02020603050405020304" pitchFamily="18" charset="0"/>
              </a:rPr>
              <a:t>Reducers</a:t>
            </a:r>
          </a:p>
        </p:txBody>
      </p:sp>
    </p:spTree>
    <p:extLst>
      <p:ext uri="{BB962C8B-B14F-4D97-AF65-F5344CB8AC3E}">
        <p14:creationId xmlns:p14="http://schemas.microsoft.com/office/powerpoint/2010/main" val="3906406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17. Redux : Trainning</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p:txBody>
          <a:bodyPr>
            <a:normAutofit fontScale="92500" lnSpcReduction="10000"/>
          </a:bodyPr>
          <a:lstStyle/>
          <a:p>
            <a:r>
              <a:rPr lang="en-US">
                <a:latin typeface="Times New Roman" panose="02020603050405020304" pitchFamily="18" charset="0"/>
                <a:cs typeface="Times New Roman" panose="02020603050405020304" pitchFamily="18" charset="0"/>
              </a:rPr>
              <a:t>Tạo file .js import vào App để training.</a:t>
            </a:r>
          </a:p>
          <a:p>
            <a:r>
              <a:rPr lang="en-US">
                <a:latin typeface="Times New Roman" panose="02020603050405020304" pitchFamily="18" charset="0"/>
                <a:cs typeface="Times New Roman" panose="02020603050405020304" pitchFamily="18" charset="0"/>
              </a:rPr>
              <a:t>Trang chủ : redux.js.org.</a:t>
            </a:r>
          </a:p>
          <a:p>
            <a:r>
              <a:rPr lang="en-US">
                <a:latin typeface="Times New Roman" panose="02020603050405020304" pitchFamily="18" charset="0"/>
                <a:cs typeface="Times New Roman" panose="02020603050405020304" pitchFamily="18" charset="0"/>
              </a:rPr>
              <a:t>Cài đặt : </a:t>
            </a:r>
            <a:r>
              <a:rPr lang="en-US" b="1">
                <a:latin typeface="Times New Roman" panose="02020603050405020304" pitchFamily="18" charset="0"/>
                <a:cs typeface="Times New Roman" panose="02020603050405020304" pitchFamily="18" charset="0"/>
              </a:rPr>
              <a:t>npm install redux –save</a:t>
            </a:r>
          </a:p>
          <a:p>
            <a:r>
              <a:rPr lang="en-US">
                <a:latin typeface="Times New Roman" panose="02020603050405020304" pitchFamily="18" charset="0"/>
                <a:cs typeface="Times New Roman" panose="02020603050405020304" pitchFamily="18" charset="0"/>
              </a:rPr>
              <a:t>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1 : Tạo các state mặc định {} :</a:t>
            </a:r>
          </a:p>
          <a:p>
            <a:pPr lvl="1"/>
            <a:r>
              <a:rPr lang="en-US">
                <a:latin typeface="Times New Roman" panose="02020603050405020304" pitchFamily="18" charset="0"/>
                <a:cs typeface="Times New Roman" panose="02020603050405020304" pitchFamily="18" charset="0"/>
              </a:rPr>
              <a:t>VD : </a:t>
            </a:r>
            <a:r>
              <a:rPr lang="en-US" b="1">
                <a:latin typeface="Times New Roman" panose="02020603050405020304" pitchFamily="18" charset="0"/>
                <a:cs typeface="Times New Roman" panose="02020603050405020304" pitchFamily="18" charset="0"/>
              </a:rPr>
              <a:t>let myState = { items : [] }</a:t>
            </a:r>
          </a:p>
          <a:p>
            <a:r>
              <a:rPr lang="en-US">
                <a:latin typeface="Times New Roman" panose="02020603050405020304" pitchFamily="18" charset="0"/>
                <a:cs typeface="Times New Roman" panose="02020603050405020304" pitchFamily="18" charset="0"/>
              </a:rPr>
              <a:t>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2 : Tạo REDUCER :</a:t>
            </a:r>
          </a:p>
          <a:p>
            <a:pPr lvl="1"/>
            <a:r>
              <a:rPr lang="en-US">
                <a:latin typeface="Times New Roman" panose="02020603050405020304" pitchFamily="18" charset="0"/>
                <a:cs typeface="Times New Roman" panose="02020603050405020304" pitchFamily="18" charset="0"/>
              </a:rPr>
              <a:t>Là 1 function bao gồm 2 tham số : </a:t>
            </a:r>
            <a:r>
              <a:rPr lang="en-US" b="1">
                <a:latin typeface="Times New Roman" panose="02020603050405020304" pitchFamily="18" charset="0"/>
                <a:cs typeface="Times New Roman" panose="02020603050405020304" pitchFamily="18" charset="0"/>
              </a:rPr>
              <a:t>state = myState, action</a:t>
            </a:r>
          </a:p>
          <a:p>
            <a:pPr lvl="1"/>
            <a:r>
              <a:rPr lang="en-US">
                <a:latin typeface="Times New Roman" panose="02020603050405020304" pitchFamily="18" charset="0"/>
                <a:cs typeface="Times New Roman" panose="02020603050405020304" pitchFamily="18" charset="0"/>
              </a:rPr>
              <a:t>Trả về state</a:t>
            </a:r>
          </a:p>
          <a:p>
            <a:r>
              <a:rPr lang="en-US">
                <a:latin typeface="Times New Roman" panose="02020603050405020304" pitchFamily="18" charset="0"/>
                <a:cs typeface="Times New Roman" panose="02020603050405020304" pitchFamily="18" charset="0"/>
              </a:rPr>
              <a:t>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3 : Tạo ra store :</a:t>
            </a:r>
          </a:p>
          <a:p>
            <a:pPr lvl="1"/>
            <a:r>
              <a:rPr lang="en-US" b="1">
                <a:latin typeface="Times New Roman" panose="02020603050405020304" pitchFamily="18" charset="0"/>
                <a:cs typeface="Times New Roman" panose="02020603050405020304" pitchFamily="18" charset="0"/>
              </a:rPr>
              <a:t>Import { createStore } from ‘redux’</a:t>
            </a:r>
          </a:p>
          <a:p>
            <a:pPr lvl="1"/>
            <a:r>
              <a:rPr lang="en-US">
                <a:latin typeface="Times New Roman" panose="02020603050405020304" pitchFamily="18" charset="0"/>
                <a:cs typeface="Times New Roman" panose="02020603050405020304" pitchFamily="18" charset="0"/>
              </a:rPr>
              <a:t>Tạo : </a:t>
            </a:r>
            <a:r>
              <a:rPr lang="en-US" b="1">
                <a:latin typeface="Times New Roman" panose="02020603050405020304" pitchFamily="18" charset="0"/>
                <a:cs typeface="Times New Roman" panose="02020603050405020304" pitchFamily="18" charset="0"/>
              </a:rPr>
              <a:t>let store = createStore( REDUCER )</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523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17. Redux : Trainning</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Lấy tất cả các state : </a:t>
            </a:r>
            <a:r>
              <a:rPr lang="en-US" b="1">
                <a:latin typeface="Times New Roman" panose="02020603050405020304" pitchFamily="18" charset="0"/>
                <a:cs typeface="Times New Roman" panose="02020603050405020304" pitchFamily="18" charset="0"/>
              </a:rPr>
              <a:t>store.getState()</a:t>
            </a:r>
          </a:p>
          <a:p>
            <a:r>
              <a:rPr lang="en-US">
                <a:latin typeface="Times New Roman" panose="02020603050405020304" pitchFamily="18" charset="0"/>
                <a:cs typeface="Times New Roman" panose="02020603050405020304" pitchFamily="18" charset="0"/>
              </a:rPr>
              <a:t>Thay đổi State dùng Action :</a:t>
            </a:r>
          </a:p>
          <a:p>
            <a:pPr lvl="1"/>
            <a:r>
              <a:rPr lang="en-US">
                <a:latin typeface="Times New Roman" panose="02020603050405020304" pitchFamily="18" charset="0"/>
                <a:cs typeface="Times New Roman" panose="02020603050405020304" pitchFamily="18" charset="0"/>
              </a:rPr>
              <a:t>Gọi Action truyền vào Store.</a:t>
            </a:r>
          </a:p>
          <a:p>
            <a:pPr lvl="1"/>
            <a:r>
              <a:rPr lang="en-US">
                <a:latin typeface="Times New Roman" panose="02020603050405020304" pitchFamily="18" charset="0"/>
                <a:cs typeface="Times New Roman" panose="02020603050405020304" pitchFamily="18" charset="0"/>
              </a:rPr>
              <a:t>Store dung Reducer phân tích Action để thực hiện công việc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ứng.</a:t>
            </a:r>
          </a:p>
          <a:p>
            <a:pPr lvl="1"/>
            <a:r>
              <a:rPr lang="en-US">
                <a:latin typeface="Times New Roman" panose="02020603050405020304" pitchFamily="18" charset="0"/>
                <a:cs typeface="Times New Roman" panose="02020603050405020304" pitchFamily="18" charset="0"/>
              </a:rPr>
              <a:t>Reducer phân tích và thực thi Action trả về State đã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thay đổi.</a:t>
            </a:r>
          </a:p>
          <a:p>
            <a:r>
              <a:rPr lang="en-US">
                <a:latin typeface="Times New Roman" panose="02020603050405020304" pitchFamily="18" charset="0"/>
                <a:cs typeface="Times New Roman" panose="02020603050405020304" pitchFamily="18" charset="0"/>
              </a:rPr>
              <a:t>Thực hiện Action : </a:t>
            </a:r>
            <a:r>
              <a:rPr lang="en-US" b="1">
                <a:latin typeface="Times New Roman" panose="02020603050405020304" pitchFamily="18" charset="0"/>
                <a:cs typeface="Times New Roman" panose="02020603050405020304" pitchFamily="18" charset="0"/>
              </a:rPr>
              <a:t>store.dispatch( action )</a:t>
            </a:r>
          </a:p>
          <a:p>
            <a:pPr lvl="1"/>
            <a:r>
              <a:rPr lang="en-US">
                <a:latin typeface="Times New Roman" panose="02020603050405020304" pitchFamily="18" charset="0"/>
                <a:cs typeface="Times New Roman" panose="02020603050405020304" pitchFamily="18" charset="0"/>
              </a:rPr>
              <a:t>Action là 1 object, có type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ứng là các action. VD:{ type : ‘TOGGLE_STATUS’ }</a:t>
            </a:r>
          </a:p>
          <a:p>
            <a:r>
              <a:rPr lang="en-US">
                <a:latin typeface="Times New Roman" panose="02020603050405020304" pitchFamily="18" charset="0"/>
                <a:cs typeface="Times New Roman" panose="02020603050405020304" pitchFamily="18" charset="0"/>
              </a:rPr>
              <a:t>Thực hành :</a:t>
            </a:r>
          </a:p>
          <a:p>
            <a:pPr lvl="1"/>
            <a:r>
              <a:rPr lang="en-US">
                <a:latin typeface="Times New Roman" panose="02020603050405020304" pitchFamily="18" charset="0"/>
                <a:cs typeface="Times New Roman" panose="02020603050405020304" pitchFamily="18" charset="0"/>
              </a:rPr>
              <a:t>Tại Reducer sử dụng câu điều kiện để kiểm tra type của Action</a:t>
            </a:r>
          </a:p>
          <a:p>
            <a:pPr lvl="1"/>
            <a:r>
              <a:rPr lang="en-US">
                <a:latin typeface="Times New Roman" panose="02020603050405020304" pitchFamily="18" charset="0"/>
                <a:cs typeface="Times New Roman" panose="02020603050405020304" pitchFamily="18" charset="0"/>
              </a:rPr>
              <a:t>Thay đổi state tại Reducer.</a:t>
            </a:r>
          </a:p>
        </p:txBody>
      </p:sp>
    </p:spTree>
    <p:extLst>
      <p:ext uri="{BB962C8B-B14F-4D97-AF65-F5344CB8AC3E}">
        <p14:creationId xmlns:p14="http://schemas.microsoft.com/office/powerpoint/2010/main" val="3188653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17. Redux : Tách nhỏ từng thư mục</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p:txBody>
          <a:bodyPr>
            <a:normAutofit fontScale="92500" lnSpcReduction="10000"/>
          </a:bodyPr>
          <a:lstStyle/>
          <a:p>
            <a:pPr>
              <a:lnSpc>
                <a:spcPct val="110000"/>
              </a:lnSpc>
            </a:pPr>
            <a:r>
              <a:rPr lang="en-US">
                <a:latin typeface="Times New Roman" panose="02020603050405020304" pitchFamily="18" charset="0"/>
                <a:cs typeface="Times New Roman" panose="02020603050405020304" pitchFamily="18" charset="0"/>
              </a:rPr>
              <a:t>actions :  là 1 </a:t>
            </a:r>
            <a:r>
              <a:rPr lang="en-US" b="1">
                <a:latin typeface="Times New Roman" panose="02020603050405020304" pitchFamily="18" charset="0"/>
                <a:cs typeface="Times New Roman" panose="02020603050405020304" pitchFamily="18" charset="0"/>
              </a:rPr>
              <a:t>function</a:t>
            </a:r>
            <a:r>
              <a:rPr lang="en-US">
                <a:latin typeface="Times New Roman" panose="02020603050405020304" pitchFamily="18" charset="0"/>
                <a:cs typeface="Times New Roman" panose="02020603050405020304" pitchFamily="18" charset="0"/>
              </a:rPr>
              <a:t>, trả về 1 </a:t>
            </a:r>
            <a:r>
              <a:rPr lang="en-US" b="1">
                <a:latin typeface="Times New Roman" panose="02020603050405020304" pitchFamily="18" charset="0"/>
                <a:cs typeface="Times New Roman" panose="02020603050405020304" pitchFamily="18" charset="0"/>
              </a:rPr>
              <a:t>object</a:t>
            </a:r>
            <a:r>
              <a:rPr lang="en-US">
                <a:latin typeface="Times New Roman" panose="02020603050405020304" pitchFamily="18" charset="0"/>
                <a:cs typeface="Times New Roman" panose="02020603050405020304" pitchFamily="18" charset="0"/>
              </a:rPr>
              <a:t>, có key là </a:t>
            </a:r>
            <a:r>
              <a:rPr lang="en-US" b="1">
                <a:latin typeface="Times New Roman" panose="02020603050405020304" pitchFamily="18" charset="0"/>
                <a:cs typeface="Times New Roman" panose="02020603050405020304" pitchFamily="18" charset="0"/>
              </a:rPr>
              <a:t>type </a:t>
            </a:r>
            <a:r>
              <a:rPr lang="en-US">
                <a:latin typeface="Times New Roman" panose="02020603050405020304" pitchFamily="18" charset="0"/>
                <a:cs typeface="Times New Roman" panose="02020603050405020304" pitchFamily="18" charset="0"/>
              </a:rPr>
              <a:t>và các tham số</a:t>
            </a:r>
            <a:r>
              <a:rPr 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value là các công việc muốn thực hiện. VD : LIST, ADD, DELETE.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ờng viết hoa.</a:t>
            </a:r>
          </a:p>
          <a:p>
            <a:pPr lvl="1">
              <a:lnSpc>
                <a:spcPct val="110000"/>
              </a:lnSpc>
            </a:pPr>
            <a:r>
              <a:rPr lang="en-US">
                <a:latin typeface="Times New Roman" panose="02020603050405020304" pitchFamily="18" charset="0"/>
                <a:cs typeface="Times New Roman" panose="02020603050405020304" pitchFamily="18" charset="0"/>
              </a:rPr>
              <a:t>VD : { type : ‘ADD’, task : task } // Viết tắt lại task</a:t>
            </a:r>
          </a:p>
          <a:p>
            <a:pPr lvl="1">
              <a:lnSpc>
                <a:spcPct val="110000"/>
              </a:lnSpc>
            </a:pPr>
            <a:r>
              <a:rPr lang="en-US">
                <a:latin typeface="Times New Roman" panose="02020603050405020304" pitchFamily="18" charset="0"/>
                <a:cs typeface="Times New Roman" panose="02020603050405020304" pitchFamily="18" charset="0"/>
              </a:rPr>
              <a:t>Lấy tham số tại reducer bằng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action.</a:t>
            </a:r>
          </a:p>
          <a:p>
            <a:pPr lvl="1">
              <a:lnSpc>
                <a:spcPct val="110000"/>
              </a:lnSpc>
            </a:pPr>
            <a:r>
              <a:rPr lang="en-US">
                <a:latin typeface="Times New Roman" panose="02020603050405020304" pitchFamily="18" charset="0"/>
                <a:cs typeface="Times New Roman" panose="02020603050405020304" pitchFamily="18" charset="0"/>
              </a:rPr>
              <a:t>Thực hành : thay đổi 1 state kiểu Boolean, string ...</a:t>
            </a:r>
          </a:p>
          <a:p>
            <a:pPr>
              <a:lnSpc>
                <a:spcPct val="110000"/>
              </a:lnSpc>
            </a:pPr>
            <a:r>
              <a:rPr lang="en-US">
                <a:latin typeface="Times New Roman" panose="02020603050405020304" pitchFamily="18" charset="0"/>
                <a:cs typeface="Times New Roman" panose="02020603050405020304" pitchFamily="18" charset="0"/>
              </a:rPr>
              <a:t>reducers : bao gồm state mặc định và 1 function.</a:t>
            </a:r>
          </a:p>
          <a:p>
            <a:pPr lvl="1">
              <a:lnSpc>
                <a:spcPct val="110000"/>
              </a:lnSpc>
            </a:pPr>
            <a:r>
              <a:rPr lang="en-US">
                <a:latin typeface="Times New Roman" panose="02020603050405020304" pitchFamily="18" charset="0"/>
                <a:cs typeface="Times New Roman" panose="02020603050405020304" pitchFamily="18" charset="0"/>
              </a:rPr>
              <a:t>Tách nhỏ reducer cho từng state : </a:t>
            </a:r>
            <a:r>
              <a:rPr lang="en-US" b="1">
                <a:latin typeface="Times New Roman" panose="02020603050405020304" pitchFamily="18" charset="0"/>
                <a:cs typeface="Times New Roman" panose="02020603050405020304" pitchFamily="18" charset="0"/>
              </a:rPr>
              <a:t>status</a:t>
            </a:r>
          </a:p>
          <a:p>
            <a:pPr lvl="1">
              <a:lnSpc>
                <a:spcPct val="110000"/>
              </a:lnSpc>
            </a:pPr>
            <a:r>
              <a:rPr lang="en-US">
                <a:latin typeface="Times New Roman" panose="02020603050405020304" pitchFamily="18" charset="0"/>
                <a:cs typeface="Times New Roman" panose="02020603050405020304" pitchFamily="18" charset="0"/>
              </a:rPr>
              <a:t>B1 : Tạo default state</a:t>
            </a:r>
          </a:p>
          <a:p>
            <a:pPr lvl="1">
              <a:lnSpc>
                <a:spcPct val="110000"/>
              </a:lnSpc>
            </a:pPr>
            <a:r>
              <a:rPr lang="en-US">
                <a:latin typeface="Times New Roman" panose="02020603050405020304" pitchFamily="18" charset="0"/>
                <a:cs typeface="Times New Roman" panose="02020603050405020304" pitchFamily="18" charset="0"/>
              </a:rPr>
              <a:t>B2 : Tạo reducer nh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reducer dùng chung -&gt; export</a:t>
            </a:r>
          </a:p>
          <a:p>
            <a:pPr lvl="1">
              <a:lnSpc>
                <a:spcPct val="110000"/>
              </a:lnSpc>
            </a:pPr>
            <a:r>
              <a:rPr lang="en-US">
                <a:latin typeface="Times New Roman" panose="02020603050405020304" pitchFamily="18" charset="0"/>
                <a:cs typeface="Times New Roman" panose="02020603050405020304" pitchFamily="18" charset="0"/>
              </a:rPr>
              <a:t>B3 : Sử dụng -&gt; import -&gt; gọi </a:t>
            </a:r>
            <a:r>
              <a:rPr lang="en-US" b="1">
                <a:latin typeface="Times New Roman" panose="02020603050405020304" pitchFamily="18" charset="0"/>
                <a:cs typeface="Times New Roman" panose="02020603050405020304" pitchFamily="18" charset="0"/>
              </a:rPr>
              <a:t>combineReducers</a:t>
            </a:r>
            <a:r>
              <a:rPr lang="en-US">
                <a:latin typeface="Times New Roman" panose="02020603050405020304" pitchFamily="18" charset="0"/>
                <a:cs typeface="Times New Roman" panose="02020603050405020304" pitchFamily="18" charset="0"/>
              </a:rPr>
              <a:t> từ redux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-&gt; </a:t>
            </a:r>
            <a:r>
              <a:rPr lang="en-US" b="1">
                <a:latin typeface="Times New Roman" panose="02020603050405020304" pitchFamily="18" charset="0"/>
                <a:cs typeface="Times New Roman" panose="02020603050405020304" pitchFamily="18" charset="0"/>
              </a:rPr>
              <a:t>combineReducers</a:t>
            </a:r>
            <a:r>
              <a:rPr lang="en-US">
                <a:latin typeface="Times New Roman" panose="02020603050405020304" pitchFamily="18" charset="0"/>
                <a:cs typeface="Times New Roman" panose="02020603050405020304" pitchFamily="18" charset="0"/>
              </a:rPr>
              <a:t>({ key : reducer, key1 : reducer1 })</a:t>
            </a:r>
          </a:p>
          <a:p>
            <a:pPr>
              <a:lnSpc>
                <a:spcPct val="110000"/>
              </a:lnSpc>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2795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 React Developer Tools</a:t>
            </a:r>
          </a:p>
        </p:txBody>
      </p:sp>
      <p:sp>
        <p:nvSpPr>
          <p:cNvPr id="3" name="Subtitle 2">
            <a:extLst>
              <a:ext uri="{FF2B5EF4-FFF2-40B4-BE49-F238E27FC236}">
                <a16:creationId xmlns:a16="http://schemas.microsoft.com/office/drawing/2014/main"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React-detector : là chrome-extension để xác định trang web nào xài react.</a:t>
            </a:r>
          </a:p>
          <a:p>
            <a:r>
              <a:rPr lang="en-US">
                <a:latin typeface="Times New Roman" panose="02020603050405020304" pitchFamily="18" charset="0"/>
                <a:cs typeface="Times New Roman" panose="02020603050405020304" pitchFamily="18" charset="0"/>
              </a:rPr>
              <a:t>Show-me-the-react : firefox và chrome. </a:t>
            </a:r>
          </a:p>
          <a:p>
            <a:r>
              <a:rPr lang="en-US">
                <a:latin typeface="Times New Roman" panose="02020603050405020304" pitchFamily="18" charset="0"/>
                <a:cs typeface="Times New Roman" panose="02020603050405020304" pitchFamily="18" charset="0"/>
              </a:rPr>
              <a:t>React Developer Tools : </a:t>
            </a:r>
            <a:r>
              <a:rPr lang="vi-VN">
                <a:cs typeface="Times New Roman" panose="02020603050405020304" pitchFamily="18" charset="0"/>
              </a:rPr>
              <a:t>là một plugin có thể mở rộng chức năng của các công cụ phát triển của trình duyệt. Nó tạo ra một tab mới trong các công cụ dành cho nhà phát triển. Nếu bạn thích Chrome, có thể cài đặt nó dưới dạng tiện ích mở rộng; bạn cũng có thể cài đặt nó như là một add-on cho Firefox.</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268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17. Redux : Tách nhỏ từng thư mục</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p:txBody>
          <a:bodyPr>
            <a:normAutofit/>
          </a:bodyPr>
          <a:lstStyle/>
          <a:p>
            <a:pPr>
              <a:lnSpc>
                <a:spcPct val="110000"/>
              </a:lnSpc>
            </a:pPr>
            <a:r>
              <a:rPr lang="en-US">
                <a:latin typeface="Times New Roman" panose="02020603050405020304" pitchFamily="18" charset="0"/>
                <a:cs typeface="Times New Roman" panose="02020603050405020304" pitchFamily="18" charset="0"/>
              </a:rPr>
              <a:t>L</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u ý : tại reducer, trả về 1 object { key1, key2 }, không trả về state. L</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u ý phép gán : tham chiếu vùng nhớ.</a:t>
            </a:r>
          </a:p>
          <a:p>
            <a:pPr>
              <a:lnSpc>
                <a:spcPct val="110000"/>
              </a:lnSpc>
            </a:pPr>
            <a:r>
              <a:rPr lang="en-US">
                <a:latin typeface="Times New Roman" panose="02020603050405020304" pitchFamily="18" charset="0"/>
                <a:cs typeface="Times New Roman" panose="02020603050405020304" pitchFamily="18" charset="0"/>
              </a:rPr>
              <a:t>Subscribe : gọi khi store có thay đổi.</a:t>
            </a:r>
          </a:p>
          <a:p>
            <a:pPr>
              <a:lnSpc>
                <a:spcPct val="110000"/>
              </a:lnSpc>
            </a:pPr>
            <a:r>
              <a:rPr lang="en-US">
                <a:latin typeface="Times New Roman" panose="02020603050405020304" pitchFamily="18" charset="0"/>
                <a:cs typeface="Times New Roman" panose="02020603050405020304" pitchFamily="18" charset="0"/>
              </a:rPr>
              <a:t>Tách các hằng số action type thành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mục riêng.</a:t>
            </a:r>
          </a:p>
        </p:txBody>
      </p:sp>
    </p:spTree>
    <p:extLst>
      <p:ext uri="{BB962C8B-B14F-4D97-AF65-F5344CB8AC3E}">
        <p14:creationId xmlns:p14="http://schemas.microsoft.com/office/powerpoint/2010/main" val="7380579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17. Redux : Redux DevTools</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p:txBody>
          <a:bodyPr>
            <a:normAutofit/>
          </a:bodyPr>
          <a:lstStyle/>
          <a:p>
            <a:pPr>
              <a:lnSpc>
                <a:spcPct val="110000"/>
              </a:lnSpc>
            </a:pPr>
            <a:r>
              <a:rPr lang="en-US">
                <a:latin typeface="Times New Roman" panose="02020603050405020304" pitchFamily="18" charset="0"/>
                <a:cs typeface="Times New Roman" panose="02020603050405020304" pitchFamily="18" charset="0"/>
              </a:rPr>
              <a:t>Cài đặt.</a:t>
            </a:r>
          </a:p>
          <a:p>
            <a:pPr>
              <a:lnSpc>
                <a:spcPct val="110000"/>
              </a:lnSpc>
            </a:pPr>
            <a:r>
              <a:rPr lang="en-US">
                <a:latin typeface="Times New Roman" panose="02020603050405020304" pitchFamily="18" charset="0"/>
                <a:cs typeface="Times New Roman" panose="02020603050405020304" pitchFamily="18" charset="0"/>
              </a:rPr>
              <a:t>Tham khảo github.</a:t>
            </a:r>
          </a:p>
        </p:txBody>
      </p:sp>
    </p:spTree>
    <p:extLst>
      <p:ext uri="{BB962C8B-B14F-4D97-AF65-F5344CB8AC3E}">
        <p14:creationId xmlns:p14="http://schemas.microsoft.com/office/powerpoint/2010/main" val="39572889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18. Visual Studio Code ( Mới Nhất )</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a:xfrm>
            <a:off x="1103312" y="2052918"/>
            <a:ext cx="8946541" cy="4195481"/>
          </a:xfrm>
        </p:spPr>
        <p:txBody>
          <a:bodyPr>
            <a:normAutofit/>
          </a:bodyPr>
          <a:lstStyle/>
          <a:p>
            <a:pPr>
              <a:lnSpc>
                <a:spcPct val="110000"/>
              </a:lnSpc>
            </a:pPr>
            <a:r>
              <a:rPr lang="en-US">
                <a:latin typeface="Times New Roman" panose="02020603050405020304" pitchFamily="18" charset="0"/>
                <a:cs typeface="Times New Roman" panose="02020603050405020304" pitchFamily="18" charset="0"/>
              </a:rPr>
              <a:t>Cài đặt : </a:t>
            </a:r>
            <a:r>
              <a:rPr lang="en-US">
                <a:latin typeface="Times New Roman" panose="02020603050405020304" pitchFamily="18" charset="0"/>
                <a:cs typeface="Times New Roman" panose="02020603050405020304" pitchFamily="18" charset="0"/>
                <a:hlinkClick r:id="rId2"/>
              </a:rPr>
              <a:t>https://code.visualstudio.com/</a:t>
            </a:r>
            <a:endParaRPr lang="en-US">
              <a:latin typeface="Times New Roman" panose="02020603050405020304" pitchFamily="18" charset="0"/>
              <a:cs typeface="Times New Roman" panose="02020603050405020304" pitchFamily="18" charset="0"/>
            </a:endParaRPr>
          </a:p>
          <a:p>
            <a:pPr>
              <a:lnSpc>
                <a:spcPct val="110000"/>
              </a:lnSpc>
            </a:pPr>
            <a:r>
              <a:rPr lang="en-US">
                <a:latin typeface="Times New Roman" panose="02020603050405020304" pitchFamily="18" charset="0"/>
                <a:cs typeface="Times New Roman" panose="02020603050405020304" pitchFamily="18" charset="0"/>
              </a:rPr>
              <a:t>Do Microsoft phát triển.</a:t>
            </a:r>
          </a:p>
          <a:p>
            <a:pPr>
              <a:lnSpc>
                <a:spcPct val="110000"/>
              </a:lnSpc>
            </a:pPr>
            <a:r>
              <a:rPr lang="en-US">
                <a:latin typeface="Times New Roman" panose="02020603050405020304" pitchFamily="18" charset="0"/>
                <a:cs typeface="Times New Roman" panose="02020603050405020304" pitchFamily="18" charset="0"/>
              </a:rPr>
              <a:t>Miễn phí, Open source, Chạy bất kỳ đâu : Mac, Windows, Linux</a:t>
            </a:r>
          </a:p>
          <a:p>
            <a:pPr>
              <a:lnSpc>
                <a:spcPct val="110000"/>
              </a:lnSpc>
            </a:pPr>
            <a:r>
              <a:rPr lang="en-US">
                <a:latin typeface="Times New Roman" panose="02020603050405020304" pitchFamily="18" charset="0"/>
                <a:cs typeface="Times New Roman" panose="02020603050405020304" pitchFamily="18" charset="0"/>
              </a:rPr>
              <a:t>IntelliSense : Hỗ trợ autocomplete, AI</a:t>
            </a:r>
          </a:p>
          <a:p>
            <a:pPr>
              <a:lnSpc>
                <a:spcPct val="110000"/>
              </a:lnSpc>
            </a:pPr>
            <a:r>
              <a:rPr lang="en-US">
                <a:latin typeface="Times New Roman" panose="02020603050405020304" pitchFamily="18" charset="0"/>
                <a:cs typeface="Times New Roman" panose="02020603050405020304" pitchFamily="18" charset="0"/>
              </a:rPr>
              <a:t>Hỗ trợ Built-in Git : pull, push, ...</a:t>
            </a:r>
          </a:p>
          <a:p>
            <a:pPr>
              <a:lnSpc>
                <a:spcPct val="110000"/>
              </a:lnSpc>
            </a:pPr>
            <a:r>
              <a:rPr lang="en-US">
                <a:latin typeface="Times New Roman" panose="02020603050405020304" pitchFamily="18" charset="0"/>
                <a:cs typeface="Times New Roman" panose="02020603050405020304" pitchFamily="18" charset="0"/>
              </a:rPr>
              <a:t>Mở rộng với các extensions.</a:t>
            </a:r>
          </a:p>
          <a:p>
            <a:pPr>
              <a:lnSpc>
                <a:spcPct val="110000"/>
              </a:lnSpc>
            </a:pPr>
            <a:endParaRPr lang="en-US">
              <a:latin typeface="Times New Roman" panose="02020603050405020304" pitchFamily="18" charset="0"/>
              <a:cs typeface="Times New Roman" panose="02020603050405020304" pitchFamily="18" charset="0"/>
            </a:endParaRPr>
          </a:p>
        </p:txBody>
      </p:sp>
      <p:pic>
        <p:nvPicPr>
          <p:cNvPr id="1028" name="Picture 4" descr="Easily use extensions in VS Code">
            <a:extLst>
              <a:ext uri="{FF2B5EF4-FFF2-40B4-BE49-F238E27FC236}">
                <a16:creationId xmlns:a16="http://schemas.microsoft.com/office/drawing/2014/main" id="{68D05D79-6195-44D3-90D3-26EC059D3A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7204" y="4150658"/>
            <a:ext cx="4225297" cy="2678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2367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18. Visual Studio Code ( Mới Nhất )</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a:xfrm>
            <a:off x="1103312" y="2052918"/>
            <a:ext cx="8946541" cy="4195481"/>
          </a:xfrm>
        </p:spPr>
        <p:txBody>
          <a:bodyPr>
            <a:normAutofit/>
          </a:bodyPr>
          <a:lstStyle/>
          <a:p>
            <a:pPr>
              <a:lnSpc>
                <a:spcPct val="110000"/>
              </a:lnSpc>
            </a:pPr>
            <a:r>
              <a:rPr lang="en-US">
                <a:latin typeface="Times New Roman" panose="02020603050405020304" pitchFamily="18" charset="0"/>
                <a:cs typeface="Times New Roman" panose="02020603050405020304" pitchFamily="18" charset="0"/>
              </a:rPr>
              <a:t>Một số Extensions : </a:t>
            </a:r>
          </a:p>
          <a:p>
            <a:pPr lvl="1">
              <a:lnSpc>
                <a:spcPct val="110000"/>
              </a:lnSpc>
            </a:pPr>
            <a:r>
              <a:rPr lang="en-US">
                <a:latin typeface="Times New Roman" panose="02020603050405020304" pitchFamily="18" charset="0"/>
                <a:cs typeface="Times New Roman" panose="02020603050405020304" pitchFamily="18" charset="0"/>
              </a:rPr>
              <a:t>Auto Close Tag *</a:t>
            </a:r>
          </a:p>
          <a:p>
            <a:pPr lvl="1">
              <a:lnSpc>
                <a:spcPct val="110000"/>
              </a:lnSpc>
            </a:pPr>
            <a:r>
              <a:rPr lang="en-US">
                <a:latin typeface="Times New Roman" panose="02020603050405020304" pitchFamily="18" charset="0"/>
                <a:cs typeface="Times New Roman" panose="02020603050405020304" pitchFamily="18" charset="0"/>
              </a:rPr>
              <a:t>Auto Rename Tag *</a:t>
            </a:r>
          </a:p>
          <a:p>
            <a:pPr lvl="1">
              <a:lnSpc>
                <a:spcPct val="110000"/>
              </a:lnSpc>
            </a:pPr>
            <a:r>
              <a:rPr lang="en-US">
                <a:latin typeface="Times New Roman" panose="02020603050405020304" pitchFamily="18" charset="0"/>
                <a:cs typeface="Times New Roman" panose="02020603050405020304" pitchFamily="18" charset="0"/>
              </a:rPr>
              <a:t>AutoFileName *</a:t>
            </a:r>
          </a:p>
          <a:p>
            <a:pPr lvl="1">
              <a:lnSpc>
                <a:spcPct val="110000"/>
              </a:lnSpc>
            </a:pPr>
            <a:r>
              <a:rPr lang="en-US">
                <a:latin typeface="Times New Roman" panose="02020603050405020304" pitchFamily="18" charset="0"/>
                <a:cs typeface="Times New Roman" panose="02020603050405020304" pitchFamily="18" charset="0"/>
              </a:rPr>
              <a:t>Bootstrap 3 Snippet *</a:t>
            </a:r>
          </a:p>
          <a:p>
            <a:pPr lvl="1">
              <a:lnSpc>
                <a:spcPct val="110000"/>
              </a:lnSpc>
            </a:pPr>
            <a:r>
              <a:rPr lang="en-US">
                <a:latin typeface="Times New Roman" panose="02020603050405020304" pitchFamily="18" charset="0"/>
                <a:cs typeface="Times New Roman" panose="02020603050405020304" pitchFamily="18" charset="0"/>
              </a:rPr>
              <a:t>Copy  Copy Paste *</a:t>
            </a:r>
          </a:p>
          <a:p>
            <a:pPr lvl="1">
              <a:lnSpc>
                <a:spcPct val="110000"/>
              </a:lnSpc>
            </a:pPr>
            <a:r>
              <a:rPr lang="en-US">
                <a:latin typeface="Times New Roman" panose="02020603050405020304" pitchFamily="18" charset="0"/>
                <a:cs typeface="Times New Roman" panose="02020603050405020304" pitchFamily="18" charset="0"/>
              </a:rPr>
              <a:t>Debugger for Chrome</a:t>
            </a:r>
          </a:p>
          <a:p>
            <a:pPr lvl="1">
              <a:lnSpc>
                <a:spcPct val="110000"/>
              </a:lnSpc>
            </a:pPr>
            <a:r>
              <a:rPr lang="en-US">
                <a:latin typeface="Times New Roman" panose="02020603050405020304" pitchFamily="18" charset="0"/>
                <a:cs typeface="Times New Roman" panose="02020603050405020304" pitchFamily="18" charset="0"/>
              </a:rPr>
              <a:t>Duplicate action</a:t>
            </a:r>
          </a:p>
          <a:p>
            <a:pPr lvl="1">
              <a:lnSpc>
                <a:spcPct val="110000"/>
              </a:lnSpc>
            </a:pPr>
            <a:r>
              <a:rPr lang="en-US">
                <a:latin typeface="Times New Roman" panose="02020603050405020304" pitchFamily="18" charset="0"/>
                <a:cs typeface="Times New Roman" panose="02020603050405020304" pitchFamily="18" charset="0"/>
              </a:rPr>
              <a:t>EditorConfig for VS Code</a:t>
            </a:r>
          </a:p>
        </p:txBody>
      </p:sp>
      <p:pic>
        <p:nvPicPr>
          <p:cNvPr id="1028" name="Picture 4" descr="Easily use extensions in VS Code">
            <a:extLst>
              <a:ext uri="{FF2B5EF4-FFF2-40B4-BE49-F238E27FC236}">
                <a16:creationId xmlns:a16="http://schemas.microsoft.com/office/drawing/2014/main" id="{68D05D79-6195-44D3-90D3-26EC059D3A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204" y="4150658"/>
            <a:ext cx="4225297" cy="2678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189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18. Visual Studio Code ( Mới Nhất )</a:t>
            </a:r>
          </a:p>
        </p:txBody>
      </p:sp>
      <p:sp>
        <p:nvSpPr>
          <p:cNvPr id="3" name="Content Placeholder 2">
            <a:extLst>
              <a:ext uri="{FF2B5EF4-FFF2-40B4-BE49-F238E27FC236}">
                <a16:creationId xmlns:a16="http://schemas.microsoft.com/office/drawing/2014/main" id="{A18F831E-A026-4E80-BD93-FCF64F4C7F7B}"/>
              </a:ext>
            </a:extLst>
          </p:cNvPr>
          <p:cNvSpPr>
            <a:spLocks noGrp="1"/>
          </p:cNvSpPr>
          <p:nvPr>
            <p:ph idx="1"/>
          </p:nvPr>
        </p:nvSpPr>
        <p:spPr>
          <a:xfrm>
            <a:off x="1103312" y="2052918"/>
            <a:ext cx="8946541" cy="4195481"/>
          </a:xfrm>
        </p:spPr>
        <p:txBody>
          <a:bodyPr>
            <a:normAutofit/>
          </a:bodyPr>
          <a:lstStyle/>
          <a:p>
            <a:pPr>
              <a:lnSpc>
                <a:spcPct val="110000"/>
              </a:lnSpc>
            </a:pPr>
            <a:r>
              <a:rPr lang="en-US">
                <a:latin typeface="Times New Roman" panose="02020603050405020304" pitchFamily="18" charset="0"/>
                <a:cs typeface="Times New Roman" panose="02020603050405020304" pitchFamily="18" charset="0"/>
              </a:rPr>
              <a:t>Một số Extensions : </a:t>
            </a:r>
          </a:p>
          <a:p>
            <a:pPr lvl="1">
              <a:lnSpc>
                <a:spcPct val="110000"/>
              </a:lnSpc>
            </a:pPr>
            <a:r>
              <a:rPr lang="en-US">
                <a:latin typeface="Times New Roman" panose="02020603050405020304" pitchFamily="18" charset="0"/>
                <a:cs typeface="Times New Roman" panose="02020603050405020304" pitchFamily="18" charset="0"/>
              </a:rPr>
              <a:t>ESLint</a:t>
            </a:r>
          </a:p>
          <a:p>
            <a:pPr lvl="1">
              <a:lnSpc>
                <a:spcPct val="110000"/>
              </a:lnSpc>
            </a:pPr>
            <a:r>
              <a:rPr lang="en-US">
                <a:latin typeface="Times New Roman" panose="02020603050405020304" pitchFamily="18" charset="0"/>
                <a:cs typeface="Times New Roman" panose="02020603050405020304" pitchFamily="18" charset="0"/>
              </a:rPr>
              <a:t>Javascript (ES6) code snippets *</a:t>
            </a:r>
          </a:p>
          <a:p>
            <a:pPr lvl="1">
              <a:lnSpc>
                <a:spcPct val="110000"/>
              </a:lnSpc>
            </a:pPr>
            <a:r>
              <a:rPr lang="en-US">
                <a:latin typeface="Times New Roman" panose="02020603050405020304" pitchFamily="18" charset="0"/>
                <a:cs typeface="Times New Roman" panose="02020603050405020304" pitchFamily="18" charset="0"/>
              </a:rPr>
              <a:t>Node Debug 2</a:t>
            </a:r>
          </a:p>
          <a:p>
            <a:pPr lvl="1">
              <a:lnSpc>
                <a:spcPct val="110000"/>
              </a:lnSpc>
            </a:pPr>
            <a:r>
              <a:rPr lang="en-US">
                <a:latin typeface="Times New Roman" panose="02020603050405020304" pitchFamily="18" charset="0"/>
                <a:cs typeface="Times New Roman" panose="02020603050405020304" pitchFamily="18" charset="0"/>
              </a:rPr>
              <a:t>Npm intellisense</a:t>
            </a:r>
          </a:p>
          <a:p>
            <a:pPr lvl="1">
              <a:lnSpc>
                <a:spcPct val="110000"/>
              </a:lnSpc>
            </a:pPr>
            <a:r>
              <a:rPr lang="en-US">
                <a:latin typeface="Times New Roman" panose="02020603050405020304" pitchFamily="18" charset="0"/>
                <a:cs typeface="Times New Roman" panose="02020603050405020304" pitchFamily="18" charset="0"/>
              </a:rPr>
              <a:t>One Dark Pro</a:t>
            </a:r>
          </a:p>
          <a:p>
            <a:pPr lvl="1">
              <a:lnSpc>
                <a:spcPct val="110000"/>
              </a:lnSpc>
            </a:pPr>
            <a:r>
              <a:rPr lang="en-US">
                <a:latin typeface="Times New Roman" panose="02020603050405020304" pitchFamily="18" charset="0"/>
                <a:cs typeface="Times New Roman" panose="02020603050405020304" pitchFamily="18" charset="0"/>
              </a:rPr>
              <a:t>React native tool ( cho mobile developer )</a:t>
            </a:r>
          </a:p>
          <a:p>
            <a:pPr lvl="1">
              <a:lnSpc>
                <a:spcPct val="110000"/>
              </a:lnSpc>
            </a:pPr>
            <a:r>
              <a:rPr lang="en-US">
                <a:latin typeface="Times New Roman" panose="02020603050405020304" pitchFamily="18" charset="0"/>
                <a:cs typeface="Times New Roman" panose="02020603050405020304" pitchFamily="18" charset="0"/>
              </a:rPr>
              <a:t>Reactjs code snippets *</a:t>
            </a:r>
          </a:p>
          <a:p>
            <a:pPr lvl="1">
              <a:lnSpc>
                <a:spcPct val="110000"/>
              </a:lnSpc>
            </a:pPr>
            <a:r>
              <a:rPr lang="en-US">
                <a:latin typeface="Times New Roman" panose="02020603050405020304" pitchFamily="18" charset="0"/>
                <a:cs typeface="Times New Roman" panose="02020603050405020304" pitchFamily="18" charset="0"/>
              </a:rPr>
              <a:t>Vscode-icons</a:t>
            </a:r>
          </a:p>
        </p:txBody>
      </p:sp>
      <p:pic>
        <p:nvPicPr>
          <p:cNvPr id="1028" name="Picture 4" descr="Easily use extensions in VS Code">
            <a:extLst>
              <a:ext uri="{FF2B5EF4-FFF2-40B4-BE49-F238E27FC236}">
                <a16:creationId xmlns:a16="http://schemas.microsoft.com/office/drawing/2014/main" id="{68D05D79-6195-44D3-90D3-26EC059D3A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204" y="4150658"/>
            <a:ext cx="4225297" cy="2678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7828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19. Redux : Container</a:t>
            </a:r>
          </a:p>
        </p:txBody>
      </p:sp>
      <p:graphicFrame>
        <p:nvGraphicFramePr>
          <p:cNvPr id="4" name="Content Placeholder 3">
            <a:extLst>
              <a:ext uri="{FF2B5EF4-FFF2-40B4-BE49-F238E27FC236}">
                <a16:creationId xmlns:a16="http://schemas.microsoft.com/office/drawing/2014/main" id="{A13DBDFE-D0D6-4BBF-A34D-E65A2F9B2082}"/>
              </a:ext>
            </a:extLst>
          </p:cNvPr>
          <p:cNvGraphicFramePr>
            <a:graphicFrameLocks noGrp="1"/>
          </p:cNvGraphicFramePr>
          <p:nvPr>
            <p:ph idx="1"/>
            <p:extLst>
              <p:ext uri="{D42A27DB-BD31-4B8C-83A1-F6EECF244321}">
                <p14:modId xmlns:p14="http://schemas.microsoft.com/office/powerpoint/2010/main" val="1536694881"/>
              </p:ext>
            </p:extLst>
          </p:nvPr>
        </p:nvGraphicFramePr>
        <p:xfrm>
          <a:off x="1103313" y="2052638"/>
          <a:ext cx="9647544" cy="3596640"/>
        </p:xfrm>
        <a:graphic>
          <a:graphicData uri="http://schemas.openxmlformats.org/drawingml/2006/table">
            <a:tbl>
              <a:tblPr firstRow="1" bandRow="1">
                <a:tableStyleId>{5C22544A-7EE6-4342-B048-85BDC9FD1C3A}</a:tableStyleId>
              </a:tblPr>
              <a:tblGrid>
                <a:gridCol w="3215848">
                  <a:extLst>
                    <a:ext uri="{9D8B030D-6E8A-4147-A177-3AD203B41FA5}">
                      <a16:colId xmlns:a16="http://schemas.microsoft.com/office/drawing/2014/main" val="2749130380"/>
                    </a:ext>
                  </a:extLst>
                </a:gridCol>
                <a:gridCol w="3215848">
                  <a:extLst>
                    <a:ext uri="{9D8B030D-6E8A-4147-A177-3AD203B41FA5}">
                      <a16:colId xmlns:a16="http://schemas.microsoft.com/office/drawing/2014/main" val="1755114701"/>
                    </a:ext>
                  </a:extLst>
                </a:gridCol>
                <a:gridCol w="3215848">
                  <a:extLst>
                    <a:ext uri="{9D8B030D-6E8A-4147-A177-3AD203B41FA5}">
                      <a16:colId xmlns:a16="http://schemas.microsoft.com/office/drawing/2014/main" val="2506030609"/>
                    </a:ext>
                  </a:extLst>
                </a:gridCol>
              </a:tblGrid>
              <a:tr h="370840">
                <a:tc>
                  <a:txBody>
                    <a:bodyPr/>
                    <a:lstStyle/>
                    <a:p>
                      <a:endParaRPr lang="en-US" sz="2000">
                        <a:latin typeface="Times New Roman" panose="02020603050405020304" pitchFamily="18" charset="0"/>
                        <a:cs typeface="Times New Roman" panose="02020603050405020304" pitchFamily="18" charset="0"/>
                      </a:endParaRPr>
                    </a:p>
                  </a:txBody>
                  <a:tcPr/>
                </a:tc>
                <a:tc>
                  <a:txBody>
                    <a:bodyPr/>
                    <a:lstStyle/>
                    <a:p>
                      <a:pPr algn="l"/>
                      <a:r>
                        <a:rPr lang="en-US" sz="2000" b="1">
                          <a:effectLst/>
                          <a:latin typeface="Times New Roman" panose="02020603050405020304" pitchFamily="18" charset="0"/>
                          <a:cs typeface="Times New Roman" panose="02020603050405020304" pitchFamily="18" charset="0"/>
                        </a:rPr>
                        <a:t>Presentational Components</a:t>
                      </a:r>
                    </a:p>
                  </a:txBody>
                  <a:tcPr marL="99060" marR="99060" anchor="ctr"/>
                </a:tc>
                <a:tc>
                  <a:txBody>
                    <a:bodyPr/>
                    <a:lstStyle/>
                    <a:p>
                      <a:r>
                        <a:rPr lang="en-US" sz="2000" b="1" i="0" kern="1200">
                          <a:solidFill>
                            <a:schemeClr val="lt1"/>
                          </a:solidFill>
                          <a:effectLst/>
                          <a:latin typeface="Times New Roman" panose="02020603050405020304" pitchFamily="18" charset="0"/>
                          <a:ea typeface="+mn-ea"/>
                          <a:cs typeface="Times New Roman" panose="02020603050405020304" pitchFamily="18" charset="0"/>
                        </a:rPr>
                        <a:t>Container Components</a:t>
                      </a:r>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24179438"/>
                  </a:ext>
                </a:extLst>
              </a:tr>
              <a:tr h="370840">
                <a:tc>
                  <a:txBody>
                    <a:bodyPr/>
                    <a:lstStyle/>
                    <a:p>
                      <a:r>
                        <a:rPr lang="en-US" sz="2000" b="1" i="0" kern="1200">
                          <a:solidFill>
                            <a:schemeClr val="dk1"/>
                          </a:solidFill>
                          <a:effectLst/>
                          <a:latin typeface="Times New Roman" panose="02020603050405020304" pitchFamily="18" charset="0"/>
                          <a:ea typeface="+mn-ea"/>
                          <a:cs typeface="Times New Roman" panose="02020603050405020304" pitchFamily="18" charset="0"/>
                        </a:rPr>
                        <a:t>Mục Đích</a:t>
                      </a:r>
                      <a:endParaRPr lang="en-US" sz="2000">
                        <a:latin typeface="Times New Roman" panose="02020603050405020304" pitchFamily="18" charset="0"/>
                        <a:cs typeface="Times New Roman" panose="02020603050405020304" pitchFamily="18" charset="0"/>
                      </a:endParaRPr>
                    </a:p>
                  </a:txBody>
                  <a:tcPr/>
                </a:tc>
                <a:tc>
                  <a:txBody>
                    <a:bodyPr/>
                    <a:lstStyle/>
                    <a:p>
                      <a:r>
                        <a:rPr lang="vi-VN" sz="2000">
                          <a:latin typeface="Times New Roman" panose="02020603050405020304" pitchFamily="18" charset="0"/>
                          <a:cs typeface="Times New Roman" panose="02020603050405020304" pitchFamily="18" charset="0"/>
                        </a:rPr>
                        <a:t>Mọi thứ trông như thế nào </a:t>
                      </a:r>
                      <a:r>
                        <a:rPr lang="en-US" sz="2000">
                          <a:latin typeface="Times New Roman" panose="02020603050405020304" pitchFamily="18" charset="0"/>
                          <a:cs typeface="Times New Roman" panose="02020603050405020304" pitchFamily="18" charset="0"/>
                        </a:rPr>
                        <a:t>( tag, css )</a:t>
                      </a:r>
                    </a:p>
                  </a:txBody>
                  <a:tcPr/>
                </a:tc>
                <a:tc>
                  <a:txBody>
                    <a:bodyPr/>
                    <a:lstStyle/>
                    <a:p>
                      <a:r>
                        <a:rPr lang="en-US" sz="2000">
                          <a:latin typeface="Times New Roman" panose="02020603050405020304" pitchFamily="18" charset="0"/>
                          <a:cs typeface="Times New Roman" panose="02020603050405020304" pitchFamily="18" charset="0"/>
                        </a:rPr>
                        <a:t>Cách mọi thứ hoạt động (tải dữ liệu, cập nhật state)</a:t>
                      </a:r>
                    </a:p>
                  </a:txBody>
                  <a:tcPr/>
                </a:tc>
                <a:extLst>
                  <a:ext uri="{0D108BD9-81ED-4DB2-BD59-A6C34878D82A}">
                    <a16:rowId xmlns:a16="http://schemas.microsoft.com/office/drawing/2014/main" val="1760899643"/>
                  </a:ext>
                </a:extLst>
              </a:tr>
              <a:tr h="370840">
                <a:tc>
                  <a:txBody>
                    <a:bodyPr/>
                    <a:lstStyle/>
                    <a:p>
                      <a:pPr algn="l"/>
                      <a:r>
                        <a:rPr lang="en-US" sz="2000" b="1">
                          <a:effectLst/>
                          <a:latin typeface="Times New Roman" panose="02020603050405020304" pitchFamily="18" charset="0"/>
                          <a:cs typeface="Times New Roman" panose="02020603050405020304" pitchFamily="18" charset="0"/>
                        </a:rPr>
                        <a:t>Nhận thức về Redux</a:t>
                      </a:r>
                    </a:p>
                  </a:txBody>
                  <a:tcPr marL="99060" marR="99060" anchor="ctr"/>
                </a:tc>
                <a:tc>
                  <a:txBody>
                    <a:bodyPr/>
                    <a:lstStyle/>
                    <a:p>
                      <a:r>
                        <a:rPr lang="en-US" sz="2000">
                          <a:latin typeface="Times New Roman" panose="02020603050405020304" pitchFamily="18" charset="0"/>
                          <a:cs typeface="Times New Roman" panose="02020603050405020304" pitchFamily="18" charset="0"/>
                        </a:rPr>
                        <a:t>không</a:t>
                      </a:r>
                    </a:p>
                  </a:txBody>
                  <a:tcPr/>
                </a:tc>
                <a:tc>
                  <a:txBody>
                    <a:bodyPr/>
                    <a:lstStyle/>
                    <a:p>
                      <a:r>
                        <a:rPr lang="en-US" sz="2000">
                          <a:latin typeface="Times New Roman" panose="02020603050405020304" pitchFamily="18" charset="0"/>
                          <a:cs typeface="Times New Roman" panose="02020603050405020304" pitchFamily="18" charset="0"/>
                        </a:rPr>
                        <a:t>có</a:t>
                      </a:r>
                    </a:p>
                  </a:txBody>
                  <a:tcPr/>
                </a:tc>
                <a:extLst>
                  <a:ext uri="{0D108BD9-81ED-4DB2-BD59-A6C34878D82A}">
                    <a16:rowId xmlns:a16="http://schemas.microsoft.com/office/drawing/2014/main" val="2018865416"/>
                  </a:ext>
                </a:extLst>
              </a:tr>
              <a:tr h="370840">
                <a:tc>
                  <a:txBody>
                    <a:bodyPr/>
                    <a:lstStyle/>
                    <a:p>
                      <a:r>
                        <a:rPr lang="en-US" sz="2000" b="1">
                          <a:latin typeface="Times New Roman" panose="02020603050405020304" pitchFamily="18" charset="0"/>
                          <a:cs typeface="Times New Roman" panose="02020603050405020304" pitchFamily="18" charset="0"/>
                        </a:rPr>
                        <a:t>Để đọc dữ liệu</a:t>
                      </a:r>
                    </a:p>
                  </a:txBody>
                  <a:tcPr/>
                </a:tc>
                <a:tc>
                  <a:txBody>
                    <a:bodyPr/>
                    <a:lstStyle/>
                    <a:p>
                      <a:r>
                        <a:rPr lang="en-US" sz="2000">
                          <a:latin typeface="Times New Roman" panose="02020603050405020304" pitchFamily="18" charset="0"/>
                          <a:cs typeface="Times New Roman" panose="02020603050405020304" pitchFamily="18" charset="0"/>
                        </a:rPr>
                        <a:t>Đọc dữ liệu từ props</a:t>
                      </a:r>
                    </a:p>
                  </a:txBody>
                  <a:tcPr/>
                </a:tc>
                <a:tc>
                  <a:txBody>
                    <a:bodyPr/>
                    <a:lstStyle/>
                    <a:p>
                      <a:r>
                        <a:rPr lang="en-US" sz="2000">
                          <a:latin typeface="Times New Roman" panose="02020603050405020304" pitchFamily="18" charset="0"/>
                          <a:cs typeface="Times New Roman" panose="02020603050405020304" pitchFamily="18" charset="0"/>
                        </a:rPr>
                        <a:t>Gọi lên ( subscribe ) lên state trên redux ( store )</a:t>
                      </a:r>
                    </a:p>
                  </a:txBody>
                  <a:tcPr/>
                </a:tc>
                <a:extLst>
                  <a:ext uri="{0D108BD9-81ED-4DB2-BD59-A6C34878D82A}">
                    <a16:rowId xmlns:a16="http://schemas.microsoft.com/office/drawing/2014/main" val="3758813831"/>
                  </a:ext>
                </a:extLst>
              </a:tr>
              <a:tr h="370840">
                <a:tc>
                  <a:txBody>
                    <a:bodyPr/>
                    <a:lstStyle/>
                    <a:p>
                      <a:r>
                        <a:rPr lang="en-US" sz="2000" b="1">
                          <a:latin typeface="Times New Roman" panose="02020603050405020304" pitchFamily="18" charset="0"/>
                          <a:cs typeface="Times New Roman" panose="02020603050405020304" pitchFamily="18" charset="0"/>
                        </a:rPr>
                        <a:t>Để thay đổi dữ liệu</a:t>
                      </a:r>
                    </a:p>
                  </a:txBody>
                  <a:tcPr/>
                </a:tc>
                <a:tc>
                  <a:txBody>
                    <a:bodyPr/>
                    <a:lstStyle/>
                    <a:p>
                      <a:r>
                        <a:rPr lang="en-US" sz="2000">
                          <a:latin typeface="Times New Roman" panose="02020603050405020304" pitchFamily="18" charset="0"/>
                          <a:cs typeface="Times New Roman" panose="02020603050405020304" pitchFamily="18" charset="0"/>
                        </a:rPr>
                        <a:t>Thực hiện lời gọi thông qua props</a:t>
                      </a:r>
                    </a:p>
                  </a:txBody>
                  <a:tcPr/>
                </a:tc>
                <a:tc>
                  <a:txBody>
                    <a:bodyPr/>
                    <a:lstStyle/>
                    <a:p>
                      <a:r>
                        <a:rPr lang="en-US" sz="2000">
                          <a:latin typeface="Times New Roman" panose="02020603050405020304" pitchFamily="18" charset="0"/>
                          <a:cs typeface="Times New Roman" panose="02020603050405020304" pitchFamily="18" charset="0"/>
                        </a:rPr>
                        <a:t>Dispatch 1 cái redux action</a:t>
                      </a:r>
                    </a:p>
                  </a:txBody>
                  <a:tcPr/>
                </a:tc>
                <a:extLst>
                  <a:ext uri="{0D108BD9-81ED-4DB2-BD59-A6C34878D82A}">
                    <a16:rowId xmlns:a16="http://schemas.microsoft.com/office/drawing/2014/main" val="1584817446"/>
                  </a:ext>
                </a:extLst>
              </a:tr>
              <a:tr h="370840">
                <a:tc>
                  <a:txBody>
                    <a:bodyPr/>
                    <a:lstStyle/>
                    <a:p>
                      <a:r>
                        <a:rPr lang="vi-VN" sz="2000" b="1">
                          <a:latin typeface="Times New Roman" panose="02020603050405020304" pitchFamily="18" charset="0"/>
                          <a:cs typeface="Times New Roman" panose="02020603050405020304" pitchFamily="18" charset="0"/>
                        </a:rPr>
                        <a:t>Được viết</a:t>
                      </a:r>
                      <a:r>
                        <a:rPr lang="en-US" sz="2000" b="1">
                          <a:latin typeface="Times New Roman" panose="02020603050405020304" pitchFamily="18" charset="0"/>
                          <a:cs typeface="Times New Roman" panose="02020603050405020304" pitchFamily="18" charset="0"/>
                        </a:rPr>
                        <a:t> ?</a:t>
                      </a:r>
                    </a:p>
                  </a:txBody>
                  <a:tcPr/>
                </a:tc>
                <a:tc>
                  <a:txBody>
                    <a:bodyPr/>
                    <a:lstStyle/>
                    <a:p>
                      <a:r>
                        <a:rPr lang="en-US" sz="2000">
                          <a:latin typeface="Times New Roman" panose="02020603050405020304" pitchFamily="18" charset="0"/>
                          <a:cs typeface="Times New Roman" panose="02020603050405020304" pitchFamily="18" charset="0"/>
                        </a:rPr>
                        <a:t>Bằng tay</a:t>
                      </a:r>
                    </a:p>
                  </a:txBody>
                  <a:tcPr/>
                </a:tc>
                <a:tc>
                  <a:txBody>
                    <a:bodyPr/>
                    <a:lstStyle/>
                    <a:p>
                      <a:r>
                        <a:rPr lang="vi-VN" sz="2000">
                          <a:latin typeface="Times New Roman" panose="02020603050405020304" pitchFamily="18" charset="0"/>
                          <a:cs typeface="Times New Roman" panose="02020603050405020304" pitchFamily="18" charset="0"/>
                        </a:rPr>
                        <a:t>Thông thường tạo ra bởi React Redux</a:t>
                      </a:r>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78198744"/>
                  </a:ext>
                </a:extLst>
              </a:tr>
            </a:tbl>
          </a:graphicData>
        </a:graphic>
      </p:graphicFrame>
    </p:spTree>
    <p:extLst>
      <p:ext uri="{BB962C8B-B14F-4D97-AF65-F5344CB8AC3E}">
        <p14:creationId xmlns:p14="http://schemas.microsoft.com/office/powerpoint/2010/main" val="12561037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20. React-Router</a:t>
            </a:r>
          </a:p>
        </p:txBody>
      </p:sp>
      <p:sp>
        <p:nvSpPr>
          <p:cNvPr id="3" name="Content Placeholder 2">
            <a:extLst>
              <a:ext uri="{FF2B5EF4-FFF2-40B4-BE49-F238E27FC236}">
                <a16:creationId xmlns:a16="http://schemas.microsoft.com/office/drawing/2014/main" id="{D2218941-D6D5-41BF-BC00-262B24389EF0}"/>
              </a:ext>
            </a:extLst>
          </p:cNvPr>
          <p:cNvSpPr>
            <a:spLocks noGrp="1"/>
          </p:cNvSpPr>
          <p:nvPr>
            <p:ph idx="1"/>
          </p:nvPr>
        </p:nvSpPr>
        <p:spPr>
          <a:xfrm>
            <a:off x="646112" y="1376040"/>
            <a:ext cx="10521998" cy="5228946"/>
          </a:xfrm>
        </p:spPr>
        <p:txBody>
          <a:bodyPr>
            <a:normAutofit/>
          </a:bodyPr>
          <a:lstStyle/>
          <a:p>
            <a:r>
              <a:rPr lang="en-US">
                <a:latin typeface="Times New Roman" panose="02020603050405020304" pitchFamily="18" charset="0"/>
                <a:cs typeface="Times New Roman" panose="02020603050405020304" pitchFamily="18" charset="0"/>
              </a:rPr>
              <a:t>React.js =&gt; tạo component</a:t>
            </a:r>
          </a:p>
          <a:p>
            <a:r>
              <a:rPr lang="en-US">
                <a:latin typeface="Times New Roman" panose="02020603050405020304" pitchFamily="18" charset="0"/>
                <a:cs typeface="Times New Roman" panose="02020603050405020304" pitchFamily="18" charset="0"/>
              </a:rPr>
              <a:t>Giúp giao diện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ời dùng ( các Component ) đồng bộ với URL.</a:t>
            </a:r>
          </a:p>
          <a:p>
            <a:r>
              <a:rPr lang="en-US">
                <a:latin typeface="Times New Roman" panose="02020603050405020304" pitchFamily="18" charset="0"/>
                <a:cs typeface="Times New Roman" panose="02020603050405020304" pitchFamily="18" charset="0"/>
              </a:rPr>
              <a:t>Giúp tải trang nhanh.</a:t>
            </a:r>
          </a:p>
          <a:p>
            <a:r>
              <a:rPr lang="en-US">
                <a:latin typeface="Times New Roman" panose="02020603050405020304" pitchFamily="18" charset="0"/>
                <a:cs typeface="Times New Roman" panose="02020603050405020304" pitchFamily="18" charset="0"/>
              </a:rPr>
              <a:t>Phiên bản hiện tại v4</a:t>
            </a:r>
          </a:p>
          <a:p>
            <a:r>
              <a:rPr lang="en-US">
                <a:latin typeface="Times New Roman" panose="02020603050405020304" pitchFamily="18" charset="0"/>
                <a:cs typeface="Times New Roman" panose="02020603050405020304" pitchFamily="18" charset="0"/>
              </a:rPr>
              <a:t>Tài liệu tham khảo : </a:t>
            </a:r>
            <a:r>
              <a:rPr lang="en-US">
                <a:latin typeface="Times New Roman" panose="02020603050405020304" pitchFamily="18" charset="0"/>
                <a:cs typeface="Times New Roman" panose="02020603050405020304" pitchFamily="18" charset="0"/>
                <a:hlinkClick r:id="rId2"/>
              </a:rPr>
              <a:t>https://reacttraining.com/react-router/</a:t>
            </a:r>
            <a:r>
              <a:rPr lang="en-US">
                <a:latin typeface="Times New Roman" panose="02020603050405020304" pitchFamily="18" charset="0"/>
                <a:cs typeface="Times New Roman" panose="02020603050405020304" pitchFamily="18" charset="0"/>
              </a:rPr>
              <a:t> + github</a:t>
            </a:r>
          </a:p>
          <a:p>
            <a:r>
              <a:rPr lang="en-US">
                <a:latin typeface="Times New Roman" panose="02020603050405020304" pitchFamily="18" charset="0"/>
                <a:cs typeface="Times New Roman" panose="02020603050405020304" pitchFamily="18" charset="0"/>
              </a:rPr>
              <a:t>Các thành phần tìm hiểu : </a:t>
            </a:r>
          </a:p>
          <a:p>
            <a:pPr lvl="1"/>
            <a:r>
              <a:rPr lang="en-US">
                <a:latin typeface="Times New Roman" panose="02020603050405020304" pitchFamily="18" charset="0"/>
                <a:cs typeface="Times New Roman" panose="02020603050405020304" pitchFamily="18" charset="0"/>
              </a:rPr>
              <a:t>Tạo ứng dụng SPA chuyển trang -&gt; không load lại trang ( </a:t>
            </a:r>
            <a:r>
              <a:rPr lang="en-US" b="1">
                <a:latin typeface="Times New Roman" panose="02020603050405020304" pitchFamily="18" charset="0"/>
                <a:cs typeface="Times New Roman" panose="02020603050405020304" pitchFamily="18" charset="0"/>
              </a:rPr>
              <a:t>Link </a:t>
            </a:r>
            <a:r>
              <a:rPr lang="en-US">
                <a:latin typeface="Times New Roman" panose="02020603050405020304" pitchFamily="18" charset="0"/>
                <a:cs typeface="Times New Roman" panose="02020603050405020304" pitchFamily="18" charset="0"/>
              </a:rPr>
              <a:t>&amp; </a:t>
            </a:r>
            <a:r>
              <a:rPr lang="en-US" b="1">
                <a:latin typeface="Times New Roman" panose="02020603050405020304" pitchFamily="18" charset="0"/>
                <a:cs typeface="Times New Roman" panose="02020603050405020304" pitchFamily="18" charset="0"/>
              </a:rPr>
              <a:t>NavLink </a:t>
            </a:r>
            <a:r>
              <a:rPr lang="en-US">
                <a:latin typeface="Times New Roman" panose="02020603050405020304" pitchFamily="18" charset="0"/>
                <a:cs typeface="Times New Roman" panose="02020603050405020304" pitchFamily="18" charset="0"/>
              </a:rPr>
              <a:t>)</a:t>
            </a:r>
          </a:p>
          <a:p>
            <a:pPr lvl="1"/>
            <a:r>
              <a:rPr lang="en-US">
                <a:latin typeface="Times New Roman" panose="02020603050405020304" pitchFamily="18" charset="0"/>
                <a:cs typeface="Times New Roman" panose="02020603050405020304" pitchFamily="18" charset="0"/>
              </a:rPr>
              <a:t>Tìm hiểu activeStyle, activeClassName : thay đổi định dạng đối với route hiện hành.</a:t>
            </a:r>
          </a:p>
          <a:p>
            <a:pPr lvl="1"/>
            <a:r>
              <a:rPr lang="en-US">
                <a:latin typeface="Times New Roman" panose="02020603050405020304" pitchFamily="18" charset="0"/>
                <a:cs typeface="Times New Roman" panose="02020603050405020304" pitchFamily="18" charset="0"/>
              </a:rPr>
              <a:t>Không tim thấy router</a:t>
            </a:r>
          </a:p>
          <a:p>
            <a:pPr lvl="1"/>
            <a:r>
              <a:rPr lang="en-US">
                <a:latin typeface="Times New Roman" panose="02020603050405020304" pitchFamily="18" charset="0"/>
                <a:cs typeface="Times New Roman" panose="02020603050405020304" pitchFamily="18" charset="0"/>
              </a:rPr>
              <a:t>Lấy tham số URL :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match</a:t>
            </a:r>
          </a:p>
          <a:p>
            <a:pPr lvl="1"/>
            <a:r>
              <a:rPr lang="en-US">
                <a:latin typeface="Times New Roman" panose="02020603050405020304" pitchFamily="18" charset="0"/>
                <a:cs typeface="Times New Roman" panose="02020603050405020304" pitchFamily="18" charset="0"/>
              </a:rPr>
              <a:t>Prompt</a:t>
            </a:r>
          </a:p>
          <a:p>
            <a:pPr lvl="1"/>
            <a:r>
              <a:rPr lang="en-US">
                <a:latin typeface="Times New Roman" panose="02020603050405020304" pitchFamily="18" charset="0"/>
                <a:cs typeface="Times New Roman" panose="02020603050405020304" pitchFamily="18" charset="0"/>
              </a:rPr>
              <a:t>Redirect</a:t>
            </a:r>
          </a:p>
        </p:txBody>
      </p:sp>
    </p:spTree>
    <p:extLst>
      <p:ext uri="{BB962C8B-B14F-4D97-AF65-F5344CB8AC3E}">
        <p14:creationId xmlns:p14="http://schemas.microsoft.com/office/powerpoint/2010/main" val="1032281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20. React-Router : Sử dụng</a:t>
            </a:r>
          </a:p>
        </p:txBody>
      </p:sp>
      <p:sp>
        <p:nvSpPr>
          <p:cNvPr id="3" name="Content Placeholder 2">
            <a:extLst>
              <a:ext uri="{FF2B5EF4-FFF2-40B4-BE49-F238E27FC236}">
                <a16:creationId xmlns:a16="http://schemas.microsoft.com/office/drawing/2014/main" id="{D2218941-D6D5-41BF-BC00-262B24389EF0}"/>
              </a:ext>
            </a:extLst>
          </p:cNvPr>
          <p:cNvSpPr>
            <a:spLocks noGrp="1"/>
          </p:cNvSpPr>
          <p:nvPr>
            <p:ph idx="1"/>
          </p:nvPr>
        </p:nvSpPr>
        <p:spPr>
          <a:xfrm>
            <a:off x="646112" y="2024108"/>
            <a:ext cx="10521998" cy="4580877"/>
          </a:xfrm>
        </p:spPr>
        <p:txBody>
          <a:bodyPr>
            <a:normAutofit/>
          </a:bodyPr>
          <a:lstStyle/>
          <a:p>
            <a:r>
              <a:rPr lang="en-US">
                <a:latin typeface="Times New Roman" panose="02020603050405020304" pitchFamily="18" charset="0"/>
                <a:cs typeface="Times New Roman" panose="02020603050405020304" pitchFamily="18" charset="0"/>
              </a:rPr>
              <a:t>Có 2 vấn đề cần quan tâm :</a:t>
            </a:r>
          </a:p>
          <a:p>
            <a:pPr lvl="1"/>
            <a:r>
              <a:rPr lang="en-US">
                <a:latin typeface="Times New Roman" panose="02020603050405020304" pitchFamily="18" charset="0"/>
                <a:cs typeface="Times New Roman" panose="02020603050405020304" pitchFamily="18" charset="0"/>
              </a:rPr>
              <a:t>N</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i chứa các menu</a:t>
            </a:r>
          </a:p>
          <a:p>
            <a:pPr lvl="1"/>
            <a:r>
              <a:rPr lang="en-US">
                <a:latin typeface="Times New Roman" panose="02020603050405020304" pitchFamily="18" charset="0"/>
                <a:cs typeface="Times New Roman" panose="02020603050405020304" pitchFamily="18" charset="0"/>
              </a:rPr>
              <a:t>Vùng sẽ thay đổi khi chọn 1 router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ứng</a:t>
            </a:r>
          </a:p>
          <a:p>
            <a:r>
              <a:rPr lang="en-US">
                <a:latin typeface="Times New Roman" panose="02020603050405020304" pitchFamily="18" charset="0"/>
                <a:cs typeface="Times New Roman" panose="02020603050405020304" pitchFamily="18" charset="0"/>
              </a:rPr>
              <a:t>Sử dụng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Link hoặc NavLink</a:t>
            </a:r>
          </a:p>
        </p:txBody>
      </p:sp>
    </p:spTree>
    <p:extLst>
      <p:ext uri="{BB962C8B-B14F-4D97-AF65-F5344CB8AC3E}">
        <p14:creationId xmlns:p14="http://schemas.microsoft.com/office/powerpoint/2010/main" val="21506010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20. React-Router : Không tìm thấy router phù hợp</a:t>
            </a:r>
          </a:p>
        </p:txBody>
      </p:sp>
      <p:sp>
        <p:nvSpPr>
          <p:cNvPr id="3" name="Content Placeholder 2">
            <a:extLst>
              <a:ext uri="{FF2B5EF4-FFF2-40B4-BE49-F238E27FC236}">
                <a16:creationId xmlns:a16="http://schemas.microsoft.com/office/drawing/2014/main" id="{D2218941-D6D5-41BF-BC00-262B24389EF0}"/>
              </a:ext>
            </a:extLst>
          </p:cNvPr>
          <p:cNvSpPr>
            <a:spLocks noGrp="1"/>
          </p:cNvSpPr>
          <p:nvPr>
            <p:ph idx="1"/>
          </p:nvPr>
        </p:nvSpPr>
        <p:spPr>
          <a:xfrm>
            <a:off x="1248791" y="2192784"/>
            <a:ext cx="9694417" cy="3959439"/>
          </a:xfrm>
        </p:spPr>
        <p:txBody>
          <a:bodyPr>
            <a:normAutofit/>
          </a:bodyPr>
          <a:lstStyle/>
          <a:p>
            <a:r>
              <a:rPr lang="en-US">
                <a:latin typeface="Times New Roman" panose="02020603050405020304" pitchFamily="18" charset="0"/>
                <a:cs typeface="Times New Roman" panose="02020603050405020304" pitchFamily="18" charset="0"/>
              </a:rPr>
              <a:t>Tích hợp component nào đó nếu không tìm thấy router.</a:t>
            </a:r>
          </a:p>
        </p:txBody>
      </p:sp>
    </p:spTree>
    <p:extLst>
      <p:ext uri="{BB962C8B-B14F-4D97-AF65-F5344CB8AC3E}">
        <p14:creationId xmlns:p14="http://schemas.microsoft.com/office/powerpoint/2010/main" val="2352035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20. React-Router : Tìm hiểu về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a:t>
            </a:r>
            <a:r>
              <a:rPr lang="en-US" b="1">
                <a:latin typeface="Times New Roman" panose="02020603050405020304" pitchFamily="18" charset="0"/>
                <a:cs typeface="Times New Roman" panose="02020603050405020304" pitchFamily="18" charset="0"/>
              </a:rPr>
              <a:t>match</a:t>
            </a:r>
          </a:p>
        </p:txBody>
      </p:sp>
      <p:sp>
        <p:nvSpPr>
          <p:cNvPr id="3" name="Content Placeholder 2">
            <a:extLst>
              <a:ext uri="{FF2B5EF4-FFF2-40B4-BE49-F238E27FC236}">
                <a16:creationId xmlns:a16="http://schemas.microsoft.com/office/drawing/2014/main" id="{D2218941-D6D5-41BF-BC00-262B24389EF0}"/>
              </a:ext>
            </a:extLst>
          </p:cNvPr>
          <p:cNvSpPr>
            <a:spLocks noGrp="1"/>
          </p:cNvSpPr>
          <p:nvPr>
            <p:ph idx="1"/>
          </p:nvPr>
        </p:nvSpPr>
        <p:spPr>
          <a:xfrm>
            <a:off x="1248791" y="2192784"/>
            <a:ext cx="9694417" cy="3959439"/>
          </a:xfrm>
        </p:spPr>
        <p:txBody>
          <a:bodyPr>
            <a:normAutofit/>
          </a:bodyPr>
          <a:lstStyle/>
          <a:p>
            <a:r>
              <a:rPr lang="en-US">
                <a:latin typeface="Times New Roman" panose="02020603050405020304" pitchFamily="18" charset="0"/>
                <a:cs typeface="Times New Roman" panose="02020603050405020304" pitchFamily="18" charset="0"/>
              </a:rPr>
              <a:t>Lấy tham số trên thành URL sử dụng match.</a:t>
            </a:r>
          </a:p>
        </p:txBody>
      </p:sp>
    </p:spTree>
    <p:extLst>
      <p:ext uri="{BB962C8B-B14F-4D97-AF65-F5344CB8AC3E}">
        <p14:creationId xmlns:p14="http://schemas.microsoft.com/office/powerpoint/2010/main" val="1289834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 Node.JS</a:t>
            </a:r>
          </a:p>
        </p:txBody>
      </p:sp>
      <p:sp>
        <p:nvSpPr>
          <p:cNvPr id="3" name="Subtitle 2">
            <a:extLst>
              <a:ext uri="{FF2B5EF4-FFF2-40B4-BE49-F238E27FC236}">
                <a16:creationId xmlns:a16="http://schemas.microsoft.com/office/drawing/2014/main"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Là ngôn ngữ lập trình phía server.</a:t>
            </a:r>
          </a:p>
          <a:p>
            <a:r>
              <a:rPr lang="en-US">
                <a:latin typeface="Times New Roman" panose="02020603050405020304" pitchFamily="18" charset="0"/>
                <a:cs typeface="Times New Roman" panose="02020603050405020304" pitchFamily="18" charset="0"/>
              </a:rPr>
              <a:t>Là runtime environment ( nền tảng để chạy ứng dụng ), dung để xây dựng ứng dụng full-stack javascript.</a:t>
            </a:r>
          </a:p>
          <a:p>
            <a:r>
              <a:rPr lang="en-US">
                <a:latin typeface="Times New Roman" panose="02020603050405020304" pitchFamily="18" charset="0"/>
                <a:cs typeface="Times New Roman" panose="02020603050405020304" pitchFamily="18" charset="0"/>
              </a:rPr>
              <a:t>Mã nguồn mở, cài đặt trên windows, macOS, Linux, platforms khác.</a:t>
            </a:r>
          </a:p>
          <a:p>
            <a:r>
              <a:rPr lang="en-US">
                <a:latin typeface="Times New Roman" panose="02020603050405020304" pitchFamily="18" charset="0"/>
                <a:cs typeface="Times New Roman" panose="02020603050405020304" pitchFamily="18" charset="0"/>
              </a:rPr>
              <a:t>Không cần phải biết nếu chỉ học React. Chỉ cần biết sử dụng Node Package Manager ( npm ) để cài đặt dependencies ( tự động cài đặt khi cài đặt node )</a:t>
            </a:r>
          </a:p>
          <a:p>
            <a:r>
              <a:rPr lang="en-US">
                <a:latin typeface="Times New Roman" panose="02020603050405020304" pitchFamily="18" charset="0"/>
                <a:cs typeface="Times New Roman" panose="02020603050405020304" pitchFamily="18" charset="0"/>
              </a:rPr>
              <a:t>Kiểm tra phiên bản : </a:t>
            </a:r>
            <a:r>
              <a:rPr lang="en-US" b="1">
                <a:latin typeface="Times New Roman" panose="02020603050405020304" pitchFamily="18" charset="0"/>
                <a:cs typeface="Times New Roman" panose="02020603050405020304" pitchFamily="18" charset="0"/>
              </a:rPr>
              <a:t>node –v </a:t>
            </a:r>
            <a:r>
              <a:rPr lang="en-US">
                <a:latin typeface="Times New Roman" panose="02020603050405020304" pitchFamily="18" charset="0"/>
                <a:cs typeface="Times New Roman" panose="02020603050405020304" pitchFamily="18" charset="0"/>
              </a:rPr>
              <a:t>và </a:t>
            </a:r>
            <a:r>
              <a:rPr lang="en-US" b="1">
                <a:latin typeface="Times New Roman" panose="02020603050405020304" pitchFamily="18" charset="0"/>
                <a:cs typeface="Times New Roman" panose="02020603050405020304" pitchFamily="18" charset="0"/>
              </a:rPr>
              <a:t>npm –v</a:t>
            </a:r>
          </a:p>
          <a:p>
            <a:r>
              <a:rPr lang="en-US">
                <a:latin typeface="Times New Roman" panose="02020603050405020304" pitchFamily="18" charset="0"/>
                <a:cs typeface="Times New Roman" panose="02020603050405020304" pitchFamily="18" charset="0"/>
              </a:rPr>
              <a:t>Cú pháp cài đặt các package bằng npm : </a:t>
            </a:r>
            <a:r>
              <a:rPr lang="en-US" b="1">
                <a:latin typeface="Times New Roman" panose="02020603050405020304" pitchFamily="18" charset="0"/>
                <a:cs typeface="Times New Roman" panose="02020603050405020304" pitchFamily="18" charset="0"/>
              </a:rPr>
              <a:t>npm install [package-name] --save</a:t>
            </a: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9641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20. React-Router : Tìm hiểu về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a:t>
            </a:r>
            <a:r>
              <a:rPr lang="en-US" b="1">
                <a:latin typeface="Times New Roman" panose="02020603050405020304" pitchFamily="18" charset="0"/>
                <a:cs typeface="Times New Roman" panose="02020603050405020304" pitchFamily="18" charset="0"/>
              </a:rPr>
              <a:t>Prompt</a:t>
            </a:r>
          </a:p>
        </p:txBody>
      </p:sp>
      <p:sp>
        <p:nvSpPr>
          <p:cNvPr id="3" name="Content Placeholder 2">
            <a:extLst>
              <a:ext uri="{FF2B5EF4-FFF2-40B4-BE49-F238E27FC236}">
                <a16:creationId xmlns:a16="http://schemas.microsoft.com/office/drawing/2014/main" id="{D2218941-D6D5-41BF-BC00-262B24389EF0}"/>
              </a:ext>
            </a:extLst>
          </p:cNvPr>
          <p:cNvSpPr>
            <a:spLocks noGrp="1"/>
          </p:cNvSpPr>
          <p:nvPr>
            <p:ph idx="1"/>
          </p:nvPr>
        </p:nvSpPr>
        <p:spPr>
          <a:xfrm>
            <a:off x="1248791" y="2192784"/>
            <a:ext cx="9694417" cy="3959439"/>
          </a:xfrm>
        </p:spPr>
        <p:txBody>
          <a:bodyPr>
            <a:normAutofit/>
          </a:bodyPr>
          <a:lstStyle/>
          <a:p>
            <a:r>
              <a:rPr lang="en-US">
                <a:latin typeface="Times New Roman" panose="02020603050405020304" pitchFamily="18" charset="0"/>
                <a:cs typeface="Times New Roman" panose="02020603050405020304" pitchFamily="18" charset="0"/>
              </a:rPr>
              <a:t>Xác nhận 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khi chuyển trang</a:t>
            </a:r>
          </a:p>
        </p:txBody>
      </p:sp>
    </p:spTree>
    <p:extLst>
      <p:ext uri="{BB962C8B-B14F-4D97-AF65-F5344CB8AC3E}">
        <p14:creationId xmlns:p14="http://schemas.microsoft.com/office/powerpoint/2010/main" val="5861073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20. React-Router : Tìm hiểu về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a:t>
            </a:r>
            <a:r>
              <a:rPr lang="en-US" b="1">
                <a:latin typeface="Times New Roman" panose="02020603050405020304" pitchFamily="18" charset="0"/>
                <a:cs typeface="Times New Roman" panose="02020603050405020304" pitchFamily="18" charset="0"/>
              </a:rPr>
              <a:t>Redirect</a:t>
            </a:r>
          </a:p>
        </p:txBody>
      </p:sp>
      <p:sp>
        <p:nvSpPr>
          <p:cNvPr id="3" name="Content Placeholder 2">
            <a:extLst>
              <a:ext uri="{FF2B5EF4-FFF2-40B4-BE49-F238E27FC236}">
                <a16:creationId xmlns:a16="http://schemas.microsoft.com/office/drawing/2014/main" id="{D2218941-D6D5-41BF-BC00-262B24389EF0}"/>
              </a:ext>
            </a:extLst>
          </p:cNvPr>
          <p:cNvSpPr>
            <a:spLocks noGrp="1"/>
          </p:cNvSpPr>
          <p:nvPr>
            <p:ph idx="1"/>
          </p:nvPr>
        </p:nvSpPr>
        <p:spPr>
          <a:xfrm>
            <a:off x="1248791" y="2192784"/>
            <a:ext cx="9694417" cy="3959439"/>
          </a:xfrm>
        </p:spPr>
        <p:txBody>
          <a:bodyPr>
            <a:normAutofit/>
          </a:bodyPr>
          <a:lstStyle/>
          <a:p>
            <a:r>
              <a:rPr lang="en-US">
                <a:latin typeface="Times New Roman" panose="02020603050405020304" pitchFamily="18" charset="0"/>
                <a:cs typeface="Times New Roman" panose="02020603050405020304" pitchFamily="18" charset="0"/>
              </a:rPr>
              <a:t>Chuyển Trang.</a:t>
            </a:r>
          </a:p>
          <a:p>
            <a:r>
              <a:rPr lang="en-US">
                <a:latin typeface="Times New Roman" panose="02020603050405020304" pitchFamily="18" charset="0"/>
                <a:cs typeface="Times New Roman" panose="02020603050405020304" pitchFamily="18" charset="0"/>
              </a:rPr>
              <a:t>Có thể truy xuất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thông tin trang 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đó thông qua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location.</a:t>
            </a:r>
          </a:p>
        </p:txBody>
      </p:sp>
    </p:spTree>
    <p:extLst>
      <p:ext uri="{BB962C8B-B14F-4D97-AF65-F5344CB8AC3E}">
        <p14:creationId xmlns:p14="http://schemas.microsoft.com/office/powerpoint/2010/main" val="36686914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21. Call API : Sử dụng 1 số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viện gọi API</a:t>
            </a:r>
            <a:endParaRPr lang="en-US" b="1">
              <a:latin typeface="Times New Roman" panose="02020603050405020304" pitchFamily="18" charset="0"/>
              <a:cs typeface="Times New Roman" panose="02020603050405020304" pitchFamily="18" charset="0"/>
            </a:endParaRPr>
          </a:p>
        </p:txBody>
      </p:sp>
      <p:pic>
        <p:nvPicPr>
          <p:cNvPr id="2050" name="Picture 2" descr="Hình ảnh có liên quan">
            <a:extLst>
              <a:ext uri="{FF2B5EF4-FFF2-40B4-BE49-F238E27FC236}">
                <a16:creationId xmlns:a16="http://schemas.microsoft.com/office/drawing/2014/main" id="{19F2D951-F41F-447E-8E49-90651846B6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188" y="2264315"/>
            <a:ext cx="7610475" cy="383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0313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21. Call API : Sử dụng 1 số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viện gọi API</a:t>
            </a:r>
            <a:endParaRPr 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218941-D6D5-41BF-BC00-262B24389EF0}"/>
              </a:ext>
            </a:extLst>
          </p:cNvPr>
          <p:cNvSpPr>
            <a:spLocks noGrp="1"/>
          </p:cNvSpPr>
          <p:nvPr>
            <p:ph idx="1"/>
          </p:nvPr>
        </p:nvSpPr>
        <p:spPr>
          <a:xfrm>
            <a:off x="1248791" y="2192784"/>
            <a:ext cx="9694417" cy="4341181"/>
          </a:xfrm>
        </p:spPr>
        <p:txBody>
          <a:bodyPr>
            <a:normAutofit/>
          </a:bodyPr>
          <a:lstStyle/>
          <a:p>
            <a:endParaRPr lang="en-US">
              <a:latin typeface="Times New Roman" panose="02020603050405020304" pitchFamily="18" charset="0"/>
              <a:cs typeface="Times New Roman" panose="02020603050405020304" pitchFamily="18" charset="0"/>
            </a:endParaRPr>
          </a:p>
        </p:txBody>
      </p:sp>
      <p:pic>
        <p:nvPicPr>
          <p:cNvPr id="1026" name="Picture 2" descr="Hình ảnh có liên quan">
            <a:extLst>
              <a:ext uri="{FF2B5EF4-FFF2-40B4-BE49-F238E27FC236}">
                <a16:creationId xmlns:a16="http://schemas.microsoft.com/office/drawing/2014/main" id="{A9A865AE-32BA-4B03-A164-DFF3F743E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896" y="2176462"/>
            <a:ext cx="9806311" cy="4357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1386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21. Call API : Sử dụng 1 số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viện gọi API</a:t>
            </a:r>
            <a:endParaRPr 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218941-D6D5-41BF-BC00-262B24389EF0}"/>
              </a:ext>
            </a:extLst>
          </p:cNvPr>
          <p:cNvSpPr>
            <a:spLocks noGrp="1"/>
          </p:cNvSpPr>
          <p:nvPr>
            <p:ph idx="1"/>
          </p:nvPr>
        </p:nvSpPr>
        <p:spPr>
          <a:xfrm>
            <a:off x="1248791" y="2192784"/>
            <a:ext cx="9694417" cy="4341181"/>
          </a:xfrm>
        </p:spPr>
        <p:txBody>
          <a:bodyPr>
            <a:normAutofit/>
          </a:bodyPr>
          <a:lstStyle/>
          <a:p>
            <a:endParaRPr lang="en-US">
              <a:latin typeface="Times New Roman" panose="02020603050405020304" pitchFamily="18" charset="0"/>
              <a:cs typeface="Times New Roman" panose="02020603050405020304" pitchFamily="18" charset="0"/>
            </a:endParaRPr>
          </a:p>
        </p:txBody>
      </p:sp>
      <p:pic>
        <p:nvPicPr>
          <p:cNvPr id="3074" name="Picture 2" descr="Kết quả hình ảnh cho restful api design">
            <a:extLst>
              <a:ext uri="{FF2B5EF4-FFF2-40B4-BE49-F238E27FC236}">
                <a16:creationId xmlns:a16="http://schemas.microsoft.com/office/drawing/2014/main" id="{A692277A-5F1B-4CF5-9507-5321EDDC4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791" y="2127636"/>
            <a:ext cx="9694416" cy="4406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065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21. Call API : Sử dụng 1 số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viện gọi API</a:t>
            </a:r>
            <a:endParaRPr 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218941-D6D5-41BF-BC00-262B24389EF0}"/>
              </a:ext>
            </a:extLst>
          </p:cNvPr>
          <p:cNvSpPr>
            <a:spLocks noGrp="1"/>
          </p:cNvSpPr>
          <p:nvPr>
            <p:ph idx="1"/>
          </p:nvPr>
        </p:nvSpPr>
        <p:spPr>
          <a:xfrm>
            <a:off x="1248791" y="2192784"/>
            <a:ext cx="9694417" cy="4341181"/>
          </a:xfrm>
        </p:spPr>
        <p:txBody>
          <a:bodyPr>
            <a:normAutofit/>
          </a:bodyPr>
          <a:lstStyle/>
          <a:p>
            <a:endParaRPr lang="en-US">
              <a:latin typeface="Times New Roman" panose="02020603050405020304" pitchFamily="18" charset="0"/>
              <a:cs typeface="Times New Roman" panose="02020603050405020304" pitchFamily="18" charset="0"/>
            </a:endParaRPr>
          </a:p>
        </p:txBody>
      </p:sp>
      <p:pic>
        <p:nvPicPr>
          <p:cNvPr id="4098" name="Picture 2" descr="Kết quả hình ảnh cho http status code">
            <a:extLst>
              <a:ext uri="{FF2B5EF4-FFF2-40B4-BE49-F238E27FC236}">
                <a16:creationId xmlns:a16="http://schemas.microsoft.com/office/drawing/2014/main" id="{6F964EDB-AF67-4403-8FA2-744459EB97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6" y="2192784"/>
            <a:ext cx="10563225" cy="466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154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21. Call API : Giới thiệu một số API</a:t>
            </a:r>
            <a:endParaRPr 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218941-D6D5-41BF-BC00-262B24389EF0}"/>
              </a:ext>
            </a:extLst>
          </p:cNvPr>
          <p:cNvSpPr>
            <a:spLocks noGrp="1"/>
          </p:cNvSpPr>
          <p:nvPr>
            <p:ph idx="1"/>
          </p:nvPr>
        </p:nvSpPr>
        <p:spPr>
          <a:xfrm>
            <a:off x="1248791" y="2192784"/>
            <a:ext cx="9694417" cy="4341181"/>
          </a:xfrm>
        </p:spPr>
        <p:txBody>
          <a:bodyPr>
            <a:normAutofit/>
          </a:bodyPr>
          <a:lstStyle/>
          <a:p>
            <a:r>
              <a:rPr lang="en-US">
                <a:latin typeface="Times New Roman" panose="02020603050405020304" pitchFamily="18" charset="0"/>
                <a:cs typeface="Times New Roman" panose="02020603050405020304" pitchFamily="18" charset="0"/>
              </a:rPr>
              <a:t>Có sẵn trên internet : Github API, Pokemon API, Reddit API, hoặc 1 số API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các trang web khác cung cấp.</a:t>
            </a:r>
          </a:p>
          <a:p>
            <a:r>
              <a:rPr lang="en-US">
                <a:latin typeface="Times New Roman" panose="02020603050405020304" pitchFamily="18" charset="0"/>
                <a:cs typeface="Times New Roman" panose="02020603050405020304" pitchFamily="18" charset="0"/>
              </a:rPr>
              <a:t>Tự viết ( PHP, ASP.NET, Java, Node.JS ... ).</a:t>
            </a:r>
          </a:p>
          <a:p>
            <a:r>
              <a:rPr lang="en-US">
                <a:latin typeface="Times New Roman" panose="02020603050405020304" pitchFamily="18" charset="0"/>
                <a:cs typeface="Times New Roman" panose="02020603050405020304" pitchFamily="18" charset="0"/>
              </a:rPr>
              <a:t>1 số API giả lập : Mock API, Json Server.</a:t>
            </a:r>
          </a:p>
        </p:txBody>
      </p:sp>
    </p:spTree>
    <p:extLst>
      <p:ext uri="{BB962C8B-B14F-4D97-AF65-F5344CB8AC3E}">
        <p14:creationId xmlns:p14="http://schemas.microsoft.com/office/powerpoint/2010/main" val="37416684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21. Call API : Một Số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Viện Hỗ Trợ Kết Nối API</a:t>
            </a:r>
            <a:endParaRPr 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218941-D6D5-41BF-BC00-262B24389EF0}"/>
              </a:ext>
            </a:extLst>
          </p:cNvPr>
          <p:cNvSpPr>
            <a:spLocks noGrp="1"/>
          </p:cNvSpPr>
          <p:nvPr>
            <p:ph idx="1"/>
          </p:nvPr>
        </p:nvSpPr>
        <p:spPr>
          <a:xfrm>
            <a:off x="1248791" y="2192784"/>
            <a:ext cx="9694417" cy="4341181"/>
          </a:xfrm>
        </p:spPr>
        <p:txBody>
          <a:bodyPr>
            <a:normAutofit/>
          </a:bodyPr>
          <a:lstStyle/>
          <a:p>
            <a:r>
              <a:rPr lang="en-US">
                <a:latin typeface="Times New Roman" panose="02020603050405020304" pitchFamily="18" charset="0"/>
                <a:cs typeface="Times New Roman" panose="02020603050405020304" pitchFamily="18" charset="0"/>
              </a:rPr>
              <a:t>fetch API trong javascript.</a:t>
            </a:r>
          </a:p>
          <a:p>
            <a:r>
              <a:rPr lang="en-US">
                <a:latin typeface="Times New Roman" panose="02020603050405020304" pitchFamily="18" charset="0"/>
                <a:cs typeface="Times New Roman" panose="02020603050405020304" pitchFamily="18" charset="0"/>
              </a:rPr>
              <a:t>isomorphic-fetch</a:t>
            </a:r>
          </a:p>
          <a:p>
            <a:r>
              <a:rPr lang="en-US" b="1">
                <a:latin typeface="Times New Roman" panose="02020603050405020304" pitchFamily="18" charset="0"/>
                <a:cs typeface="Times New Roman" panose="02020603050405020304" pitchFamily="18" charset="0"/>
              </a:rPr>
              <a:t>Axios </a:t>
            </a:r>
            <a:r>
              <a:rPr lang="en-US">
                <a:latin typeface="Times New Roman" panose="02020603050405020304" pitchFamily="18" charset="0"/>
                <a:cs typeface="Times New Roman" panose="02020603050405020304" pitchFamily="18" charset="0"/>
              </a:rPr>
              <a:t>:</a:t>
            </a:r>
          </a:p>
          <a:p>
            <a:pPr lvl="1"/>
            <a:r>
              <a:rPr lang="en-US">
                <a:latin typeface="Times New Roman" panose="02020603050405020304" pitchFamily="18" charset="0"/>
                <a:cs typeface="Times New Roman" panose="02020603050405020304" pitchFamily="18" charset="0"/>
              </a:rPr>
              <a:t>Thư viện Http Client dựa trên Promise</a:t>
            </a:r>
          </a:p>
          <a:p>
            <a:pPr lvl="1"/>
            <a:r>
              <a:rPr lang="en-US">
                <a:latin typeface="Times New Roman" panose="02020603050405020304" pitchFamily="18" charset="0"/>
                <a:cs typeface="Times New Roman" panose="02020603050405020304" pitchFamily="18" charset="0"/>
              </a:rPr>
              <a:t>Tài liệu tham khảo : </a:t>
            </a:r>
            <a:r>
              <a:rPr lang="en-US" b="1">
                <a:latin typeface="Times New Roman" panose="02020603050405020304" pitchFamily="18" charset="0"/>
                <a:cs typeface="Times New Roman" panose="02020603050405020304" pitchFamily="18" charset="0"/>
              </a:rPr>
              <a:t>https://github.com/axios/axios</a:t>
            </a:r>
          </a:p>
        </p:txBody>
      </p:sp>
    </p:spTree>
    <p:extLst>
      <p:ext uri="{BB962C8B-B14F-4D97-AF65-F5344CB8AC3E}">
        <p14:creationId xmlns:p14="http://schemas.microsoft.com/office/powerpoint/2010/main" val="3680601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22. Async Action</a:t>
            </a:r>
            <a:endParaRPr 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218941-D6D5-41BF-BC00-262B24389EF0}"/>
              </a:ext>
            </a:extLst>
          </p:cNvPr>
          <p:cNvSpPr>
            <a:spLocks noGrp="1"/>
          </p:cNvSpPr>
          <p:nvPr>
            <p:ph idx="1"/>
          </p:nvPr>
        </p:nvSpPr>
        <p:spPr>
          <a:xfrm>
            <a:off x="1248791" y="2192784"/>
            <a:ext cx="9694417" cy="4341181"/>
          </a:xfrm>
        </p:spPr>
        <p:txBody>
          <a:bodyPr>
            <a:normAutofit/>
          </a:bodyPr>
          <a:lstStyle/>
          <a:p>
            <a:r>
              <a:rPr lang="en-US">
                <a:latin typeface="Times New Roman" panose="02020603050405020304" pitchFamily="18" charset="0"/>
                <a:cs typeface="Times New Roman" panose="02020603050405020304" pitchFamily="18" charset="0"/>
              </a:rPr>
              <a:t>Là action ch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a sẵn sàng ngay khi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gọi.</a:t>
            </a:r>
          </a:p>
          <a:p>
            <a:r>
              <a:rPr lang="en-US">
                <a:latin typeface="Times New Roman" panose="02020603050405020304" pitchFamily="18" charset="0"/>
                <a:cs typeface="Times New Roman" panose="02020603050405020304" pitchFamily="18" charset="0"/>
              </a:rPr>
              <a:t>Sử dụng redux-thunk để trì hoãn việc dispatch =&gt; </a:t>
            </a:r>
            <a:r>
              <a:rPr lang="en-US" b="1">
                <a:latin typeface="Times New Roman" panose="02020603050405020304" pitchFamily="18" charset="0"/>
                <a:cs typeface="Times New Roman" panose="02020603050405020304" pitchFamily="18" charset="0"/>
              </a:rPr>
              <a:t>fetch dữ liệu xong mới dispatch</a:t>
            </a:r>
          </a:p>
        </p:txBody>
      </p:sp>
    </p:spTree>
    <p:extLst>
      <p:ext uri="{BB962C8B-B14F-4D97-AF65-F5344CB8AC3E}">
        <p14:creationId xmlns:p14="http://schemas.microsoft.com/office/powerpoint/2010/main" val="40645777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22. Middleware trong redux</a:t>
            </a:r>
            <a:endParaRPr 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218941-D6D5-41BF-BC00-262B24389EF0}"/>
              </a:ext>
            </a:extLst>
          </p:cNvPr>
          <p:cNvSpPr>
            <a:spLocks noGrp="1"/>
          </p:cNvSpPr>
          <p:nvPr>
            <p:ph idx="1"/>
          </p:nvPr>
        </p:nvSpPr>
        <p:spPr>
          <a:xfrm>
            <a:off x="1248791" y="1553592"/>
            <a:ext cx="9694417" cy="4980373"/>
          </a:xfrm>
        </p:spPr>
        <p:txBody>
          <a:bodyPr>
            <a:normAutofit/>
          </a:bodyPr>
          <a:lstStyle/>
          <a:p>
            <a:r>
              <a:rPr lang="en-US">
                <a:latin typeface="Times New Roman" panose="02020603050405020304" pitchFamily="18" charset="0"/>
                <a:cs typeface="Times New Roman" panose="02020603050405020304" pitchFamily="18" charset="0"/>
              </a:rPr>
              <a:t>Một số middleware : Logging, Crash Report</a:t>
            </a:r>
          </a:p>
          <a:p>
            <a:r>
              <a:rPr lang="en-US">
                <a:latin typeface="Times New Roman" panose="02020603050405020304" pitchFamily="18" charset="0"/>
                <a:cs typeface="Times New Roman" panose="02020603050405020304" pitchFamily="18" charset="0"/>
              </a:rPr>
              <a:t>Khác middleware ở server.</a:t>
            </a:r>
          </a:p>
          <a:p>
            <a:r>
              <a:rPr lang="en-US">
                <a:latin typeface="Times New Roman" panose="02020603050405020304" pitchFamily="18" charset="0"/>
                <a:cs typeface="Times New Roman" panose="02020603050405020304" pitchFamily="18" charset="0"/>
              </a:rPr>
              <a:t>Là lớp nằm giữa </a:t>
            </a:r>
            <a:r>
              <a:rPr lang="en-US" b="1">
                <a:latin typeface="Times New Roman" panose="02020603050405020304" pitchFamily="18" charset="0"/>
                <a:cs typeface="Times New Roman" panose="02020603050405020304" pitchFamily="18" charset="0"/>
              </a:rPr>
              <a:t>Reducers</a:t>
            </a:r>
            <a:r>
              <a:rPr lang="en-US">
                <a:latin typeface="Times New Roman" panose="02020603050405020304" pitchFamily="18" charset="0"/>
                <a:cs typeface="Times New Roman" panose="02020603050405020304" pitchFamily="18" charset="0"/>
              </a:rPr>
              <a:t> và </a:t>
            </a:r>
            <a:r>
              <a:rPr lang="en-US" b="1">
                <a:latin typeface="Times New Roman" panose="02020603050405020304" pitchFamily="18" charset="0"/>
                <a:cs typeface="Times New Roman" panose="02020603050405020304" pitchFamily="18" charset="0"/>
              </a:rPr>
              <a:t>Dispatch Actions</a:t>
            </a:r>
            <a:r>
              <a:rPr lang="en-US">
                <a:latin typeface="Times New Roman" panose="02020603050405020304" pitchFamily="18" charset="0"/>
                <a:cs typeface="Times New Roman" panose="02020603050405020304" pitchFamily="18" charset="0"/>
              </a:rPr>
              <a:t>.</a:t>
            </a:r>
          </a:p>
          <a:p>
            <a:r>
              <a:rPr lang="en-US">
                <a:latin typeface="Times New Roman" panose="02020603050405020304" pitchFamily="18" charset="0"/>
                <a:cs typeface="Times New Roman" panose="02020603050405020304" pitchFamily="18" charset="0"/>
              </a:rPr>
              <a:t>Vị trí hoạt động :</a:t>
            </a:r>
          </a:p>
          <a:p>
            <a:pPr lvl="1"/>
            <a:r>
              <a:rPr lang="en-US">
                <a:latin typeface="Times New Roman" panose="02020603050405020304" pitchFamily="18" charset="0"/>
                <a:cs typeface="Times New Roman" panose="02020603050405020304" pitchFamily="18" charset="0"/>
              </a:rPr>
              <a:t>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khi reducers nhận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action.</a:t>
            </a:r>
          </a:p>
          <a:p>
            <a:pPr lvl="1"/>
            <a:r>
              <a:rPr lang="en-US">
                <a:latin typeface="Times New Roman" panose="02020603050405020304" pitchFamily="18" charset="0"/>
                <a:cs typeface="Times New Roman" panose="02020603050405020304" pitchFamily="18" charset="0"/>
              </a:rPr>
              <a:t>Sau khi action đã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dispatch.</a:t>
            </a:r>
          </a:p>
          <a:p>
            <a:r>
              <a:rPr lang="en-US">
                <a:latin typeface="Times New Roman" panose="02020603050405020304" pitchFamily="18" charset="0"/>
                <a:cs typeface="Times New Roman" panose="02020603050405020304" pitchFamily="18" charset="0"/>
              </a:rPr>
              <a:t>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ờng dung để xử lý </a:t>
            </a:r>
            <a:r>
              <a:rPr lang="en-US" b="1">
                <a:latin typeface="Times New Roman" panose="02020603050405020304" pitchFamily="18" charset="0"/>
                <a:cs typeface="Times New Roman" panose="02020603050405020304" pitchFamily="18" charset="0"/>
              </a:rPr>
              <a:t>Async Action</a:t>
            </a:r>
            <a:r>
              <a:rPr lang="en-US">
                <a:latin typeface="Times New Roman" panose="02020603050405020304" pitchFamily="18" charset="0"/>
                <a:cs typeface="Times New Roman" panose="02020603050405020304" pitchFamily="18" charset="0"/>
              </a:rPr>
              <a:t>. ( API Request ) </a:t>
            </a:r>
          </a:p>
          <a:p>
            <a:r>
              <a:rPr lang="en-US">
                <a:latin typeface="Times New Roman" panose="02020603050405020304" pitchFamily="18" charset="0"/>
                <a:cs typeface="Times New Roman" panose="02020603050405020304" pitchFamily="18" charset="0"/>
              </a:rPr>
              <a:t>1 Số thư viện middleware giải quyết:</a:t>
            </a:r>
          </a:p>
          <a:p>
            <a:pPr lvl="1"/>
            <a:r>
              <a:rPr lang="en-US">
                <a:latin typeface="Times New Roman" panose="02020603050405020304" pitchFamily="18" charset="0"/>
                <a:cs typeface="Times New Roman" panose="02020603050405020304" pitchFamily="18" charset="0"/>
              </a:rPr>
              <a:t>Redux-thunk</a:t>
            </a:r>
          </a:p>
          <a:p>
            <a:pPr lvl="1"/>
            <a:r>
              <a:rPr lang="en-US">
                <a:latin typeface="Times New Roman" panose="02020603050405020304" pitchFamily="18" charset="0"/>
                <a:cs typeface="Times New Roman" panose="02020603050405020304" pitchFamily="18" charset="0"/>
              </a:rPr>
              <a:t>Redux-saga</a:t>
            </a:r>
          </a:p>
          <a:p>
            <a:pPr lvl="1"/>
            <a:r>
              <a:rPr lang="en-US">
                <a:latin typeface="Times New Roman" panose="02020603050405020304" pitchFamily="18" charset="0"/>
                <a:cs typeface="Times New Roman" panose="02020603050405020304" pitchFamily="18" charset="0"/>
              </a:rPr>
              <a:t>Redux-observable</a:t>
            </a:r>
          </a:p>
          <a:p>
            <a:pPr lvl="1"/>
            <a:r>
              <a:rPr lang="en-US">
                <a:latin typeface="Times New Roman" panose="02020603050405020304" pitchFamily="18" charset="0"/>
                <a:cs typeface="Times New Roman" panose="02020603050405020304" pitchFamily="18" charset="0"/>
              </a:rPr>
              <a:t>Redux-promise</a:t>
            </a:r>
          </a:p>
        </p:txBody>
      </p:sp>
    </p:spTree>
    <p:extLst>
      <p:ext uri="{BB962C8B-B14F-4D97-AF65-F5344CB8AC3E}">
        <p14:creationId xmlns:p14="http://schemas.microsoft.com/office/powerpoint/2010/main" val="2574180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IDE : Sublime Text 3</a:t>
            </a:r>
          </a:p>
        </p:txBody>
      </p:sp>
      <p:sp>
        <p:nvSpPr>
          <p:cNvPr id="3" name="Subtitle 2">
            <a:extLst>
              <a:ext uri="{FF2B5EF4-FFF2-40B4-BE49-F238E27FC236}">
                <a16:creationId xmlns:a16="http://schemas.microsoft.com/office/drawing/2014/main"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Cài đặt package control cho sublime text 3</a:t>
            </a:r>
          </a:p>
          <a:p>
            <a:r>
              <a:rPr lang="en-US">
                <a:latin typeface="Times New Roman" panose="02020603050405020304" pitchFamily="18" charset="0"/>
                <a:cs typeface="Times New Roman" panose="02020603050405020304" pitchFamily="18" charset="0"/>
              </a:rPr>
              <a:t>Cài đặt các package cần thiết</a:t>
            </a:r>
          </a:p>
          <a:p>
            <a:pPr lvl="1"/>
            <a:r>
              <a:rPr lang="en-US">
                <a:latin typeface="Times New Roman" panose="02020603050405020304" pitchFamily="18" charset="0"/>
                <a:cs typeface="Times New Roman" panose="02020603050405020304" pitchFamily="18" charset="0"/>
              </a:rPr>
              <a:t>JSX/Babel Syntax Highlighting</a:t>
            </a:r>
          </a:p>
          <a:p>
            <a:pPr lvl="1"/>
            <a:r>
              <a:rPr lang="en-US">
                <a:latin typeface="Times New Roman" panose="02020603050405020304" pitchFamily="18" charset="0"/>
                <a:cs typeface="Times New Roman" panose="02020603050405020304" pitchFamily="18" charset="0"/>
              </a:rPr>
              <a:t>Babel Snippets</a:t>
            </a:r>
          </a:p>
          <a:p>
            <a:pPr lvl="1"/>
            <a:r>
              <a:rPr lang="en-US">
                <a:latin typeface="Times New Roman" panose="02020603050405020304" pitchFamily="18" charset="0"/>
                <a:cs typeface="Times New Roman" panose="02020603050405020304" pitchFamily="18" charset="0"/>
              </a:rPr>
              <a:t>Emmet</a:t>
            </a:r>
          </a:p>
          <a:p>
            <a:pPr lvl="1"/>
            <a:r>
              <a:rPr lang="en-US">
                <a:latin typeface="Times New Roman" panose="02020603050405020304" pitchFamily="18" charset="0"/>
                <a:cs typeface="Times New Roman" panose="02020603050405020304" pitchFamily="18" charset="0"/>
              </a:rPr>
              <a:t>FoldJsFunctions</a:t>
            </a:r>
          </a:p>
          <a:p>
            <a:pPr lvl="1"/>
            <a:r>
              <a:rPr lang="en-US">
                <a:latin typeface="Times New Roman" panose="02020603050405020304" pitchFamily="18" charset="0"/>
                <a:cs typeface="Times New Roman" panose="02020603050405020304" pitchFamily="18" charset="0"/>
              </a:rPr>
              <a:t>AutoFileName</a:t>
            </a:r>
          </a:p>
          <a:p>
            <a:pPr lvl="1"/>
            <a:r>
              <a:rPr lang="en-US">
                <a:latin typeface="Times New Roman" panose="02020603050405020304" pitchFamily="18" charset="0"/>
                <a:cs typeface="Times New Roman" panose="02020603050405020304" pitchFamily="18" charset="0"/>
              </a:rPr>
              <a:t>BracketHighlighter : Highlight dấu mở/đóng ngoặc</a:t>
            </a:r>
          </a:p>
          <a:p>
            <a:pPr lvl="1"/>
            <a:r>
              <a:rPr lang="en-US">
                <a:latin typeface="Times New Roman" panose="02020603050405020304" pitchFamily="18" charset="0"/>
                <a:cs typeface="Times New Roman" panose="02020603050405020304" pitchFamily="18" charset="0"/>
              </a:rPr>
              <a:t>TrailingSpaces : xóa khoảng trắng cuối dòng</a:t>
            </a:r>
          </a:p>
        </p:txBody>
      </p:sp>
    </p:spTree>
    <p:extLst>
      <p:ext uri="{BB962C8B-B14F-4D97-AF65-F5344CB8AC3E}">
        <p14:creationId xmlns:p14="http://schemas.microsoft.com/office/powerpoint/2010/main" val="3282801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YARN</a:t>
            </a:r>
          </a:p>
        </p:txBody>
      </p:sp>
      <p:sp>
        <p:nvSpPr>
          <p:cNvPr id="3" name="Subtitle 2">
            <a:extLst>
              <a:ext uri="{FF2B5EF4-FFF2-40B4-BE49-F238E27FC236}">
                <a16:creationId xmlns:a16="http://schemas.microsoft.com/office/drawing/2014/main"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Quản lý dependency với yarn.</a:t>
            </a:r>
          </a:p>
          <a:p>
            <a:r>
              <a:rPr lang="en-US">
                <a:latin typeface="Times New Roman" panose="02020603050405020304" pitchFamily="18" charset="0"/>
                <a:cs typeface="Times New Roman" panose="02020603050405020304" pitchFamily="18" charset="0"/>
              </a:rPr>
              <a:t>Là một lựa chọn thay thế npm.</a:t>
            </a:r>
          </a:p>
          <a:p>
            <a:r>
              <a:rPr lang="en-US">
                <a:latin typeface="Times New Roman" panose="02020603050405020304" pitchFamily="18" charset="0"/>
                <a:cs typeface="Times New Roman" panose="02020603050405020304" pitchFamily="18" charset="0"/>
              </a:rPr>
              <a:t>Phát hành 2016 bởi facebook + exponent, google, tilde.</a:t>
            </a:r>
          </a:p>
          <a:p>
            <a:r>
              <a:rPr lang="en-US">
                <a:latin typeface="Times New Roman" panose="02020603050405020304" pitchFamily="18" charset="0"/>
                <a:cs typeface="Times New Roman" panose="02020603050405020304" pitchFamily="18" charset="0"/>
              </a:rPr>
              <a:t>Nhanh hơn nhiều so với npm.</a:t>
            </a:r>
          </a:p>
          <a:p>
            <a:r>
              <a:rPr lang="en-US">
                <a:latin typeface="Times New Roman" panose="02020603050405020304" pitchFamily="18" charset="0"/>
                <a:cs typeface="Times New Roman" panose="02020603050405020304" pitchFamily="18" charset="0"/>
              </a:rPr>
              <a:t>Cú pháp : </a:t>
            </a:r>
            <a:r>
              <a:rPr lang="en-US" b="1">
                <a:latin typeface="Times New Roman" panose="02020603050405020304" pitchFamily="18" charset="0"/>
                <a:cs typeface="Times New Roman" panose="02020603050405020304" pitchFamily="18" charset="0"/>
              </a:rPr>
              <a:t>npm install –g yarn</a:t>
            </a:r>
          </a:p>
          <a:p>
            <a:r>
              <a:rPr lang="en-US">
                <a:latin typeface="Times New Roman" panose="02020603050405020304" pitchFamily="18" charset="0"/>
                <a:cs typeface="Times New Roman" panose="02020603050405020304" pitchFamily="18" charset="0"/>
              </a:rPr>
              <a:t>Cú pháp cài đặt package bằng yarn : </a:t>
            </a:r>
            <a:r>
              <a:rPr lang="en-US" b="1">
                <a:latin typeface="Times New Roman" panose="02020603050405020304" pitchFamily="18" charset="0"/>
                <a:cs typeface="Times New Roman" panose="02020603050405020304" pitchFamily="18" charset="0"/>
              </a:rPr>
              <a:t>yarn add [package-name]</a:t>
            </a:r>
          </a:p>
          <a:p>
            <a:r>
              <a:rPr lang="en-US">
                <a:latin typeface="Times New Roman" panose="02020603050405020304" pitchFamily="18" charset="0"/>
                <a:cs typeface="Times New Roman" panose="02020603050405020304" pitchFamily="18" charset="0"/>
              </a:rPr>
              <a:t>Xóa : </a:t>
            </a:r>
            <a:r>
              <a:rPr lang="en-US" b="1">
                <a:latin typeface="Times New Roman" panose="02020603050405020304" pitchFamily="18" charset="0"/>
                <a:cs typeface="Times New Roman" panose="02020603050405020304" pitchFamily="18" charset="0"/>
              </a:rPr>
              <a:t>yarn remove [package-name]</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735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const, let</a:t>
            </a:r>
          </a:p>
        </p:txBody>
      </p:sp>
      <p:sp>
        <p:nvSpPr>
          <p:cNvPr id="3" name="Subtitle 2">
            <a:extLst>
              <a:ext uri="{FF2B5EF4-FFF2-40B4-BE49-F238E27FC236}">
                <a16:creationId xmlns:a16="http://schemas.microsoft.com/office/drawing/2014/main"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ES6, để khai báo 1 biến : từ khóa </a:t>
            </a:r>
            <a:r>
              <a:rPr lang="en-US" b="1">
                <a:latin typeface="Times New Roman" panose="02020603050405020304" pitchFamily="18" charset="0"/>
                <a:cs typeface="Times New Roman" panose="02020603050405020304" pitchFamily="18" charset="0"/>
              </a:rPr>
              <a:t>var</a:t>
            </a:r>
            <a:r>
              <a:rPr lang="en-US">
                <a:latin typeface="Times New Roman" panose="02020603050405020304" pitchFamily="18" charset="0"/>
                <a:cs typeface="Times New Roman" panose="02020603050405020304" pitchFamily="18" charset="0"/>
              </a:rPr>
              <a:t>. </a:t>
            </a:r>
          </a:p>
          <a:p>
            <a:r>
              <a:rPr lang="en-US" b="1">
                <a:latin typeface="Times New Roman" panose="02020603050405020304" pitchFamily="18" charset="0"/>
                <a:cs typeface="Times New Roman" panose="02020603050405020304" pitchFamily="18" charset="0"/>
              </a:rPr>
              <a:t>const </a:t>
            </a:r>
            <a:r>
              <a:rPr lang="en-US">
                <a:latin typeface="Times New Roman" panose="02020603050405020304" pitchFamily="18" charset="0"/>
                <a:cs typeface="Times New Roman" panose="02020603050405020304" pitchFamily="18" charset="0"/>
              </a:rPr>
              <a:t>:</a:t>
            </a:r>
            <a:r>
              <a:rPr lang="en-US" b="1">
                <a:latin typeface="Times New Roman" panose="02020603050405020304" pitchFamily="18" charset="0"/>
                <a:cs typeface="Times New Roman" panose="02020603050405020304" pitchFamily="18" charset="0"/>
              </a:rPr>
              <a:t> c</a:t>
            </a:r>
            <a:r>
              <a:rPr lang="en-US">
                <a:latin typeface="Times New Roman" panose="02020603050405020304" pitchFamily="18" charset="0"/>
                <a:cs typeface="Times New Roman" panose="02020603050405020304" pitchFamily="18" charset="0"/>
              </a:rPr>
              <a:t>ho ví dụ - kiểm tra log.</a:t>
            </a:r>
          </a:p>
          <a:p>
            <a:r>
              <a:rPr lang="en-US" b="1">
                <a:latin typeface="Times New Roman" panose="02020603050405020304" pitchFamily="18" charset="0"/>
                <a:cs typeface="Times New Roman" panose="02020603050405020304" pitchFamily="18" charset="0"/>
              </a:rPr>
              <a:t>let </a:t>
            </a:r>
            <a:r>
              <a:rPr lang="en-US">
                <a:latin typeface="Times New Roman" panose="02020603050405020304" pitchFamily="18" charset="0"/>
                <a:cs typeface="Times New Roman" panose="02020603050405020304" pitchFamily="18" charset="0"/>
              </a:rPr>
              <a:t>: js có lexical variable scoping ( biến phạm vi ). </a:t>
            </a:r>
          </a:p>
          <a:p>
            <a:pPr lvl="1"/>
            <a:r>
              <a:rPr lang="en-US">
                <a:latin typeface="Times New Roman" panose="02020603050405020304" pitchFamily="18" charset="0"/>
                <a:cs typeface="Times New Roman" panose="02020603050405020304" pitchFamily="18" charset="0"/>
              </a:rPr>
              <a:t>Dùng định phạm vi, chặn phạm vi cho biến.</a:t>
            </a:r>
          </a:p>
          <a:p>
            <a:pPr lvl="1"/>
            <a:r>
              <a:rPr lang="en-US">
                <a:latin typeface="Times New Roman" panose="02020603050405020304" pitchFamily="18" charset="0"/>
                <a:cs typeface="Times New Roman" panose="02020603050405020304" pitchFamily="18" charset="0"/>
              </a:rPr>
              <a:t>Ta có thể tạo ra </a:t>
            </a:r>
            <a:r>
              <a:rPr lang="en-US" b="1">
                <a:latin typeface="Times New Roman" panose="02020603050405020304" pitchFamily="18" charset="0"/>
                <a:cs typeface="Times New Roman" panose="02020603050405020304" pitchFamily="18" charset="0"/>
              </a:rPr>
              <a:t>code blocks </a:t>
            </a:r>
            <a:r>
              <a:rPr lang="en-US">
                <a:latin typeface="Times New Roman" panose="02020603050405020304" pitchFamily="18" charset="0"/>
                <a:cs typeface="Times New Roman" panose="02020603050405020304" pitchFamily="18" charset="0"/>
              </a:rPr>
              <a:t>với cặp ngoặc nhọn ({  }). </a:t>
            </a:r>
          </a:p>
          <a:p>
            <a:pPr lvl="1"/>
            <a:r>
              <a:rPr lang="en-US">
                <a:latin typeface="Times New Roman" panose="02020603050405020304" pitchFamily="18" charset="0"/>
                <a:cs typeface="Times New Roman" panose="02020603050405020304" pitchFamily="18" charset="0"/>
              </a:rPr>
              <a:t>Với function. {} dùng để chặn phạm vị của biến hoặc VD : </a:t>
            </a:r>
            <a:r>
              <a:rPr lang="en-US" b="1">
                <a:latin typeface="Times New Roman" panose="02020603050405020304" pitchFamily="18" charset="0"/>
                <a:cs typeface="Times New Roman" panose="02020603050405020304" pitchFamily="18" charset="0"/>
              </a:rPr>
              <a:t>if/else</a:t>
            </a:r>
          </a:p>
          <a:p>
            <a:pPr lvl="1"/>
            <a:r>
              <a:rPr lang="en-US">
                <a:latin typeface="Times New Roman" panose="02020603050405020304" pitchFamily="18" charset="0"/>
                <a:cs typeface="Times New Roman" panose="02020603050405020304" pitchFamily="18" charset="0"/>
              </a:rPr>
              <a:t>Nếu sử dụng từ khóa </a:t>
            </a:r>
            <a:r>
              <a:rPr lang="en-US" b="1">
                <a:latin typeface="Times New Roman" panose="02020603050405020304" pitchFamily="18" charset="0"/>
                <a:cs typeface="Times New Roman" panose="02020603050405020304" pitchFamily="18" charset="0"/>
              </a:rPr>
              <a:t>var </a:t>
            </a:r>
            <a:r>
              <a:rPr lang="en-US">
                <a:latin typeface="Times New Roman" panose="02020603050405020304" pitchFamily="18" charset="0"/>
                <a:cs typeface="Times New Roman" panose="02020603050405020304" pitchFamily="18" charset="0"/>
              </a:rPr>
              <a:t>ta không thể định phạm vị cho một biến. </a:t>
            </a:r>
          </a:p>
        </p:txBody>
      </p:sp>
      <p:pic>
        <p:nvPicPr>
          <p:cNvPr id="4" name="Picture 3">
            <a:extLst>
              <a:ext uri="{FF2B5EF4-FFF2-40B4-BE49-F238E27FC236}">
                <a16:creationId xmlns:a16="http://schemas.microsoft.com/office/drawing/2014/main" id="{EF0A8884-7129-4EE8-A048-E72D1352F8DA}"/>
              </a:ext>
            </a:extLst>
          </p:cNvPr>
          <p:cNvPicPr>
            <a:picLocks noChangeAspect="1"/>
          </p:cNvPicPr>
          <p:nvPr/>
        </p:nvPicPr>
        <p:blipFill>
          <a:blip r:embed="rId2"/>
          <a:stretch>
            <a:fillRect/>
          </a:stretch>
        </p:blipFill>
        <p:spPr>
          <a:xfrm>
            <a:off x="662172" y="4963958"/>
            <a:ext cx="4686300" cy="1724025"/>
          </a:xfrm>
          <a:prstGeom prst="rect">
            <a:avLst/>
          </a:prstGeom>
        </p:spPr>
      </p:pic>
      <p:pic>
        <p:nvPicPr>
          <p:cNvPr id="5" name="Picture 4">
            <a:extLst>
              <a:ext uri="{FF2B5EF4-FFF2-40B4-BE49-F238E27FC236}">
                <a16:creationId xmlns:a16="http://schemas.microsoft.com/office/drawing/2014/main" id="{B1C66CD6-8F92-40CE-B2D7-5260F016A636}"/>
              </a:ext>
            </a:extLst>
          </p:cNvPr>
          <p:cNvPicPr>
            <a:picLocks noChangeAspect="1"/>
          </p:cNvPicPr>
          <p:nvPr/>
        </p:nvPicPr>
        <p:blipFill>
          <a:blip r:embed="rId3"/>
          <a:stretch>
            <a:fillRect/>
          </a:stretch>
        </p:blipFill>
        <p:spPr>
          <a:xfrm>
            <a:off x="6156294" y="4963958"/>
            <a:ext cx="4495800" cy="1714500"/>
          </a:xfrm>
          <a:prstGeom prst="rect">
            <a:avLst/>
          </a:prstGeom>
        </p:spPr>
      </p:pic>
      <p:sp>
        <p:nvSpPr>
          <p:cNvPr id="6" name="Arrow: Right 5">
            <a:extLst>
              <a:ext uri="{FF2B5EF4-FFF2-40B4-BE49-F238E27FC236}">
                <a16:creationId xmlns:a16="http://schemas.microsoft.com/office/drawing/2014/main" id="{5C01141C-0C70-43B3-A0C8-44DCD94B12F6}"/>
              </a:ext>
            </a:extLst>
          </p:cNvPr>
          <p:cNvSpPr/>
          <p:nvPr/>
        </p:nvSpPr>
        <p:spPr>
          <a:xfrm>
            <a:off x="5451262" y="5610941"/>
            <a:ext cx="576676" cy="36373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1433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const, let</a:t>
            </a:r>
          </a:p>
        </p:txBody>
      </p:sp>
      <p:sp>
        <p:nvSpPr>
          <p:cNvPr id="3" name="Subtitle 2">
            <a:extLst>
              <a:ext uri="{FF2B5EF4-FFF2-40B4-BE49-F238E27FC236}">
                <a16:creationId xmlns:a16="http://schemas.microsoft.com/office/drawing/2014/main"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ES6, để khai báo 1 biến : từ khóa </a:t>
            </a:r>
            <a:r>
              <a:rPr lang="en-US" b="1">
                <a:latin typeface="Times New Roman" panose="02020603050405020304" pitchFamily="18" charset="0"/>
                <a:cs typeface="Times New Roman" panose="02020603050405020304" pitchFamily="18" charset="0"/>
              </a:rPr>
              <a:t>var</a:t>
            </a:r>
            <a:r>
              <a:rPr lang="en-US">
                <a:latin typeface="Times New Roman" panose="02020603050405020304" pitchFamily="18" charset="0"/>
                <a:cs typeface="Times New Roman" panose="02020603050405020304" pitchFamily="18" charset="0"/>
              </a:rPr>
              <a:t>. </a:t>
            </a:r>
          </a:p>
          <a:p>
            <a:r>
              <a:rPr lang="en-US" b="1">
                <a:latin typeface="Times New Roman" panose="02020603050405020304" pitchFamily="18" charset="0"/>
                <a:cs typeface="Times New Roman" panose="02020603050405020304" pitchFamily="18" charset="0"/>
              </a:rPr>
              <a:t>const </a:t>
            </a:r>
            <a:r>
              <a:rPr lang="en-US">
                <a:latin typeface="Times New Roman" panose="02020603050405020304" pitchFamily="18" charset="0"/>
                <a:cs typeface="Times New Roman" panose="02020603050405020304" pitchFamily="18" charset="0"/>
              </a:rPr>
              <a:t>:</a:t>
            </a:r>
            <a:r>
              <a:rPr lang="en-US" b="1">
                <a:latin typeface="Times New Roman" panose="02020603050405020304" pitchFamily="18" charset="0"/>
                <a:cs typeface="Times New Roman" panose="02020603050405020304" pitchFamily="18" charset="0"/>
              </a:rPr>
              <a:t> c</a:t>
            </a:r>
            <a:r>
              <a:rPr lang="en-US">
                <a:latin typeface="Times New Roman" panose="02020603050405020304" pitchFamily="18" charset="0"/>
                <a:cs typeface="Times New Roman" panose="02020603050405020304" pitchFamily="18" charset="0"/>
              </a:rPr>
              <a:t>ho ví dụ - kiểm tra log.</a:t>
            </a:r>
          </a:p>
          <a:p>
            <a:r>
              <a:rPr lang="en-US" b="1">
                <a:latin typeface="Times New Roman" panose="02020603050405020304" pitchFamily="18" charset="0"/>
                <a:cs typeface="Times New Roman" panose="02020603050405020304" pitchFamily="18" charset="0"/>
              </a:rPr>
              <a:t>let </a:t>
            </a:r>
            <a:r>
              <a:rPr lang="en-US">
                <a:latin typeface="Times New Roman" panose="02020603050405020304" pitchFamily="18" charset="0"/>
                <a:cs typeface="Times New Roman" panose="02020603050405020304" pitchFamily="18" charset="0"/>
              </a:rPr>
              <a:t>: js có lexical variable scoping ( biến phạm vi ). </a:t>
            </a:r>
          </a:p>
          <a:p>
            <a:pPr lvl="1"/>
            <a:r>
              <a:rPr lang="en-US">
                <a:latin typeface="Times New Roman" panose="02020603050405020304" pitchFamily="18" charset="0"/>
                <a:cs typeface="Times New Roman" panose="02020603050405020304" pitchFamily="18" charset="0"/>
              </a:rPr>
              <a:t>Dùng định phạm vi, chặn phạm vi cho biến.</a:t>
            </a:r>
          </a:p>
          <a:p>
            <a:pPr lvl="1"/>
            <a:r>
              <a:rPr lang="en-US">
                <a:latin typeface="Times New Roman" panose="02020603050405020304" pitchFamily="18" charset="0"/>
                <a:cs typeface="Times New Roman" panose="02020603050405020304" pitchFamily="18" charset="0"/>
              </a:rPr>
              <a:t>Ta có thể tạo ra </a:t>
            </a:r>
            <a:r>
              <a:rPr lang="en-US" b="1">
                <a:latin typeface="Times New Roman" panose="02020603050405020304" pitchFamily="18" charset="0"/>
                <a:cs typeface="Times New Roman" panose="02020603050405020304" pitchFamily="18" charset="0"/>
              </a:rPr>
              <a:t>code blocks </a:t>
            </a:r>
            <a:r>
              <a:rPr lang="en-US">
                <a:latin typeface="Times New Roman" panose="02020603050405020304" pitchFamily="18" charset="0"/>
                <a:cs typeface="Times New Roman" panose="02020603050405020304" pitchFamily="18" charset="0"/>
              </a:rPr>
              <a:t>với cặp ngoặc nhọn ({  }). </a:t>
            </a:r>
          </a:p>
          <a:p>
            <a:pPr lvl="1"/>
            <a:r>
              <a:rPr lang="en-US">
                <a:latin typeface="Times New Roman" panose="02020603050405020304" pitchFamily="18" charset="0"/>
                <a:cs typeface="Times New Roman" panose="02020603050405020304" pitchFamily="18" charset="0"/>
              </a:rPr>
              <a:t>Với function. {} dùng để chặn phạm vị của biến hoặc VD : </a:t>
            </a:r>
            <a:r>
              <a:rPr lang="en-US" b="1">
                <a:latin typeface="Times New Roman" panose="02020603050405020304" pitchFamily="18" charset="0"/>
                <a:cs typeface="Times New Roman" panose="02020603050405020304" pitchFamily="18" charset="0"/>
              </a:rPr>
              <a:t>if/else</a:t>
            </a:r>
          </a:p>
          <a:p>
            <a:pPr lvl="1"/>
            <a:r>
              <a:rPr lang="en-US">
                <a:latin typeface="Times New Roman" panose="02020603050405020304" pitchFamily="18" charset="0"/>
                <a:cs typeface="Times New Roman" panose="02020603050405020304" pitchFamily="18" charset="0"/>
              </a:rPr>
              <a:t>Nếu sử dụng từ khóa </a:t>
            </a:r>
            <a:r>
              <a:rPr lang="en-US" b="1">
                <a:latin typeface="Times New Roman" panose="02020603050405020304" pitchFamily="18" charset="0"/>
                <a:cs typeface="Times New Roman" panose="02020603050405020304" pitchFamily="18" charset="0"/>
              </a:rPr>
              <a:t>var </a:t>
            </a:r>
            <a:r>
              <a:rPr lang="en-US">
                <a:latin typeface="Times New Roman" panose="02020603050405020304" pitchFamily="18" charset="0"/>
                <a:cs typeface="Times New Roman" panose="02020603050405020304" pitchFamily="18" charset="0"/>
              </a:rPr>
              <a:t>ta không thể định phạm vị cho một biến. </a:t>
            </a:r>
          </a:p>
        </p:txBody>
      </p:sp>
      <p:pic>
        <p:nvPicPr>
          <p:cNvPr id="7" name="Picture 6">
            <a:extLst>
              <a:ext uri="{FF2B5EF4-FFF2-40B4-BE49-F238E27FC236}">
                <a16:creationId xmlns:a16="http://schemas.microsoft.com/office/drawing/2014/main" id="{6EB7D1A2-B85C-4BD2-951D-48465943662D}"/>
              </a:ext>
            </a:extLst>
          </p:cNvPr>
          <p:cNvPicPr>
            <a:picLocks noChangeAspect="1"/>
          </p:cNvPicPr>
          <p:nvPr/>
        </p:nvPicPr>
        <p:blipFill>
          <a:blip r:embed="rId2"/>
          <a:stretch>
            <a:fillRect/>
          </a:stretch>
        </p:blipFill>
        <p:spPr>
          <a:xfrm>
            <a:off x="7193270" y="1422230"/>
            <a:ext cx="4676775" cy="1971675"/>
          </a:xfrm>
          <a:prstGeom prst="rect">
            <a:avLst/>
          </a:prstGeom>
        </p:spPr>
      </p:pic>
    </p:spTree>
    <p:extLst>
      <p:ext uri="{BB962C8B-B14F-4D97-AF65-F5344CB8AC3E}">
        <p14:creationId xmlns:p14="http://schemas.microsoft.com/office/powerpoint/2010/main" val="67974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1538</TotalTime>
  <Words>3315</Words>
  <Application>Microsoft Office PowerPoint</Application>
  <PresentationFormat>Widescreen</PresentationFormat>
  <Paragraphs>356</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Century Gothic</vt:lpstr>
      <vt:lpstr>Times New Roman</vt:lpstr>
      <vt:lpstr>Wingdings 3</vt:lpstr>
      <vt:lpstr>Ion</vt:lpstr>
      <vt:lpstr>ReactJS</vt:lpstr>
      <vt:lpstr>0. Giới thiệu</vt:lpstr>
      <vt:lpstr>0. Giới thiệu</vt:lpstr>
      <vt:lpstr>1. React Developer Tools</vt:lpstr>
      <vt:lpstr>2. Node.JS</vt:lpstr>
      <vt:lpstr>3. IDE : Sublime Text 3</vt:lpstr>
      <vt:lpstr>3. YARN</vt:lpstr>
      <vt:lpstr>4. ES6 : const, let</vt:lpstr>
      <vt:lpstr>4. ES6 : const, let</vt:lpstr>
      <vt:lpstr>4. ES6 : Template Strings</vt:lpstr>
      <vt:lpstr>4. ES6 : Default Parameters</vt:lpstr>
      <vt:lpstr>4. ES6 : Arrow Functions</vt:lpstr>
      <vt:lpstr>4. ES6 : Object &amp; Arrays </vt:lpstr>
      <vt:lpstr>4. ES6 : Object &amp; Arrays Destructing</vt:lpstr>
      <vt:lpstr>4. ES6 : Object &amp; Arrays Object Literal</vt:lpstr>
      <vt:lpstr>4. ES6 : Object &amp; Arrays Object Literal</vt:lpstr>
      <vt:lpstr>4. ES6 : Object &amp; Arrays Spread Operator</vt:lpstr>
      <vt:lpstr>5. ReactJS : Khởi tạo project đầu tiên</vt:lpstr>
      <vt:lpstr>6. Cấu trúc thư mục</vt:lpstr>
      <vt:lpstr>7. Component</vt:lpstr>
      <vt:lpstr>8. Sử dụng resource, template</vt:lpstr>
      <vt:lpstr>9. Component</vt:lpstr>
      <vt:lpstr>10. JSX</vt:lpstr>
      <vt:lpstr>10. JSX : Mở rộng</vt:lpstr>
      <vt:lpstr>11. Props</vt:lpstr>
      <vt:lpstr>12. Handling Events</vt:lpstr>
      <vt:lpstr>13. Refs</vt:lpstr>
      <vt:lpstr>14. State</vt:lpstr>
      <vt:lpstr>15. Form</vt:lpstr>
      <vt:lpstr>15. LifeCycle Hook : Vòng đời component</vt:lpstr>
      <vt:lpstr>15. LifeCycle Hook : Mounting</vt:lpstr>
      <vt:lpstr>15. LifeCycle Hook : Updating</vt:lpstr>
      <vt:lpstr>15. LifeCycle Hook : UnMounting</vt:lpstr>
      <vt:lpstr>16. LocalStorage &amp; SessionStorage</vt:lpstr>
      <vt:lpstr>17. Redux</vt:lpstr>
      <vt:lpstr>17. Redux</vt:lpstr>
      <vt:lpstr>17. Redux : Trainning</vt:lpstr>
      <vt:lpstr>17. Redux : Trainning</vt:lpstr>
      <vt:lpstr>17. Redux : Tách nhỏ từng thư mục</vt:lpstr>
      <vt:lpstr>17. Redux : Tách nhỏ từng thư mục</vt:lpstr>
      <vt:lpstr>17. Redux : Redux DevTools</vt:lpstr>
      <vt:lpstr>18. Visual Studio Code ( Mới Nhất )</vt:lpstr>
      <vt:lpstr>18. Visual Studio Code ( Mới Nhất )</vt:lpstr>
      <vt:lpstr>18. Visual Studio Code ( Mới Nhất )</vt:lpstr>
      <vt:lpstr>19. Redux : Container</vt:lpstr>
      <vt:lpstr>20. React-Router</vt:lpstr>
      <vt:lpstr>20. React-Router : Sử dụng</vt:lpstr>
      <vt:lpstr>20. React-Router : Không tìm thấy router phù hợp</vt:lpstr>
      <vt:lpstr>20. React-Router : Tìm hiểu về đối tượng match</vt:lpstr>
      <vt:lpstr>20. React-Router : Tìm hiểu về đối tượng Prompt</vt:lpstr>
      <vt:lpstr>20. React-Router : Tìm hiểu về đối tượng Redirect</vt:lpstr>
      <vt:lpstr>21. Call API : Sử dụng 1 số thư viện gọi API</vt:lpstr>
      <vt:lpstr>21. Call API : Sử dụng 1 số thư viện gọi API</vt:lpstr>
      <vt:lpstr>21. Call API : Sử dụng 1 số thư viện gọi API</vt:lpstr>
      <vt:lpstr>21. Call API : Sử dụng 1 số thư viện gọi API</vt:lpstr>
      <vt:lpstr>21. Call API : Giới thiệu một số API</vt:lpstr>
      <vt:lpstr>21. Call API : Một Số Thư Viện Hỗ Trợ Kết Nối API</vt:lpstr>
      <vt:lpstr>22. Async Action</vt:lpstr>
      <vt:lpstr>22. Middleware trong redux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nghiepuit</dc:creator>
  <cp:lastModifiedBy>nghiepuit</cp:lastModifiedBy>
  <cp:revision>534</cp:revision>
  <dcterms:created xsi:type="dcterms:W3CDTF">2017-09-09T18:26:17Z</dcterms:created>
  <dcterms:modified xsi:type="dcterms:W3CDTF">2017-11-21T15:02:50Z</dcterms:modified>
</cp:coreProperties>
</file>