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sldIdLst>
    <p:sldId id="530" r:id="rId5"/>
    <p:sldId id="548" r:id="rId6"/>
    <p:sldId id="549" r:id="rId7"/>
    <p:sldId id="534" r:id="rId8"/>
    <p:sldId id="551" r:id="rId9"/>
    <p:sldId id="552" r:id="rId10"/>
    <p:sldId id="553" r:id="rId11"/>
    <p:sldId id="554" r:id="rId12"/>
    <p:sldId id="555" r:id="rId13"/>
    <p:sldId id="556" r:id="rId14"/>
    <p:sldId id="55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1" id="{E92B4483-F119-D346-A0E9-9CFC8BB0E00C}">
          <p14:sldIdLst>
            <p14:sldId id="530"/>
            <p14:sldId id="548"/>
            <p14:sldId id="549"/>
            <p14:sldId id="534"/>
            <p14:sldId id="551"/>
            <p14:sldId id="552"/>
            <p14:sldId id="553"/>
            <p14:sldId id="554"/>
            <p14:sldId id="555"/>
            <p14:sldId id="556"/>
            <p14:sldId id="557"/>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8" autoAdjust="0"/>
    <p:restoredTop sz="94480"/>
  </p:normalViewPr>
  <p:slideViewPr>
    <p:cSldViewPr snapToGrid="0">
      <p:cViewPr varScale="1">
        <p:scale>
          <a:sx n="128" d="100"/>
          <a:sy n="128" d="100"/>
        </p:scale>
        <p:origin x="1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th Beckett" userId="7b293baf-36f7-4370-894f-fbd750732c3f" providerId="ADAL" clId="{61BF6FA5-A0E5-874D-87DD-BE66671B8B22}"/>
    <pc:docChg chg="custSel modSld">
      <pc:chgData name="Seth Beckett" userId="7b293baf-36f7-4370-894f-fbd750732c3f" providerId="ADAL" clId="{61BF6FA5-A0E5-874D-87DD-BE66671B8B22}" dt="2023-08-12T02:19:01.465" v="220" actId="20577"/>
      <pc:docMkLst>
        <pc:docMk/>
      </pc:docMkLst>
      <pc:sldChg chg="modSp mod">
        <pc:chgData name="Seth Beckett" userId="7b293baf-36f7-4370-894f-fbd750732c3f" providerId="ADAL" clId="{61BF6FA5-A0E5-874D-87DD-BE66671B8B22}" dt="2023-08-12T02:14:46.708" v="1" actId="20577"/>
        <pc:sldMkLst>
          <pc:docMk/>
          <pc:sldMk cId="1723491119" sldId="530"/>
        </pc:sldMkLst>
        <pc:spChg chg="mod">
          <ac:chgData name="Seth Beckett" userId="7b293baf-36f7-4370-894f-fbd750732c3f" providerId="ADAL" clId="{61BF6FA5-A0E5-874D-87DD-BE66671B8B22}" dt="2023-08-12T02:14:46.708" v="1" actId="20577"/>
          <ac:spMkLst>
            <pc:docMk/>
            <pc:sldMk cId="1723491119" sldId="530"/>
            <ac:spMk id="2" creationId="{DC870DB4-0446-EF22-E8E0-3A5B83923AC0}"/>
          </ac:spMkLst>
        </pc:spChg>
      </pc:sldChg>
      <pc:sldChg chg="modSp mod">
        <pc:chgData name="Seth Beckett" userId="7b293baf-36f7-4370-894f-fbd750732c3f" providerId="ADAL" clId="{61BF6FA5-A0E5-874D-87DD-BE66671B8B22}" dt="2023-08-12T02:19:01.465" v="220" actId="20577"/>
        <pc:sldMkLst>
          <pc:docMk/>
          <pc:sldMk cId="362782339" sldId="534"/>
        </pc:sldMkLst>
        <pc:spChg chg="mod">
          <ac:chgData name="Seth Beckett" userId="7b293baf-36f7-4370-894f-fbd750732c3f" providerId="ADAL" clId="{61BF6FA5-A0E5-874D-87DD-BE66671B8B22}" dt="2023-08-12T02:18:18.895" v="71" actId="20577"/>
          <ac:spMkLst>
            <pc:docMk/>
            <pc:sldMk cId="362782339" sldId="534"/>
            <ac:spMk id="2" creationId="{797310B5-D907-A977-7A9C-69F8BEB7BB3F}"/>
          </ac:spMkLst>
        </pc:spChg>
        <pc:spChg chg="mod">
          <ac:chgData name="Seth Beckett" userId="7b293baf-36f7-4370-894f-fbd750732c3f" providerId="ADAL" clId="{61BF6FA5-A0E5-874D-87DD-BE66671B8B22}" dt="2023-08-12T02:19:01.465" v="220" actId="20577"/>
          <ac:spMkLst>
            <pc:docMk/>
            <pc:sldMk cId="362782339" sldId="534"/>
            <ac:spMk id="3" creationId="{C05FF0B8-5B51-7376-0271-8D849CA3F8A8}"/>
          </ac:spMkLst>
        </pc:spChg>
      </pc:sldChg>
      <pc:sldChg chg="delSp mod">
        <pc:chgData name="Seth Beckett" userId="7b293baf-36f7-4370-894f-fbd750732c3f" providerId="ADAL" clId="{61BF6FA5-A0E5-874D-87DD-BE66671B8B22}" dt="2023-08-12T02:14:52.918" v="2" actId="478"/>
        <pc:sldMkLst>
          <pc:docMk/>
          <pc:sldMk cId="3134720277" sldId="548"/>
        </pc:sldMkLst>
        <pc:spChg chg="del">
          <ac:chgData name="Seth Beckett" userId="7b293baf-36f7-4370-894f-fbd750732c3f" providerId="ADAL" clId="{61BF6FA5-A0E5-874D-87DD-BE66671B8B22}" dt="2023-08-12T02:14:52.918" v="2" actId="478"/>
          <ac:spMkLst>
            <pc:docMk/>
            <pc:sldMk cId="3134720277" sldId="548"/>
            <ac:spMk id="4" creationId="{DDD0AE42-75AF-229C-2692-C10ADA4FFA83}"/>
          </ac:spMkLst>
        </pc:spChg>
      </pc:sldChg>
      <pc:sldChg chg="delSp modSp mod">
        <pc:chgData name="Seth Beckett" userId="7b293baf-36f7-4370-894f-fbd750732c3f" providerId="ADAL" clId="{61BF6FA5-A0E5-874D-87DD-BE66671B8B22}" dt="2023-08-12T02:15:02.291" v="4" actId="478"/>
        <pc:sldMkLst>
          <pc:docMk/>
          <pc:sldMk cId="3713828111" sldId="555"/>
        </pc:sldMkLst>
        <pc:spChg chg="del mod">
          <ac:chgData name="Seth Beckett" userId="7b293baf-36f7-4370-894f-fbd750732c3f" providerId="ADAL" clId="{61BF6FA5-A0E5-874D-87DD-BE66671B8B22}" dt="2023-08-12T02:15:02.291" v="4" actId="478"/>
          <ac:spMkLst>
            <pc:docMk/>
            <pc:sldMk cId="3713828111" sldId="555"/>
            <ac:spMk id="7" creationId="{A9F57080-19CA-8BBA-6050-8494551D461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83AA67-1504-9A44-9DA0-5C51C23CB25D}" type="doc">
      <dgm:prSet loTypeId="urn:microsoft.com/office/officeart/2005/8/layout/chevron1" loCatId="" qsTypeId="urn:microsoft.com/office/officeart/2005/8/quickstyle/simple1" qsCatId="simple" csTypeId="urn:microsoft.com/office/officeart/2005/8/colors/colorful1" csCatId="colorful" phldr="1"/>
      <dgm:spPr/>
    </dgm:pt>
    <dgm:pt modelId="{8F2C2B8F-CF1F-A448-A894-D2CC54A279CB}">
      <dgm:prSet phldrT="[Text]"/>
      <dgm:spPr/>
      <dgm:t>
        <a:bodyPr/>
        <a:lstStyle/>
        <a:p>
          <a:r>
            <a:rPr lang="en-US" dirty="0"/>
            <a:t>Create Imitation Data</a:t>
          </a:r>
        </a:p>
      </dgm:t>
    </dgm:pt>
    <dgm:pt modelId="{263A27C8-DC64-EA43-8FE4-5FD1DD1E150B}" type="parTrans" cxnId="{706DA36B-9A39-7E48-B151-D0CBF33F3716}">
      <dgm:prSet/>
      <dgm:spPr/>
      <dgm:t>
        <a:bodyPr/>
        <a:lstStyle/>
        <a:p>
          <a:endParaRPr lang="en-US"/>
        </a:p>
      </dgm:t>
    </dgm:pt>
    <dgm:pt modelId="{5B4B6530-BD30-CC42-9495-B07934DAAA7F}" type="sibTrans" cxnId="{706DA36B-9A39-7E48-B151-D0CBF33F3716}">
      <dgm:prSet/>
      <dgm:spPr/>
      <dgm:t>
        <a:bodyPr/>
        <a:lstStyle/>
        <a:p>
          <a:endParaRPr lang="en-US"/>
        </a:p>
      </dgm:t>
    </dgm:pt>
    <dgm:pt modelId="{4A4B4326-D479-364B-83CE-623B7B0DF551}">
      <dgm:prSet phldrT="[Text]"/>
      <dgm:spPr/>
      <dgm:t>
        <a:bodyPr/>
        <a:lstStyle/>
        <a:p>
          <a:r>
            <a:rPr lang="en-US" dirty="0"/>
            <a:t>Data Preprocessing</a:t>
          </a:r>
        </a:p>
      </dgm:t>
    </dgm:pt>
    <dgm:pt modelId="{97041AC4-40DE-7B42-B33C-8ECB97F86DD9}" type="parTrans" cxnId="{FA459B90-5722-4B40-B2EF-C66EF27AE92C}">
      <dgm:prSet/>
      <dgm:spPr/>
      <dgm:t>
        <a:bodyPr/>
        <a:lstStyle/>
        <a:p>
          <a:endParaRPr lang="en-US"/>
        </a:p>
      </dgm:t>
    </dgm:pt>
    <dgm:pt modelId="{F04AE64C-3CF3-1044-9800-B4434F215F87}" type="sibTrans" cxnId="{FA459B90-5722-4B40-B2EF-C66EF27AE92C}">
      <dgm:prSet/>
      <dgm:spPr/>
      <dgm:t>
        <a:bodyPr/>
        <a:lstStyle/>
        <a:p>
          <a:endParaRPr lang="en-US"/>
        </a:p>
      </dgm:t>
    </dgm:pt>
    <dgm:pt modelId="{B4DB5F13-5B54-194F-82D7-AFB4A4CB3EBA}">
      <dgm:prSet phldrT="[Text]"/>
      <dgm:spPr/>
      <dgm:t>
        <a:bodyPr/>
        <a:lstStyle/>
        <a:p>
          <a:r>
            <a:rPr lang="en-US" dirty="0"/>
            <a:t>Data Wrangling</a:t>
          </a:r>
        </a:p>
      </dgm:t>
    </dgm:pt>
    <dgm:pt modelId="{96C672E5-2634-BD4E-8AA0-E01B73477ADF}" type="parTrans" cxnId="{700BE29C-9884-794D-8841-39BEEAC3AC9B}">
      <dgm:prSet/>
      <dgm:spPr/>
      <dgm:t>
        <a:bodyPr/>
        <a:lstStyle/>
        <a:p>
          <a:endParaRPr lang="en-US"/>
        </a:p>
      </dgm:t>
    </dgm:pt>
    <dgm:pt modelId="{B94E74FF-56CD-0749-8429-B8E86BF84B76}" type="sibTrans" cxnId="{700BE29C-9884-794D-8841-39BEEAC3AC9B}">
      <dgm:prSet/>
      <dgm:spPr/>
      <dgm:t>
        <a:bodyPr/>
        <a:lstStyle/>
        <a:p>
          <a:endParaRPr lang="en-US"/>
        </a:p>
      </dgm:t>
    </dgm:pt>
    <dgm:pt modelId="{33696695-6A79-AF43-8DE1-20BD545FAC03}" type="pres">
      <dgm:prSet presAssocID="{CE83AA67-1504-9A44-9DA0-5C51C23CB25D}" presName="Name0" presStyleCnt="0">
        <dgm:presLayoutVars>
          <dgm:dir/>
          <dgm:animLvl val="lvl"/>
          <dgm:resizeHandles val="exact"/>
        </dgm:presLayoutVars>
      </dgm:prSet>
      <dgm:spPr/>
    </dgm:pt>
    <dgm:pt modelId="{E053A304-7262-2B4F-BE9F-69BCBBED17C2}" type="pres">
      <dgm:prSet presAssocID="{8F2C2B8F-CF1F-A448-A894-D2CC54A279CB}" presName="parTxOnly" presStyleLbl="node1" presStyleIdx="0" presStyleCnt="3">
        <dgm:presLayoutVars>
          <dgm:chMax val="0"/>
          <dgm:chPref val="0"/>
          <dgm:bulletEnabled val="1"/>
        </dgm:presLayoutVars>
      </dgm:prSet>
      <dgm:spPr/>
    </dgm:pt>
    <dgm:pt modelId="{D4892321-AE5A-8444-9939-85A8F201C557}" type="pres">
      <dgm:prSet presAssocID="{5B4B6530-BD30-CC42-9495-B07934DAAA7F}" presName="parTxOnlySpace" presStyleCnt="0"/>
      <dgm:spPr/>
    </dgm:pt>
    <dgm:pt modelId="{81C9350B-CD66-7643-AB22-4306F4A9CA59}" type="pres">
      <dgm:prSet presAssocID="{4A4B4326-D479-364B-83CE-623B7B0DF551}" presName="parTxOnly" presStyleLbl="node1" presStyleIdx="1" presStyleCnt="3">
        <dgm:presLayoutVars>
          <dgm:chMax val="0"/>
          <dgm:chPref val="0"/>
          <dgm:bulletEnabled val="1"/>
        </dgm:presLayoutVars>
      </dgm:prSet>
      <dgm:spPr/>
    </dgm:pt>
    <dgm:pt modelId="{A8DD85CF-9DCA-414A-91FD-021C0F8A46BF}" type="pres">
      <dgm:prSet presAssocID="{F04AE64C-3CF3-1044-9800-B4434F215F87}" presName="parTxOnlySpace" presStyleCnt="0"/>
      <dgm:spPr/>
    </dgm:pt>
    <dgm:pt modelId="{C168319D-835A-F04B-9014-62514327800C}" type="pres">
      <dgm:prSet presAssocID="{B4DB5F13-5B54-194F-82D7-AFB4A4CB3EBA}" presName="parTxOnly" presStyleLbl="node1" presStyleIdx="2" presStyleCnt="3">
        <dgm:presLayoutVars>
          <dgm:chMax val="0"/>
          <dgm:chPref val="0"/>
          <dgm:bulletEnabled val="1"/>
        </dgm:presLayoutVars>
      </dgm:prSet>
      <dgm:spPr/>
    </dgm:pt>
  </dgm:ptLst>
  <dgm:cxnLst>
    <dgm:cxn modelId="{706DA36B-9A39-7E48-B151-D0CBF33F3716}" srcId="{CE83AA67-1504-9A44-9DA0-5C51C23CB25D}" destId="{8F2C2B8F-CF1F-A448-A894-D2CC54A279CB}" srcOrd="0" destOrd="0" parTransId="{263A27C8-DC64-EA43-8FE4-5FD1DD1E150B}" sibTransId="{5B4B6530-BD30-CC42-9495-B07934DAAA7F}"/>
    <dgm:cxn modelId="{FA459B90-5722-4B40-B2EF-C66EF27AE92C}" srcId="{CE83AA67-1504-9A44-9DA0-5C51C23CB25D}" destId="{4A4B4326-D479-364B-83CE-623B7B0DF551}" srcOrd="1" destOrd="0" parTransId="{97041AC4-40DE-7B42-B33C-8ECB97F86DD9}" sibTransId="{F04AE64C-3CF3-1044-9800-B4434F215F87}"/>
    <dgm:cxn modelId="{700BE29C-9884-794D-8841-39BEEAC3AC9B}" srcId="{CE83AA67-1504-9A44-9DA0-5C51C23CB25D}" destId="{B4DB5F13-5B54-194F-82D7-AFB4A4CB3EBA}" srcOrd="2" destOrd="0" parTransId="{96C672E5-2634-BD4E-8AA0-E01B73477ADF}" sibTransId="{B94E74FF-56CD-0749-8429-B8E86BF84B76}"/>
    <dgm:cxn modelId="{2485C1BC-DFA0-D241-B284-36F29A7DAA78}" type="presOf" srcId="{8F2C2B8F-CF1F-A448-A894-D2CC54A279CB}" destId="{E053A304-7262-2B4F-BE9F-69BCBBED17C2}" srcOrd="0" destOrd="0" presId="urn:microsoft.com/office/officeart/2005/8/layout/chevron1"/>
    <dgm:cxn modelId="{2DD7C7C1-75BF-FE4B-9F47-58BC47494334}" type="presOf" srcId="{CE83AA67-1504-9A44-9DA0-5C51C23CB25D}" destId="{33696695-6A79-AF43-8DE1-20BD545FAC03}" srcOrd="0" destOrd="0" presId="urn:microsoft.com/office/officeart/2005/8/layout/chevron1"/>
    <dgm:cxn modelId="{881765DB-FD1A-DE45-9B15-F7D489295CAE}" type="presOf" srcId="{4A4B4326-D479-364B-83CE-623B7B0DF551}" destId="{81C9350B-CD66-7643-AB22-4306F4A9CA59}" srcOrd="0" destOrd="0" presId="urn:microsoft.com/office/officeart/2005/8/layout/chevron1"/>
    <dgm:cxn modelId="{50705BE3-A683-D644-8BEB-C56AF36D8823}" type="presOf" srcId="{B4DB5F13-5B54-194F-82D7-AFB4A4CB3EBA}" destId="{C168319D-835A-F04B-9014-62514327800C}" srcOrd="0" destOrd="0" presId="urn:microsoft.com/office/officeart/2005/8/layout/chevron1"/>
    <dgm:cxn modelId="{7D3890F6-B4B2-E045-97E0-E6D3E66972B5}" type="presParOf" srcId="{33696695-6A79-AF43-8DE1-20BD545FAC03}" destId="{E053A304-7262-2B4F-BE9F-69BCBBED17C2}" srcOrd="0" destOrd="0" presId="urn:microsoft.com/office/officeart/2005/8/layout/chevron1"/>
    <dgm:cxn modelId="{E3AD17DC-69BA-3842-80CA-C6A926646D67}" type="presParOf" srcId="{33696695-6A79-AF43-8DE1-20BD545FAC03}" destId="{D4892321-AE5A-8444-9939-85A8F201C557}" srcOrd="1" destOrd="0" presId="urn:microsoft.com/office/officeart/2005/8/layout/chevron1"/>
    <dgm:cxn modelId="{983C656C-ABE1-EF48-B156-A35D0E8B0F49}" type="presParOf" srcId="{33696695-6A79-AF43-8DE1-20BD545FAC03}" destId="{81C9350B-CD66-7643-AB22-4306F4A9CA59}" srcOrd="2" destOrd="0" presId="urn:microsoft.com/office/officeart/2005/8/layout/chevron1"/>
    <dgm:cxn modelId="{B746398D-6B8F-AE46-BEAA-761650A892FE}" type="presParOf" srcId="{33696695-6A79-AF43-8DE1-20BD545FAC03}" destId="{A8DD85CF-9DCA-414A-91FD-021C0F8A46BF}" srcOrd="3" destOrd="0" presId="urn:microsoft.com/office/officeart/2005/8/layout/chevron1"/>
    <dgm:cxn modelId="{631989F6-6E44-EC4B-A1DB-29485C69F275}" type="presParOf" srcId="{33696695-6A79-AF43-8DE1-20BD545FAC03}" destId="{C168319D-835A-F04B-9014-62514327800C}"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3A304-7262-2B4F-BE9F-69BCBBED17C2}">
      <dsp:nvSpPr>
        <dsp:cNvPr id="0" name=""/>
        <dsp:cNvSpPr/>
      </dsp:nvSpPr>
      <dsp:spPr>
        <a:xfrm>
          <a:off x="3035" y="1824661"/>
          <a:ext cx="3698170" cy="1479268"/>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a:t>Create Imitation Data</a:t>
          </a:r>
        </a:p>
      </dsp:txBody>
      <dsp:txXfrm>
        <a:off x="742669" y="1824661"/>
        <a:ext cx="2218902" cy="1479268"/>
      </dsp:txXfrm>
    </dsp:sp>
    <dsp:sp modelId="{81C9350B-CD66-7643-AB22-4306F4A9CA59}">
      <dsp:nvSpPr>
        <dsp:cNvPr id="0" name=""/>
        <dsp:cNvSpPr/>
      </dsp:nvSpPr>
      <dsp:spPr>
        <a:xfrm>
          <a:off x="3331388" y="1824661"/>
          <a:ext cx="3698170" cy="1479268"/>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a:t>Data Preprocessing</a:t>
          </a:r>
        </a:p>
      </dsp:txBody>
      <dsp:txXfrm>
        <a:off x="4071022" y="1824661"/>
        <a:ext cx="2218902" cy="1479268"/>
      </dsp:txXfrm>
    </dsp:sp>
    <dsp:sp modelId="{C168319D-835A-F04B-9014-62514327800C}">
      <dsp:nvSpPr>
        <dsp:cNvPr id="0" name=""/>
        <dsp:cNvSpPr/>
      </dsp:nvSpPr>
      <dsp:spPr>
        <a:xfrm>
          <a:off x="6659741" y="1824661"/>
          <a:ext cx="3698170" cy="1479268"/>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a:t>Data Wrangling</a:t>
          </a:r>
        </a:p>
      </dsp:txBody>
      <dsp:txXfrm>
        <a:off x="7399375" y="1824661"/>
        <a:ext cx="2218902" cy="147926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8/11/23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dirty="0"/>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dirty="0"/>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sethbeckett/stat5940-tutorial1" TargetMode="External"/><Relationship Id="rId1" Type="http://schemas.openxmlformats.org/officeDocument/2006/relationships/slideLayout" Target="../slideLayouts/slideLayout9.xml"/><Relationship Id="rId4" Type="http://schemas.openxmlformats.org/officeDocument/2006/relationships/hyperlink" Target="https://pngimg.com/download/7335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datasets/arashnic/hr-ana" TargetMode="Externa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STAT 5940:</a:t>
            </a:r>
            <a:br>
              <a:rPr lang="en-US" dirty="0"/>
            </a:br>
            <a:r>
              <a:rPr lang="en-US" dirty="0"/>
              <a:t>Tutorial 2</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Seth Beckett</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Conclusion</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r>
              <a:rPr lang="en-US" dirty="0">
                <a:latin typeface="Segoe UI Light" panose="020B0502040204020203" pitchFamily="34" charset="0"/>
                <a:ea typeface="+mn-lt"/>
                <a:cs typeface="Segoe UI Light" panose="020B0502040204020203" pitchFamily="34" charset="0"/>
              </a:rPr>
              <a:t>While this is just a simulated version of what I actually did, creating this flow in Python and integrating it with our systems decreased the processing time of HR data by 10-20x. Now my team (which is not the most technical team) can leverage this Python script to ensure data integrity and reduce manual labor.</a:t>
            </a:r>
            <a:endParaRPr lang="en-US" sz="1800" dirty="0">
              <a:solidFill>
                <a:schemeClr val="bg1"/>
              </a:solidFill>
              <a:latin typeface="Segoe UI Light" panose="020B0502040204020203" pitchFamily="34" charset="0"/>
              <a:ea typeface="+mn-lt"/>
              <a:cs typeface="Segoe UI Light" panose="020B0502040204020203" pitchFamily="34" charset="0"/>
            </a:endParaRPr>
          </a:p>
          <a:p>
            <a:endParaRPr lang="en-US" dirty="0"/>
          </a:p>
        </p:txBody>
      </p:sp>
    </p:spTree>
    <p:extLst>
      <p:ext uri="{BB962C8B-B14F-4D97-AF65-F5344CB8AC3E}">
        <p14:creationId xmlns:p14="http://schemas.microsoft.com/office/powerpoint/2010/main" val="1206538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Appendix</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p:txBody>
          <a:bodyPr/>
          <a:lstStyle/>
          <a:p>
            <a:r>
              <a:rPr lang="en-US" dirty="0"/>
              <a:t>Link to </a:t>
            </a:r>
            <a:r>
              <a:rPr lang="en-US" dirty="0" err="1"/>
              <a:t>Github</a:t>
            </a:r>
            <a:endParaRPr lang="en-US" dirty="0"/>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p:txBody>
          <a:bodyPr/>
          <a:lstStyle/>
          <a:p>
            <a:r>
              <a:rPr lang="en-US" dirty="0">
                <a:hlinkClick r:id="rId2"/>
              </a:rPr>
              <a:t>https://</a:t>
            </a:r>
            <a:r>
              <a:rPr lang="en-US" dirty="0" err="1">
                <a:hlinkClick r:id="rId2"/>
              </a:rPr>
              <a:t>github.com</a:t>
            </a:r>
            <a:r>
              <a:rPr lang="en-US" dirty="0">
                <a:hlinkClick r:id="rId2"/>
              </a:rPr>
              <a:t>/</a:t>
            </a:r>
            <a:r>
              <a:rPr lang="en-US" dirty="0" err="1">
                <a:hlinkClick r:id="rId2"/>
              </a:rPr>
              <a:t>sethbeckett</a:t>
            </a:r>
            <a:r>
              <a:rPr lang="en-US" dirty="0">
                <a:hlinkClick r:id="rId2"/>
              </a:rPr>
              <a:t>/stat5940-tutorial1</a:t>
            </a:r>
            <a:endParaRPr lang="en-US" dirty="0"/>
          </a:p>
        </p:txBody>
      </p:sp>
      <p:pic>
        <p:nvPicPr>
          <p:cNvPr id="20" name="Picture 19" descr="A logo of a cat&#10;&#10;Description automatically generated">
            <a:extLst>
              <a:ext uri="{FF2B5EF4-FFF2-40B4-BE49-F238E27FC236}">
                <a16:creationId xmlns:a16="http://schemas.microsoft.com/office/drawing/2014/main" id="{D3C191B4-9A10-411A-FF68-059A4210590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637365" y="1563754"/>
            <a:ext cx="3440980" cy="3107635"/>
          </a:xfrm>
          <a:prstGeom prst="rect">
            <a:avLst/>
          </a:prstGeom>
        </p:spPr>
      </p:pic>
    </p:spTree>
    <p:extLst>
      <p:ext uri="{BB962C8B-B14F-4D97-AF65-F5344CB8AC3E}">
        <p14:creationId xmlns:p14="http://schemas.microsoft.com/office/powerpoint/2010/main" val="2420740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Process</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Roadblocks</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Conclusion</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endParaRPr lang="en-US"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34720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a:lstStyle/>
          <a:p>
            <a:r>
              <a:rPr lang="en-US" dirty="0"/>
              <a:t>At Discover Financial Services, I work on the Enterprise Data Stewardship team. We are in charge of helping ensure compliance throughout the enterprise by training and accounting for data stewards, or those who are responsible for the production and consumption of data.</a:t>
            </a:r>
          </a:p>
          <a:p>
            <a:endParaRPr lang="en-US" dirty="0"/>
          </a:p>
        </p:txBody>
      </p:sp>
    </p:spTree>
    <p:extLst>
      <p:ext uri="{BB962C8B-B14F-4D97-AF65-F5344CB8AC3E}">
        <p14:creationId xmlns:p14="http://schemas.microsoft.com/office/powerpoint/2010/main" val="3465727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Excel sheet update automation</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p:txBody>
          <a:bodyPr/>
          <a:lstStyle/>
          <a:p>
            <a:r>
              <a:rPr lang="en-US" dirty="0"/>
              <a:t>Leveraging the use of Python to automate a process of manual excel updates, saving DFS 50+ hours per year!</a:t>
            </a:r>
          </a:p>
        </p:txBody>
      </p:sp>
    </p:spTree>
    <p:extLst>
      <p:ext uri="{BB962C8B-B14F-4D97-AF65-F5344CB8AC3E}">
        <p14:creationId xmlns:p14="http://schemas.microsoft.com/office/powerpoint/2010/main" val="362782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p:txBody>
          <a:bodyPr/>
          <a:lstStyle/>
          <a:p>
            <a:r>
              <a:rPr lang="en-US" dirty="0"/>
              <a:t>Process</a:t>
            </a: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5</a:t>
            </a:fld>
            <a:endParaRPr lang="en-US" dirty="0"/>
          </a:p>
        </p:txBody>
      </p:sp>
      <p:graphicFrame>
        <p:nvGraphicFramePr>
          <p:cNvPr id="18" name="Diagram 17">
            <a:extLst>
              <a:ext uri="{FF2B5EF4-FFF2-40B4-BE49-F238E27FC236}">
                <a16:creationId xmlns:a16="http://schemas.microsoft.com/office/drawing/2014/main" id="{79BF9B10-78AC-C1AC-812F-1A82654A89D1}"/>
              </a:ext>
            </a:extLst>
          </p:cNvPr>
          <p:cNvGraphicFramePr/>
          <p:nvPr>
            <p:extLst>
              <p:ext uri="{D42A27DB-BD31-4B8C-83A1-F6EECF244321}">
                <p14:modId xmlns:p14="http://schemas.microsoft.com/office/powerpoint/2010/main" val="747016954"/>
              </p:ext>
            </p:extLst>
          </p:nvPr>
        </p:nvGraphicFramePr>
        <p:xfrm>
          <a:off x="915526" y="1357884"/>
          <a:ext cx="10360947" cy="5128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8273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Process: Data Creation</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6</a:t>
            </a:fld>
            <a:endParaRPr lang="en-US" dirty="0"/>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545336" y="2067339"/>
            <a:ext cx="3621024" cy="3776870"/>
          </a:xfrm>
        </p:spPr>
        <p:txBody>
          <a:bodyPr/>
          <a:lstStyle/>
          <a:p>
            <a:r>
              <a:rPr lang="en-US" dirty="0"/>
              <a:t>Discover is </a:t>
            </a:r>
            <a:r>
              <a:rPr lang="en-US" i="1" dirty="0"/>
              <a:t>extremely </a:t>
            </a:r>
            <a:r>
              <a:rPr lang="en-US" dirty="0"/>
              <a:t>secure and strict about using and copying code and/or company data, so I first had to create dummy data that was similar to what I used</a:t>
            </a:r>
            <a:endParaRPr lang="en-US" i="1" dirty="0"/>
          </a:p>
          <a:p>
            <a:r>
              <a:rPr lang="en-US" dirty="0"/>
              <a:t>Steps:</a:t>
            </a:r>
          </a:p>
          <a:p>
            <a:pPr marL="800100" lvl="1" indent="-342900">
              <a:buFont typeface="+mj-lt"/>
              <a:buAutoNum type="arabicPeriod"/>
            </a:pPr>
            <a:r>
              <a:rPr lang="en-US" dirty="0"/>
              <a:t>Get fake HR data from Kaggle (</a:t>
            </a:r>
            <a:r>
              <a:rPr lang="en-US" dirty="0">
                <a:hlinkClick r:id="rId2"/>
              </a:rPr>
              <a:t>https://www.kaggle.com/datasets/arashnic/hr-ana</a:t>
            </a:r>
            <a:r>
              <a:rPr lang="en-US" dirty="0"/>
              <a:t>)</a:t>
            </a:r>
          </a:p>
          <a:p>
            <a:pPr marL="800100" lvl="1" indent="-342900">
              <a:buFont typeface="+mj-lt"/>
              <a:buAutoNum type="arabicPeriod"/>
            </a:pPr>
            <a:r>
              <a:rPr lang="en-US" dirty="0"/>
              <a:t>Read in data as pandas </a:t>
            </a:r>
            <a:r>
              <a:rPr lang="en-US" dirty="0" err="1"/>
              <a:t>dataframe</a:t>
            </a:r>
            <a:endParaRPr lang="en-US" dirty="0"/>
          </a:p>
          <a:p>
            <a:pPr marL="800100" lvl="1" indent="-342900">
              <a:buFont typeface="+mj-lt"/>
              <a:buAutoNum type="arabicPeriod"/>
            </a:pPr>
            <a:r>
              <a:rPr lang="en-US" dirty="0"/>
              <a:t>Make copies, representing different months</a:t>
            </a:r>
          </a:p>
          <a:p>
            <a:pPr marL="800100" lvl="1" indent="-342900">
              <a:buFont typeface="+mj-lt"/>
              <a:buAutoNum type="arabicPeriod"/>
            </a:pPr>
            <a:r>
              <a:rPr lang="en-US" dirty="0"/>
              <a:t>Randomly remove employees from different months to imitate employees leaving the company.</a:t>
            </a:r>
          </a:p>
        </p:txBody>
      </p:sp>
      <p:pic>
        <p:nvPicPr>
          <p:cNvPr id="16" name="Picture 15">
            <a:extLst>
              <a:ext uri="{FF2B5EF4-FFF2-40B4-BE49-F238E27FC236}">
                <a16:creationId xmlns:a16="http://schemas.microsoft.com/office/drawing/2014/main" id="{3DC1E6DA-2E1D-F731-D83A-A1499254E6D4}"/>
              </a:ext>
            </a:extLst>
          </p:cNvPr>
          <p:cNvPicPr>
            <a:picLocks noChangeAspect="1"/>
          </p:cNvPicPr>
          <p:nvPr/>
        </p:nvPicPr>
        <p:blipFill>
          <a:blip r:embed="rId3"/>
          <a:stretch>
            <a:fillRect/>
          </a:stretch>
        </p:blipFill>
        <p:spPr>
          <a:xfrm>
            <a:off x="5667726" y="2063491"/>
            <a:ext cx="6073700" cy="3780718"/>
          </a:xfrm>
          <a:prstGeom prst="rect">
            <a:avLst/>
          </a:prstGeom>
        </p:spPr>
      </p:pic>
    </p:spTree>
    <p:extLst>
      <p:ext uri="{BB962C8B-B14F-4D97-AF65-F5344CB8AC3E}">
        <p14:creationId xmlns:p14="http://schemas.microsoft.com/office/powerpoint/2010/main" val="3024376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Process: Data Preprocessing</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7</a:t>
            </a:fld>
            <a:endParaRPr lang="en-US" dirty="0"/>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545336" y="2067339"/>
            <a:ext cx="3621024" cy="3776870"/>
          </a:xfrm>
        </p:spPr>
        <p:txBody>
          <a:bodyPr/>
          <a:lstStyle/>
          <a:p>
            <a:r>
              <a:rPr lang="en-US" dirty="0"/>
              <a:t>Before we can format the data how we will need it in the future, we first need to join it all together.</a:t>
            </a:r>
            <a:endParaRPr lang="en-US" i="1" dirty="0"/>
          </a:p>
          <a:p>
            <a:r>
              <a:rPr lang="en-US" dirty="0"/>
              <a:t>Steps:</a:t>
            </a:r>
          </a:p>
          <a:p>
            <a:pPr marL="800100" lvl="1" indent="-342900">
              <a:buFont typeface="+mj-lt"/>
              <a:buAutoNum type="arabicPeriod"/>
            </a:pPr>
            <a:r>
              <a:rPr lang="en-US" dirty="0"/>
              <a:t>Convert all the HR CSV files into </a:t>
            </a:r>
            <a:r>
              <a:rPr lang="en-US" dirty="0" err="1"/>
              <a:t>dataframes</a:t>
            </a:r>
            <a:endParaRPr lang="en-US" dirty="0"/>
          </a:p>
          <a:p>
            <a:pPr marL="800100" lvl="1" indent="-342900">
              <a:buFont typeface="+mj-lt"/>
              <a:buAutoNum type="arabicPeriod"/>
            </a:pPr>
            <a:r>
              <a:rPr lang="en-US" dirty="0"/>
              <a:t>Create a column “extract date” that comes from the file name for each file (this will be used later)</a:t>
            </a:r>
          </a:p>
          <a:p>
            <a:pPr marL="800100" lvl="1" indent="-342900">
              <a:buFont typeface="+mj-lt"/>
              <a:buAutoNum type="arabicPeriod"/>
            </a:pPr>
            <a:r>
              <a:rPr lang="en-US" dirty="0"/>
              <a:t>Store the </a:t>
            </a:r>
            <a:r>
              <a:rPr lang="en-US" dirty="0" err="1"/>
              <a:t>dataframes</a:t>
            </a:r>
            <a:r>
              <a:rPr lang="en-US" dirty="0"/>
              <a:t> in a list</a:t>
            </a:r>
          </a:p>
        </p:txBody>
      </p:sp>
      <p:pic>
        <p:nvPicPr>
          <p:cNvPr id="3" name="Picture 2">
            <a:extLst>
              <a:ext uri="{FF2B5EF4-FFF2-40B4-BE49-F238E27FC236}">
                <a16:creationId xmlns:a16="http://schemas.microsoft.com/office/drawing/2014/main" id="{840C9BBA-B3E9-1CFD-E565-F5A697B8AA7D}"/>
              </a:ext>
            </a:extLst>
          </p:cNvPr>
          <p:cNvPicPr>
            <a:picLocks noChangeAspect="1"/>
          </p:cNvPicPr>
          <p:nvPr/>
        </p:nvPicPr>
        <p:blipFill>
          <a:blip r:embed="rId2"/>
          <a:stretch>
            <a:fillRect/>
          </a:stretch>
        </p:blipFill>
        <p:spPr>
          <a:xfrm>
            <a:off x="6096000" y="2483105"/>
            <a:ext cx="5274525" cy="2945338"/>
          </a:xfrm>
          <a:prstGeom prst="rect">
            <a:avLst/>
          </a:prstGeom>
        </p:spPr>
      </p:pic>
    </p:spTree>
    <p:extLst>
      <p:ext uri="{BB962C8B-B14F-4D97-AF65-F5344CB8AC3E}">
        <p14:creationId xmlns:p14="http://schemas.microsoft.com/office/powerpoint/2010/main" val="256136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Process: Data Wrangling</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8</a:t>
            </a:fld>
            <a:endParaRPr lang="en-US" dirty="0"/>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545336" y="2067339"/>
            <a:ext cx="3621024" cy="3776870"/>
          </a:xfrm>
        </p:spPr>
        <p:txBody>
          <a:bodyPr/>
          <a:lstStyle/>
          <a:p>
            <a:endParaRPr lang="en-US" dirty="0"/>
          </a:p>
          <a:p>
            <a:r>
              <a:rPr lang="en-US" dirty="0"/>
              <a:t>Now we format the data how in the way that the system expects them to be input.</a:t>
            </a:r>
          </a:p>
          <a:p>
            <a:r>
              <a:rPr lang="en-US" dirty="0"/>
              <a:t>Steps:</a:t>
            </a:r>
          </a:p>
          <a:p>
            <a:pPr marL="800100" lvl="1" indent="-342900">
              <a:buFont typeface="+mj-lt"/>
              <a:buAutoNum type="arabicPeriod"/>
            </a:pPr>
            <a:r>
              <a:rPr lang="en-US" dirty="0"/>
              <a:t>Change ‘gender’ and ‘</a:t>
            </a:r>
            <a:r>
              <a:rPr lang="en-US" dirty="0" err="1"/>
              <a:t>recruitment_channel</a:t>
            </a:r>
            <a:r>
              <a:rPr lang="en-US" dirty="0"/>
              <a:t>’ columns to be uppercase</a:t>
            </a:r>
          </a:p>
          <a:p>
            <a:pPr marL="800100" lvl="1" indent="-342900">
              <a:buFont typeface="+mj-lt"/>
              <a:buAutoNum type="arabicPeriod"/>
            </a:pPr>
            <a:r>
              <a:rPr lang="en-US" dirty="0"/>
              <a:t>Ensure that ‘</a:t>
            </a:r>
            <a:r>
              <a:rPr lang="en-US" dirty="0" err="1"/>
              <a:t>employee_id</a:t>
            </a:r>
            <a:r>
              <a:rPr lang="en-US" dirty="0"/>
              <a:t>’ is a string</a:t>
            </a:r>
          </a:p>
          <a:p>
            <a:pPr marL="800100" lvl="1" indent="-342900">
              <a:buFont typeface="+mj-lt"/>
              <a:buAutoNum type="arabicPeriod"/>
            </a:pPr>
            <a:r>
              <a:rPr lang="en-US" dirty="0"/>
              <a:t>Create a ‘</a:t>
            </a:r>
            <a:r>
              <a:rPr lang="en-US" dirty="0" err="1"/>
              <a:t>currently_active</a:t>
            </a:r>
            <a:r>
              <a:rPr lang="en-US" dirty="0"/>
              <a:t>’ indicator that tells whether an employee is still working for the company</a:t>
            </a:r>
          </a:p>
        </p:txBody>
      </p:sp>
      <p:pic>
        <p:nvPicPr>
          <p:cNvPr id="3" name="Picture 2">
            <a:extLst>
              <a:ext uri="{FF2B5EF4-FFF2-40B4-BE49-F238E27FC236}">
                <a16:creationId xmlns:a16="http://schemas.microsoft.com/office/drawing/2014/main" id="{EB244D67-0FDF-C9BB-7C46-4CECE076EFF6}"/>
              </a:ext>
            </a:extLst>
          </p:cNvPr>
          <p:cNvPicPr>
            <a:picLocks noChangeAspect="1"/>
          </p:cNvPicPr>
          <p:nvPr/>
        </p:nvPicPr>
        <p:blipFill>
          <a:blip r:embed="rId2"/>
          <a:stretch>
            <a:fillRect/>
          </a:stretch>
        </p:blipFill>
        <p:spPr>
          <a:xfrm>
            <a:off x="5166360" y="2516043"/>
            <a:ext cx="6891130" cy="3099566"/>
          </a:xfrm>
          <a:prstGeom prst="rect">
            <a:avLst/>
          </a:prstGeom>
        </p:spPr>
      </p:pic>
    </p:spTree>
    <p:extLst>
      <p:ext uri="{BB962C8B-B14F-4D97-AF65-F5344CB8AC3E}">
        <p14:creationId xmlns:p14="http://schemas.microsoft.com/office/powerpoint/2010/main" val="427216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Roadblocks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9</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p:txBody>
          <a:bodyPr/>
          <a:lstStyle/>
          <a:p>
            <a:r>
              <a:rPr lang="en-US" dirty="0"/>
              <a:t>Technical</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p:txBody>
          <a:bodyPr/>
          <a:lstStyle/>
          <a:p>
            <a:r>
              <a:rPr lang="en-US" dirty="0"/>
              <a:t>Trying to do this in both Tableau Flow and Python proved to be difficult (team knows Tableau flow, but running it in Python is much faster)</a:t>
            </a:r>
          </a:p>
          <a:p>
            <a:endParaRPr lang="en-US" dirty="0"/>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p:txBody>
          <a:bodyPr/>
          <a:lstStyle/>
          <a:p>
            <a:r>
              <a:rPr lang="en-US" dirty="0"/>
              <a:t>Other</a:t>
            </a:r>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p:txBody>
          <a:bodyPr/>
          <a:lstStyle/>
          <a:p>
            <a:r>
              <a:rPr lang="en-US" dirty="0"/>
              <a:t>Team is nontechnical, so any changes I made or code I created had to be meticulously documented</a:t>
            </a:r>
          </a:p>
          <a:p>
            <a:r>
              <a:rPr lang="en-US" dirty="0"/>
              <a:t>Balancing this project with other projects and responsibilities</a:t>
            </a:r>
          </a:p>
        </p:txBody>
      </p:sp>
    </p:spTree>
    <p:extLst>
      <p:ext uri="{BB962C8B-B14F-4D97-AF65-F5344CB8AC3E}">
        <p14:creationId xmlns:p14="http://schemas.microsoft.com/office/powerpoint/2010/main" val="3713828111"/>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CF8670-35D1-4455-AC7A-762B7388BE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A4A3FD6-E6BF-490E-B6B4-6A011394B0EB}">
  <ds:schemaRefs>
    <ds:schemaRef ds:uri="16c05727-aa75-4e4a-9b5f-8a80a1165891"/>
    <ds:schemaRef ds:uri="http://purl.org/dc/dcmitype/"/>
    <ds:schemaRef ds:uri="http://schemas.microsoft.com/office/2006/documentManagement/types"/>
    <ds:schemaRef ds:uri="http://schemas.microsoft.com/sharepoint/v3"/>
    <ds:schemaRef ds:uri="http://schemas.microsoft.com/office/2006/metadata/properties"/>
    <ds:schemaRef ds:uri="http://purl.org/dc/elements/1.1/"/>
    <ds:schemaRef ds:uri="http://www.w3.org/XML/1998/namespace"/>
    <ds:schemaRef ds:uri="http://schemas.microsoft.com/office/infopath/2007/PartnerControls"/>
    <ds:schemaRef ds:uri="http://purl.org/dc/terms/"/>
    <ds:schemaRef ds:uri="http://schemas.openxmlformats.org/package/2006/metadata/core-properties"/>
    <ds:schemaRef ds:uri="230e9df3-be65-4c73-a93b-d1236ebd677e"/>
    <ds:schemaRef ds:uri="71af3243-3dd4-4a8d-8c0d-dd76da1f02a5"/>
  </ds:schemaRefs>
</ds:datastoreItem>
</file>

<file path=customXml/itemProps3.xml><?xml version="1.0" encoding="utf-8"?>
<ds:datastoreItem xmlns:ds="http://schemas.openxmlformats.org/officeDocument/2006/customXml" ds:itemID="{43C4A95C-9007-4EA6-944B-306B6F2A0100}">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TM66925244</Template>
  <TotalTime>0</TotalTime>
  <Words>451</Words>
  <Application>Microsoft Macintosh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Courier New</vt:lpstr>
      <vt:lpstr>Segoe UI Light</vt:lpstr>
      <vt:lpstr>Tw Cen MT</vt:lpstr>
      <vt:lpstr>Office Theme</vt:lpstr>
      <vt:lpstr>STAT 5940: Tutorial 2</vt:lpstr>
      <vt:lpstr>CONTENTS</vt:lpstr>
      <vt:lpstr>INTRODUCTION</vt:lpstr>
      <vt:lpstr>Excel sheet update automation</vt:lpstr>
      <vt:lpstr>Process</vt:lpstr>
      <vt:lpstr>Process: Data Creation</vt:lpstr>
      <vt:lpstr>Process: Data Preprocessing</vt:lpstr>
      <vt:lpstr>Process: Data Wrangling</vt:lpstr>
      <vt:lpstr>Roadblocks</vt:lpstr>
      <vt:lpstr>Conclusion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2022-10-27T00:37:19Z</dcterms:created>
  <dcterms:modified xsi:type="dcterms:W3CDTF">2023-08-12T02:19:05Z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