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919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457200"/>
            <a:ext cx="914400" cy="914400"/>
          </a:xfrm>
          <a:prstGeom prst="ellipse">
            <a:avLst/>
          </a:prstGeom>
          <a:solidFill>
            <a:srgbClr val="FF1493"/>
          </a:solidFill>
          <a:ln/>
        </p:spPr>
      </p:sp>
      <p:sp>
        <p:nvSpPr>
          <p:cNvPr id="3" name="Shape 1"/>
          <p:cNvSpPr/>
          <p:nvPr/>
        </p:nvSpPr>
        <p:spPr>
          <a:xfrm>
            <a:off x="7772400" y="3657600"/>
            <a:ext cx="914400" cy="914400"/>
          </a:xfrm>
          <a:prstGeom prst="ellipse">
            <a:avLst/>
          </a:prstGeom>
          <a:solidFill>
            <a:srgbClr val="00FF00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2286000"/>
            <a:ext cx="457200" cy="731520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5" name="Shape 3"/>
          <p:cNvSpPr/>
          <p:nvPr/>
        </p:nvSpPr>
        <p:spPr>
          <a:xfrm>
            <a:off x="8686800" y="1371600"/>
            <a:ext cx="457200" cy="731520"/>
          </a:xfrm>
          <a:prstGeom prst="rect">
            <a:avLst/>
          </a:prstGeom>
          <a:solidFill>
            <a:srgbClr val="FF00FF"/>
          </a:solidFill>
          <a:ln/>
        </p:spPr>
      </p:sp>
      <p:sp>
        <p:nvSpPr>
          <p:cNvPr id="6" name="Shape 4"/>
          <p:cNvSpPr/>
          <p:nvPr/>
        </p:nvSpPr>
        <p:spPr>
          <a:xfrm>
            <a:off x="914400" y="914400"/>
            <a:ext cx="7315200" cy="1371600"/>
          </a:xfrm>
          <a:prstGeom prst="roundRect">
            <a:avLst/>
          </a:prstGeom>
          <a:solidFill>
            <a:srgbClr val="FF4500"/>
          </a:solidFill>
          <a:ln w="76200">
            <a:solidFill>
              <a:srgbClr val="00FF0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097280" y="1097280"/>
            <a:ext cx="6949440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NOEM v. VASQUEZ PERDOMO</a:t>
            </a:r>
            <a:endParaRPr lang="en-US" sz="3600" dirty="0"/>
          </a:p>
        </p:txBody>
      </p:sp>
      <p:sp>
        <p:nvSpPr>
          <p:cNvPr id="8" name="Shape 6"/>
          <p:cNvSpPr/>
          <p:nvPr/>
        </p:nvSpPr>
        <p:spPr>
          <a:xfrm>
            <a:off x="1371600" y="2560320"/>
            <a:ext cx="6400800" cy="731520"/>
          </a:xfrm>
          <a:prstGeom prst="rect">
            <a:avLst/>
          </a:prstGeom>
          <a:solidFill>
            <a:srgbClr val="00BFFF"/>
          </a:solidFill>
          <a:ln/>
        </p:spPr>
      </p:sp>
      <p:sp>
        <p:nvSpPr>
          <p:cNvPr id="9" name="Text 7"/>
          <p:cNvSpPr/>
          <p:nvPr/>
        </p:nvSpPr>
        <p:spPr>
          <a:xfrm>
            <a:off x="1554480" y="2743200"/>
            <a:ext cx="6035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FFFFFF"/>
                </a:solidFill>
              </a:rPr>
              <a:t>Supreme Court Immigration Enforcement Decision</a:t>
            </a:r>
            <a:endParaRPr lang="en-US" sz="2000" dirty="0"/>
          </a:p>
        </p:txBody>
      </p:sp>
      <p:sp>
        <p:nvSpPr>
          <p:cNvPr id="10" name="Shape 8"/>
          <p:cNvSpPr/>
          <p:nvPr/>
        </p:nvSpPr>
        <p:spPr>
          <a:xfrm>
            <a:off x="1828800" y="3657600"/>
            <a:ext cx="5486400" cy="1097280"/>
          </a:xfrm>
          <a:prstGeom prst="roundRect">
            <a:avLst/>
          </a:prstGeom>
          <a:solidFill>
            <a:srgbClr val="9932CC"/>
          </a:solidFill>
          <a:ln/>
        </p:spPr>
      </p:sp>
      <p:sp>
        <p:nvSpPr>
          <p:cNvPr id="11" name="Text 9"/>
          <p:cNvSpPr/>
          <p:nvPr/>
        </p:nvSpPr>
        <p:spPr>
          <a:xfrm>
            <a:off x="2103120" y="3840480"/>
            <a:ext cx="4937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700"/>
                </a:solidFill>
              </a:rPr>
              <a:t>No. 25A169 • September 8, 2025</a:t>
            </a:r>
            <a:pPr algn="ctr" indent="0" marL="0">
              <a:buNone/>
            </a:pPr>
            <a:endParaRPr lang="en-US" sz="16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Operation At Large vs. Constitutional Rights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F149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THE EVENTS: OPERATION AT LARGE</a:t>
            </a:r>
            <a:endParaRPr lang="en-US" sz="3200" dirty="0"/>
          </a:p>
        </p:txBody>
      </p:sp>
      <p:sp>
        <p:nvSpPr>
          <p:cNvPr id="4" name="Shape 2"/>
          <p:cNvSpPr/>
          <p:nvPr/>
        </p:nvSpPr>
        <p:spPr>
          <a:xfrm>
            <a:off x="0" y="1097280"/>
            <a:ext cx="914400" cy="91440"/>
          </a:xfrm>
          <a:prstGeom prst="rect">
            <a:avLst/>
          </a:prstGeom>
          <a:solidFill>
            <a:srgbClr val="00BFFF"/>
          </a:solidFill>
          <a:ln/>
        </p:spPr>
      </p:sp>
      <p:sp>
        <p:nvSpPr>
          <p:cNvPr id="5" name="Shape 3"/>
          <p:cNvSpPr/>
          <p:nvPr/>
        </p:nvSpPr>
        <p:spPr>
          <a:xfrm>
            <a:off x="914400" y="1097280"/>
            <a:ext cx="914400" cy="91440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6" name="Shape 4"/>
          <p:cNvSpPr/>
          <p:nvPr/>
        </p:nvSpPr>
        <p:spPr>
          <a:xfrm>
            <a:off x="1828800" y="1097280"/>
            <a:ext cx="914400" cy="91440"/>
          </a:xfrm>
          <a:prstGeom prst="rect">
            <a:avLst/>
          </a:prstGeom>
          <a:solidFill>
            <a:srgbClr val="00BFFF"/>
          </a:solidFill>
          <a:ln/>
        </p:spPr>
      </p:sp>
      <p:sp>
        <p:nvSpPr>
          <p:cNvPr id="7" name="Shape 5"/>
          <p:cNvSpPr/>
          <p:nvPr/>
        </p:nvSpPr>
        <p:spPr>
          <a:xfrm>
            <a:off x="2743200" y="1097280"/>
            <a:ext cx="914400" cy="91440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8" name="Shape 6"/>
          <p:cNvSpPr/>
          <p:nvPr/>
        </p:nvSpPr>
        <p:spPr>
          <a:xfrm>
            <a:off x="3657600" y="1097280"/>
            <a:ext cx="914400" cy="91440"/>
          </a:xfrm>
          <a:prstGeom prst="rect">
            <a:avLst/>
          </a:prstGeom>
          <a:solidFill>
            <a:srgbClr val="00BFFF"/>
          </a:solidFill>
          <a:ln/>
        </p:spPr>
      </p:sp>
      <p:sp>
        <p:nvSpPr>
          <p:cNvPr id="9" name="Shape 7"/>
          <p:cNvSpPr/>
          <p:nvPr/>
        </p:nvSpPr>
        <p:spPr>
          <a:xfrm>
            <a:off x="4572000" y="1097280"/>
            <a:ext cx="914400" cy="91440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10" name="Shape 8"/>
          <p:cNvSpPr/>
          <p:nvPr/>
        </p:nvSpPr>
        <p:spPr>
          <a:xfrm>
            <a:off x="5486400" y="1097280"/>
            <a:ext cx="914400" cy="91440"/>
          </a:xfrm>
          <a:prstGeom prst="rect">
            <a:avLst/>
          </a:prstGeom>
          <a:solidFill>
            <a:srgbClr val="00BFFF"/>
          </a:solidFill>
          <a:ln/>
        </p:spPr>
      </p:sp>
      <p:sp>
        <p:nvSpPr>
          <p:cNvPr id="11" name="Shape 9"/>
          <p:cNvSpPr/>
          <p:nvPr/>
        </p:nvSpPr>
        <p:spPr>
          <a:xfrm>
            <a:off x="6400800" y="1097280"/>
            <a:ext cx="914400" cy="91440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12" name="Shape 10"/>
          <p:cNvSpPr/>
          <p:nvPr/>
        </p:nvSpPr>
        <p:spPr>
          <a:xfrm>
            <a:off x="7315200" y="1097280"/>
            <a:ext cx="914400" cy="91440"/>
          </a:xfrm>
          <a:prstGeom prst="rect">
            <a:avLst/>
          </a:prstGeom>
          <a:solidFill>
            <a:srgbClr val="00BFFF"/>
          </a:solidFill>
          <a:ln/>
        </p:spPr>
      </p:sp>
      <p:sp>
        <p:nvSpPr>
          <p:cNvPr id="13" name="Shape 11"/>
          <p:cNvSpPr/>
          <p:nvPr/>
        </p:nvSpPr>
        <p:spPr>
          <a:xfrm>
            <a:off x="8229600" y="1097280"/>
            <a:ext cx="914400" cy="91440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14" name="Shape 12"/>
          <p:cNvSpPr/>
          <p:nvPr/>
        </p:nvSpPr>
        <p:spPr>
          <a:xfrm>
            <a:off x="274320" y="1371600"/>
            <a:ext cx="8595360" cy="1005840"/>
          </a:xfrm>
          <a:prstGeom prst="roundRect">
            <a:avLst/>
          </a:prstGeom>
          <a:solidFill>
            <a:srgbClr val="FF4500"/>
          </a:solidFill>
          <a:ln w="50800">
            <a:solidFill>
              <a:srgbClr val="9932CC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91440" y="1645920"/>
            <a:ext cx="365760" cy="457200"/>
          </a:xfrm>
          <a:prstGeom prst="ellipse">
            <a:avLst/>
          </a:prstGeom>
          <a:solidFill>
            <a:srgbClr val="FF00FF"/>
          </a:solidFill>
          <a:ln/>
        </p:spPr>
      </p:sp>
      <p:sp>
        <p:nvSpPr>
          <p:cNvPr id="16" name="Text 14"/>
          <p:cNvSpPr/>
          <p:nvPr/>
        </p:nvSpPr>
        <p:spPr>
          <a:xfrm>
            <a:off x="731520" y="1463040"/>
            <a:ext cx="7680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JUNE 2025: IMMIGRATION RAIDS BEGIN</a:t>
            </a:r>
            <a:endParaRPr lang="en-US" sz="1800" dirty="0"/>
          </a:p>
        </p:txBody>
      </p:sp>
      <p:sp>
        <p:nvSpPr>
          <p:cNvPr id="17" name="Text 15"/>
          <p:cNvSpPr/>
          <p:nvPr/>
        </p:nvSpPr>
        <p:spPr>
          <a:xfrm>
            <a:off x="731520" y="182880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</a:rPr>
              <a:t>Armed, masked federal agents conducted 'Operation At Large' across Los Angeles, targeting car washes, Home Depots, farms, and parks</a:t>
            </a:r>
            <a:endParaRPr lang="en-US" sz="1300" dirty="0"/>
          </a:p>
        </p:txBody>
      </p:sp>
      <p:sp>
        <p:nvSpPr>
          <p:cNvPr id="18" name="Shape 16"/>
          <p:cNvSpPr/>
          <p:nvPr/>
        </p:nvSpPr>
        <p:spPr>
          <a:xfrm>
            <a:off x="274320" y="2560320"/>
            <a:ext cx="8595360" cy="1005840"/>
          </a:xfrm>
          <a:prstGeom prst="roundRect">
            <a:avLst/>
          </a:prstGeom>
          <a:solidFill>
            <a:srgbClr val="00BFFF"/>
          </a:solidFill>
          <a:ln w="50800">
            <a:solidFill>
              <a:srgbClr val="9932CC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91440" y="2834640"/>
            <a:ext cx="365760" cy="457200"/>
          </a:xfrm>
          <a:prstGeom prst="ellipse">
            <a:avLst/>
          </a:prstGeom>
          <a:solidFill>
            <a:srgbClr val="FF00FF"/>
          </a:solidFill>
          <a:ln/>
        </p:spPr>
      </p:sp>
      <p:sp>
        <p:nvSpPr>
          <p:cNvPr id="20" name="Text 18"/>
          <p:cNvSpPr/>
          <p:nvPr/>
        </p:nvSpPr>
        <p:spPr>
          <a:xfrm>
            <a:off x="731520" y="2651760"/>
            <a:ext cx="7680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MASSIVE PROTESTS ERUPT</a:t>
            </a:r>
            <a:endParaRPr lang="en-US" sz="1800" dirty="0"/>
          </a:p>
        </p:txBody>
      </p:sp>
      <p:sp>
        <p:nvSpPr>
          <p:cNvPr id="21" name="Text 19"/>
          <p:cNvSpPr/>
          <p:nvPr/>
        </p:nvSpPr>
        <p:spPr>
          <a:xfrm>
            <a:off x="731520" y="301752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</a:rPr>
              <a:t>Demonstrations filled LA streets after raids. Trump deployed National Guard and Marines in response to civil unrest</a:t>
            </a:r>
            <a:endParaRPr lang="en-US" sz="1300" dirty="0"/>
          </a:p>
        </p:txBody>
      </p:sp>
      <p:sp>
        <p:nvSpPr>
          <p:cNvPr id="22" name="Shape 20"/>
          <p:cNvSpPr/>
          <p:nvPr/>
        </p:nvSpPr>
        <p:spPr>
          <a:xfrm>
            <a:off x="274320" y="3749040"/>
            <a:ext cx="8595360" cy="1005840"/>
          </a:xfrm>
          <a:prstGeom prst="roundRect">
            <a:avLst/>
          </a:prstGeom>
          <a:solidFill>
            <a:srgbClr val="32CD32"/>
          </a:solidFill>
          <a:ln w="50800">
            <a:solidFill>
              <a:srgbClr val="9932CC"/>
            </a:solidFill>
            <a:prstDash val="solid"/>
          </a:ln>
        </p:spPr>
      </p:sp>
      <p:sp>
        <p:nvSpPr>
          <p:cNvPr id="23" name="Shape 21"/>
          <p:cNvSpPr/>
          <p:nvPr/>
        </p:nvSpPr>
        <p:spPr>
          <a:xfrm>
            <a:off x="91440" y="4023360"/>
            <a:ext cx="365760" cy="457200"/>
          </a:xfrm>
          <a:prstGeom prst="ellipse">
            <a:avLst/>
          </a:prstGeom>
          <a:solidFill>
            <a:srgbClr val="FF00FF"/>
          </a:solidFill>
          <a:ln/>
        </p:spPr>
      </p:sp>
      <p:sp>
        <p:nvSpPr>
          <p:cNvPr id="24" name="Text 22"/>
          <p:cNvSpPr/>
          <p:nvPr/>
        </p:nvSpPr>
        <p:spPr>
          <a:xfrm>
            <a:off x="731520" y="3840480"/>
            <a:ext cx="7680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F2F2F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DISTRICT COURT INJUNCTION</a:t>
            </a:r>
            <a:endParaRPr lang="en-US" sz="1800" dirty="0"/>
          </a:p>
        </p:txBody>
      </p:sp>
      <p:sp>
        <p:nvSpPr>
          <p:cNvPr id="25" name="Text 23"/>
          <p:cNvSpPr/>
          <p:nvPr/>
        </p:nvSpPr>
        <p:spPr>
          <a:xfrm>
            <a:off x="731520" y="420624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2F2F2F"/>
                </a:solidFill>
              </a:rPr>
              <a:t>Federal judge found agents were targeting people based solely on race, language, location, and job type - violating 4th Amendment</a:t>
            </a: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828800" y="182880"/>
            <a:ext cx="5486400" cy="1097280"/>
          </a:xfrm>
          <a:prstGeom prst="ellipse">
            <a:avLst/>
          </a:prstGeom>
          <a:solidFill>
            <a:srgbClr val="191970"/>
          </a:solidFill>
          <a:ln w="101600">
            <a:solidFill>
              <a:srgbClr val="FF4500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2011680" y="457200"/>
            <a:ext cx="5120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D700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CONSTITUTIONAL SHOWDOWN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182880" y="1645920"/>
            <a:ext cx="8778240" cy="914400"/>
          </a:xfrm>
          <a:prstGeom prst="roundRect">
            <a:avLst/>
          </a:prstGeom>
          <a:solidFill>
            <a:srgbClr val="FF1493"/>
          </a:solidFill>
          <a:ln w="63500">
            <a:solidFill>
              <a:srgbClr val="9932C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0" y="1828800"/>
            <a:ext cx="274320" cy="54864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4"/>
          <p:cNvSpPr/>
          <p:nvPr/>
        </p:nvSpPr>
        <p:spPr>
          <a:xfrm>
            <a:off x="8869680" y="1828800"/>
            <a:ext cx="274320" cy="54864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Text 5"/>
          <p:cNvSpPr/>
          <p:nvPr/>
        </p:nvSpPr>
        <p:spPr>
          <a:xfrm>
            <a:off x="457200" y="17373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2F2F2F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MAJORITY (GRANTS STAY)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2057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2F2F2F"/>
                </a:solidFill>
              </a:rPr>
              <a:t>Government can continue enforcement pending appeal. Cites potential success on standing (Los Angeles v. Lyons) and Fourth Amendment grounds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182880" y="2743200"/>
            <a:ext cx="8778240" cy="914400"/>
          </a:xfrm>
          <a:prstGeom prst="roundRect">
            <a:avLst/>
          </a:prstGeom>
          <a:solidFill>
            <a:srgbClr val="00BFFF"/>
          </a:solidFill>
          <a:ln w="63500">
            <a:solidFill>
              <a:srgbClr val="9932C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0" y="2926080"/>
            <a:ext cx="274320" cy="548640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11" name="Shape 9"/>
          <p:cNvSpPr/>
          <p:nvPr/>
        </p:nvSpPr>
        <p:spPr>
          <a:xfrm>
            <a:off x="8869680" y="2926080"/>
            <a:ext cx="274320" cy="548640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12" name="Text 10"/>
          <p:cNvSpPr/>
          <p:nvPr/>
        </p:nvSpPr>
        <p:spPr>
          <a:xfrm>
            <a:off x="457200" y="283464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2F2F2F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KAVANAUGH CONCURRENCE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457200" y="31546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2F2F2F"/>
                </a:solidFill>
              </a:rPr>
              <a:t>Detailed 10-page analysis. Says 15M+ illegal immigrants justify enforcement. Balances govt authority vs. individual rights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182880" y="3840480"/>
            <a:ext cx="8778240" cy="914400"/>
          </a:xfrm>
          <a:prstGeom prst="roundRect">
            <a:avLst/>
          </a:prstGeom>
          <a:solidFill>
            <a:srgbClr val="FF4500"/>
          </a:solidFill>
          <a:ln w="63500">
            <a:solidFill>
              <a:srgbClr val="9932CC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0" y="4023360"/>
            <a:ext cx="274320" cy="54864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6" name="Shape 14"/>
          <p:cNvSpPr/>
          <p:nvPr/>
        </p:nvSpPr>
        <p:spPr>
          <a:xfrm>
            <a:off x="8869680" y="4023360"/>
            <a:ext cx="274320" cy="54864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Text 15"/>
          <p:cNvSpPr/>
          <p:nvPr/>
        </p:nvSpPr>
        <p:spPr>
          <a:xfrm>
            <a:off x="457200" y="39319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2F2F2F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SOTOMAYOR DISSENT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457200" y="42519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2F2F2F"/>
                </a:solidFill>
              </a:rPr>
              <a:t>Warns 'We should not live in a country where govt can seize anyone who looks Latino.' Calls majority decision unconscionable</a:t>
            </a:r>
            <a:endParaRPr lang="en-US" sz="1200" dirty="0"/>
          </a:p>
        </p:txBody>
      </p:sp>
      <p:sp>
        <p:nvSpPr>
          <p:cNvPr id="19" name="Shape 17"/>
          <p:cNvSpPr/>
          <p:nvPr/>
        </p:nvSpPr>
        <p:spPr>
          <a:xfrm>
            <a:off x="182880" y="4754880"/>
            <a:ext cx="274320" cy="274320"/>
          </a:xfrm>
          <a:prstGeom prst="ellipse">
            <a:avLst/>
          </a:prstGeom>
          <a:noFill/>
          <a:ln/>
        </p:spPr>
      </p:sp>
      <p:sp>
        <p:nvSpPr>
          <p:cNvPr id="20" name="Shape 18"/>
          <p:cNvSpPr/>
          <p:nvPr/>
        </p:nvSpPr>
        <p:spPr>
          <a:xfrm>
            <a:off x="8686800" y="4754880"/>
            <a:ext cx="274320" cy="274320"/>
          </a:xfrm>
          <a:prstGeom prst="ellipse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4389120" y="4846320"/>
            <a:ext cx="365760" cy="182880"/>
          </a:xfrm>
          <a:prstGeom prst="ellipse">
            <a:avLst/>
          </a:prstGeom>
          <a:noFill/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Noem v. Vasquez Perdomo - Supreme Court Immigration Opinion</dc:title>
  <dc:subject>PptxGenJS Presentation</dc:subject>
  <dc:creator>Legal Scholar</dc:creator>
  <cp:lastModifiedBy>Legal Scholar</cp:lastModifiedBy>
  <cp:revision>1</cp:revision>
  <dcterms:created xsi:type="dcterms:W3CDTF">2025-09-13T14:28:27Z</dcterms:created>
  <dcterms:modified xsi:type="dcterms:W3CDTF">2025-09-13T14:28:27Z</dcterms:modified>
</cp:coreProperties>
</file>