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019" r:id="rId2"/>
    <p:sldId id="377" r:id="rId3"/>
    <p:sldId id="706" r:id="rId4"/>
    <p:sldId id="2005" r:id="rId5"/>
    <p:sldId id="2015" r:id="rId6"/>
    <p:sldId id="1990" r:id="rId7"/>
    <p:sldId id="2008" r:id="rId8"/>
    <p:sldId id="1991" r:id="rId9"/>
    <p:sldId id="2007" r:id="rId10"/>
    <p:sldId id="2010" r:id="rId11"/>
    <p:sldId id="2016" r:id="rId12"/>
    <p:sldId id="2009" r:id="rId13"/>
    <p:sldId id="2018" r:id="rId14"/>
    <p:sldId id="2017" r:id="rId15"/>
    <p:sldId id="2012" r:id="rId16"/>
    <p:sldId id="2013" r:id="rId17"/>
    <p:sldId id="20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49B"/>
    <a:srgbClr val="FCFFFF"/>
    <a:srgbClr val="39475A"/>
    <a:srgbClr val="205D6F"/>
    <a:srgbClr val="68BB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813"/>
  </p:normalViewPr>
  <p:slideViewPr>
    <p:cSldViewPr snapToGrid="0">
      <p:cViewPr varScale="1">
        <p:scale>
          <a:sx n="114" d="100"/>
          <a:sy n="114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0CFC7-24DE-E145-8CDE-42DD6B7BB5FC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F3395-820C-FC49-A260-601D0F5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5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6878A-BD87-6447-8BDC-B4EB5F4E034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43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6878A-BD87-6447-8BDC-B4EB5F4E034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62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6878A-BD87-6447-8BDC-B4EB5F4E034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78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6878A-BD87-6447-8BDC-B4EB5F4E03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38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6878A-BD87-6447-8BDC-B4EB5F4E03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6878A-BD87-6447-8BDC-B4EB5F4E034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44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6878A-BD87-6447-8BDC-B4EB5F4E034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84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F3395-820C-FC49-A260-601D0F5E3CA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07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6878A-BD87-6447-8BDC-B4EB5F4E034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2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6878A-BD87-6447-8BDC-B4EB5F4E03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69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6878A-BD87-6447-8BDC-B4EB5F4E03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25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6878A-BD87-6447-8BDC-B4EB5F4E034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53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6878A-BD87-6447-8BDC-B4EB5F4E034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58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66DB-D01C-C3BC-8EAE-0D92CF2FF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EDEC8-27EF-4384-0C9A-CD0AF2DFB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7E8FC-9B46-199A-647D-15460DA6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6FFC-CBD3-8B4F-9B97-677CC1382175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EA926-D63A-0321-9BEB-9948BCA7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04989-CF60-A1B5-9F39-80817D70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35AC-8724-D843-8FE9-95B32FBF4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9F0A-B1CC-2319-1625-EAE9530F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D48D1-CB81-C2DB-A8BB-CCF430630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7783A-EDB6-7233-7F63-21E58FF1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6FFC-CBD3-8B4F-9B97-677CC1382175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92E64-D931-A60A-4302-FCC5E710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975EE-512F-472F-890E-D70311A3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35AC-8724-D843-8FE9-95B32FBF4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2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0DEEC-5AF5-8500-1D50-F769E95A3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2B460-43DB-DD5C-5AED-DCE693F45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BE6C4-79A5-CEC2-C4F1-80C7ED76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6FFC-CBD3-8B4F-9B97-677CC1382175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D5F47-E53B-6008-D1EC-A6D9B557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F9F0F-CA92-94AE-0BDF-A64184EA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35AC-8724-D843-8FE9-95B32FBF4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55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69CA32-D4F7-1C44-BBC6-BBB47DDA9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288102">
            <a:off x="5599265" y="-2877944"/>
            <a:ext cx="7219793" cy="91894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2EAB88-B61C-494B-8AE2-C6B9DC17E4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7288102">
            <a:off x="5599265" y="-2877944"/>
            <a:ext cx="7219793" cy="918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62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29">
          <p15:clr>
            <a:srgbClr val="FBAE40"/>
          </p15:clr>
        </p15:guide>
        <p15:guide id="3" pos="2340">
          <p15:clr>
            <a:srgbClr val="FBAE40"/>
          </p15:clr>
        </p15:guide>
        <p15:guide id="4" pos="2306">
          <p15:clr>
            <a:srgbClr val="FBAE40"/>
          </p15:clr>
        </p15:guide>
        <p15:guide id="5" pos="2374">
          <p15:clr>
            <a:srgbClr val="FBAE40"/>
          </p15:clr>
        </p15:guide>
        <p15:guide id="6" pos="435">
          <p15:clr>
            <a:srgbClr val="FBAE40"/>
          </p15:clr>
        </p15:guide>
        <p15:guide id="7" pos="503">
          <p15:clr>
            <a:srgbClr val="FBAE40"/>
          </p15:clr>
        </p15:guide>
        <p15:guide id="8" pos="809">
          <p15:clr>
            <a:srgbClr val="FBAE40"/>
          </p15:clr>
        </p15:guide>
        <p15:guide id="9" pos="878">
          <p15:clr>
            <a:srgbClr val="FBAE40"/>
          </p15:clr>
        </p15:guide>
        <p15:guide id="10" pos="1184">
          <p15:clr>
            <a:srgbClr val="FBAE40"/>
          </p15:clr>
        </p15:guide>
        <p15:guide id="11" pos="1252">
          <p15:clr>
            <a:srgbClr val="FBAE40"/>
          </p15:clr>
        </p15:guide>
        <p15:guide id="12" pos="1558">
          <p15:clr>
            <a:srgbClr val="FBAE40"/>
          </p15:clr>
        </p15:guide>
        <p15:guide id="13" pos="1625">
          <p15:clr>
            <a:srgbClr val="FBAE40"/>
          </p15:clr>
        </p15:guide>
        <p15:guide id="14" pos="1932">
          <p15:clr>
            <a:srgbClr val="FBAE40"/>
          </p15:clr>
        </p15:guide>
        <p15:guide id="15" pos="2000">
          <p15:clr>
            <a:srgbClr val="FBAE40"/>
          </p15:clr>
        </p15:guide>
        <p15:guide id="16" pos="2681">
          <p15:clr>
            <a:srgbClr val="FBAE40"/>
          </p15:clr>
        </p15:guide>
        <p15:guide id="17" pos="3055">
          <p15:clr>
            <a:srgbClr val="FBAE40"/>
          </p15:clr>
        </p15:guide>
        <p15:guide id="18" pos="2748">
          <p15:clr>
            <a:srgbClr val="FBAE40"/>
          </p15:clr>
        </p15:guide>
        <p15:guide id="19" pos="3122">
          <p15:clr>
            <a:srgbClr val="FBAE40"/>
          </p15:clr>
        </p15:guide>
        <p15:guide id="20" pos="3429">
          <p15:clr>
            <a:srgbClr val="FBAE40"/>
          </p15:clr>
        </p15:guide>
        <p15:guide id="21" pos="3497">
          <p15:clr>
            <a:srgbClr val="FBAE40"/>
          </p15:clr>
        </p15:guide>
        <p15:guide id="22" pos="3803">
          <p15:clr>
            <a:srgbClr val="FBAE40"/>
          </p15:clr>
        </p15:guide>
        <p15:guide id="23" pos="3871">
          <p15:clr>
            <a:srgbClr val="FBAE40"/>
          </p15:clr>
        </p15:guide>
        <p15:guide id="24" pos="4177">
          <p15:clr>
            <a:srgbClr val="FBAE40"/>
          </p15:clr>
        </p15:guide>
        <p15:guide id="25" pos="4245">
          <p15:clr>
            <a:srgbClr val="FBAE40"/>
          </p15:clr>
        </p15:guide>
        <p15:guide id="26" pos="455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AE7BF-85AF-5F44-828C-D57DAD0F16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"/>
            <a:ext cx="12192000" cy="836613"/>
          </a:xfrm>
          <a:prstGeom prst="rect">
            <a:avLst/>
          </a:prstGeom>
          <a:solidFill>
            <a:schemeClr val="bg2"/>
          </a:solidFill>
        </p:spPr>
        <p:txBody>
          <a:bodyPr wrap="square" lIns="288000" tIns="0" rIns="288000" bIns="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63141" algn="l"/>
              </a:tabLst>
              <a:defRPr sz="1350" b="0" i="0">
                <a:solidFill>
                  <a:schemeClr val="tx1"/>
                </a:solidFill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Insert page title here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51AB52-69AB-E841-8CF3-F31BBABFD1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5770" y="6453188"/>
            <a:ext cx="8585200" cy="1444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675" b="0" i="0">
                <a:latin typeface="Helvetica Neue Light" panose="02000403000000020004" pitchFamily="2" charset="0"/>
              </a:defRPr>
            </a:lvl1pPr>
          </a:lstStyle>
          <a:p>
            <a:pPr lvl="0"/>
            <a:r>
              <a:rPr lang="en-US"/>
              <a:t>Insert footer text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E94917-C653-8D41-BC9D-B4B54D352B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062" y="6422384"/>
            <a:ext cx="1051226" cy="1749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E5DECA-A1D2-574A-ABB7-4FFA76B9E2CA}"/>
              </a:ext>
            </a:extLst>
          </p:cNvPr>
          <p:cNvSpPr txBox="1"/>
          <p:nvPr userDrawn="1"/>
        </p:nvSpPr>
        <p:spPr>
          <a:xfrm>
            <a:off x="11058771" y="6468554"/>
            <a:ext cx="797169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D32E9-8C84-814E-957F-C01590A7F3CF}" type="slidenum">
              <a:rPr lang="en-US" sz="900" b="1" i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DC61FA-CD9C-464B-9C8A-723536EDD7CC}"/>
              </a:ext>
            </a:extLst>
          </p:cNvPr>
          <p:cNvCxnSpPr/>
          <p:nvPr userDrawn="1"/>
        </p:nvCxnSpPr>
        <p:spPr>
          <a:xfrm>
            <a:off x="336063" y="6309320"/>
            <a:ext cx="115198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11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61F9-882D-32F7-BC29-BDA3E4E2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E5536-36BE-EB30-46DE-9AD64D37D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2266C-C4F4-5E16-C6D4-2E5513CA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6FFC-CBD3-8B4F-9B97-677CC1382175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07EA9-01F3-2C23-9DA4-D776C26F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527B9-B65F-01DA-E306-4E748D7F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35AC-8724-D843-8FE9-95B32FBF4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6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8E5D-2D91-527C-29CD-BE63342C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41EE-171E-91CF-E698-C1E0D3A0F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E82E2-5C79-C925-62D4-ED3C9518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6FFC-CBD3-8B4F-9B97-677CC1382175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1503F-A75F-7BD0-6CD4-FDEB78FB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392D6-7F9A-F5B9-B369-269C468F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35AC-8724-D843-8FE9-95B32FBF4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3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D9E1-16BA-6ACD-0D89-71A7C6A5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8915-4884-9367-5BC1-AFF345320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5C37C-4561-7C76-6E2B-CE7F39D01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C86CE-7021-4F64-8AA3-FA0E3239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6FFC-CBD3-8B4F-9B97-677CC1382175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CDB8A-3AA3-6AFB-6627-E6D6B17E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56EE6-3F30-0C86-7EB3-7EC9C2E7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35AC-8724-D843-8FE9-95B32FBF4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6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C02F-9B4F-4FA6-38F2-4B0A13B8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43F15-E3A5-12E2-CE22-D71271BF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AC046-108A-3022-198C-C8CC61A39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1D014-C803-47F8-3976-7D61E57A2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C7323-05B8-EA54-0C71-A879EA20D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D8578-798B-5F49-9780-A8207E5A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6FFC-CBD3-8B4F-9B97-677CC1382175}" type="datetimeFigureOut">
              <a:rPr lang="en-US" smtClean="0"/>
              <a:t>10/8/23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96304C-EE33-7439-EDB7-D48FBC29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DE9D9-4D67-AB00-B0B9-FB82C43F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35AC-8724-D843-8FE9-95B32FBF4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6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D416-FA38-7265-3ABE-58D1FE36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36B46-0D39-1481-9475-D1C99B90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6FFC-CBD3-8B4F-9B97-677CC1382175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B651E-2F11-2297-321A-E7B1321D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67CB7-37B6-25BC-B23B-EA2B958E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35AC-8724-D843-8FE9-95B32FBF4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0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1279A-D8C4-8949-3697-E1E4B6E5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6FFC-CBD3-8B4F-9B97-677CC1382175}" type="datetimeFigureOut">
              <a:rPr lang="en-US" smtClean="0"/>
              <a:t>10/8/23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F73F0-B691-66CC-AA9A-9F4128E3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BF516-18F1-5077-5DE9-85599A26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35AC-8724-D843-8FE9-95B32FBF4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0370-EF00-BE82-B42D-E37C9AA6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BBA27-5945-28C1-19C2-75C8B9A73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708B6-DB17-70BC-7F1B-A549CBA28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41949-E4FD-0ECE-CD8F-0514A80D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6FFC-CBD3-8B4F-9B97-677CC1382175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A993A-F959-1DBD-643F-91B4CF62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EC0A3-D2A8-B323-F3EB-CB5D8C36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35AC-8724-D843-8FE9-95B32FBF4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30CF-3A34-794E-9FD1-7EBDE953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97FC1D-D12F-97ED-B899-654656F0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73553-1002-1AD0-1D1C-B4FFE69B7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5C7AB-2CCF-3ABA-1F10-9DE44181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6FFC-CBD3-8B4F-9B97-677CC1382175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C2DD2-D5E9-87EC-8100-01923D64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01EBF-931C-3BF5-DA0D-09338FD8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35AC-8724-D843-8FE9-95B32FBF4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9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9071F7-EB0F-2FC1-4743-6CF17237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2C429-22A7-04D3-0323-5B065A67A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F152-58D7-0B3A-C756-DD7C13F01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A6FFC-CBD3-8B4F-9B97-677CC1382175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EA60B-7488-CF74-EB7F-3E6400286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AFFF5-F132-50DB-37D2-3B96260C2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B35AC-8724-D843-8FE9-95B32FBF4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5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0.pn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C1E3AF3-AF03-B54F-10B7-D2D0DED27E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12192000" cy="836613"/>
          </a:xfrm>
          <a:solidFill>
            <a:srgbClr val="F2F2F2"/>
          </a:solidFill>
        </p:spPr>
        <p:txBody>
          <a:bodyPr/>
          <a:lstStyle/>
          <a:p>
            <a:r>
              <a:rPr lang="en-GB" sz="1800" b="1" dirty="0">
                <a:latin typeface="Helvetica" pitchFamily="2" charset="0"/>
              </a:rPr>
              <a:t>Welcome</a:t>
            </a:r>
            <a:endParaRPr lang="en-GB" sz="1800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6C3E7-174C-5B42-0BAC-158D3FBB7634}"/>
              </a:ext>
            </a:extLst>
          </p:cNvPr>
          <p:cNvSpPr txBox="1"/>
          <p:nvPr/>
        </p:nvSpPr>
        <p:spPr>
          <a:xfrm>
            <a:off x="1776046" y="2099896"/>
            <a:ext cx="5716466" cy="13291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844083">
              <a:defRPr/>
            </a:pPr>
            <a:r>
              <a:rPr lang="en-GB" sz="3200" dirty="0">
                <a:solidFill>
                  <a:srgbClr val="00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Pub/Sub and Event Driven Design with Kafka</a:t>
            </a:r>
            <a:endParaRPr lang="en-GB" sz="3200" i="1" dirty="0">
              <a:solidFill>
                <a:srgbClr val="000000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42BE6-1D17-69DD-74F7-4F8547F692EE}"/>
              </a:ext>
            </a:extLst>
          </p:cNvPr>
          <p:cNvSpPr txBox="1"/>
          <p:nvPr/>
        </p:nvSpPr>
        <p:spPr>
          <a:xfrm>
            <a:off x="1776046" y="3755571"/>
            <a:ext cx="5040034" cy="14407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Wednesday, October 11, 2023</a:t>
            </a:r>
          </a:p>
        </p:txBody>
      </p:sp>
    </p:spTree>
    <p:extLst>
      <p:ext uri="{BB962C8B-B14F-4D97-AF65-F5344CB8AC3E}">
        <p14:creationId xmlns:p14="http://schemas.microsoft.com/office/powerpoint/2010/main" val="376225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9905F5-67A9-4CDA-A21D-DB7F4F1BA7D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12192000" cy="836613"/>
          </a:xfrm>
        </p:spPr>
        <p:txBody>
          <a:bodyPr>
            <a:normAutofit/>
          </a:bodyPr>
          <a:lstStyle/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Today’s Project: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System Running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07026-AC0C-C685-4071-8A85D7290A12}"/>
              </a:ext>
            </a:extLst>
          </p:cNvPr>
          <p:cNvSpPr txBox="1"/>
          <p:nvPr/>
        </p:nvSpPr>
        <p:spPr>
          <a:xfrm>
            <a:off x="715626" y="971861"/>
            <a:ext cx="952783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a Kafka broker and a Zookeeper orchestrator now running locally: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20CFD3-149C-4F64-923D-1BF385FA3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72" y="1426936"/>
            <a:ext cx="4724400" cy="4787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08CDA0-DDEC-C3C4-1B36-09EE110C4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086" y="1426936"/>
            <a:ext cx="4724400" cy="4787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39182A-4648-5837-7566-A8E76150E559}"/>
              </a:ext>
            </a:extLst>
          </p:cNvPr>
          <p:cNvSpPr txBox="1"/>
          <p:nvPr/>
        </p:nvSpPr>
        <p:spPr>
          <a:xfrm>
            <a:off x="402772" y="2452315"/>
            <a:ext cx="3788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$ </a:t>
            </a:r>
            <a:r>
              <a:rPr lang="en-US" sz="1600" dirty="0">
                <a:solidFill>
                  <a:schemeClr val="bg1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python 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producer.py</a:t>
            </a:r>
            <a:endParaRPr lang="en-US" sz="1600" dirty="0">
              <a:solidFill>
                <a:schemeClr val="bg1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42C57D-8B48-8206-7053-48546F60774D}"/>
              </a:ext>
            </a:extLst>
          </p:cNvPr>
          <p:cNvSpPr txBox="1"/>
          <p:nvPr/>
        </p:nvSpPr>
        <p:spPr>
          <a:xfrm>
            <a:off x="6564086" y="2452315"/>
            <a:ext cx="3788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$ </a:t>
            </a:r>
            <a:r>
              <a:rPr lang="en-US" sz="1600" dirty="0">
                <a:solidFill>
                  <a:schemeClr val="bg1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python 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consumer.py</a:t>
            </a:r>
            <a:endParaRPr lang="en-US" sz="1600" dirty="0">
              <a:solidFill>
                <a:schemeClr val="bg1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21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9905F5-67A9-4CDA-A21D-DB7F4F1BA7D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12192000" cy="836613"/>
          </a:xfrm>
        </p:spPr>
        <p:txBody>
          <a:bodyPr>
            <a:normAutofit/>
          </a:bodyPr>
          <a:lstStyle/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Today’s Project: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Basic Architecture</a:t>
            </a:r>
          </a:p>
        </p:txBody>
      </p:sp>
      <p:pic>
        <p:nvPicPr>
          <p:cNvPr id="10" name="Graphic 9" descr="Server with solid fill">
            <a:extLst>
              <a:ext uri="{FF2B5EF4-FFF2-40B4-BE49-F238E27FC236}">
                <a16:creationId xmlns:a16="http://schemas.microsoft.com/office/drawing/2014/main" id="{45CAE8D2-BC04-9A50-68A3-9ADB16131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2136" y="3334871"/>
            <a:ext cx="914400" cy="914400"/>
          </a:xfrm>
          <a:prstGeom prst="rect">
            <a:avLst/>
          </a:prstGeom>
        </p:spPr>
      </p:pic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7E502202-B8AE-56CD-DE44-D17D8AF608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9331" y="3334871"/>
            <a:ext cx="914400" cy="914400"/>
          </a:xfrm>
          <a:prstGeom prst="rect">
            <a:avLst/>
          </a:prstGeom>
        </p:spPr>
      </p:pic>
      <p:pic>
        <p:nvPicPr>
          <p:cNvPr id="16" name="Graphic 15" descr="Cloud Computing with solid fill">
            <a:extLst>
              <a:ext uri="{FF2B5EF4-FFF2-40B4-BE49-F238E27FC236}">
                <a16:creationId xmlns:a16="http://schemas.microsoft.com/office/drawing/2014/main" id="{21308244-7960-2007-004E-686DACEC50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6540" y="3334871"/>
            <a:ext cx="914400" cy="914400"/>
          </a:xfrm>
          <a:prstGeom prst="rect">
            <a:avLst/>
          </a:prstGeom>
        </p:spPr>
      </p:pic>
      <p:pic>
        <p:nvPicPr>
          <p:cNvPr id="20" name="Graphic 19" descr="Database with solid fill">
            <a:extLst>
              <a:ext uri="{FF2B5EF4-FFF2-40B4-BE49-F238E27FC236}">
                <a16:creationId xmlns:a16="http://schemas.microsoft.com/office/drawing/2014/main" id="{728080BF-2832-F7C4-5C92-293F067580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46908" y="3082969"/>
            <a:ext cx="914400" cy="914400"/>
          </a:xfrm>
          <a:prstGeom prst="rect">
            <a:avLst/>
          </a:prstGeom>
        </p:spPr>
      </p:pic>
      <p:pic>
        <p:nvPicPr>
          <p:cNvPr id="22" name="Graphic 21" descr="Cloud outline">
            <a:extLst>
              <a:ext uri="{FF2B5EF4-FFF2-40B4-BE49-F238E27FC236}">
                <a16:creationId xmlns:a16="http://schemas.microsoft.com/office/drawing/2014/main" id="{06B79ED5-65C2-7FFA-F3F6-DFD36136C9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58988" y="1349188"/>
            <a:ext cx="4159623" cy="41596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19E4F93-6376-3E1B-ED80-060C440E700A}"/>
              </a:ext>
            </a:extLst>
          </p:cNvPr>
          <p:cNvSpPr txBox="1"/>
          <p:nvPr/>
        </p:nvSpPr>
        <p:spPr>
          <a:xfrm>
            <a:off x="5442544" y="3879939"/>
            <a:ext cx="112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test_topic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BE5EFA-1CC7-1E6D-2E24-976435B120DE}"/>
              </a:ext>
            </a:extLst>
          </p:cNvPr>
          <p:cNvCxnSpPr>
            <a:cxnSpLocks/>
          </p:cNvCxnSpPr>
          <p:nvPr/>
        </p:nvCxnSpPr>
        <p:spPr>
          <a:xfrm>
            <a:off x="2086536" y="3879939"/>
            <a:ext cx="159795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861789-EAAB-B83D-6A16-63A694A61180}"/>
              </a:ext>
            </a:extLst>
          </p:cNvPr>
          <p:cNvCxnSpPr>
            <a:cxnSpLocks/>
          </p:cNvCxnSpPr>
          <p:nvPr/>
        </p:nvCxnSpPr>
        <p:spPr>
          <a:xfrm>
            <a:off x="7593105" y="3885346"/>
            <a:ext cx="159795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6AF181-6EB3-9C20-D3D4-EC9B2D880427}"/>
              </a:ext>
            </a:extLst>
          </p:cNvPr>
          <p:cNvSpPr txBox="1"/>
          <p:nvPr/>
        </p:nvSpPr>
        <p:spPr>
          <a:xfrm>
            <a:off x="9019003" y="4249271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consumer.py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54EAAF-7D18-7914-8F9C-30F88CC90B0D}"/>
              </a:ext>
            </a:extLst>
          </p:cNvPr>
          <p:cNvSpPr txBox="1"/>
          <p:nvPr/>
        </p:nvSpPr>
        <p:spPr>
          <a:xfrm>
            <a:off x="941808" y="4249271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producer.py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01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9905F5-67A9-4CDA-A21D-DB7F4F1BA7D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12192000" cy="836613"/>
          </a:xfrm>
        </p:spPr>
        <p:txBody>
          <a:bodyPr>
            <a:normAutofit/>
          </a:bodyPr>
          <a:lstStyle/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Today’s Project: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A Better Delivery App</a:t>
            </a:r>
          </a:p>
        </p:txBody>
      </p:sp>
      <p:pic>
        <p:nvPicPr>
          <p:cNvPr id="5" name="Picture 4" descr="A black screen with a white border&#10;&#10;Description automatically generated">
            <a:extLst>
              <a:ext uri="{FF2B5EF4-FFF2-40B4-BE49-F238E27FC236}">
                <a16:creationId xmlns:a16="http://schemas.microsoft.com/office/drawing/2014/main" id="{57407377-885A-264D-974A-4301DEF73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6615"/>
            <a:ext cx="12182101" cy="5439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8FC5206-BB3F-DF8F-1C4E-F0E75EAEE2A8}"/>
              </a:ext>
            </a:extLst>
          </p:cNvPr>
          <p:cNvSpPr txBox="1"/>
          <p:nvPr/>
        </p:nvSpPr>
        <p:spPr>
          <a:xfrm>
            <a:off x="402771" y="1804846"/>
            <a:ext cx="1060268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$ </a:t>
            </a:r>
            <a:r>
              <a:rPr lang="en-US" sz="1600" dirty="0">
                <a:solidFill>
                  <a:schemeClr val="bg1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git checkout step2</a:t>
            </a:r>
          </a:p>
          <a:p>
            <a:pPr>
              <a:spcAft>
                <a:spcPts val="600"/>
              </a:spcAft>
            </a:pPr>
            <a:endParaRPr lang="en-US" sz="1600" dirty="0">
              <a:solidFill>
                <a:srgbClr val="00B050"/>
              </a:solidFill>
              <a:latin typeface="Aptos Display" panose="020B00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$ </a:t>
            </a:r>
            <a:r>
              <a:rPr lang="en-US" sz="1600" dirty="0">
                <a:solidFill>
                  <a:schemeClr val="bg1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docker compose -f orders-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app.yml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up –d</a:t>
            </a:r>
          </a:p>
          <a:p>
            <a:pPr>
              <a:spcAft>
                <a:spcPts val="600"/>
              </a:spcAft>
            </a:pPr>
            <a:endParaRPr lang="en-US" sz="1600" dirty="0">
              <a:solidFill>
                <a:srgbClr val="00B050"/>
              </a:solidFill>
              <a:latin typeface="Aptos Display" panose="020B00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$ </a:t>
            </a:r>
            <a:r>
              <a:rPr lang="en-US" sz="1600" dirty="0">
                <a:solidFill>
                  <a:schemeClr val="bg1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bash 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observe.sh</a:t>
            </a:r>
            <a:endParaRPr lang="en-US" sz="1600" dirty="0">
              <a:solidFill>
                <a:schemeClr val="bg1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pPr>
              <a:spcAft>
                <a:spcPts val="600"/>
              </a:spcAft>
            </a:pPr>
            <a:endParaRPr lang="en-US" sz="1600" dirty="0">
              <a:solidFill>
                <a:srgbClr val="00B050"/>
              </a:solidFill>
              <a:latin typeface="Aptos Display" panose="020B00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sz="1600" dirty="0">
              <a:solidFill>
                <a:srgbClr val="00B050"/>
              </a:solidFill>
              <a:latin typeface="Aptos Display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4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9905F5-67A9-4CDA-A21D-DB7F4F1BA7D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12192000" cy="836613"/>
          </a:xfrm>
        </p:spPr>
        <p:txBody>
          <a:bodyPr>
            <a:normAutofit/>
          </a:bodyPr>
          <a:lstStyle/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Today’s Project: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Delivery App Architecture</a:t>
            </a:r>
          </a:p>
        </p:txBody>
      </p:sp>
      <p:pic>
        <p:nvPicPr>
          <p:cNvPr id="10" name="Graphic 9" descr="Server with solid fill">
            <a:extLst>
              <a:ext uri="{FF2B5EF4-FFF2-40B4-BE49-F238E27FC236}">
                <a16:creationId xmlns:a16="http://schemas.microsoft.com/office/drawing/2014/main" id="{45CAE8D2-BC04-9A50-68A3-9ADB16131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2136" y="3334871"/>
            <a:ext cx="914400" cy="914400"/>
          </a:xfrm>
          <a:prstGeom prst="rect">
            <a:avLst/>
          </a:prstGeom>
        </p:spPr>
      </p:pic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7E502202-B8AE-56CD-DE44-D17D8AF608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79589" y="4181143"/>
            <a:ext cx="914400" cy="914400"/>
          </a:xfrm>
          <a:prstGeom prst="rect">
            <a:avLst/>
          </a:prstGeom>
        </p:spPr>
      </p:pic>
      <p:pic>
        <p:nvPicPr>
          <p:cNvPr id="16" name="Graphic 15" descr="Cloud Computing with solid fill">
            <a:extLst>
              <a:ext uri="{FF2B5EF4-FFF2-40B4-BE49-F238E27FC236}">
                <a16:creationId xmlns:a16="http://schemas.microsoft.com/office/drawing/2014/main" id="{21308244-7960-2007-004E-686DACEC50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6540" y="3334871"/>
            <a:ext cx="914400" cy="914400"/>
          </a:xfrm>
          <a:prstGeom prst="rect">
            <a:avLst/>
          </a:prstGeom>
        </p:spPr>
      </p:pic>
      <p:pic>
        <p:nvPicPr>
          <p:cNvPr id="20" name="Graphic 19" descr="Database with solid fill">
            <a:extLst>
              <a:ext uri="{FF2B5EF4-FFF2-40B4-BE49-F238E27FC236}">
                <a16:creationId xmlns:a16="http://schemas.microsoft.com/office/drawing/2014/main" id="{728080BF-2832-F7C4-5C92-293F067580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96507" y="2881264"/>
            <a:ext cx="914400" cy="914400"/>
          </a:xfrm>
          <a:prstGeom prst="rect">
            <a:avLst/>
          </a:prstGeom>
        </p:spPr>
      </p:pic>
      <p:pic>
        <p:nvPicPr>
          <p:cNvPr id="22" name="Graphic 21" descr="Cloud outline">
            <a:extLst>
              <a:ext uri="{FF2B5EF4-FFF2-40B4-BE49-F238E27FC236}">
                <a16:creationId xmlns:a16="http://schemas.microsoft.com/office/drawing/2014/main" id="{06B79ED5-65C2-7FFA-F3F6-DFD36136C9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58988" y="1349188"/>
            <a:ext cx="4159623" cy="4159623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BE5EFA-1CC7-1E6D-2E24-976435B120DE}"/>
              </a:ext>
            </a:extLst>
          </p:cNvPr>
          <p:cNvCxnSpPr>
            <a:cxnSpLocks/>
          </p:cNvCxnSpPr>
          <p:nvPr/>
        </p:nvCxnSpPr>
        <p:spPr>
          <a:xfrm>
            <a:off x="2086536" y="3879939"/>
            <a:ext cx="159795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861789-EAAB-B83D-6A16-63A694A61180}"/>
              </a:ext>
            </a:extLst>
          </p:cNvPr>
          <p:cNvCxnSpPr>
            <a:cxnSpLocks/>
          </p:cNvCxnSpPr>
          <p:nvPr/>
        </p:nvCxnSpPr>
        <p:spPr>
          <a:xfrm>
            <a:off x="7593103" y="3736698"/>
            <a:ext cx="1443319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7FB30F9A-870C-19A1-26B2-E120C459B4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2136" y="1700164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C55DD0-796C-935A-8C22-D80325D60044}"/>
              </a:ext>
            </a:extLst>
          </p:cNvPr>
          <p:cNvCxnSpPr>
            <a:cxnSpLocks/>
          </p:cNvCxnSpPr>
          <p:nvPr/>
        </p:nvCxnSpPr>
        <p:spPr>
          <a:xfrm>
            <a:off x="1629336" y="2633845"/>
            <a:ext cx="0" cy="70102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084E3E1B-F637-7126-1013-7EA3DB1D2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79589" y="5014416"/>
            <a:ext cx="914400" cy="914400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F6FC10C9-44C2-16DE-45E9-ACFD976D63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79589" y="3347871"/>
            <a:ext cx="914400" cy="914400"/>
          </a:xfrm>
          <a:prstGeom prst="rect">
            <a:avLst/>
          </a:prstGeom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B27E6DC4-0BF4-E719-87F0-4454DF6321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79589" y="2514599"/>
            <a:ext cx="914400" cy="914400"/>
          </a:xfrm>
          <a:prstGeom prst="rect">
            <a:avLst/>
          </a:prstGeom>
        </p:spPr>
      </p:pic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160789A3-B3B3-1BF4-76ED-7BF24F2FB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79589" y="1681327"/>
            <a:ext cx="914400" cy="9144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E6CCF5FC-F2FB-C554-B726-D8AC08405D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40846" y="3484796"/>
            <a:ext cx="914400" cy="914400"/>
          </a:xfrm>
          <a:prstGeom prst="rect">
            <a:avLst/>
          </a:prstGeom>
        </p:spPr>
      </p:pic>
      <p:pic>
        <p:nvPicPr>
          <p:cNvPr id="17" name="Graphic 16" descr="Database with solid fill">
            <a:extLst>
              <a:ext uri="{FF2B5EF4-FFF2-40B4-BE49-F238E27FC236}">
                <a16:creationId xmlns:a16="http://schemas.microsoft.com/office/drawing/2014/main" id="{49135AF9-67EC-535E-E321-6815650D597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088587" y="3484796"/>
            <a:ext cx="914400" cy="914400"/>
          </a:xfrm>
          <a:prstGeom prst="rect">
            <a:avLst/>
          </a:prstGeom>
        </p:spPr>
      </p:pic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6CBCFBFB-4106-074E-842A-072B8E2CD63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54351" y="2822298"/>
            <a:ext cx="914400" cy="914400"/>
          </a:xfrm>
          <a:prstGeom prst="rect">
            <a:avLst/>
          </a:prstGeom>
        </p:spPr>
      </p:pic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81BD6648-C4DD-4B5D-14FD-B9006081116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19966" y="2526574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076B35-CDB8-EB0A-AB61-66E6138440FF}"/>
              </a:ext>
            </a:extLst>
          </p:cNvPr>
          <p:cNvCxnSpPr>
            <a:cxnSpLocks/>
          </p:cNvCxnSpPr>
          <p:nvPr/>
        </p:nvCxnSpPr>
        <p:spPr>
          <a:xfrm>
            <a:off x="7593103" y="4051193"/>
            <a:ext cx="1443319" cy="0"/>
          </a:xfrm>
          <a:prstGeom prst="straightConnector1">
            <a:avLst/>
          </a:prstGeom>
          <a:ln>
            <a:solidFill>
              <a:srgbClr val="FF249B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44A542-8789-A65F-E38B-346060376E5A}"/>
              </a:ext>
            </a:extLst>
          </p:cNvPr>
          <p:cNvCxnSpPr>
            <a:cxnSpLocks/>
          </p:cNvCxnSpPr>
          <p:nvPr/>
        </p:nvCxnSpPr>
        <p:spPr>
          <a:xfrm>
            <a:off x="7575172" y="3138108"/>
            <a:ext cx="1443319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D47C16-83B0-0777-3A42-B2FA07800938}"/>
              </a:ext>
            </a:extLst>
          </p:cNvPr>
          <p:cNvCxnSpPr>
            <a:cxnSpLocks/>
          </p:cNvCxnSpPr>
          <p:nvPr/>
        </p:nvCxnSpPr>
        <p:spPr>
          <a:xfrm>
            <a:off x="7575171" y="2822298"/>
            <a:ext cx="144331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8772B8-3947-A702-8376-61EA98A72F26}"/>
              </a:ext>
            </a:extLst>
          </p:cNvPr>
          <p:cNvCxnSpPr>
            <a:cxnSpLocks/>
          </p:cNvCxnSpPr>
          <p:nvPr/>
        </p:nvCxnSpPr>
        <p:spPr>
          <a:xfrm>
            <a:off x="7593104" y="3447836"/>
            <a:ext cx="1443319" cy="0"/>
          </a:xfrm>
          <a:prstGeom prst="straightConnector1">
            <a:avLst/>
          </a:prstGeom>
          <a:ln>
            <a:solidFill>
              <a:schemeClr val="accent6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52D7937-97A8-CF19-E5FF-52485393B675}"/>
              </a:ext>
            </a:extLst>
          </p:cNvPr>
          <p:cNvSpPr txBox="1"/>
          <p:nvPr/>
        </p:nvSpPr>
        <p:spPr>
          <a:xfrm>
            <a:off x="1044647" y="1372256"/>
            <a:ext cx="113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orders.csv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AF4F91-D1A2-A49C-E8E9-6A826DBDBE89}"/>
              </a:ext>
            </a:extLst>
          </p:cNvPr>
          <p:cNvSpPr txBox="1"/>
          <p:nvPr/>
        </p:nvSpPr>
        <p:spPr>
          <a:xfrm>
            <a:off x="854976" y="4230914"/>
            <a:ext cx="167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order-processor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FE0F06-5B47-8F74-6D29-330AC6F3CE5B}"/>
              </a:ext>
            </a:extLst>
          </p:cNvPr>
          <p:cNvSpPr txBox="1"/>
          <p:nvPr/>
        </p:nvSpPr>
        <p:spPr>
          <a:xfrm>
            <a:off x="10210575" y="2787133"/>
            <a:ext cx="124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city-</a:t>
            </a:r>
            <a:r>
              <a:rPr lang="en-US" dirty="0" err="1"/>
              <a:t>london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C3E9B-753B-0B17-748E-C9DC79DA41EE}"/>
              </a:ext>
            </a:extLst>
          </p:cNvPr>
          <p:cNvSpPr txBox="1"/>
          <p:nvPr/>
        </p:nvSpPr>
        <p:spPr>
          <a:xfrm>
            <a:off x="10193989" y="1948149"/>
            <a:ext cx="169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city-</a:t>
            </a:r>
            <a:r>
              <a:rPr lang="en-US" dirty="0" err="1"/>
              <a:t>manchester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8A8514-76BE-299D-053D-C9FA09E763C3}"/>
              </a:ext>
            </a:extLst>
          </p:cNvPr>
          <p:cNvSpPr txBox="1"/>
          <p:nvPr/>
        </p:nvSpPr>
        <p:spPr>
          <a:xfrm>
            <a:off x="10183680" y="3620405"/>
            <a:ext cx="987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city-</a:t>
            </a:r>
            <a:r>
              <a:rPr lang="en-US" dirty="0" err="1"/>
              <a:t>york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3E8E54-4B9B-2407-5CF2-7D22F0133110}"/>
              </a:ext>
            </a:extLst>
          </p:cNvPr>
          <p:cNvSpPr txBox="1"/>
          <p:nvPr/>
        </p:nvSpPr>
        <p:spPr>
          <a:xfrm>
            <a:off x="10193989" y="4488423"/>
            <a:ext cx="199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payment-processor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2C0599-666E-786A-DE74-DEB797175E49}"/>
              </a:ext>
            </a:extLst>
          </p:cNvPr>
          <p:cNvSpPr txBox="1"/>
          <p:nvPr/>
        </p:nvSpPr>
        <p:spPr>
          <a:xfrm>
            <a:off x="10210575" y="5286950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consumer.py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03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9905F5-67A9-4CDA-A21D-DB7F4F1BA7D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12192000" cy="836613"/>
          </a:xfrm>
        </p:spPr>
        <p:txBody>
          <a:bodyPr>
            <a:normAutofit/>
          </a:bodyPr>
          <a:lstStyle/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Today’s Project: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Delivery App Order Placement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3E8E54-4B9B-2407-5CF2-7D22F0133110}"/>
              </a:ext>
            </a:extLst>
          </p:cNvPr>
          <p:cNvSpPr txBox="1"/>
          <p:nvPr/>
        </p:nvSpPr>
        <p:spPr>
          <a:xfrm>
            <a:off x="7160857" y="1566803"/>
            <a:ext cx="49493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CSV file with headers provided in </a:t>
            </a:r>
            <a:br>
              <a:rPr lang="en-US" dirty="0"/>
            </a:b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ps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/order-processor/</a:t>
            </a:r>
            <a:r>
              <a:rPr lang="en-US" dirty="0" err="1"/>
              <a:t>orders.csv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 and save to </a:t>
            </a:r>
            <a:br>
              <a:rPr lang="en-US" dirty="0"/>
            </a:b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ps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/order-processor/orders/</a:t>
            </a:r>
            <a:r>
              <a:rPr lang="en-US" dirty="0" err="1"/>
              <a:t>orders.csv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Previously running the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latin typeface="Monaco" pitchFamily="2" charset="77"/>
              </a:rPr>
              <a:t>observe.sh</a:t>
            </a:r>
            <a:r>
              <a:rPr lang="en-US" dirty="0"/>
              <a:t> script opened a terminal monitor for each container application. Observe each application’s </a:t>
            </a:r>
            <a:r>
              <a:rPr lang="en-US" dirty="0" err="1"/>
              <a:t>behaviour</a:t>
            </a:r>
            <a:r>
              <a:rPr lang="en-US" dirty="0"/>
              <a:t> as it responds to events.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853762D-60FF-C0BF-CB98-7CD4CD1B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18" y="1311662"/>
            <a:ext cx="6804435" cy="423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63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9905F5-67A9-4CDA-A21D-DB7F4F1BA7D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12192000" cy="836613"/>
          </a:xfrm>
        </p:spPr>
        <p:txBody>
          <a:bodyPr>
            <a:normAutofit/>
          </a:bodyPr>
          <a:lstStyle/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Today’s Project: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Cleanup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ack screen with a white border&#10;&#10;Description automatically generated">
            <a:extLst>
              <a:ext uri="{FF2B5EF4-FFF2-40B4-BE49-F238E27FC236}">
                <a16:creationId xmlns:a16="http://schemas.microsoft.com/office/drawing/2014/main" id="{57407377-885A-264D-974A-4301DEF73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6615"/>
            <a:ext cx="12182101" cy="5439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8FC5206-BB3F-DF8F-1C4E-F0E75EAEE2A8}"/>
              </a:ext>
            </a:extLst>
          </p:cNvPr>
          <p:cNvSpPr txBox="1"/>
          <p:nvPr/>
        </p:nvSpPr>
        <p:spPr>
          <a:xfrm>
            <a:off x="402771" y="1804846"/>
            <a:ext cx="10602686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sz="1600" dirty="0">
              <a:solidFill>
                <a:srgbClr val="00B050"/>
              </a:solidFill>
              <a:latin typeface="Aptos Display" panose="020B00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$  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docker compose -f orders-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app.yml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down</a:t>
            </a:r>
            <a:endParaRPr lang="en-US" sz="1600" dirty="0">
              <a:solidFill>
                <a:srgbClr val="00B050"/>
              </a:solidFill>
              <a:latin typeface="Aptos Display" panose="020B00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$  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docker compose -f 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zk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-single-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kafka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-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single.yml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down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$ </a:t>
            </a:r>
            <a:r>
              <a:rPr lang="en-US" sz="1600" dirty="0">
                <a:solidFill>
                  <a:schemeClr val="bg1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cd; rm –rf /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tmp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ps</a:t>
            </a:r>
            <a:endParaRPr lang="en-US" sz="1600" dirty="0">
              <a:solidFill>
                <a:schemeClr val="bg1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$  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docker image rm \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ps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-city-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london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\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ps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-city-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manchester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\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ps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-city-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york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\</a:t>
            </a:r>
            <a:endParaRPr lang="en-US" sz="1600" dirty="0">
              <a:solidFill>
                <a:srgbClr val="00B050"/>
              </a:solidFill>
              <a:latin typeface="Aptos Display" panose="020B00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  <a:latin typeface="Aptos Display" panose="020B0004020202020204" pitchFamily="34" charset="0"/>
                <a:ea typeface="MesloLGS NF" panose="020B0609030804020204" pitchFamily="49" charset="0"/>
                <a:cs typeface="Arial" panose="020B0604020202020204" pitchFamily="34" charset="0"/>
              </a:rPr>
              <a:t>      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ps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-payment-processor \</a:t>
            </a:r>
            <a:endParaRPr lang="en-US" sz="1600" dirty="0">
              <a:solidFill>
                <a:srgbClr val="00B050"/>
              </a:solidFill>
              <a:latin typeface="Aptos Display" panose="020B00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  <a:latin typeface="Aptos Display" panose="020B0004020202020204" pitchFamily="34" charset="0"/>
                <a:ea typeface="MesloLGS NF" panose="020B0609030804020204" pitchFamily="49" charset="0"/>
                <a:cs typeface="Arial" panose="020B0604020202020204" pitchFamily="34" charset="0"/>
              </a:rPr>
              <a:t>      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ps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-order-processor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$  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docker image rm 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confluentinc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/cp-kafka:7.3.2 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confluentinc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/cp-zookeeper:7.3.2</a:t>
            </a:r>
            <a:endParaRPr lang="en-US" sz="1600" dirty="0">
              <a:solidFill>
                <a:srgbClr val="00B050"/>
              </a:solidFill>
              <a:latin typeface="Aptos Display" panose="020B00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9720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9905F5-67A9-4CDA-A21D-DB7F4F1BA7D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12192000" cy="836613"/>
          </a:xfrm>
        </p:spPr>
        <p:txBody>
          <a:bodyPr>
            <a:normAutofit/>
          </a:bodyPr>
          <a:lstStyle/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Pub/Sub Architecture: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To Recap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E6661-9A0A-166A-F299-36838EC8F26D}"/>
              </a:ext>
            </a:extLst>
          </p:cNvPr>
          <p:cNvSpPr txBox="1"/>
          <p:nvPr/>
        </p:nvSpPr>
        <p:spPr>
          <a:xfrm>
            <a:off x="4990055" y="1252676"/>
            <a:ext cx="2211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Takeaways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FC5206-BB3F-DF8F-1C4E-F0E75EAEE2A8}"/>
              </a:ext>
            </a:extLst>
          </p:cNvPr>
          <p:cNvSpPr txBox="1"/>
          <p:nvPr/>
        </p:nvSpPr>
        <p:spPr>
          <a:xfrm>
            <a:off x="1152677" y="2253512"/>
            <a:ext cx="98866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Producers publish messages without having to know any details about who (if anyone!) may care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beneifit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the information downstream.</a:t>
            </a:r>
          </a:p>
          <a:p>
            <a:pPr>
              <a:spcAft>
                <a:spcPts val="6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Messages are arranged by topic.</a:t>
            </a:r>
          </a:p>
          <a:p>
            <a:pPr>
              <a:spcAft>
                <a:spcPts val="6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subscribing to topics, Consumers observe events that occur, receive details of the event, and can choose to act on or ignore the event.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avoid becoming a single point of failure in production systems, Brokers are implemented as complex distributed clusters.</a:t>
            </a:r>
          </a:p>
        </p:txBody>
      </p:sp>
    </p:spTree>
    <p:extLst>
      <p:ext uri="{BB962C8B-B14F-4D97-AF65-F5344CB8AC3E}">
        <p14:creationId xmlns:p14="http://schemas.microsoft.com/office/powerpoint/2010/main" val="1554597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35B1B12-7355-CC44-BEC9-78D8C7C7E090}"/>
              </a:ext>
            </a:extLst>
          </p:cNvPr>
          <p:cNvSpPr txBox="1"/>
          <p:nvPr/>
        </p:nvSpPr>
        <p:spPr>
          <a:xfrm>
            <a:off x="1776046" y="2099897"/>
            <a:ext cx="5716466" cy="7670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844083">
              <a:defRPr/>
            </a:pPr>
            <a:r>
              <a:rPr lang="en-GB" sz="3323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Thank you</a:t>
            </a:r>
            <a:endParaRPr lang="en-US" sz="1662" dirty="0">
              <a:solidFill>
                <a:srgbClr val="000000"/>
              </a:solidFill>
              <a:latin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71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9AB03C-7094-FA49-94CB-CF2D753A22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12192000" cy="836613"/>
          </a:xfrm>
          <a:solidFill>
            <a:srgbClr val="F2F2F2"/>
          </a:solidFill>
        </p:spPr>
        <p:txBody>
          <a:bodyPr/>
          <a:lstStyle/>
          <a:p>
            <a:r>
              <a:rPr lang="en-GB" sz="1800" b="1" dirty="0">
                <a:latin typeface="Helvetica" pitchFamily="2" charset="0"/>
              </a:rPr>
              <a:t>Contents</a:t>
            </a:r>
            <a:endParaRPr lang="en-GB" sz="1800" dirty="0">
              <a:latin typeface="Helvetica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86B5B3-C8E6-64B8-D64C-6DBF0B2B0DC0}"/>
              </a:ext>
            </a:extLst>
          </p:cNvPr>
          <p:cNvGrpSpPr/>
          <p:nvPr/>
        </p:nvGrpSpPr>
        <p:grpSpPr>
          <a:xfrm>
            <a:off x="4763289" y="2456892"/>
            <a:ext cx="2665422" cy="1944216"/>
            <a:chOff x="3223681" y="2060848"/>
            <a:chExt cx="3458636" cy="19442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258B04-21B8-66F6-301E-3174E5B1E868}"/>
                </a:ext>
              </a:extLst>
            </p:cNvPr>
            <p:cNvSpPr/>
            <p:nvPr/>
          </p:nvSpPr>
          <p:spPr>
            <a:xfrm>
              <a:off x="3223682" y="2744924"/>
              <a:ext cx="3458635" cy="576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Our Project Today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980954-6EA7-01A5-80D5-9BBEBB5D5545}"/>
                </a:ext>
              </a:extLst>
            </p:cNvPr>
            <p:cNvSpPr/>
            <p:nvPr/>
          </p:nvSpPr>
          <p:spPr>
            <a:xfrm>
              <a:off x="3223682" y="2060848"/>
              <a:ext cx="3458635" cy="576064"/>
            </a:xfrm>
            <a:prstGeom prst="rect">
              <a:avLst/>
            </a:prstGeom>
            <a:solidFill>
              <a:srgbClr val="00206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Background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3B979C-086F-11B3-90AA-059582A2E774}"/>
                </a:ext>
              </a:extLst>
            </p:cNvPr>
            <p:cNvSpPr/>
            <p:nvPr/>
          </p:nvSpPr>
          <p:spPr>
            <a:xfrm>
              <a:off x="3223681" y="3429000"/>
              <a:ext cx="3458635" cy="576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58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rc 32">
            <a:extLst>
              <a:ext uri="{FF2B5EF4-FFF2-40B4-BE49-F238E27FC236}">
                <a16:creationId xmlns:a16="http://schemas.microsoft.com/office/drawing/2014/main" id="{03559DA8-4CBA-0B8D-6733-21D00F9C0C04}"/>
              </a:ext>
            </a:extLst>
          </p:cNvPr>
          <p:cNvSpPr/>
          <p:nvPr/>
        </p:nvSpPr>
        <p:spPr>
          <a:xfrm rot="21349558" flipH="1">
            <a:off x="4719918" y="1553516"/>
            <a:ext cx="1831512" cy="4071392"/>
          </a:xfrm>
          <a:prstGeom prst="arc">
            <a:avLst>
              <a:gd name="adj1" fmla="val 16200000"/>
              <a:gd name="adj2" fmla="val 4972739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9905F5-67A9-4CDA-A21D-DB7F4F1BA7D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12192000" cy="836613"/>
          </a:xfrm>
        </p:spPr>
        <p:txBody>
          <a:bodyPr>
            <a:normAutofit/>
          </a:bodyPr>
          <a:lstStyle/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Pub/Sub Architecture: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BB9E9-2DAA-ED4D-72B9-8412E1EFA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49" y="2173073"/>
            <a:ext cx="2730231" cy="2730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F6CC50-0EA2-7755-F43C-13522B446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446" y="2445347"/>
            <a:ext cx="2106820" cy="2457957"/>
          </a:xfrm>
          <a:prstGeom prst="rect">
            <a:avLst/>
          </a:prstGeom>
        </p:spPr>
      </p:pic>
      <p:pic>
        <p:nvPicPr>
          <p:cNvPr id="14" name="Graphic 13" descr="Family with boy outline">
            <a:extLst>
              <a:ext uri="{FF2B5EF4-FFF2-40B4-BE49-F238E27FC236}">
                <a16:creationId xmlns:a16="http://schemas.microsoft.com/office/drawing/2014/main" id="{2EF3C3BF-297B-9E79-9164-EF6930789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7367" y="982713"/>
            <a:ext cx="914400" cy="914400"/>
          </a:xfrm>
          <a:prstGeom prst="rect">
            <a:avLst/>
          </a:prstGeom>
        </p:spPr>
      </p:pic>
      <p:pic>
        <p:nvPicPr>
          <p:cNvPr id="16" name="Graphic 15" descr="Man and woman outline">
            <a:extLst>
              <a:ext uri="{FF2B5EF4-FFF2-40B4-BE49-F238E27FC236}">
                <a16:creationId xmlns:a16="http://schemas.microsoft.com/office/drawing/2014/main" id="{52E8690B-5522-2675-2C70-0CF2E6C70A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05783" y="982713"/>
            <a:ext cx="914400" cy="914400"/>
          </a:xfrm>
          <a:prstGeom prst="rect">
            <a:avLst/>
          </a:prstGeom>
        </p:spPr>
      </p:pic>
      <p:pic>
        <p:nvPicPr>
          <p:cNvPr id="18" name="Graphic 17" descr="Confused person outline">
            <a:extLst>
              <a:ext uri="{FF2B5EF4-FFF2-40B4-BE49-F238E27FC236}">
                <a16:creationId xmlns:a16="http://schemas.microsoft.com/office/drawing/2014/main" id="{9A208EC3-C052-3620-55DC-AA080B103E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80046" y="5152242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7528527-9593-AD9A-CF52-50F6A5C53A21}"/>
              </a:ext>
            </a:extLst>
          </p:cNvPr>
          <p:cNvSpPr txBox="1"/>
          <p:nvPr/>
        </p:nvSpPr>
        <p:spPr>
          <a:xfrm>
            <a:off x="6743351" y="1086983"/>
            <a:ext cx="148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Friends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C869CE-0D85-6BC2-0376-65AE87ED19C0}"/>
              </a:ext>
            </a:extLst>
          </p:cNvPr>
          <p:cNvSpPr txBox="1"/>
          <p:nvPr/>
        </p:nvSpPr>
        <p:spPr>
          <a:xfrm>
            <a:off x="5106171" y="5624908"/>
            <a:ext cx="57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030973-1206-D032-BDB1-4D970309A2CF}"/>
              </a:ext>
            </a:extLst>
          </p:cNvPr>
          <p:cNvCxnSpPr>
            <a:cxnSpLocks/>
          </p:cNvCxnSpPr>
          <p:nvPr/>
        </p:nvCxnSpPr>
        <p:spPr>
          <a:xfrm>
            <a:off x="6680996" y="1965426"/>
            <a:ext cx="600647" cy="68081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A52C95-8883-74E6-BC70-C08DA4E759A7}"/>
              </a:ext>
            </a:extLst>
          </p:cNvPr>
          <p:cNvCxnSpPr>
            <a:cxnSpLocks/>
          </p:cNvCxnSpPr>
          <p:nvPr/>
        </p:nvCxnSpPr>
        <p:spPr>
          <a:xfrm flipV="1">
            <a:off x="6520183" y="4558377"/>
            <a:ext cx="777636" cy="69942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789EBCD-74F7-20E4-85B8-2B9F453F21FE}"/>
              </a:ext>
            </a:extLst>
          </p:cNvPr>
          <p:cNvSpPr txBox="1"/>
          <p:nvPr/>
        </p:nvSpPr>
        <p:spPr>
          <a:xfrm>
            <a:off x="1309508" y="324433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API driven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CAC07E-DE05-17FA-B38D-71A3AD903645}"/>
              </a:ext>
            </a:extLst>
          </p:cNvPr>
          <p:cNvSpPr txBox="1"/>
          <p:nvPr/>
        </p:nvSpPr>
        <p:spPr>
          <a:xfrm>
            <a:off x="10311280" y="3168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Event driven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C2E018-149A-553B-F7FC-0DE4D4E04E71}"/>
              </a:ext>
            </a:extLst>
          </p:cNvPr>
          <p:cNvSpPr/>
          <p:nvPr/>
        </p:nvSpPr>
        <p:spPr>
          <a:xfrm>
            <a:off x="726141" y="1456315"/>
            <a:ext cx="4909533" cy="4168593"/>
          </a:xfrm>
          <a:prstGeom prst="rect">
            <a:avLst/>
          </a:prstGeom>
          <a:solidFill>
            <a:srgbClr val="FCFFFF">
              <a:alpha val="80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8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0" grpId="0"/>
      <p:bldP spid="41" grpId="0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5FAA5D2-8C0B-E0CB-6AFA-74AFB4758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921" y="982926"/>
            <a:ext cx="8329613" cy="497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9905F5-67A9-4CDA-A21D-DB7F4F1BA7D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12192000" cy="836613"/>
          </a:xfrm>
        </p:spPr>
        <p:txBody>
          <a:bodyPr>
            <a:normAutofit/>
          </a:bodyPr>
          <a:lstStyle/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The Broker: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Organising topics and messages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056ACC-362B-DE8B-40F7-4B2446B8BFFB}"/>
              </a:ext>
            </a:extLst>
          </p:cNvPr>
          <p:cNvSpPr txBox="1"/>
          <p:nvPr/>
        </p:nvSpPr>
        <p:spPr>
          <a:xfrm>
            <a:off x="416745" y="1561001"/>
            <a:ext cx="322517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Publish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messages…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organised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1D97E-F829-DE68-BA16-9050B486FB04}"/>
              </a:ext>
            </a:extLst>
          </p:cNvPr>
          <p:cNvSpPr txBox="1"/>
          <p:nvPr/>
        </p:nvSpPr>
        <p:spPr>
          <a:xfrm>
            <a:off x="416745" y="109933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Producers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B3892-1E08-C95B-993F-5FFD8F461FBF}"/>
              </a:ext>
            </a:extLst>
          </p:cNvPr>
          <p:cNvSpPr txBox="1"/>
          <p:nvPr/>
        </p:nvSpPr>
        <p:spPr>
          <a:xfrm>
            <a:off x="416745" y="4989772"/>
            <a:ext cx="406112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Subscribe to select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only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Consume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that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pull or be pushed to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3ECF7-1E02-AC83-9BA6-B1A8FC64B327}"/>
              </a:ext>
            </a:extLst>
          </p:cNvPr>
          <p:cNvSpPr txBox="1"/>
          <p:nvPr/>
        </p:nvSpPr>
        <p:spPr>
          <a:xfrm>
            <a:off x="416745" y="4528107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Consumers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21B91-111E-985F-F9EA-318133316238}"/>
              </a:ext>
            </a:extLst>
          </p:cNvPr>
          <p:cNvSpPr txBox="1"/>
          <p:nvPr/>
        </p:nvSpPr>
        <p:spPr>
          <a:xfrm>
            <a:off x="416745" y="2913193"/>
            <a:ext cx="332393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Decouples multiple publishers from multiple subscribers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Organises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within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46D54-70AB-4E1D-EEFC-CF833B5877D5}"/>
              </a:ext>
            </a:extLst>
          </p:cNvPr>
          <p:cNvSpPr txBox="1"/>
          <p:nvPr/>
        </p:nvSpPr>
        <p:spPr>
          <a:xfrm>
            <a:off x="416745" y="245152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341520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9905F5-67A9-4CDA-A21D-DB7F4F1BA7D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12192000" cy="836613"/>
          </a:xfrm>
        </p:spPr>
        <p:txBody>
          <a:bodyPr>
            <a:normAutofit/>
          </a:bodyPr>
          <a:lstStyle/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Pub/Sub Architecture: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FC5206-BB3F-DF8F-1C4E-F0E75EAEE2A8}"/>
              </a:ext>
            </a:extLst>
          </p:cNvPr>
          <p:cNvSpPr txBox="1"/>
          <p:nvPr/>
        </p:nvSpPr>
        <p:spPr>
          <a:xfrm>
            <a:off x="1448512" y="1965963"/>
            <a:ext cx="9886644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Producer publishes information without knowing who may be interested in it.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Consumer of the information does not need to interact with the Publisher to have knowledge of that information.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Broker needs to be highly available and redundant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8BDF58-8E7F-7D53-B902-A803E961831A}"/>
              </a:ext>
            </a:extLst>
          </p:cNvPr>
          <p:cNvSpPr txBox="1"/>
          <p:nvPr/>
        </p:nvSpPr>
        <p:spPr>
          <a:xfrm>
            <a:off x="1448512" y="1170456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Pub / Sub:</a:t>
            </a:r>
          </a:p>
        </p:txBody>
      </p:sp>
    </p:spTree>
    <p:extLst>
      <p:ext uri="{BB962C8B-B14F-4D97-AF65-F5344CB8AC3E}">
        <p14:creationId xmlns:p14="http://schemas.microsoft.com/office/powerpoint/2010/main" val="318965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9AB03C-7094-FA49-94CB-CF2D753A22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12192000" cy="836613"/>
          </a:xfrm>
          <a:solidFill>
            <a:srgbClr val="F2F2F2"/>
          </a:solidFill>
        </p:spPr>
        <p:txBody>
          <a:bodyPr/>
          <a:lstStyle/>
          <a:p>
            <a:r>
              <a:rPr lang="en-GB" sz="1800" b="1" dirty="0">
                <a:latin typeface="Helvetica" pitchFamily="2" charset="0"/>
              </a:rPr>
              <a:t>Contents</a:t>
            </a:r>
            <a:endParaRPr lang="en-GB" sz="1800" dirty="0">
              <a:latin typeface="Helvetica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86B5B3-C8E6-64B8-D64C-6DBF0B2B0DC0}"/>
              </a:ext>
            </a:extLst>
          </p:cNvPr>
          <p:cNvGrpSpPr/>
          <p:nvPr/>
        </p:nvGrpSpPr>
        <p:grpSpPr>
          <a:xfrm>
            <a:off x="4763289" y="2456892"/>
            <a:ext cx="2665422" cy="1944216"/>
            <a:chOff x="3223681" y="2060848"/>
            <a:chExt cx="3458636" cy="19442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258B04-21B8-66F6-301E-3174E5B1E868}"/>
                </a:ext>
              </a:extLst>
            </p:cNvPr>
            <p:cNvSpPr/>
            <p:nvPr/>
          </p:nvSpPr>
          <p:spPr>
            <a:xfrm>
              <a:off x="3223682" y="2744924"/>
              <a:ext cx="3458635" cy="576064"/>
            </a:xfrm>
            <a:prstGeom prst="rect">
              <a:avLst/>
            </a:prstGeom>
            <a:solidFill>
              <a:srgbClr val="00206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Our Project Today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980954-6EA7-01A5-80D5-9BBEBB5D5545}"/>
                </a:ext>
              </a:extLst>
            </p:cNvPr>
            <p:cNvSpPr/>
            <p:nvPr/>
          </p:nvSpPr>
          <p:spPr>
            <a:xfrm>
              <a:off x="3223682" y="2060848"/>
              <a:ext cx="3458635" cy="576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Background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3B979C-086F-11B3-90AA-059582A2E774}"/>
                </a:ext>
              </a:extLst>
            </p:cNvPr>
            <p:cNvSpPr/>
            <p:nvPr/>
          </p:nvSpPr>
          <p:spPr>
            <a:xfrm>
              <a:off x="3223681" y="3429000"/>
              <a:ext cx="3458635" cy="576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879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9905F5-67A9-4CDA-A21D-DB7F4F1BA7D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12192000" cy="836613"/>
          </a:xfrm>
        </p:spPr>
        <p:txBody>
          <a:bodyPr>
            <a:normAutofit/>
          </a:bodyPr>
          <a:lstStyle/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Today’s Project: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E6661-9A0A-166A-F299-36838EC8F26D}"/>
              </a:ext>
            </a:extLst>
          </p:cNvPr>
          <p:cNvSpPr txBox="1"/>
          <p:nvPr/>
        </p:nvSpPr>
        <p:spPr>
          <a:xfrm>
            <a:off x="212056" y="1210583"/>
            <a:ext cx="6517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(basic) Food Delivery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5D86E-02AE-F0AD-FA0F-287ABA84DBE0}"/>
              </a:ext>
            </a:extLst>
          </p:cNvPr>
          <p:cNvSpPr txBox="1"/>
          <p:nvPr/>
        </p:nvSpPr>
        <p:spPr>
          <a:xfrm>
            <a:off x="407624" y="2169326"/>
            <a:ext cx="904565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with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Containerised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Kafka cluster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basic command line python producer and consumer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 move on to our food delivery app :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Asciiliveroo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Event driven based on file delivery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orders.csv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containerised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producer awaiting files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Producer publishes messages to several topics about orders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Multiple containerized Consumers that subscribe to various topics</a:t>
            </a:r>
          </a:p>
          <a:p>
            <a:pPr>
              <a:spcAft>
                <a:spcPts val="6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frontends; we will examine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container logs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7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9AB03C-7094-FA49-94CB-CF2D753A22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12192000" cy="836613"/>
          </a:xfrm>
          <a:solidFill>
            <a:srgbClr val="F2F2F2"/>
          </a:solidFill>
        </p:spPr>
        <p:txBody>
          <a:bodyPr/>
          <a:lstStyle/>
          <a:p>
            <a:r>
              <a:rPr lang="en-GB" sz="1800" b="1">
                <a:latin typeface="Helvetica" pitchFamily="2" charset="0"/>
              </a:rPr>
              <a:t>Contents</a:t>
            </a:r>
            <a:endParaRPr lang="en-GB" sz="1800">
              <a:latin typeface="Helvetica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86B5B3-C8E6-64B8-D64C-6DBF0B2B0DC0}"/>
              </a:ext>
            </a:extLst>
          </p:cNvPr>
          <p:cNvGrpSpPr/>
          <p:nvPr/>
        </p:nvGrpSpPr>
        <p:grpSpPr>
          <a:xfrm>
            <a:off x="4763289" y="2456892"/>
            <a:ext cx="2665422" cy="1944216"/>
            <a:chOff x="3223681" y="2060848"/>
            <a:chExt cx="3458636" cy="19442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258B04-21B8-66F6-301E-3174E5B1E868}"/>
                </a:ext>
              </a:extLst>
            </p:cNvPr>
            <p:cNvSpPr/>
            <p:nvPr/>
          </p:nvSpPr>
          <p:spPr>
            <a:xfrm>
              <a:off x="3223682" y="2744924"/>
              <a:ext cx="3458635" cy="576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Our Project Today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980954-6EA7-01A5-80D5-9BBEBB5D5545}"/>
                </a:ext>
              </a:extLst>
            </p:cNvPr>
            <p:cNvSpPr/>
            <p:nvPr/>
          </p:nvSpPr>
          <p:spPr>
            <a:xfrm>
              <a:off x="3223682" y="2060848"/>
              <a:ext cx="3458635" cy="576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Background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3B979C-086F-11B3-90AA-059582A2E774}"/>
                </a:ext>
              </a:extLst>
            </p:cNvPr>
            <p:cNvSpPr/>
            <p:nvPr/>
          </p:nvSpPr>
          <p:spPr>
            <a:xfrm>
              <a:off x="3223681" y="3429000"/>
              <a:ext cx="3458635" cy="576064"/>
            </a:xfrm>
            <a:prstGeom prst="rect">
              <a:avLst/>
            </a:prstGeom>
            <a:solidFill>
              <a:srgbClr val="00206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>
              <a:no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674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9905F5-67A9-4CDA-A21D-DB7F4F1BA7D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12192000" cy="836613"/>
          </a:xfrm>
        </p:spPr>
        <p:txBody>
          <a:bodyPr>
            <a:normAutofit/>
          </a:bodyPr>
          <a:lstStyle/>
          <a:p>
            <a:r>
              <a:rPr lang="en-GB" sz="1800" b="1">
                <a:latin typeface="Arial" panose="020B0604020202020204" pitchFamily="34" charset="0"/>
                <a:cs typeface="Arial" panose="020B0604020202020204" pitchFamily="34" charset="0"/>
              </a:rPr>
              <a:t>Today’s Project:</a:t>
            </a:r>
            <a:r>
              <a:rPr lang="en-GB" sz="1800">
                <a:latin typeface="Arial" panose="020B0604020202020204" pitchFamily="34" charset="0"/>
                <a:cs typeface="Arial" panose="020B0604020202020204" pitchFamily="34" charset="0"/>
              </a:rPr>
              <a:t> Clone &amp; Build</a:t>
            </a:r>
          </a:p>
        </p:txBody>
      </p:sp>
      <p:pic>
        <p:nvPicPr>
          <p:cNvPr id="5" name="Picture 4" descr="A black screen with a white border&#10;&#10;Description automatically generated">
            <a:extLst>
              <a:ext uri="{FF2B5EF4-FFF2-40B4-BE49-F238E27FC236}">
                <a16:creationId xmlns:a16="http://schemas.microsoft.com/office/drawing/2014/main" id="{57407377-885A-264D-974A-4301DEF73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6615"/>
            <a:ext cx="12182101" cy="5439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8FC5206-BB3F-DF8F-1C4E-F0E75EAEE2A8}"/>
              </a:ext>
            </a:extLst>
          </p:cNvPr>
          <p:cNvSpPr txBox="1"/>
          <p:nvPr/>
        </p:nvSpPr>
        <p:spPr>
          <a:xfrm>
            <a:off x="402771" y="1864487"/>
            <a:ext cx="1060268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$ </a:t>
            </a:r>
            <a:r>
              <a:rPr lang="en-US" sz="1600" dirty="0">
                <a:solidFill>
                  <a:schemeClr val="bg1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cd /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tmp</a:t>
            </a:r>
            <a:endParaRPr lang="en-US" sz="1600" dirty="0">
              <a:solidFill>
                <a:schemeClr val="bg1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pPr>
              <a:spcAft>
                <a:spcPts val="600"/>
              </a:spcAft>
            </a:pPr>
            <a:endParaRPr lang="en-US" sz="1600" dirty="0">
              <a:solidFill>
                <a:schemeClr val="bg1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$</a:t>
            </a:r>
            <a:r>
              <a:rPr lang="en-US" sz="1600" dirty="0">
                <a:solidFill>
                  <a:schemeClr val="bg1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mkdir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/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tmp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ps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; cd /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tmp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ps</a:t>
            </a:r>
            <a:endParaRPr lang="en-US" sz="1600" dirty="0">
              <a:solidFill>
                <a:schemeClr val="bg1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pPr>
              <a:spcAft>
                <a:spcPts val="600"/>
              </a:spcAft>
            </a:pPr>
            <a:endParaRPr lang="en-US" sz="1600" dirty="0">
              <a:solidFill>
                <a:srgbClr val="00B050"/>
              </a:solidFill>
              <a:latin typeface="Aptos Display" panose="020B00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$ </a:t>
            </a:r>
            <a:r>
              <a:rPr lang="en-US" sz="1600" dirty="0">
                <a:solidFill>
                  <a:schemeClr val="bg1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git clone https://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github.com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sethfreach-qs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qs-pubsub.git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.</a:t>
            </a:r>
          </a:p>
          <a:p>
            <a:pPr>
              <a:spcAft>
                <a:spcPts val="600"/>
              </a:spcAft>
            </a:pPr>
            <a:endParaRPr lang="en-US" sz="1600" dirty="0">
              <a:solidFill>
                <a:srgbClr val="00B050"/>
              </a:solidFill>
              <a:latin typeface="Aptos Display" panose="020B00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$ </a:t>
            </a:r>
            <a:r>
              <a:rPr lang="en-US" sz="1600" dirty="0">
                <a:solidFill>
                  <a:schemeClr val="bg1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pip install -r 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requirements.txt</a:t>
            </a:r>
            <a:endParaRPr lang="en-US" sz="1600" dirty="0">
              <a:solidFill>
                <a:schemeClr val="bg1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pPr>
              <a:spcAft>
                <a:spcPts val="600"/>
              </a:spcAft>
            </a:pPr>
            <a:endParaRPr lang="en-US" sz="1600" dirty="0">
              <a:solidFill>
                <a:srgbClr val="00B050"/>
              </a:solidFill>
              <a:latin typeface="Aptos Display" panose="020B00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$ </a:t>
            </a:r>
            <a:r>
              <a:rPr lang="en-US" sz="1600" dirty="0">
                <a:solidFill>
                  <a:schemeClr val="bg1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docker compose -f 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zk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-single-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kafka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-</a:t>
            </a:r>
            <a:r>
              <a:rPr lang="en-US" sz="1600" dirty="0" err="1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single.yml</a:t>
            </a:r>
            <a:r>
              <a:rPr lang="en-US" sz="1600" dirty="0">
                <a:solidFill>
                  <a:schemeClr val="bg1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up -d</a:t>
            </a:r>
          </a:p>
        </p:txBody>
      </p:sp>
    </p:spTree>
    <p:extLst>
      <p:ext uri="{BB962C8B-B14F-4D97-AF65-F5344CB8AC3E}">
        <p14:creationId xmlns:p14="http://schemas.microsoft.com/office/powerpoint/2010/main" val="340507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</TotalTime>
  <Words>600</Words>
  <Application>Microsoft Macintosh PowerPoint</Application>
  <PresentationFormat>Widescreen</PresentationFormat>
  <Paragraphs>126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Aptos Display</vt:lpstr>
      <vt:lpstr>Arial</vt:lpstr>
      <vt:lpstr>Calibri</vt:lpstr>
      <vt:lpstr>Calibri Light</vt:lpstr>
      <vt:lpstr>Helvetica</vt:lpstr>
      <vt:lpstr>Helvetica Neue</vt:lpstr>
      <vt:lpstr>Helvetica Neue Light</vt:lpstr>
      <vt:lpstr>MesloLGS NF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 Freach</dc:creator>
  <cp:lastModifiedBy>Seth Freach</cp:lastModifiedBy>
  <cp:revision>44</cp:revision>
  <dcterms:created xsi:type="dcterms:W3CDTF">2023-08-30T11:23:54Z</dcterms:created>
  <dcterms:modified xsi:type="dcterms:W3CDTF">2023-10-12T07:40:04Z</dcterms:modified>
</cp:coreProperties>
</file>