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4" d="100"/>
          <a:sy n="44" d="100"/>
        </p:scale>
        <p:origin x="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52CC0E-8BE3-44C8-80D9-6DCC113591A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68F6CA-D6C7-41AE-95A7-4C6D55D36392}">
      <dgm:prSet/>
      <dgm:spPr/>
      <dgm:t>
        <a:bodyPr/>
        <a:lstStyle/>
        <a:p>
          <a:r>
            <a:rPr lang="en-US"/>
            <a:t>Are high-poverty regions in my state all next to each other, or scattered across the state?</a:t>
          </a:r>
        </a:p>
      </dgm:t>
    </dgm:pt>
    <dgm:pt modelId="{CBBAFF18-6731-43EE-96CD-4039DA116129}" type="parTrans" cxnId="{AFAA14C8-2E0D-4875-AB86-998956E5079A}">
      <dgm:prSet/>
      <dgm:spPr/>
      <dgm:t>
        <a:bodyPr/>
        <a:lstStyle/>
        <a:p>
          <a:endParaRPr lang="en-US"/>
        </a:p>
      </dgm:t>
    </dgm:pt>
    <dgm:pt modelId="{83247524-808F-438A-9576-A212DACAAF3C}" type="sibTrans" cxnId="{AFAA14C8-2E0D-4875-AB86-998956E5079A}">
      <dgm:prSet/>
      <dgm:spPr/>
      <dgm:t>
        <a:bodyPr/>
        <a:lstStyle/>
        <a:p>
          <a:endParaRPr lang="en-US"/>
        </a:p>
      </dgm:t>
    </dgm:pt>
    <dgm:pt modelId="{9D766460-1B13-4774-A01C-19821796A941}">
      <dgm:prSet/>
      <dgm:spPr/>
      <dgm:t>
        <a:bodyPr/>
        <a:lstStyle/>
        <a:p>
          <a:r>
            <a:rPr lang="en-US"/>
            <a:t>How many people in my city live within 5 miles of a grocery store?</a:t>
          </a:r>
        </a:p>
      </dgm:t>
    </dgm:pt>
    <dgm:pt modelId="{60FFC879-17DF-4447-9104-C3E8ABDBA108}" type="parTrans" cxnId="{E4B879D3-3BC3-47C4-BA1F-2CE0D22DAADF}">
      <dgm:prSet/>
      <dgm:spPr/>
      <dgm:t>
        <a:bodyPr/>
        <a:lstStyle/>
        <a:p>
          <a:endParaRPr lang="en-US"/>
        </a:p>
      </dgm:t>
    </dgm:pt>
    <dgm:pt modelId="{CAA5A181-62E3-4523-8255-15ABD9EC96EA}" type="sibTrans" cxnId="{E4B879D3-3BC3-47C4-BA1F-2CE0D22DAADF}">
      <dgm:prSet/>
      <dgm:spPr/>
      <dgm:t>
        <a:bodyPr/>
        <a:lstStyle/>
        <a:p>
          <a:endParaRPr lang="en-US"/>
        </a:p>
      </dgm:t>
    </dgm:pt>
    <dgm:pt modelId="{DAAEDEC8-7488-4C9A-8E1A-8EC25A7BB9CD}">
      <dgm:prSet/>
      <dgm:spPr/>
      <dgm:t>
        <a:bodyPr/>
        <a:lstStyle/>
        <a:p>
          <a:r>
            <a:rPr lang="en-US"/>
            <a:t>What is the relationship between pollution and housing costs?</a:t>
          </a:r>
        </a:p>
      </dgm:t>
    </dgm:pt>
    <dgm:pt modelId="{2A3B99FD-90EF-49FF-B3B6-1BCA239073B2}" type="parTrans" cxnId="{95BE0524-7160-4C40-89E7-56B0560B5AA6}">
      <dgm:prSet/>
      <dgm:spPr/>
      <dgm:t>
        <a:bodyPr/>
        <a:lstStyle/>
        <a:p>
          <a:endParaRPr lang="en-US"/>
        </a:p>
      </dgm:t>
    </dgm:pt>
    <dgm:pt modelId="{620D14BB-8CFB-4700-AF65-3E773B959105}" type="sibTrans" cxnId="{95BE0524-7160-4C40-89E7-56B0560B5AA6}">
      <dgm:prSet/>
      <dgm:spPr/>
      <dgm:t>
        <a:bodyPr/>
        <a:lstStyle/>
        <a:p>
          <a:endParaRPr lang="en-US"/>
        </a:p>
      </dgm:t>
    </dgm:pt>
    <dgm:pt modelId="{96DB7C8B-BEE0-4DC4-9613-639158B5E254}">
      <dgm:prSet/>
      <dgm:spPr/>
      <dgm:t>
        <a:bodyPr/>
        <a:lstStyle/>
        <a:p>
          <a:r>
            <a:rPr lang="en-US"/>
            <a:t>Where are the population centers in my country vs. the areas with the highest rainfall?</a:t>
          </a:r>
        </a:p>
      </dgm:t>
    </dgm:pt>
    <dgm:pt modelId="{FA1EB9F0-FECF-441C-96AE-DFAEC570A675}" type="parTrans" cxnId="{92791477-0377-4C7B-944E-482F80CD8EDC}">
      <dgm:prSet/>
      <dgm:spPr/>
      <dgm:t>
        <a:bodyPr/>
        <a:lstStyle/>
        <a:p>
          <a:endParaRPr lang="en-US"/>
        </a:p>
      </dgm:t>
    </dgm:pt>
    <dgm:pt modelId="{CB94CEC9-153B-4B26-9594-CE8F006FD775}" type="sibTrans" cxnId="{92791477-0377-4C7B-944E-482F80CD8EDC}">
      <dgm:prSet/>
      <dgm:spPr/>
      <dgm:t>
        <a:bodyPr/>
        <a:lstStyle/>
        <a:p>
          <a:endParaRPr lang="en-US"/>
        </a:p>
      </dgm:t>
    </dgm:pt>
    <dgm:pt modelId="{16C422A2-A03A-4D6B-A221-C1D4B920C857}">
      <dgm:prSet/>
      <dgm:spPr/>
      <dgm:t>
        <a:bodyPr/>
        <a:lstStyle/>
        <a:p>
          <a:r>
            <a:rPr lang="en-US"/>
            <a:t>Which villages in my country are most similar to mine in terms of tree cover, population, and distance to urban areas?</a:t>
          </a:r>
        </a:p>
      </dgm:t>
    </dgm:pt>
    <dgm:pt modelId="{25CCABCB-F303-47EC-9AD6-26ED9FCBF2A7}" type="parTrans" cxnId="{F5B0FC8C-B4F6-4977-BDEB-83D506F27D73}">
      <dgm:prSet/>
      <dgm:spPr/>
      <dgm:t>
        <a:bodyPr/>
        <a:lstStyle/>
        <a:p>
          <a:endParaRPr lang="en-US"/>
        </a:p>
      </dgm:t>
    </dgm:pt>
    <dgm:pt modelId="{8A19E1C8-C1EB-45BB-A78D-F8D532A9B8FB}" type="sibTrans" cxnId="{F5B0FC8C-B4F6-4977-BDEB-83D506F27D73}">
      <dgm:prSet/>
      <dgm:spPr/>
      <dgm:t>
        <a:bodyPr/>
        <a:lstStyle/>
        <a:p>
          <a:endParaRPr lang="en-US"/>
        </a:p>
      </dgm:t>
    </dgm:pt>
    <dgm:pt modelId="{D0229BC4-44D1-4E2A-A9BB-48C4B5440D70}" type="pres">
      <dgm:prSet presAssocID="{9652CC0E-8BE3-44C8-80D9-6DCC113591A3}" presName="linear" presStyleCnt="0">
        <dgm:presLayoutVars>
          <dgm:animLvl val="lvl"/>
          <dgm:resizeHandles val="exact"/>
        </dgm:presLayoutVars>
      </dgm:prSet>
      <dgm:spPr/>
    </dgm:pt>
    <dgm:pt modelId="{9FB7C93E-D542-4D48-848A-0FBB98284030}" type="pres">
      <dgm:prSet presAssocID="{4E68F6CA-D6C7-41AE-95A7-4C6D55D3639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FC0783F-E341-4CF9-8AFF-48E0E2DC81D5}" type="pres">
      <dgm:prSet presAssocID="{83247524-808F-438A-9576-A212DACAAF3C}" presName="spacer" presStyleCnt="0"/>
      <dgm:spPr/>
    </dgm:pt>
    <dgm:pt modelId="{5A2D23F8-E9F6-4DBF-A287-C4ECEC48D58D}" type="pres">
      <dgm:prSet presAssocID="{9D766460-1B13-4774-A01C-19821796A94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58A477F-E289-482C-9900-EB8453E4419F}" type="pres">
      <dgm:prSet presAssocID="{CAA5A181-62E3-4523-8255-15ABD9EC96EA}" presName="spacer" presStyleCnt="0"/>
      <dgm:spPr/>
    </dgm:pt>
    <dgm:pt modelId="{328CACC3-DD24-46DC-8BC4-A7CA83AA8A9C}" type="pres">
      <dgm:prSet presAssocID="{DAAEDEC8-7488-4C9A-8E1A-8EC25A7BB9C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EF4AC74-D7BC-48E6-A346-BF3FA481E4C2}" type="pres">
      <dgm:prSet presAssocID="{620D14BB-8CFB-4700-AF65-3E773B959105}" presName="spacer" presStyleCnt="0"/>
      <dgm:spPr/>
    </dgm:pt>
    <dgm:pt modelId="{5C03EAE3-FE05-4FCB-8E7A-141075D4A8EF}" type="pres">
      <dgm:prSet presAssocID="{96DB7C8B-BEE0-4DC4-9613-639158B5E25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FB988CC-EDA5-4D24-B8AC-67F8961CB58B}" type="pres">
      <dgm:prSet presAssocID="{CB94CEC9-153B-4B26-9594-CE8F006FD775}" presName="spacer" presStyleCnt="0"/>
      <dgm:spPr/>
    </dgm:pt>
    <dgm:pt modelId="{A5D1ADCD-F810-49BD-BEF9-AFAFC1E49875}" type="pres">
      <dgm:prSet presAssocID="{16C422A2-A03A-4D6B-A221-C1D4B920C85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05FBD04-B824-4A97-83F3-0A64665643A2}" type="presOf" srcId="{4E68F6CA-D6C7-41AE-95A7-4C6D55D36392}" destId="{9FB7C93E-D542-4D48-848A-0FBB98284030}" srcOrd="0" destOrd="0" presId="urn:microsoft.com/office/officeart/2005/8/layout/vList2"/>
    <dgm:cxn modelId="{E9C19614-9490-4938-8C56-B5A5830AFBAA}" type="presOf" srcId="{9D766460-1B13-4774-A01C-19821796A941}" destId="{5A2D23F8-E9F6-4DBF-A287-C4ECEC48D58D}" srcOrd="0" destOrd="0" presId="urn:microsoft.com/office/officeart/2005/8/layout/vList2"/>
    <dgm:cxn modelId="{95BE0524-7160-4C40-89E7-56B0560B5AA6}" srcId="{9652CC0E-8BE3-44C8-80D9-6DCC113591A3}" destId="{DAAEDEC8-7488-4C9A-8E1A-8EC25A7BB9CD}" srcOrd="2" destOrd="0" parTransId="{2A3B99FD-90EF-49FF-B3B6-1BCA239073B2}" sibTransId="{620D14BB-8CFB-4700-AF65-3E773B959105}"/>
    <dgm:cxn modelId="{92791477-0377-4C7B-944E-482F80CD8EDC}" srcId="{9652CC0E-8BE3-44C8-80D9-6DCC113591A3}" destId="{96DB7C8B-BEE0-4DC4-9613-639158B5E254}" srcOrd="3" destOrd="0" parTransId="{FA1EB9F0-FECF-441C-96AE-DFAEC570A675}" sibTransId="{CB94CEC9-153B-4B26-9594-CE8F006FD775}"/>
    <dgm:cxn modelId="{F5B0FC8C-B4F6-4977-BDEB-83D506F27D73}" srcId="{9652CC0E-8BE3-44C8-80D9-6DCC113591A3}" destId="{16C422A2-A03A-4D6B-A221-C1D4B920C857}" srcOrd="4" destOrd="0" parTransId="{25CCABCB-F303-47EC-9AD6-26ED9FCBF2A7}" sibTransId="{8A19E1C8-C1EB-45BB-A78D-F8D532A9B8FB}"/>
    <dgm:cxn modelId="{8BC88ABF-5AA0-4A7B-BB2C-093301CC6393}" type="presOf" srcId="{16C422A2-A03A-4D6B-A221-C1D4B920C857}" destId="{A5D1ADCD-F810-49BD-BEF9-AFAFC1E49875}" srcOrd="0" destOrd="0" presId="urn:microsoft.com/office/officeart/2005/8/layout/vList2"/>
    <dgm:cxn modelId="{4D02CCC7-B987-4B54-8F91-EA4C072ECE22}" type="presOf" srcId="{9652CC0E-8BE3-44C8-80D9-6DCC113591A3}" destId="{D0229BC4-44D1-4E2A-A9BB-48C4B5440D70}" srcOrd="0" destOrd="0" presId="urn:microsoft.com/office/officeart/2005/8/layout/vList2"/>
    <dgm:cxn modelId="{AFAA14C8-2E0D-4875-AB86-998956E5079A}" srcId="{9652CC0E-8BE3-44C8-80D9-6DCC113591A3}" destId="{4E68F6CA-D6C7-41AE-95A7-4C6D55D36392}" srcOrd="0" destOrd="0" parTransId="{CBBAFF18-6731-43EE-96CD-4039DA116129}" sibTransId="{83247524-808F-438A-9576-A212DACAAF3C}"/>
    <dgm:cxn modelId="{44F17DCD-77F3-48DC-BF75-523044B5E808}" type="presOf" srcId="{DAAEDEC8-7488-4C9A-8E1A-8EC25A7BB9CD}" destId="{328CACC3-DD24-46DC-8BC4-A7CA83AA8A9C}" srcOrd="0" destOrd="0" presId="urn:microsoft.com/office/officeart/2005/8/layout/vList2"/>
    <dgm:cxn modelId="{E4B879D3-3BC3-47C4-BA1F-2CE0D22DAADF}" srcId="{9652CC0E-8BE3-44C8-80D9-6DCC113591A3}" destId="{9D766460-1B13-4774-A01C-19821796A941}" srcOrd="1" destOrd="0" parTransId="{60FFC879-17DF-4447-9104-C3E8ABDBA108}" sibTransId="{CAA5A181-62E3-4523-8255-15ABD9EC96EA}"/>
    <dgm:cxn modelId="{EF0537FF-A975-4AC5-9484-F145C048E730}" type="presOf" srcId="{96DB7C8B-BEE0-4DC4-9613-639158B5E254}" destId="{5C03EAE3-FE05-4FCB-8E7A-141075D4A8EF}" srcOrd="0" destOrd="0" presId="urn:microsoft.com/office/officeart/2005/8/layout/vList2"/>
    <dgm:cxn modelId="{267BA7DE-D7E2-433C-850B-ABBD96A700A3}" type="presParOf" srcId="{D0229BC4-44D1-4E2A-A9BB-48C4B5440D70}" destId="{9FB7C93E-D542-4D48-848A-0FBB98284030}" srcOrd="0" destOrd="0" presId="urn:microsoft.com/office/officeart/2005/8/layout/vList2"/>
    <dgm:cxn modelId="{C83DE531-E45B-4DC1-811D-489E3463CE2A}" type="presParOf" srcId="{D0229BC4-44D1-4E2A-A9BB-48C4B5440D70}" destId="{9FC0783F-E341-4CF9-8AFF-48E0E2DC81D5}" srcOrd="1" destOrd="0" presId="urn:microsoft.com/office/officeart/2005/8/layout/vList2"/>
    <dgm:cxn modelId="{1F0217C0-AE46-4CF9-879B-1935B7FFA663}" type="presParOf" srcId="{D0229BC4-44D1-4E2A-A9BB-48C4B5440D70}" destId="{5A2D23F8-E9F6-4DBF-A287-C4ECEC48D58D}" srcOrd="2" destOrd="0" presId="urn:microsoft.com/office/officeart/2005/8/layout/vList2"/>
    <dgm:cxn modelId="{33B0E2F4-6ABD-4814-ADF8-069A90CCF91A}" type="presParOf" srcId="{D0229BC4-44D1-4E2A-A9BB-48C4B5440D70}" destId="{758A477F-E289-482C-9900-EB8453E4419F}" srcOrd="3" destOrd="0" presId="urn:microsoft.com/office/officeart/2005/8/layout/vList2"/>
    <dgm:cxn modelId="{63C98F7A-5988-4EE0-8767-706832B4AA26}" type="presParOf" srcId="{D0229BC4-44D1-4E2A-A9BB-48C4B5440D70}" destId="{328CACC3-DD24-46DC-8BC4-A7CA83AA8A9C}" srcOrd="4" destOrd="0" presId="urn:microsoft.com/office/officeart/2005/8/layout/vList2"/>
    <dgm:cxn modelId="{2F0E730D-610F-402C-A892-A9574D99CFCB}" type="presParOf" srcId="{D0229BC4-44D1-4E2A-A9BB-48C4B5440D70}" destId="{AEF4AC74-D7BC-48E6-A346-BF3FA481E4C2}" srcOrd="5" destOrd="0" presId="urn:microsoft.com/office/officeart/2005/8/layout/vList2"/>
    <dgm:cxn modelId="{2255AF45-31B6-413C-B065-E5C5EE7C6B64}" type="presParOf" srcId="{D0229BC4-44D1-4E2A-A9BB-48C4B5440D70}" destId="{5C03EAE3-FE05-4FCB-8E7A-141075D4A8EF}" srcOrd="6" destOrd="0" presId="urn:microsoft.com/office/officeart/2005/8/layout/vList2"/>
    <dgm:cxn modelId="{A0D090E5-D1CD-4D4A-A09F-FC47D463072B}" type="presParOf" srcId="{D0229BC4-44D1-4E2A-A9BB-48C4B5440D70}" destId="{EFB988CC-EDA5-4D24-B8AC-67F8961CB58B}" srcOrd="7" destOrd="0" presId="urn:microsoft.com/office/officeart/2005/8/layout/vList2"/>
    <dgm:cxn modelId="{BF9D806C-4FEF-49D4-A801-E77744642620}" type="presParOf" srcId="{D0229BC4-44D1-4E2A-A9BB-48C4B5440D70}" destId="{A5D1ADCD-F810-49BD-BEF9-AFAFC1E4987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7C93E-D542-4D48-848A-0FBB98284030}">
      <dsp:nvSpPr>
        <dsp:cNvPr id="0" name=""/>
        <dsp:cNvSpPr/>
      </dsp:nvSpPr>
      <dsp:spPr>
        <a:xfrm>
          <a:off x="0" y="574568"/>
          <a:ext cx="5744684" cy="6762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Are high-poverty regions in my state all next to each other, or scattered across the state?</a:t>
          </a:r>
        </a:p>
      </dsp:txBody>
      <dsp:txXfrm>
        <a:off x="33012" y="607580"/>
        <a:ext cx="5678660" cy="610236"/>
      </dsp:txXfrm>
    </dsp:sp>
    <dsp:sp modelId="{5A2D23F8-E9F6-4DBF-A287-C4ECEC48D58D}">
      <dsp:nvSpPr>
        <dsp:cNvPr id="0" name=""/>
        <dsp:cNvSpPr/>
      </dsp:nvSpPr>
      <dsp:spPr>
        <a:xfrm>
          <a:off x="0" y="1299788"/>
          <a:ext cx="5744684" cy="67626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many people in my city live within 5 miles of a grocery store?</a:t>
          </a:r>
        </a:p>
      </dsp:txBody>
      <dsp:txXfrm>
        <a:off x="33012" y="1332800"/>
        <a:ext cx="5678660" cy="610236"/>
      </dsp:txXfrm>
    </dsp:sp>
    <dsp:sp modelId="{328CACC3-DD24-46DC-8BC4-A7CA83AA8A9C}">
      <dsp:nvSpPr>
        <dsp:cNvPr id="0" name=""/>
        <dsp:cNvSpPr/>
      </dsp:nvSpPr>
      <dsp:spPr>
        <a:xfrm>
          <a:off x="0" y="2025008"/>
          <a:ext cx="5744684" cy="6762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is the relationship between pollution and housing costs?</a:t>
          </a:r>
        </a:p>
      </dsp:txBody>
      <dsp:txXfrm>
        <a:off x="33012" y="2058020"/>
        <a:ext cx="5678660" cy="610236"/>
      </dsp:txXfrm>
    </dsp:sp>
    <dsp:sp modelId="{5C03EAE3-FE05-4FCB-8E7A-141075D4A8EF}">
      <dsp:nvSpPr>
        <dsp:cNvPr id="0" name=""/>
        <dsp:cNvSpPr/>
      </dsp:nvSpPr>
      <dsp:spPr>
        <a:xfrm>
          <a:off x="0" y="2750228"/>
          <a:ext cx="5744684" cy="67626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Where are the population centers in my country vs. the areas with the highest rainfall?</a:t>
          </a:r>
        </a:p>
      </dsp:txBody>
      <dsp:txXfrm>
        <a:off x="33012" y="2783240"/>
        <a:ext cx="5678660" cy="610236"/>
      </dsp:txXfrm>
    </dsp:sp>
    <dsp:sp modelId="{A5D1ADCD-F810-49BD-BEF9-AFAFC1E49875}">
      <dsp:nvSpPr>
        <dsp:cNvPr id="0" name=""/>
        <dsp:cNvSpPr/>
      </dsp:nvSpPr>
      <dsp:spPr>
        <a:xfrm>
          <a:off x="0" y="3475448"/>
          <a:ext cx="5744684" cy="6762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Which villages in my country are most similar to mine in terms of tree cover, population, and distance to urban areas?</a:t>
          </a:r>
        </a:p>
      </dsp:txBody>
      <dsp:txXfrm>
        <a:off x="33012" y="3508460"/>
        <a:ext cx="5678660" cy="610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F5ED-756A-59AF-92D3-706059D36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53CBD-438A-7F93-8F8C-4307F66BD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FFE6F-7F98-8FAA-A7EE-22568AB2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E815-1189-4F79-A28A-D9BA24C0224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51924-75F8-A435-6789-7D321E48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837BE-D269-CB33-2EFE-CF0CD74F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106D-C7B5-445E-B86F-2B2B4589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7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4B82-22AB-F042-4252-61025039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2757E-2D64-E02C-DCF6-E72A959E6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A7D89-D50C-08F2-3A48-39A8FDB2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E815-1189-4F79-A28A-D9BA24C0224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8572-9F77-AB7A-C2DE-708892E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4BEFD-2A82-B35B-20F3-4BFE8BE8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106D-C7B5-445E-B86F-2B2B4589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2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E9893-84AC-3CAC-4F4E-9ADBD4199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BB3AA-90FC-8184-ADE4-05EBA8E8E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856F7-7D07-B1DA-EF30-2C94D809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E815-1189-4F79-A28A-D9BA24C0224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BDB3C-6F33-5244-6ED6-C91F41E4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AB30-4925-07E2-EC35-3F9F9AAB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106D-C7B5-445E-B86F-2B2B4589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7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1C25-B046-A3C0-2468-B1951536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C770-5BA4-003A-A907-4BFF249A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EBD29-4215-0C20-5C71-4B04888C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E815-1189-4F79-A28A-D9BA24C0224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940B-C500-50F6-9F94-F79A61E3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0E903-F469-E4E0-F2B1-494795D2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106D-C7B5-445E-B86F-2B2B4589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1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9C35-7399-8A4B-20B2-406704BA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74E92-4242-109E-7CE2-E826475C0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8D08C-0499-A6ED-265A-D33F3EBA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E815-1189-4F79-A28A-D9BA24C0224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4CB-5024-E98A-96D1-EC345BF5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8B088-7218-8C16-20E7-6AE4951D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106D-C7B5-445E-B86F-2B2B4589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B891-0241-CA4C-0020-44D55A2D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4F3A8-359A-800E-622C-01F671BA7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E2549-5B28-772E-3383-DAB1C8142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3CDEF-D194-192B-06A3-EC29223A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E815-1189-4F79-A28A-D9BA24C0224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5BFAE-44E2-ED06-7E0E-398DB3FB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A6EA1-A5A3-6BBA-D606-6EB53D34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106D-C7B5-445E-B86F-2B2B4589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7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733B-ED4D-D417-2599-EF7417ED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80239-2ED3-B1B5-903C-D5A0C493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3EA20-64C8-3780-8967-0D2756CB7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BB1AF-C747-6BE0-3C78-0163C5ABA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06DD2-19AA-9483-4CCD-EF6DF8919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891B6-1221-C570-F0B2-F1292690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E815-1189-4F79-A28A-D9BA24C0224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12D9C-A960-3BA8-EE0B-692A9F92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6842C-9012-9BF0-3C8C-AAAFD7E6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106D-C7B5-445E-B86F-2B2B4589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0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AB92-8C46-F287-0D2C-66081108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01FC8-3676-E7AA-EA6A-6933A13B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E815-1189-4F79-A28A-D9BA24C0224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02FF5-99A3-75E6-D992-A63D6BDF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0856-6AE8-5B63-33F8-2E924572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106D-C7B5-445E-B86F-2B2B4589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2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2E447-AD07-B0E3-B3A6-23747BF0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E815-1189-4F79-A28A-D9BA24C0224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74FD7-6EAE-766E-CAAD-15D4E979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C022-2962-4C22-036A-9CD55654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106D-C7B5-445E-B86F-2B2B4589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6F66-B99E-2A44-E131-AB1B82FC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95ED-AB68-0AC3-D467-B9E8EAF7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36441-F2DF-F12B-7BC0-D54D7CA16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10940-FA7A-67B5-6087-97266266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E815-1189-4F79-A28A-D9BA24C0224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BF373-D65A-6F0B-C724-7C52EACC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CD901-91B4-AD85-3632-3C83545C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106D-C7B5-445E-B86F-2B2B4589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5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EF4E-15D0-8F9F-CEE7-4E5B8BEB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EC3E2-73AD-EB7A-65A5-C7652C3AA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E9DBB-4B39-5E48-A7E3-C9F87A94B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23972-9A69-ABBF-6555-D9D714E9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E815-1189-4F79-A28A-D9BA24C0224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450DF-0D9C-DC7E-6243-33A8E5E3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65701-4F9B-FAC0-AB5D-FA49B8BC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106D-C7B5-445E-B86F-2B2B4589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3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9A88B-3EA9-1A17-94BB-2698076D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3940D-A7AD-B439-270D-C7EB98B22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707BD-0B9A-BDF5-129F-1CDF4F3D8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E815-1189-4F79-A28A-D9BA24C0224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23F67-DB82-395E-8C4F-99AC991CD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0DEB0-630B-4575-DB6C-EF1429AD6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D106D-C7B5-445E-B86F-2B2B4589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geographies/mapping-files/time-series/geo/tiger-line-file.html" TargetMode="External"/><Relationship Id="rId2" Type="http://schemas.openxmlformats.org/officeDocument/2006/relationships/hyperlink" Target="https://gadm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google.com/earth-engine/datasets" TargetMode="External"/><Relationship Id="rId4" Type="http://schemas.openxmlformats.org/officeDocument/2006/relationships/hyperlink" Target="https://earthexplorer.usgs.gov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qgis.org/3.22/en/docs/gentle_gis_introduction/coordinate_reference_system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gistutorials.com/en/" TargetMode="External"/><Relationship Id="rId2" Type="http://schemas.openxmlformats.org/officeDocument/2006/relationships/hyperlink" Target="https://docs.qgis.org/3.22/en/docs/user_manual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earth-engine/tutorials/tutoria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28CE9635-4342-2EC2-29D4-EC82ABFC2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3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F3928-9455-7C2D-9589-580437736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4100">
                <a:solidFill>
                  <a:schemeClr val="tx1">
                    <a:lumMod val="85000"/>
                    <a:lumOff val="15000"/>
                  </a:schemeClr>
                </a:solidFill>
              </a:rPr>
              <a:t>Com-Dev Community of Practice GIS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E0BEE-922A-A0BD-6A82-2BAAA4F03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By Seth Morgan</a:t>
            </a:r>
          </a:p>
          <a:p>
            <a:pPr algn="l"/>
            <a:r>
              <a:rPr lang="en-US" sz="2000">
                <a:solidFill>
                  <a:schemeClr val="tx2"/>
                </a:solidFill>
              </a:rPr>
              <a:t>10/21/2022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979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ld map with flight paths">
            <a:extLst>
              <a:ext uri="{FF2B5EF4-FFF2-40B4-BE49-F238E27FC236}">
                <a16:creationId xmlns:a16="http://schemas.microsoft.com/office/drawing/2014/main" id="{EF0CDF16-3FD3-20A6-15FB-90B99C978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301" b="1028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C64309-DF3A-3A9A-B674-43EC50C5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is GIS?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4402-5F5F-529D-C7E9-F7F268ACB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Geographic Information System</a:t>
            </a:r>
          </a:p>
          <a:p>
            <a:r>
              <a:rPr lang="en-US" sz="2000">
                <a:solidFill>
                  <a:srgbClr val="FFFFFF"/>
                </a:solidFill>
              </a:rPr>
              <a:t>Basically: maps connected to data</a:t>
            </a:r>
          </a:p>
        </p:txBody>
      </p:sp>
    </p:spTree>
    <p:extLst>
      <p:ext uri="{BB962C8B-B14F-4D97-AF65-F5344CB8AC3E}">
        <p14:creationId xmlns:p14="http://schemas.microsoft.com/office/powerpoint/2010/main" val="2004147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8BE9AB-5766-C139-847A-FE125F23E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018" b="771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6B0344-04A4-02C5-29FF-EC670BC1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Questions you can answer with GIS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9B095F-8D9C-C037-4382-296BFD4AE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92458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604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5FC0A-37EE-E268-29B5-1C92807500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3982" b="1351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87BC-169A-7CE7-B978-07F75935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Types of Spatial Data</a:t>
            </a: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D2C7-7396-F755-89BA-DE7C23FB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Vector: Represents places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Points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Lines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Polygons</a:t>
            </a:r>
          </a:p>
          <a:p>
            <a:r>
              <a:rPr lang="en-US" sz="2400">
                <a:solidFill>
                  <a:schemeClr val="bg1"/>
                </a:solidFill>
              </a:rPr>
              <a:t>Raster: Represents data values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Gridded pixels</a:t>
            </a:r>
          </a:p>
        </p:txBody>
      </p:sp>
    </p:spTree>
    <p:extLst>
      <p:ext uri="{BB962C8B-B14F-4D97-AF65-F5344CB8AC3E}">
        <p14:creationId xmlns:p14="http://schemas.microsoft.com/office/powerpoint/2010/main" val="147599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DB168-1895-48C3-1EE1-D60DB967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Sources of Spatial Data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6C80E-6EE3-95DB-D989-E58B1E5BA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>
                <a:hlinkClick r:id="rId2"/>
              </a:rPr>
              <a:t>GADM.org </a:t>
            </a:r>
            <a:r>
              <a:rPr lang="en-US" sz="2400"/>
              <a:t>(worldwide administrative boundaries)</a:t>
            </a:r>
          </a:p>
          <a:p>
            <a:r>
              <a:rPr lang="en-US" sz="2400">
                <a:hlinkClick r:id="rId3"/>
              </a:rPr>
              <a:t>TIGER shapefiles </a:t>
            </a:r>
            <a:r>
              <a:rPr lang="en-US" sz="2400"/>
              <a:t>(US Counties and census blocks)</a:t>
            </a:r>
          </a:p>
          <a:p>
            <a:r>
              <a:rPr lang="en-US" sz="2400">
                <a:hlinkClick r:id="rId4"/>
              </a:rPr>
              <a:t>Earth Explorer </a:t>
            </a:r>
            <a:r>
              <a:rPr lang="en-US" sz="2400"/>
              <a:t>(US government raster data)</a:t>
            </a:r>
          </a:p>
          <a:p>
            <a:r>
              <a:rPr lang="en-US" sz="2400">
                <a:hlinkClick r:id="rId5"/>
              </a:rPr>
              <a:t>Google Earth Engine </a:t>
            </a:r>
            <a:r>
              <a:rPr lang="en-US" sz="2400"/>
              <a:t>(lots of stuff)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9003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A163B-3156-5DEC-B5D3-D8443128D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Terms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4D460-5419-32D5-151E-8CB4BAD25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  <a:hlinkClick r:id="rId2"/>
              </a:rPr>
              <a:t>Coordinate Reference System (CRS)</a:t>
            </a:r>
            <a:endParaRPr lang="en-US" sz="1700">
              <a:solidFill>
                <a:srgbClr val="FFFFFF"/>
              </a:solidFill>
            </a:endParaRPr>
          </a:p>
          <a:p>
            <a:pPr lvl="1"/>
            <a:r>
              <a:rPr lang="en-US" sz="1700">
                <a:solidFill>
                  <a:srgbClr val="FFFFFF"/>
                </a:solidFill>
              </a:rPr>
              <a:t>The system used to display globe-shaped data on a flat computer-screen grid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Can be either Geographic (preserving the globe-shape behind the scenes) or Projected (actually transformed to flat).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Most common is WGS84 (Geographic)</a:t>
            </a:r>
          </a:p>
          <a:p>
            <a:r>
              <a:rPr lang="en-US" sz="1700">
                <a:solidFill>
                  <a:srgbClr val="FFFFFF"/>
                </a:solidFill>
              </a:rPr>
              <a:t>Projection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The method used to turn globe-shaped data into flat data. 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Common projections include Universal Transverse Mercator, and Lambert Equal Area.</a:t>
            </a:r>
          </a:p>
          <a:p>
            <a:r>
              <a:rPr lang="en-US" sz="1700">
                <a:solidFill>
                  <a:srgbClr val="FFFFFF"/>
                </a:solidFill>
              </a:rPr>
              <a:t>Attribute Table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The spreadsheet connected to your spatial data</a:t>
            </a:r>
          </a:p>
          <a:p>
            <a:r>
              <a:rPr lang="en-US" sz="1700">
                <a:solidFill>
                  <a:srgbClr val="FFFFFF"/>
                </a:solidFill>
              </a:rPr>
              <a:t>Chloropleth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A map made by coloring the map elements based on the value of one column in the attribute table</a:t>
            </a:r>
          </a:p>
        </p:txBody>
      </p:sp>
    </p:spTree>
    <p:extLst>
      <p:ext uri="{BB962C8B-B14F-4D97-AF65-F5344CB8AC3E}">
        <p14:creationId xmlns:p14="http://schemas.microsoft.com/office/powerpoint/2010/main" val="3307713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E030D-8FE6-A669-C2F7-D86C374E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Additional Resources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6612-2AE3-9F38-FF14-BFF80F4A9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>
                <a:hlinkClick r:id="rId2"/>
              </a:rPr>
              <a:t>QGIS Documentation</a:t>
            </a:r>
            <a:endParaRPr lang="en-US" sz="2400"/>
          </a:p>
          <a:p>
            <a:r>
              <a:rPr lang="en-US" sz="2400">
                <a:hlinkClick r:id="rId3"/>
              </a:rPr>
              <a:t>QGIS Tutorials</a:t>
            </a:r>
            <a:endParaRPr lang="en-US" sz="2400"/>
          </a:p>
          <a:p>
            <a:r>
              <a:rPr lang="en-US" sz="2400">
                <a:hlinkClick r:id="rId4"/>
              </a:rPr>
              <a:t>Google Earth Engine tutorials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52963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278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Com-Dev Community of Practice GIS Tutorial</vt:lpstr>
      <vt:lpstr>What is GIS?</vt:lpstr>
      <vt:lpstr>Questions you can answer with GIS</vt:lpstr>
      <vt:lpstr>Types of Spatial Data</vt:lpstr>
      <vt:lpstr>Sources of Spatial Data</vt:lpstr>
      <vt:lpstr>Key Terms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Com-Dev Community of Practice GIS Tutorial</dc:title>
  <dc:creator>Seth Morgan</dc:creator>
  <cp:lastModifiedBy>Seth Morgan</cp:lastModifiedBy>
  <cp:revision>5</cp:revision>
  <dcterms:created xsi:type="dcterms:W3CDTF">2022-10-15T17:38:48Z</dcterms:created>
  <dcterms:modified xsi:type="dcterms:W3CDTF">2022-10-16T14:53:24Z</dcterms:modified>
</cp:coreProperties>
</file>