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1" r:id="rId8"/>
    <p:sldId id="264" r:id="rId9"/>
    <p:sldId id="263" r:id="rId10"/>
    <p:sldId id="266" r:id="rId11"/>
    <p:sldId id="269" r:id="rId12"/>
    <p:sldId id="265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0" autoAdjust="0"/>
    <p:restoredTop sz="94280" autoAdjust="0"/>
  </p:normalViewPr>
  <p:slideViewPr>
    <p:cSldViewPr snapToGrid="0" snapToObjects="1">
      <p:cViewPr varScale="1">
        <p:scale>
          <a:sx n="82" d="100"/>
          <a:sy n="82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Analysis of </a:t>
            </a:r>
            <a:r>
              <a:rPr lang="en-US" dirty="0" err="1" smtClean="0">
                <a:latin typeface="Arial"/>
                <a:cs typeface="Arial"/>
              </a:rPr>
              <a:t>Adc</a:t>
            </a:r>
            <a:r>
              <a:rPr lang="en-US" dirty="0" smtClean="0">
                <a:latin typeface="Arial"/>
                <a:cs typeface="Arial"/>
              </a:rPr>
              <a:t> waveforms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Seth </a:t>
            </a:r>
            <a:r>
              <a:rPr lang="de-DE" dirty="0" err="1" smtClean="0"/>
              <a:t>Hirsh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20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and Integral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Fit function and compute integral.</a:t>
            </a:r>
          </a:p>
          <a:p>
            <a:r>
              <a:rPr lang="en-US" sz="2100" dirty="0" smtClean="0"/>
              <a:t>Significantly more accurate than using sum or difference method.</a:t>
            </a:r>
          </a:p>
          <a:p>
            <a:r>
              <a:rPr lang="en-US" sz="2100" dirty="0" smtClean="0"/>
              <a:t>20 ns &amp; 40 ns shaping times.</a:t>
            </a:r>
          </a:p>
          <a:p>
            <a:r>
              <a:rPr lang="en-US" sz="2100" dirty="0" smtClean="0"/>
              <a:t>20 ns shaping time a few times more accurate than 40 ns shaping time.</a:t>
            </a:r>
          </a:p>
        </p:txBody>
      </p:sp>
      <p:pic>
        <p:nvPicPr>
          <p:cNvPr id="4" name="Picture 3" descr="integralMeth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" y="3783820"/>
            <a:ext cx="4128546" cy="2799819"/>
          </a:xfrm>
          <a:prstGeom prst="rect">
            <a:avLst/>
          </a:prstGeom>
        </p:spPr>
      </p:pic>
      <p:pic>
        <p:nvPicPr>
          <p:cNvPr id="5" name="Picture 4" descr="integralMethod40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92" y="3748882"/>
            <a:ext cx="4202907" cy="28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0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Precision in Methods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/>
              <a:t>Value per Trial)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43559"/>
              </p:ext>
            </p:extLst>
          </p:nvPr>
        </p:nvGraphicFramePr>
        <p:xfrm>
          <a:off x="1241776" y="1777998"/>
          <a:ext cx="6306552" cy="45551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76638"/>
                <a:gridCol w="1576638"/>
                <a:gridCol w="1576638"/>
                <a:gridCol w="1576638"/>
              </a:tblGrid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ns</a:t>
                      </a:r>
                      <a:endParaRPr lang="en-US" dirty="0"/>
                    </a:p>
                  </a:txBody>
                  <a:tcPr/>
                </a:tc>
              </a:tr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0.0737</a:t>
                      </a:r>
                      <a:endParaRPr lang="en-US" dirty="0"/>
                    </a:p>
                  </a:txBody>
                  <a:tcPr/>
                </a:tc>
              </a:tr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0.03754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0.01951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0.04064</a:t>
                      </a:r>
                      <a:endParaRPr lang="en-US" dirty="0"/>
                    </a:p>
                  </a:txBody>
                  <a:tcPr/>
                </a:tc>
              </a:tr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Fit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73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46836"/>
              </p:ext>
            </p:extLst>
          </p:nvPr>
        </p:nvGraphicFramePr>
        <p:xfrm>
          <a:off x="1241776" y="1829655"/>
          <a:ext cx="6306552" cy="45551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76638"/>
                <a:gridCol w="1576638"/>
                <a:gridCol w="1576638"/>
                <a:gridCol w="1576638"/>
              </a:tblGrid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Shaping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ns</a:t>
                      </a:r>
                      <a:endParaRPr lang="en-US" dirty="0"/>
                    </a:p>
                  </a:txBody>
                  <a:tcPr/>
                </a:tc>
              </a:tr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0.03903</a:t>
                      </a:r>
                      <a:endParaRPr lang="en-US" dirty="0"/>
                    </a:p>
                  </a:txBody>
                  <a:tcPr/>
                </a:tc>
              </a:tr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0.03738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0.01932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0.03741</a:t>
                      </a:r>
                      <a:endParaRPr lang="en-US" dirty="0"/>
                    </a:p>
                  </a:txBody>
                  <a:tcPr/>
                </a:tc>
              </a:tr>
              <a:tr h="1138779">
                <a:tc>
                  <a:txBody>
                    <a:bodyPr/>
                    <a:lstStyle/>
                    <a:p>
                      <a:r>
                        <a:rPr lang="en-US" dirty="0" smtClean="0"/>
                        <a:t>Fit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Precision in Methods</a:t>
            </a:r>
            <a:br>
              <a:rPr lang="en-US" dirty="0" smtClean="0"/>
            </a:br>
            <a:r>
              <a:rPr lang="en-US" dirty="0" smtClean="0"/>
              <a:t>(10 Value per Trial)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2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f(x) = \</a:t>
            </a:r>
            <a:r>
              <a:rPr lang="sv-SE" dirty="0" err="1"/>
              <a:t>frac</a:t>
            </a:r>
            <a:r>
              <a:rPr lang="sv-SE" dirty="0"/>
              <a:t>{{\</a:t>
            </a:r>
            <a:r>
              <a:rPr lang="sv-SE" dirty="0" err="1"/>
              <a:t>frac</a:t>
            </a:r>
            <a:r>
              <a:rPr lang="sv-SE" dirty="0"/>
              <a:t>{p_0  x}{t_0}}^{p_0}}{t_0 \Gamma (p_0)} e^{-\</a:t>
            </a:r>
            <a:r>
              <a:rPr lang="sv-SE" dirty="0" err="1"/>
              <a:t>frac</a:t>
            </a:r>
            <a:r>
              <a:rPr lang="sv-SE" dirty="0"/>
              <a:t>{p_0  x}{t_0}}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9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Mu2e at </a:t>
            </a:r>
            <a:r>
              <a:rPr lang="en-US" dirty="0" err="1" smtClean="0"/>
              <a:t>Fermilab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for </a:t>
            </a:r>
            <a:r>
              <a:rPr lang="en-US" dirty="0" err="1" smtClean="0"/>
              <a:t>neutrinoless</a:t>
            </a:r>
            <a:r>
              <a:rPr lang="en-US" dirty="0" smtClean="0"/>
              <a:t> </a:t>
            </a:r>
            <a:r>
              <a:rPr lang="en-US" dirty="0" err="1" smtClean="0"/>
              <a:t>muon</a:t>
            </a:r>
            <a:r>
              <a:rPr lang="en-US" dirty="0"/>
              <a:t>-</a:t>
            </a:r>
            <a:r>
              <a:rPr lang="en-US" dirty="0" smtClean="0"/>
              <a:t>to-electron conversion.</a:t>
            </a:r>
          </a:p>
          <a:p>
            <a:r>
              <a:rPr lang="en-US" dirty="0" smtClean="0"/>
              <a:t>Discovery would reveal existence of charged lepton conversion. </a:t>
            </a:r>
          </a:p>
          <a:p>
            <a:r>
              <a:rPr lang="en-US" dirty="0" smtClean="0"/>
              <a:t>According to standard model, conversion should be extremely rare &lt;10</a:t>
            </a:r>
            <a:r>
              <a:rPr lang="en-US" baseline="30000" dirty="0" smtClean="0"/>
              <a:t>-50.</a:t>
            </a:r>
            <a:r>
              <a:rPr lang="en-US" dirty="0" smtClean="0"/>
              <a:t> Some SUSY theories predict conversion will occur with probabilities up to 10</a:t>
            </a:r>
            <a:r>
              <a:rPr lang="en-US" baseline="30000" dirty="0" smtClean="0"/>
              <a:t>-15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10,000 more times sensitive than previous experiments</a:t>
            </a:r>
          </a:p>
          <a:p>
            <a:r>
              <a:rPr lang="en-US" dirty="0" smtClean="0"/>
              <a:t>Results would severely restrict possible SUSY theories.</a:t>
            </a:r>
          </a:p>
          <a:p>
            <a:endParaRPr lang="en-US" dirty="0"/>
          </a:p>
        </p:txBody>
      </p:sp>
      <p:pic>
        <p:nvPicPr>
          <p:cNvPr id="4" name="Picture 3" descr="official_detector_pictur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97" b="90000" l="1618" r="974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8" y="4097035"/>
            <a:ext cx="7324423" cy="29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19133"/>
          </a:xfrm>
        </p:spPr>
        <p:txBody>
          <a:bodyPr/>
          <a:lstStyle/>
          <a:p>
            <a:r>
              <a:rPr lang="en-US" dirty="0" smtClean="0"/>
              <a:t>Remove “noise hits” due to protons</a:t>
            </a:r>
          </a:p>
          <a:p>
            <a:pPr lvl="1"/>
            <a:r>
              <a:rPr lang="en-US" dirty="0" smtClean="0"/>
              <a:t>Protons easy to differentiate due to their high </a:t>
            </a:r>
            <a:r>
              <a:rPr lang="en-US" dirty="0" err="1" smtClean="0"/>
              <a:t>dE</a:t>
            </a:r>
            <a:r>
              <a:rPr lang="en-US" dirty="0" smtClean="0"/>
              <a:t>/dx</a:t>
            </a:r>
          </a:p>
          <a:p>
            <a:r>
              <a:rPr lang="en-US" dirty="0" smtClean="0"/>
              <a:t>Possible differentiation of </a:t>
            </a:r>
            <a:r>
              <a:rPr lang="en-US" dirty="0" err="1" smtClean="0"/>
              <a:t>muons</a:t>
            </a:r>
            <a:r>
              <a:rPr lang="en-US" dirty="0" smtClean="0"/>
              <a:t> from electrons (depending on precision of measurement)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5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Help </a:t>
            </a:r>
            <a:r>
              <a:rPr lang="en-US" dirty="0" smtClean="0"/>
              <a:t>determine an optimal design for the </a:t>
            </a:r>
            <a:r>
              <a:rPr lang="en-US" dirty="0" smtClean="0"/>
              <a:t>ADC’s, </a:t>
            </a:r>
            <a:r>
              <a:rPr lang="en-US" dirty="0" smtClean="0"/>
              <a:t>which are yet to be built.</a:t>
            </a:r>
          </a:p>
          <a:p>
            <a:r>
              <a:rPr lang="en-US" dirty="0" smtClean="0"/>
              <a:t>Achieve optimum precision in final </a:t>
            </a:r>
            <a:r>
              <a:rPr lang="en-US" dirty="0" smtClean="0"/>
              <a:t>measurements</a:t>
            </a:r>
          </a:p>
          <a:p>
            <a:r>
              <a:rPr lang="en-US" dirty="0"/>
              <a:t>Achieve greater understanding of dependence between various contributions to noise and precision in </a:t>
            </a:r>
            <a:r>
              <a:rPr lang="en-US" dirty="0" smtClean="0"/>
              <a:t>measurements</a:t>
            </a:r>
            <a:endParaRPr lang="en-US" dirty="0" smtClean="0"/>
          </a:p>
          <a:p>
            <a:r>
              <a:rPr lang="en-US" dirty="0" smtClean="0"/>
              <a:t>Compare precision of output for varying shaping times</a:t>
            </a:r>
          </a:p>
          <a:p>
            <a:pPr lvl="1"/>
            <a:r>
              <a:rPr lang="en-US" dirty="0" smtClean="0"/>
              <a:t>20 ns</a:t>
            </a:r>
          </a:p>
          <a:p>
            <a:pPr lvl="1"/>
            <a:r>
              <a:rPr lang="en-US" dirty="0" smtClean="0"/>
              <a:t>40 ns</a:t>
            </a:r>
          </a:p>
          <a:p>
            <a:pPr lvl="1"/>
            <a:r>
              <a:rPr lang="en-US" dirty="0" smtClean="0"/>
              <a:t>100 ns</a:t>
            </a:r>
          </a:p>
          <a:p>
            <a:r>
              <a:rPr lang="en-US" dirty="0" smtClean="0"/>
              <a:t>Analyze effects of varying parameters:</a:t>
            </a:r>
          </a:p>
          <a:p>
            <a:pPr lvl="1"/>
            <a:r>
              <a:rPr lang="en-US" dirty="0" smtClean="0"/>
              <a:t>Varying starting time</a:t>
            </a:r>
          </a:p>
          <a:p>
            <a:pPr lvl="1"/>
            <a:r>
              <a:rPr lang="en-US" dirty="0" smtClean="0"/>
              <a:t>Electronic Noise?</a:t>
            </a:r>
          </a:p>
          <a:p>
            <a:pPr lvl="1"/>
            <a:r>
              <a:rPr lang="en-US" dirty="0" smtClean="0"/>
              <a:t>Methods for computing total “charge” of output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869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Uniformly random distribution of starting times for measurement minus a constant subtracted time</a:t>
            </a:r>
          </a:p>
          <a:p>
            <a:r>
              <a:rPr lang="en-US" dirty="0" smtClean="0"/>
              <a:t>Computes value of current using: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Gaussian Distribution of Electronic Noise</a:t>
            </a:r>
          </a:p>
          <a:p>
            <a:r>
              <a:rPr lang="en-US" dirty="0" smtClean="0"/>
              <a:t>10,000 Trials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Picture 3" descr="eqn_13946651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46" y="3130543"/>
            <a:ext cx="3688179" cy="10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</a:t>
            </a:r>
            <a:r>
              <a:rPr lang="en-US" dirty="0"/>
              <a:t>at 7 times during each </a:t>
            </a:r>
            <a:r>
              <a:rPr lang="en-US" dirty="0" smtClean="0"/>
              <a:t>trial</a:t>
            </a:r>
          </a:p>
          <a:p>
            <a:pPr lvl="1"/>
            <a:r>
              <a:rPr lang="en-US" dirty="0" smtClean="0"/>
              <a:t>2 “</a:t>
            </a:r>
            <a:r>
              <a:rPr lang="en-US" dirty="0" err="1" smtClean="0"/>
              <a:t>prevalues</a:t>
            </a:r>
            <a:r>
              <a:rPr lang="en-US" dirty="0" smtClean="0"/>
              <a:t>” </a:t>
            </a:r>
            <a:endParaRPr lang="en-US" dirty="0"/>
          </a:p>
          <a:p>
            <a:r>
              <a:rPr lang="en-US" dirty="0" smtClean="0"/>
              <a:t>Conversion </a:t>
            </a:r>
            <a:r>
              <a:rPr lang="en-US" dirty="0"/>
              <a:t>to </a:t>
            </a:r>
            <a:r>
              <a:rPr lang="en-US" dirty="0" smtClean="0"/>
              <a:t>bits (floor float values)</a:t>
            </a:r>
          </a:p>
          <a:p>
            <a:r>
              <a:rPr lang="en-US" dirty="0" smtClean="0"/>
              <a:t>Fixed clock frequency (20 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9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total “charge”</a:t>
            </a:r>
          </a:p>
          <a:p>
            <a:pPr lvl="1"/>
            <a:r>
              <a:rPr lang="en-US" dirty="0"/>
              <a:t>Compute difference in values (used only for large shaping </a:t>
            </a:r>
            <a:r>
              <a:rPr lang="en-US" dirty="0" smtClean="0"/>
              <a:t>times)</a:t>
            </a:r>
          </a:p>
          <a:p>
            <a:pPr lvl="1"/>
            <a:r>
              <a:rPr lang="en-US" dirty="0" smtClean="0"/>
              <a:t>Compute sum</a:t>
            </a:r>
          </a:p>
          <a:p>
            <a:pPr lvl="1"/>
            <a:r>
              <a:rPr lang="en-US" dirty="0" smtClean="0"/>
              <a:t>Fit function with waveform and integrate</a:t>
            </a:r>
          </a:p>
          <a:p>
            <a:r>
              <a:rPr lang="en-US" dirty="0" smtClean="0"/>
              <a:t>Fitted Parameters</a:t>
            </a:r>
          </a:p>
          <a:p>
            <a:pPr lvl="1"/>
            <a:r>
              <a:rPr lang="en-US" dirty="0" smtClean="0"/>
              <a:t>Starting Time</a:t>
            </a:r>
          </a:p>
          <a:p>
            <a:pPr lvl="1"/>
            <a:r>
              <a:rPr lang="en-US" dirty="0" smtClean="0"/>
              <a:t>Scaling factor</a:t>
            </a:r>
          </a:p>
          <a:p>
            <a:pPr lvl="1"/>
            <a:r>
              <a:rPr lang="en-US" dirty="0" smtClean="0"/>
              <a:t>Vertical shift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5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pic>
        <p:nvPicPr>
          <p:cNvPr id="11" name="Picture 10" descr="sampleTrialBitValuevsMeasurement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5" y="1795606"/>
            <a:ext cx="6818868" cy="48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6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computing sum method of lower shaping time (40 ns) to difference method of greater shaping time (100 ns)</a:t>
            </a:r>
          </a:p>
          <a:p>
            <a:r>
              <a:rPr lang="en-US" dirty="0" smtClean="0"/>
              <a:t>Comparable Precision computing sum of lower shaping times, than differences of greater shaping times.</a:t>
            </a:r>
            <a:endParaRPr lang="en-US" dirty="0"/>
          </a:p>
        </p:txBody>
      </p:sp>
      <p:pic>
        <p:nvPicPr>
          <p:cNvPr id="6" name="Picture 5" descr="TotalBitValueUsingSumMeth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97576"/>
            <a:ext cx="3876724" cy="2779424"/>
          </a:xfrm>
          <a:prstGeom prst="rect">
            <a:avLst/>
          </a:prstGeom>
        </p:spPr>
      </p:pic>
      <p:pic>
        <p:nvPicPr>
          <p:cNvPr id="8" name="Picture 7" descr="differencemetho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36" y="3697576"/>
            <a:ext cx="4023563" cy="27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7873</TotalTime>
  <Words>452</Words>
  <Application>Microsoft Macintosh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Analysis of Adc waveforms</vt:lpstr>
      <vt:lpstr>Mu2e at Fermilab</vt:lpstr>
      <vt:lpstr>Significance</vt:lpstr>
      <vt:lpstr>Goals</vt:lpstr>
      <vt:lpstr>Simulation</vt:lpstr>
      <vt:lpstr>Digitization</vt:lpstr>
      <vt:lpstr>Analysis </vt:lpstr>
      <vt:lpstr>Analysis </vt:lpstr>
      <vt:lpstr>Results</vt:lpstr>
      <vt:lpstr>Fit and Integral Method</vt:lpstr>
      <vt:lpstr>Summary of Precision in Methods (7 Value per Trial)</vt:lpstr>
      <vt:lpstr>Summary of Precision in Methods (10 Value per Trial)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Adc waveforms</dc:title>
  <dc:creator>Seth Michael Hirsh</dc:creator>
  <cp:lastModifiedBy>Seth Michael Hirsh</cp:lastModifiedBy>
  <cp:revision>31</cp:revision>
  <dcterms:created xsi:type="dcterms:W3CDTF">2014-03-12T22:30:58Z</dcterms:created>
  <dcterms:modified xsi:type="dcterms:W3CDTF">2014-04-02T22:37:07Z</dcterms:modified>
</cp:coreProperties>
</file>