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 id="268" r:id="rId14"/>
    <p:sldId id="269" r:id="rId15"/>
    <p:sldId id="270" r:id="rId16"/>
    <p:sldId id="272" r:id="rId17"/>
    <p:sldId id="273" r:id="rId18"/>
    <p:sldId id="274" r:id="rId19"/>
    <p:sldId id="275" r:id="rId20"/>
    <p:sldId id="276"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rabh Sethi" initials="SS" lastIdx="1" clrIdx="0">
    <p:extLst>
      <p:ext uri="{19B8F6BF-5375-455C-9EA6-DF929625EA0E}">
        <p15:presenceInfo xmlns:p15="http://schemas.microsoft.com/office/powerpoint/2012/main" userId="ddb9729c07cbc1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4705" autoAdjust="0"/>
    <p:restoredTop sz="94660"/>
  </p:normalViewPr>
  <p:slideViewPr>
    <p:cSldViewPr snapToGrid="0">
      <p:cViewPr varScale="1">
        <p:scale>
          <a:sx n="106" d="100"/>
          <a:sy n="106" d="100"/>
        </p:scale>
        <p:origin x="418"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5T15:03:52.282" idx="1">
    <p:pos x="10" y="10"/>
    <p:text>So, I went to my lead and told him that code is ready for review.
After reviewing the code, my lead was not happy at all, as I have not used any design principle. 
and i have Just the coded the solution for the requirement.
He was expecting, I should write well structured code which will lay down the platform to tackle any future changes and would be easier to maintain.</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9385-E0BF-4160-8190-C6EF8605C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288D45-CF6F-4DA3-AA38-8E0C15678F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7CD16B-E5E9-44AA-A313-15FE0DC6A267}"/>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5" name="Footer Placeholder 4">
            <a:extLst>
              <a:ext uri="{FF2B5EF4-FFF2-40B4-BE49-F238E27FC236}">
                <a16:creationId xmlns:a16="http://schemas.microsoft.com/office/drawing/2014/main" id="{7C8FB890-C484-46D9-9184-CFBA4F172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B3D94-72E3-499D-AFC0-4BAC335C4023}"/>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67340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B893-A9B9-4602-BFEF-984AE4C9EB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46C44-92CF-4FC2-B7F5-9A305671AB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A06B9-1A3D-4FE4-A017-FF5BFED1D69A}"/>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5" name="Footer Placeholder 4">
            <a:extLst>
              <a:ext uri="{FF2B5EF4-FFF2-40B4-BE49-F238E27FC236}">
                <a16:creationId xmlns:a16="http://schemas.microsoft.com/office/drawing/2014/main" id="{CC06A382-2363-4AA0-A7D2-230146D7A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88D4B-3915-448C-B554-70895389E2F6}"/>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2840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F83D82-C03A-4B0F-9406-BD51FCF3ED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1F2A90-34F4-4756-91FE-76EE3340B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45D09-0848-4B38-BFA8-A214144FD5CF}"/>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5" name="Footer Placeholder 4">
            <a:extLst>
              <a:ext uri="{FF2B5EF4-FFF2-40B4-BE49-F238E27FC236}">
                <a16:creationId xmlns:a16="http://schemas.microsoft.com/office/drawing/2014/main" id="{DB3AD4C1-8607-4DA3-8BCE-FE78496AF6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FAFB4-F29E-458B-9050-A184B2476CB7}"/>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258528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D6E7-00E8-41F0-85E0-615FA47BA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8B1BBE-1FF2-439E-9C0C-F04E1B66CE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2E5A3-8943-4E2C-A203-4EA66DA26A7B}"/>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5" name="Footer Placeholder 4">
            <a:extLst>
              <a:ext uri="{FF2B5EF4-FFF2-40B4-BE49-F238E27FC236}">
                <a16:creationId xmlns:a16="http://schemas.microsoft.com/office/drawing/2014/main" id="{BFAE437D-DEA8-4CD2-ABEE-D8111EC478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BB50B8-3A7E-4251-96C6-D2E14CB95239}"/>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18609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C90-81E9-47CD-896B-D38B004895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A99BFC-C64C-4336-82B4-5B20489DC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8DF56-DEC5-46D7-8378-E1809A16C659}"/>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5" name="Footer Placeholder 4">
            <a:extLst>
              <a:ext uri="{FF2B5EF4-FFF2-40B4-BE49-F238E27FC236}">
                <a16:creationId xmlns:a16="http://schemas.microsoft.com/office/drawing/2014/main" id="{0084ADA8-1C5C-4E7A-B5E1-C9617516C5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C21C7B-19A3-430C-8E71-20938824FC3C}"/>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31308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77B4-DDE1-4ECC-9574-7D251084EA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9529B6-D767-4C0D-9D3F-CC2EF92321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3677A5-885E-41F5-AD14-CD14C2027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206719-0C44-4B94-8912-ED9CC3F33C8A}"/>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6" name="Footer Placeholder 5">
            <a:extLst>
              <a:ext uri="{FF2B5EF4-FFF2-40B4-BE49-F238E27FC236}">
                <a16:creationId xmlns:a16="http://schemas.microsoft.com/office/drawing/2014/main" id="{0A3BDD5F-51A2-4B4A-9A1C-9BCF9CAE3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AAC9AD-DFEF-4CD1-909F-36868F814B85}"/>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394638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4367-B86B-4082-855C-E3BA43C163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3E619B-4E50-42C8-9FC0-5FBBDA50B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57FEC-FCD5-478E-9F42-A8927EC643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786566-7F71-4B77-A47A-EA6AF45866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4B50E6-E1BE-4865-B745-B08C0E9896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92F9AA-B411-40E7-B5BD-1B83604578F1}"/>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8" name="Footer Placeholder 7">
            <a:extLst>
              <a:ext uri="{FF2B5EF4-FFF2-40B4-BE49-F238E27FC236}">
                <a16:creationId xmlns:a16="http://schemas.microsoft.com/office/drawing/2014/main" id="{D529E1AF-BF2F-4891-9F79-8E0FEF21C4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E10B34-2322-41DE-B6A0-B16609FD907E}"/>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244464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7CA0-1134-40EB-8A35-EFD58F57CD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3490BB-2011-467A-81E2-D46C2D6CB0A5}"/>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4" name="Footer Placeholder 3">
            <a:extLst>
              <a:ext uri="{FF2B5EF4-FFF2-40B4-BE49-F238E27FC236}">
                <a16:creationId xmlns:a16="http://schemas.microsoft.com/office/drawing/2014/main" id="{2591166C-A7DB-46F0-8063-63385ED249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A6394C-A774-434B-B52F-45F68A41DF57}"/>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95943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2F401-A21B-4B1A-AE56-E23EEBCBC263}"/>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3" name="Footer Placeholder 2">
            <a:extLst>
              <a:ext uri="{FF2B5EF4-FFF2-40B4-BE49-F238E27FC236}">
                <a16:creationId xmlns:a16="http://schemas.microsoft.com/office/drawing/2014/main" id="{D87E5DD1-F5CC-4A8D-99BA-3E4B5E4717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89C48D-2ECD-4C28-A229-0294248679EE}"/>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206722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62DF-BFC7-45D3-BF13-859986955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E7593F-EC80-4223-8F0B-103CCBC13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7A4B72-D407-401B-BEA0-206A2FCB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7255B-DE3C-46D7-8E4E-9F2F235D00F2}"/>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6" name="Footer Placeholder 5">
            <a:extLst>
              <a:ext uri="{FF2B5EF4-FFF2-40B4-BE49-F238E27FC236}">
                <a16:creationId xmlns:a16="http://schemas.microsoft.com/office/drawing/2014/main" id="{DA699792-DADE-4926-B456-077299CB46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71A21E-CA76-49D1-8CE3-BED1D36A78C1}"/>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4177338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BC84-6F48-4AB6-B575-7B9581046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863DE1-EACB-4180-8AF3-F4B613193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FB0694-0091-4785-A142-2FB81F2AD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D1BE1-8C0B-4D21-851E-743BC807A99B}"/>
              </a:ext>
            </a:extLst>
          </p:cNvPr>
          <p:cNvSpPr>
            <a:spLocks noGrp="1"/>
          </p:cNvSpPr>
          <p:nvPr>
            <p:ph type="dt" sz="half" idx="10"/>
          </p:nvPr>
        </p:nvSpPr>
        <p:spPr/>
        <p:txBody>
          <a:bodyPr/>
          <a:lstStyle/>
          <a:p>
            <a:fld id="{DBCBBD69-64DF-4A30-8F85-6757C393BF6E}" type="datetimeFigureOut">
              <a:rPr lang="en-IN" smtClean="0"/>
              <a:t>01-08-2019</a:t>
            </a:fld>
            <a:endParaRPr lang="en-IN"/>
          </a:p>
        </p:txBody>
      </p:sp>
      <p:sp>
        <p:nvSpPr>
          <p:cNvPr id="6" name="Footer Placeholder 5">
            <a:extLst>
              <a:ext uri="{FF2B5EF4-FFF2-40B4-BE49-F238E27FC236}">
                <a16:creationId xmlns:a16="http://schemas.microsoft.com/office/drawing/2014/main" id="{A8B6253A-823D-4C3A-98B7-AE6AE82701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5D4586-27B7-4BE1-BAD5-52C92E784B3A}"/>
              </a:ext>
            </a:extLst>
          </p:cNvPr>
          <p:cNvSpPr>
            <a:spLocks noGrp="1"/>
          </p:cNvSpPr>
          <p:nvPr>
            <p:ph type="sldNum" sz="quarter" idx="12"/>
          </p:nvPr>
        </p:nvSpPr>
        <p:spPr/>
        <p:txBody>
          <a:bodyPr/>
          <a:lstStyle/>
          <a:p>
            <a:fld id="{BCA5CAA5-3AC2-4E5F-B32A-922C553E7B27}" type="slidenum">
              <a:rPr lang="en-IN" smtClean="0"/>
              <a:t>‹#›</a:t>
            </a:fld>
            <a:endParaRPr lang="en-IN"/>
          </a:p>
        </p:txBody>
      </p:sp>
    </p:spTree>
    <p:extLst>
      <p:ext uri="{BB962C8B-B14F-4D97-AF65-F5344CB8AC3E}">
        <p14:creationId xmlns:p14="http://schemas.microsoft.com/office/powerpoint/2010/main" val="153981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9ACDB-7BAF-49AA-B15B-3E9D86758F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498FCA-754B-4B10-9C21-025560A44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7A51CA-7A8C-4AFE-B0E2-9F9A3808E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BBD69-64DF-4A30-8F85-6757C393BF6E}" type="datetimeFigureOut">
              <a:rPr lang="en-IN" smtClean="0"/>
              <a:t>01-08-2019</a:t>
            </a:fld>
            <a:endParaRPr lang="en-IN"/>
          </a:p>
        </p:txBody>
      </p:sp>
      <p:sp>
        <p:nvSpPr>
          <p:cNvPr id="5" name="Footer Placeholder 4">
            <a:extLst>
              <a:ext uri="{FF2B5EF4-FFF2-40B4-BE49-F238E27FC236}">
                <a16:creationId xmlns:a16="http://schemas.microsoft.com/office/drawing/2014/main" id="{DE308838-35B9-43F8-82DD-2CB2890DC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1E1E0A-00F2-439F-94EA-682067C1D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5CAA5-3AC2-4E5F-B32A-922C553E7B27}" type="slidenum">
              <a:rPr lang="en-IN" smtClean="0"/>
              <a:t>‹#›</a:t>
            </a:fld>
            <a:endParaRPr lang="en-IN"/>
          </a:p>
        </p:txBody>
      </p:sp>
    </p:spTree>
    <p:extLst>
      <p:ext uri="{BB962C8B-B14F-4D97-AF65-F5344CB8AC3E}">
        <p14:creationId xmlns:p14="http://schemas.microsoft.com/office/powerpoint/2010/main" val="3148393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dummy.restapiexample.com/api/v1/create"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4B64-79FE-472C-AA54-E6DC09BDE9A0}"/>
              </a:ext>
            </a:extLst>
          </p:cNvPr>
          <p:cNvSpPr>
            <a:spLocks noGrp="1"/>
          </p:cNvSpPr>
          <p:nvPr>
            <p:ph type="ctrTitle"/>
          </p:nvPr>
        </p:nvSpPr>
        <p:spPr>
          <a:xfrm>
            <a:off x="1524000" y="2235200"/>
            <a:ext cx="9144000" cy="2387600"/>
          </a:xfrm>
        </p:spPr>
        <p:txBody>
          <a:bodyPr/>
          <a:lstStyle/>
          <a:p>
            <a:r>
              <a:rPr lang="en-US" dirty="0"/>
              <a:t>A SOLID design in </a:t>
            </a:r>
            <a:br>
              <a:rPr lang="en-US" dirty="0"/>
            </a:br>
            <a:r>
              <a:rPr lang="en-US" dirty="0"/>
              <a:t>CACHÉ Object</a:t>
            </a:r>
            <a:endParaRPr lang="en-IN" dirty="0"/>
          </a:p>
        </p:txBody>
      </p:sp>
    </p:spTree>
    <p:extLst>
      <p:ext uri="{BB962C8B-B14F-4D97-AF65-F5344CB8AC3E}">
        <p14:creationId xmlns:p14="http://schemas.microsoft.com/office/powerpoint/2010/main" val="109840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B8E7-27F0-497B-80FA-992F5D86A181}"/>
              </a:ext>
            </a:extLst>
          </p:cNvPr>
          <p:cNvSpPr>
            <a:spLocks noGrp="1"/>
          </p:cNvSpPr>
          <p:nvPr>
            <p:ph type="title"/>
          </p:nvPr>
        </p:nvSpPr>
        <p:spPr>
          <a:xfrm>
            <a:off x="752475" y="0"/>
            <a:ext cx="10515600" cy="1325563"/>
          </a:xfrm>
        </p:spPr>
        <p:txBody>
          <a:bodyPr>
            <a:normAutofit/>
          </a:bodyPr>
          <a:lstStyle/>
          <a:p>
            <a:r>
              <a:rPr lang="en-IN" sz="3200" b="1" dirty="0">
                <a:latin typeface="Arial" panose="020B0604020202020204" pitchFamily="34" charset="0"/>
                <a:cs typeface="Arial" panose="020B0604020202020204" pitchFamily="34" charset="0"/>
              </a:rPr>
              <a:t>Open/Closed Principle</a:t>
            </a:r>
          </a:p>
        </p:txBody>
      </p:sp>
      <p:sp>
        <p:nvSpPr>
          <p:cNvPr id="4" name="Rectangle 1">
            <a:extLst>
              <a:ext uri="{FF2B5EF4-FFF2-40B4-BE49-F238E27FC236}">
                <a16:creationId xmlns:a16="http://schemas.microsoft.com/office/drawing/2014/main" id="{3D9B07FA-9D87-44D2-B267-0233F795DC03}"/>
              </a:ext>
            </a:extLst>
          </p:cNvPr>
          <p:cNvSpPr>
            <a:spLocks noGrp="1" noChangeArrowheads="1"/>
          </p:cNvSpPr>
          <p:nvPr>
            <p:ph idx="1"/>
          </p:nvPr>
        </p:nvSpPr>
        <p:spPr bwMode="auto">
          <a:xfrm>
            <a:off x="752475" y="946582"/>
            <a:ext cx="107061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In programming, the open/closed principle states that software entities(Class, Methods) should be open for </a:t>
            </a:r>
            <a:r>
              <a:rPr lang="en-US" altLang="en-US" dirty="0">
                <a:latin typeface="Arial" panose="020B0604020202020204" pitchFamily="34" charset="0"/>
              </a:rPr>
              <a:t>extension,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but closed for modification.</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Title 1">
            <a:extLst>
              <a:ext uri="{FF2B5EF4-FFF2-40B4-BE49-F238E27FC236}">
                <a16:creationId xmlns:a16="http://schemas.microsoft.com/office/drawing/2014/main" id="{EFBAE000-71D0-45B3-BCEB-1E7E009FAD1D}"/>
              </a:ext>
            </a:extLst>
          </p:cNvPr>
          <p:cNvSpPr txBox="1">
            <a:spLocks/>
          </p:cNvSpPr>
          <p:nvPr/>
        </p:nvSpPr>
        <p:spPr>
          <a:xfrm>
            <a:off x="752475" y="2523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err="1">
                <a:latin typeface="Arial" panose="020B0604020202020204" pitchFamily="34" charset="0"/>
                <a:cs typeface="Arial" panose="020B0604020202020204" pitchFamily="34" charset="0"/>
              </a:rPr>
              <a:t>Liskov</a:t>
            </a:r>
            <a:r>
              <a:rPr lang="en-IN" sz="3200" b="1" dirty="0">
                <a:latin typeface="Arial" panose="020B0604020202020204" pitchFamily="34" charset="0"/>
                <a:cs typeface="Arial" panose="020B0604020202020204" pitchFamily="34" charset="0"/>
              </a:rPr>
              <a:t> Substitution Principle</a:t>
            </a:r>
          </a:p>
        </p:txBody>
      </p:sp>
      <p:sp>
        <p:nvSpPr>
          <p:cNvPr id="6" name="Rectangle 1">
            <a:extLst>
              <a:ext uri="{FF2B5EF4-FFF2-40B4-BE49-F238E27FC236}">
                <a16:creationId xmlns:a16="http://schemas.microsoft.com/office/drawing/2014/main" id="{0FBA8D2E-4652-4F5F-B9BE-2439E836CE2A}"/>
              </a:ext>
            </a:extLst>
          </p:cNvPr>
          <p:cNvSpPr txBox="1">
            <a:spLocks noChangeArrowheads="1"/>
          </p:cNvSpPr>
          <p:nvPr/>
        </p:nvSpPr>
        <p:spPr bwMode="auto">
          <a:xfrm>
            <a:off x="752475" y="3607735"/>
            <a:ext cx="107061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a:latin typeface="Arial" panose="020B0604020202020204" pitchFamily="34" charset="0"/>
              </a:rPr>
              <a:t>In programming, objects should be replaceable with instances of their subtypes without altering the correctness of that program.</a:t>
            </a:r>
          </a:p>
          <a:p>
            <a:pPr marL="0" indent="0" eaLnBrk="0" fontAlgn="base" hangingPunct="0">
              <a:lnSpc>
                <a:spcPct val="100000"/>
              </a:lnSpc>
              <a:spcBef>
                <a:spcPct val="0"/>
              </a:spcBef>
              <a:spcAft>
                <a:spcPct val="0"/>
              </a:spcAft>
              <a:buFontTx/>
              <a:buNone/>
            </a:pPr>
            <a:br>
              <a:rPr lang="en-US" altLang="en-US" sz="3200" dirty="0">
                <a:latin typeface="Arial" panose="020B0604020202020204" pitchFamily="34" charset="0"/>
              </a:rPr>
            </a:br>
            <a:endParaRPr lang="en-US" altLang="en-US" sz="3200" dirty="0">
              <a:latin typeface="Arial" panose="020B0604020202020204" pitchFamily="34" charset="0"/>
            </a:endParaRPr>
          </a:p>
        </p:txBody>
      </p:sp>
      <p:pic>
        <p:nvPicPr>
          <p:cNvPr id="8" name="Picture 7">
            <a:extLst>
              <a:ext uri="{FF2B5EF4-FFF2-40B4-BE49-F238E27FC236}">
                <a16:creationId xmlns:a16="http://schemas.microsoft.com/office/drawing/2014/main" id="{1B5D38E7-551C-4B6F-8567-5C850BCA4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918" y="4608222"/>
            <a:ext cx="1108038" cy="2033331"/>
          </a:xfrm>
          <a:prstGeom prst="rect">
            <a:avLst/>
          </a:prstGeom>
        </p:spPr>
      </p:pic>
    </p:spTree>
    <p:extLst>
      <p:ext uri="{BB962C8B-B14F-4D97-AF65-F5344CB8AC3E}">
        <p14:creationId xmlns:p14="http://schemas.microsoft.com/office/powerpoint/2010/main" val="290226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B422C8-36BF-4270-A688-A63D3EC53BE2}"/>
              </a:ext>
            </a:extLst>
          </p:cNvPr>
          <p:cNvPicPr>
            <a:picLocks noChangeAspect="1"/>
          </p:cNvPicPr>
          <p:nvPr/>
        </p:nvPicPr>
        <p:blipFill>
          <a:blip r:embed="rId2"/>
          <a:stretch>
            <a:fillRect/>
          </a:stretch>
        </p:blipFill>
        <p:spPr>
          <a:xfrm>
            <a:off x="882952" y="471487"/>
            <a:ext cx="10426096" cy="2957513"/>
          </a:xfrm>
          <a:prstGeom prst="rect">
            <a:avLst/>
          </a:prstGeom>
        </p:spPr>
      </p:pic>
      <p:sp>
        <p:nvSpPr>
          <p:cNvPr id="5" name="Rectangle 1">
            <a:extLst>
              <a:ext uri="{FF2B5EF4-FFF2-40B4-BE49-F238E27FC236}">
                <a16:creationId xmlns:a16="http://schemas.microsoft.com/office/drawing/2014/main" id="{D9EF252D-F1A7-4143-9869-768F4312F2F0}"/>
              </a:ext>
            </a:extLst>
          </p:cNvPr>
          <p:cNvSpPr>
            <a:spLocks noChangeArrowheads="1"/>
          </p:cNvSpPr>
          <p:nvPr/>
        </p:nvSpPr>
        <p:spPr bwMode="auto">
          <a:xfrm>
            <a:off x="225727" y="3298389"/>
            <a:ext cx="583595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0"/>
                </a:solidFill>
                <a:effectLst/>
                <a:latin typeface="Arial" panose="020B0604020202020204" pitchFamily="34" charset="0"/>
              </a:rPr>
              <a:t>Class </a:t>
            </a:r>
            <a:r>
              <a:rPr kumimoji="0" lang="en-US" altLang="en-US" sz="1800" b="0" i="0" u="none" strike="noStrike" cap="none" normalizeH="0" baseline="0" dirty="0" err="1">
                <a:ln>
                  <a:noFill/>
                </a:ln>
                <a:solidFill>
                  <a:srgbClr val="000080"/>
                </a:solidFill>
                <a:effectLst/>
                <a:latin typeface="Arial" panose="020B0604020202020204" pitchFamily="34" charset="0"/>
              </a:rPr>
              <a:t>Test.RequestBuilder</a:t>
            </a:r>
            <a:r>
              <a:rPr kumimoji="0" lang="en-US" altLang="en-US" sz="1800" b="0" i="0" u="none" strike="noStrike" cap="none" normalizeH="0" baseline="0" dirty="0">
                <a:ln>
                  <a:noFill/>
                </a:ln>
                <a:solidFill>
                  <a:srgbClr val="000080"/>
                </a:solidFill>
                <a:effectLst/>
                <a:latin typeface="Arial" panose="020B0604020202020204" pitchFamily="34" charset="0"/>
              </a:rPr>
              <a:t> Extends %</a:t>
            </a:r>
            <a:r>
              <a:rPr kumimoji="0" lang="en-US" altLang="en-US" sz="1800" b="0" i="0" u="none" strike="noStrike" cap="none" normalizeH="0" baseline="0" dirty="0" err="1">
                <a:ln>
                  <a:noFill/>
                </a:ln>
                <a:solidFill>
                  <a:srgbClr val="000080"/>
                </a:solidFill>
                <a:effectLst/>
                <a:latin typeface="Arial" panose="020B0604020202020204" pitchFamily="34" charset="0"/>
              </a:rPr>
              <a:t>RegisteredObject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anose="020B0604020202020204" pitchFamily="34" charset="0"/>
              </a:rPr>
              <a:t>/// we can pass object of </a:t>
            </a:r>
            <a:r>
              <a:rPr lang="en-US" altLang="en-US" dirty="0" err="1">
                <a:solidFill>
                  <a:srgbClr val="000000"/>
                </a:solidFill>
                <a:latin typeface="Arial" panose="020B0604020202020204" pitchFamily="34" charset="0"/>
              </a:rPr>
              <a:t>XMLWriter</a:t>
            </a:r>
            <a:r>
              <a:rPr lang="en-US" altLang="en-US" dirty="0">
                <a:solidFill>
                  <a:srgbClr val="000000"/>
                </a:solidFill>
                <a:latin typeface="Arial" panose="020B0604020202020204" pitchFamily="34" charset="0"/>
              </a:rPr>
              <a:t> / </a:t>
            </a:r>
            <a:r>
              <a:rPr lang="en-US" altLang="en-US" dirty="0" err="1">
                <a:solidFill>
                  <a:srgbClr val="000000"/>
                </a:solidFill>
                <a:latin typeface="Arial" panose="020B0604020202020204" pitchFamily="34" charset="0"/>
              </a:rPr>
              <a:t>RequestWriter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0080"/>
                </a:solidFill>
                <a:effectLst/>
                <a:latin typeface="Arial" panose="020B0604020202020204" pitchFamily="34" charset="0"/>
              </a:rPr>
              <a:t>Method </a:t>
            </a:r>
            <a:r>
              <a:rPr kumimoji="0" lang="en-US" altLang="en-US" sz="1800" b="0" i="0" u="none" strike="noStrike" cap="none" normalizeH="0" baseline="0" dirty="0">
                <a:ln>
                  <a:noFill/>
                </a:ln>
                <a:solidFill>
                  <a:srgbClr val="000000"/>
                </a:solidFill>
                <a:effectLst/>
                <a:latin typeface="Arial" panose="020B0604020202020204" pitchFamily="34" charset="0"/>
              </a:rPr>
              <a:t>Build(</a:t>
            </a:r>
            <a:r>
              <a:rPr kumimoji="0" lang="en-US" altLang="en-US" sz="1800" b="0" i="0" u="none" strike="noStrike" cap="none" normalizeH="0" baseline="0" dirty="0" err="1">
                <a:ln>
                  <a:noFill/>
                </a:ln>
                <a:solidFill>
                  <a:srgbClr val="FF00FF"/>
                </a:solidFill>
                <a:effectLst/>
                <a:latin typeface="Arial" panose="020B0604020202020204" pitchFamily="34" charset="0"/>
              </a:rPr>
              <a:t>objWriter</a:t>
            </a:r>
            <a:r>
              <a:rPr kumimoji="0" lang="en-US" altLang="en-US" sz="1800" b="0" i="0" u="none" strike="noStrike" cap="none" normalizeH="0" baseline="0" dirty="0">
                <a:ln>
                  <a:noFill/>
                </a:ln>
                <a:solidFill>
                  <a:srgbClr val="FF00FF"/>
                </a:solidFill>
                <a:effectLst/>
                <a:latin typeface="Arial" panose="020B0604020202020204" pitchFamily="34" charset="0"/>
              </a:rPr>
              <a:t> </a:t>
            </a:r>
            <a:r>
              <a:rPr kumimoji="0" lang="en-US" altLang="en-US" sz="1800" b="0" i="0" u="none" strike="noStrike" cap="none" normalizeH="0" baseline="0" dirty="0">
                <a:ln>
                  <a:noFill/>
                </a:ln>
                <a:solidFill>
                  <a:srgbClr val="000080"/>
                </a:solidFill>
                <a:effectLst/>
                <a:latin typeface="Arial" panose="020B0604020202020204" pitchFamily="34" charset="0"/>
              </a:rPr>
              <a:t>As </a:t>
            </a:r>
            <a:r>
              <a:rPr kumimoji="0" lang="en-US" altLang="en-US" sz="1800" b="0" i="0" u="none" strike="noStrike" cap="none" normalizeH="0" baseline="0" dirty="0" err="1">
                <a:ln>
                  <a:noFill/>
                </a:ln>
                <a:solidFill>
                  <a:srgbClr val="000080"/>
                </a:solidFill>
                <a:effectLst/>
                <a:latin typeface="Arial" panose="020B0604020202020204" pitchFamily="34" charset="0"/>
              </a:rPr>
              <a:t>RequestWriter</a:t>
            </a:r>
            <a:r>
              <a:rPr kumimoji="0" lang="en-US" altLang="en-US" sz="1800" b="0" i="0" u="none" strike="noStrike" cap="none" normalizeH="0" baseline="0" dirty="0">
                <a:ln>
                  <a:noFill/>
                </a:ln>
                <a:solidFill>
                  <a:srgbClr val="000000"/>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0000"/>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rgbClr val="0000FF"/>
                </a:solidFill>
                <a:effectLst/>
                <a:latin typeface="Arial" panose="020B0604020202020204" pitchFamily="34" charset="0"/>
              </a:rPr>
              <a:t>do </a:t>
            </a:r>
            <a:r>
              <a:rPr kumimoji="0" lang="en-US" altLang="en-US" sz="1800" b="0" i="0" u="none" strike="noStrike" cap="none" normalizeH="0" baseline="0" dirty="0" err="1">
                <a:ln>
                  <a:noFill/>
                </a:ln>
                <a:solidFill>
                  <a:srgbClr val="FF00FF"/>
                </a:solidFill>
                <a:effectLst/>
                <a:latin typeface="Arial" panose="020B0604020202020204" pitchFamily="34" charset="0"/>
              </a:rPr>
              <a:t>objWriter</a:t>
            </a:r>
            <a:r>
              <a:rPr kumimoji="0" lang="en-US" altLang="en-US" sz="1800" b="0" i="0" u="none" strike="noStrike" cap="none" normalizeH="0" baseline="0" dirty="0" err="1">
                <a:ln>
                  <a:noFill/>
                </a:ln>
                <a:solidFill>
                  <a:srgbClr val="000000"/>
                </a:solidFill>
                <a:effectLst/>
                <a:latin typeface="Arial" panose="020B0604020202020204" pitchFamily="34" charset="0"/>
              </a:rPr>
              <a:t>.</a:t>
            </a:r>
            <a:r>
              <a:rPr kumimoji="0" lang="en-US" altLang="en-US" sz="1800" b="0" i="0" u="none" strike="noStrike" cap="none" normalizeH="0" baseline="0" dirty="0" err="1">
                <a:ln>
                  <a:noFill/>
                </a:ln>
                <a:solidFill>
                  <a:srgbClr val="0000FF"/>
                </a:solidFill>
                <a:effectLst/>
                <a:latin typeface="Arial" panose="020B0604020202020204" pitchFamily="34" charset="0"/>
              </a:rPr>
              <a:t>Add</a:t>
            </a:r>
            <a:r>
              <a:rPr kumimoji="0" lang="en-US" altLang="en-US" sz="1800" b="0" i="0" u="none" strike="noStrike" cap="none" normalizeH="0" baseline="0" dirty="0">
                <a:ln>
                  <a:noFill/>
                </a:ln>
                <a:solidFill>
                  <a:srgbClr val="000000"/>
                </a:solidFill>
                <a:effectLst/>
                <a:latin typeface="Arial" panose="020B0604020202020204" pitchFamily="34" charset="0"/>
              </a:rPr>
              <a:t>(</a:t>
            </a:r>
            <a:r>
              <a:rPr kumimoji="0" lang="en-US" altLang="en-US" sz="1800" b="0" i="0" u="none" strike="noStrike" cap="none" normalizeH="0" baseline="0" dirty="0">
                <a:ln>
                  <a:noFill/>
                </a:ln>
                <a:solidFill>
                  <a:srgbClr val="008000"/>
                </a:solidFill>
                <a:effectLst/>
                <a:latin typeface="Arial" panose="020B0604020202020204" pitchFamily="34" charset="0"/>
              </a:rPr>
              <a:t>"Key1"</a:t>
            </a:r>
            <a:r>
              <a:rPr kumimoji="0" lang="en-US" altLang="en-US" sz="1800" b="0" i="0" u="none" strike="noStrike" cap="none" normalizeH="0" baseline="0" dirty="0">
                <a:ln>
                  <a:noFill/>
                </a:ln>
                <a:solidFill>
                  <a:srgbClr val="000000"/>
                </a:solidFill>
                <a:effectLst/>
                <a:latin typeface="Arial" panose="020B0604020202020204" pitchFamily="34" charset="0"/>
              </a:rPr>
              <a:t>,</a:t>
            </a:r>
            <a:r>
              <a:rPr kumimoji="0" lang="en-US" altLang="en-US" sz="1800" b="0" i="0" u="none" strike="noStrike" cap="none" normalizeH="0" baseline="0" dirty="0">
                <a:ln>
                  <a:noFill/>
                </a:ln>
                <a:solidFill>
                  <a:srgbClr val="008000"/>
                </a:solidFill>
                <a:effectLst/>
                <a:latin typeface="Arial" panose="020B0604020202020204" pitchFamily="34" charset="0"/>
              </a:rPr>
              <a:t>"Value1"</a:t>
            </a:r>
            <a:r>
              <a:rPr kumimoji="0" lang="en-US" altLang="en-US" sz="1800" b="0" i="0" u="none" strike="noStrike" cap="none" normalizeH="0" baseline="0" dirty="0">
                <a:ln>
                  <a:noFill/>
                </a:ln>
                <a:solidFill>
                  <a:srgbClr val="000000"/>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rgbClr val="0000FF"/>
                </a:solidFill>
                <a:effectLst/>
                <a:latin typeface="Arial" panose="020B0604020202020204" pitchFamily="34" charset="0"/>
              </a:rPr>
              <a:t>do </a:t>
            </a:r>
            <a:r>
              <a:rPr kumimoji="0" lang="en-US" altLang="en-US" sz="1800" b="0" i="0" u="none" strike="noStrike" cap="none" normalizeH="0" baseline="0" dirty="0" err="1">
                <a:ln>
                  <a:noFill/>
                </a:ln>
                <a:solidFill>
                  <a:srgbClr val="FF00FF"/>
                </a:solidFill>
                <a:effectLst/>
                <a:latin typeface="Arial" panose="020B0604020202020204" pitchFamily="34" charset="0"/>
              </a:rPr>
              <a:t>objWriter</a:t>
            </a:r>
            <a:r>
              <a:rPr kumimoji="0" lang="en-US" altLang="en-US" sz="1800" b="0" i="0" u="none" strike="noStrike" cap="none" normalizeH="0" baseline="0" dirty="0" err="1">
                <a:ln>
                  <a:noFill/>
                </a:ln>
                <a:solidFill>
                  <a:srgbClr val="000000"/>
                </a:solidFill>
                <a:effectLst/>
                <a:latin typeface="Arial" panose="020B0604020202020204" pitchFamily="34" charset="0"/>
              </a:rPr>
              <a:t>.</a:t>
            </a:r>
            <a:r>
              <a:rPr kumimoji="0" lang="en-US" altLang="en-US" sz="1800" b="0" i="0" u="none" strike="noStrike" cap="none" normalizeH="0" baseline="0" dirty="0" err="1">
                <a:ln>
                  <a:noFill/>
                </a:ln>
                <a:solidFill>
                  <a:srgbClr val="0000FF"/>
                </a:solidFill>
                <a:effectLst/>
                <a:latin typeface="Arial" panose="020B0604020202020204" pitchFamily="34" charset="0"/>
              </a:rPr>
              <a:t>Add</a:t>
            </a:r>
            <a:r>
              <a:rPr kumimoji="0" lang="en-US" altLang="en-US" sz="1800" b="0" i="0" u="none" strike="noStrike" cap="none" normalizeH="0" baseline="0" dirty="0">
                <a:ln>
                  <a:noFill/>
                </a:ln>
                <a:solidFill>
                  <a:srgbClr val="000000"/>
                </a:solidFill>
                <a:effectLst/>
                <a:latin typeface="Arial" panose="020B0604020202020204" pitchFamily="34" charset="0"/>
              </a:rPr>
              <a:t>(</a:t>
            </a:r>
            <a:r>
              <a:rPr kumimoji="0" lang="en-US" altLang="en-US" sz="1800" b="0" i="0" u="none" strike="noStrike" cap="none" normalizeH="0" baseline="0" dirty="0">
                <a:ln>
                  <a:noFill/>
                </a:ln>
                <a:solidFill>
                  <a:srgbClr val="008000"/>
                </a:solidFill>
                <a:effectLst/>
                <a:latin typeface="Arial" panose="020B0604020202020204" pitchFamily="34" charset="0"/>
              </a:rPr>
              <a:t>"Key2"</a:t>
            </a:r>
            <a:r>
              <a:rPr kumimoji="0" lang="en-US" altLang="en-US" sz="1800" b="0" i="0" u="none" strike="noStrike" cap="none" normalizeH="0" baseline="0" dirty="0">
                <a:ln>
                  <a:noFill/>
                </a:ln>
                <a:solidFill>
                  <a:srgbClr val="000000"/>
                </a:solidFill>
                <a:effectLst/>
                <a:latin typeface="Arial" panose="020B0604020202020204" pitchFamily="34" charset="0"/>
              </a:rPr>
              <a:t>,</a:t>
            </a:r>
            <a:r>
              <a:rPr kumimoji="0" lang="en-US" altLang="en-US" sz="1800" b="0" i="0" u="none" strike="noStrike" cap="none" normalizeH="0" baseline="0" dirty="0">
                <a:ln>
                  <a:noFill/>
                </a:ln>
                <a:solidFill>
                  <a:srgbClr val="008000"/>
                </a:solidFill>
                <a:effectLst/>
                <a:latin typeface="Arial" panose="020B0604020202020204" pitchFamily="34" charset="0"/>
              </a:rPr>
              <a:t>"Value2"</a:t>
            </a:r>
            <a:r>
              <a:rPr kumimoji="0" lang="en-US" altLang="en-US" sz="1800" b="0" i="0" u="none" strike="noStrike" cap="none" normalizeH="0" baseline="0" dirty="0">
                <a:ln>
                  <a:noFill/>
                </a:ln>
                <a:solidFill>
                  <a:srgbClr val="000000"/>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rgbClr val="0000FF"/>
                </a:solidFill>
                <a:effectLst/>
                <a:latin typeface="Arial" panose="020B0604020202020204" pitchFamily="34" charset="0"/>
              </a:rPr>
              <a:t>Set </a:t>
            </a:r>
            <a:r>
              <a:rPr kumimoji="0" lang="en-US" altLang="en-US" sz="1800" b="0" i="0" u="none" strike="noStrike" cap="none" normalizeH="0" baseline="0" dirty="0">
                <a:ln>
                  <a:noFill/>
                </a:ln>
                <a:solidFill>
                  <a:srgbClr val="808000"/>
                </a:solidFill>
                <a:effectLst/>
                <a:latin typeface="Arial" panose="020B0604020202020204" pitchFamily="34" charset="0"/>
              </a:rPr>
              <a:t>Request </a:t>
            </a:r>
            <a:r>
              <a:rPr kumimoji="0" lang="en-US" altLang="en-US" sz="1800" b="0" i="0" u="none" strike="noStrike" cap="none" normalizeH="0" baseline="0" dirty="0">
                <a:ln>
                  <a:noFill/>
                </a:ln>
                <a:solidFill>
                  <a:srgbClr val="000000"/>
                </a:solidFill>
                <a:effectLst/>
                <a:latin typeface="Arial" panose="020B0604020202020204" pitchFamily="34" charset="0"/>
              </a:rPr>
              <a:t>= </a:t>
            </a:r>
            <a:r>
              <a:rPr kumimoji="0" lang="en-US" altLang="en-US" sz="1800" b="0" i="0" u="none" strike="noStrike" cap="none" normalizeH="0" baseline="0" dirty="0" err="1">
                <a:ln>
                  <a:noFill/>
                </a:ln>
                <a:solidFill>
                  <a:srgbClr val="FF00FF"/>
                </a:solidFill>
                <a:effectLst/>
                <a:latin typeface="Arial" panose="020B0604020202020204" pitchFamily="34" charset="0"/>
              </a:rPr>
              <a:t>objWriter</a:t>
            </a:r>
            <a:r>
              <a:rPr kumimoji="0" lang="en-US" altLang="en-US" sz="1800" b="0" i="0" u="none" strike="noStrike" cap="none" normalizeH="0" baseline="0" dirty="0" err="1">
                <a:ln>
                  <a:noFill/>
                </a:ln>
                <a:solidFill>
                  <a:srgbClr val="000000"/>
                </a:solidFill>
                <a:effectLst/>
                <a:latin typeface="Arial" panose="020B0604020202020204" pitchFamily="34" charset="0"/>
              </a:rPr>
              <a:t>.</a:t>
            </a:r>
            <a:r>
              <a:rPr kumimoji="0" lang="en-US" altLang="en-US" sz="1800" b="0" i="0" u="none" strike="noStrike" cap="none" normalizeH="0" baseline="0" dirty="0" err="1">
                <a:ln>
                  <a:noFill/>
                </a:ln>
                <a:solidFill>
                  <a:srgbClr val="0000FF"/>
                </a:solidFill>
                <a:effectLst/>
                <a:latin typeface="Arial" panose="020B0604020202020204" pitchFamily="34" charset="0"/>
              </a:rPr>
              <a:t>GetRequestString</a:t>
            </a:r>
            <a:r>
              <a:rPr kumimoji="0" lang="en-US" altLang="en-US" sz="1800" b="0" i="0" u="none" strike="noStrike" cap="none" normalizeH="0" baseline="0" dirty="0">
                <a:ln>
                  <a:noFill/>
                </a:ln>
                <a:solidFill>
                  <a:srgbClr val="00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111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2ECBB-5D2C-4820-9A61-915B1BD811F1}"/>
              </a:ext>
            </a:extLst>
          </p:cNvPr>
          <p:cNvSpPr>
            <a:spLocks noGrp="1"/>
          </p:cNvSpPr>
          <p:nvPr>
            <p:ph idx="1"/>
          </p:nvPr>
        </p:nvSpPr>
        <p:spPr>
          <a:xfrm>
            <a:off x="857251" y="419100"/>
            <a:ext cx="5086350" cy="5824538"/>
          </a:xfrm>
        </p:spPr>
        <p:txBody>
          <a:bodyPr>
            <a:normAutofit fontScale="85000" lnSpcReduction="20000"/>
          </a:bodyPr>
          <a:lstStyle/>
          <a:p>
            <a:pPr marL="0" indent="0">
              <a:buNone/>
            </a:pPr>
            <a:r>
              <a:rPr lang="en-US" dirty="0"/>
              <a:t>But there are still some stuffs, which are bothering me:</a:t>
            </a:r>
          </a:p>
          <a:p>
            <a:r>
              <a:rPr lang="en-US" dirty="0"/>
              <a:t>Why </a:t>
            </a:r>
            <a:r>
              <a:rPr lang="en-US" dirty="0" err="1"/>
              <a:t>RequestWriter</a:t>
            </a:r>
            <a:r>
              <a:rPr lang="en-US" dirty="0"/>
              <a:t>, it should be </a:t>
            </a:r>
            <a:r>
              <a:rPr lang="en-US" dirty="0" err="1"/>
              <a:t>JSONWriter</a:t>
            </a:r>
            <a:r>
              <a:rPr lang="en-US" dirty="0"/>
              <a:t>.</a:t>
            </a:r>
          </a:p>
          <a:p>
            <a:r>
              <a:rPr lang="en-US" dirty="0"/>
              <a:t>Currently, </a:t>
            </a:r>
            <a:r>
              <a:rPr lang="en-US" dirty="0" err="1"/>
              <a:t>JSONWriter</a:t>
            </a:r>
            <a:r>
              <a:rPr lang="en-US" dirty="0"/>
              <a:t> only supports Simple JSON having KEY - Value.      What will happen if tomorrow, the request message gets complex like this.                                                           If we have to keep employee Children Details or Address, which might  be Array of Object or Object embedded into JSON.</a:t>
            </a:r>
          </a:p>
          <a:p>
            <a:r>
              <a:rPr lang="en-US" dirty="0"/>
              <a:t>For now, as requirement is only for Simple Structure, same can apply in XML Writer.</a:t>
            </a:r>
          </a:p>
          <a:p>
            <a:r>
              <a:rPr lang="en-US" dirty="0"/>
              <a:t>WHY </a:t>
            </a:r>
            <a:r>
              <a:rPr lang="en-US" dirty="0" err="1"/>
              <a:t>XMLWriter</a:t>
            </a:r>
            <a:r>
              <a:rPr lang="en-US" dirty="0"/>
              <a:t> is extending </a:t>
            </a:r>
            <a:r>
              <a:rPr lang="en-US" dirty="0" err="1"/>
              <a:t>RequestWriter</a:t>
            </a:r>
            <a:r>
              <a:rPr lang="en-US" dirty="0"/>
              <a:t>/</a:t>
            </a:r>
            <a:r>
              <a:rPr lang="en-US" dirty="0" err="1"/>
              <a:t>JSONWriter</a:t>
            </a:r>
            <a:r>
              <a:rPr lang="en-US" dirty="0"/>
              <a:t>. There should be a generalized definition.</a:t>
            </a:r>
            <a:endParaRPr lang="en-IN" dirty="0"/>
          </a:p>
        </p:txBody>
      </p:sp>
      <p:sp>
        <p:nvSpPr>
          <p:cNvPr id="4" name="Content Placeholder 2">
            <a:extLst>
              <a:ext uri="{FF2B5EF4-FFF2-40B4-BE49-F238E27FC236}">
                <a16:creationId xmlns:a16="http://schemas.microsoft.com/office/drawing/2014/main" id="{4F43173B-3139-44C4-9B85-5C23F676E1B5}"/>
              </a:ext>
            </a:extLst>
          </p:cNvPr>
          <p:cNvSpPr txBox="1">
            <a:spLocks/>
          </p:cNvSpPr>
          <p:nvPr/>
        </p:nvSpPr>
        <p:spPr>
          <a:xfrm>
            <a:off x="6629401" y="352425"/>
            <a:ext cx="5086350" cy="58245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a:t>
            </a:r>
          </a:p>
          <a:p>
            <a:pPr marL="0" indent="0">
              <a:buFont typeface="Arial" panose="020B0604020202020204" pitchFamily="34" charset="0"/>
              <a:buNone/>
            </a:pPr>
            <a:r>
              <a:rPr lang="en-IN" sz="1600" dirty="0"/>
              <a:t>    “name” : “</a:t>
            </a:r>
            <a:r>
              <a:rPr lang="en-IN" sz="1600" dirty="0" err="1"/>
              <a:t>dsf</a:t>
            </a:r>
            <a:r>
              <a:rPr lang="en-IN" sz="1600" dirty="0"/>
              <a:t>”,</a:t>
            </a:r>
          </a:p>
          <a:p>
            <a:pPr marL="0" indent="0">
              <a:buFont typeface="Arial" panose="020B0604020202020204" pitchFamily="34" charset="0"/>
              <a:buNone/>
            </a:pPr>
            <a:r>
              <a:rPr lang="en-IN" sz="1600" dirty="0"/>
              <a:t>    “salary” : “XXXXXXX”,</a:t>
            </a:r>
          </a:p>
          <a:p>
            <a:pPr marL="0" indent="0">
              <a:buFont typeface="Arial" panose="020B0604020202020204" pitchFamily="34" charset="0"/>
              <a:buNone/>
            </a:pPr>
            <a:r>
              <a:rPr lang="en-IN" sz="1600" dirty="0"/>
              <a:t>     “age” : “XX”,</a:t>
            </a:r>
          </a:p>
          <a:p>
            <a:pPr marL="0" indent="0">
              <a:buFont typeface="Arial" panose="020B0604020202020204" pitchFamily="34" charset="0"/>
              <a:buNone/>
            </a:pPr>
            <a:r>
              <a:rPr lang="en-IN" sz="1600" dirty="0"/>
              <a:t>      “children”:</a:t>
            </a:r>
          </a:p>
          <a:p>
            <a:pPr marL="0" indent="0">
              <a:buFont typeface="Arial" panose="020B0604020202020204" pitchFamily="34" charset="0"/>
              <a:buNone/>
            </a:pPr>
            <a:r>
              <a:rPr lang="en-IN" sz="1600" dirty="0"/>
              <a:t>       [</a:t>
            </a:r>
          </a:p>
          <a:p>
            <a:pPr marL="0" indent="0">
              <a:buFont typeface="Arial" panose="020B0604020202020204" pitchFamily="34" charset="0"/>
              <a:buNone/>
            </a:pPr>
            <a:r>
              <a:rPr lang="en-IN" sz="1600" dirty="0"/>
              <a:t>           {</a:t>
            </a:r>
          </a:p>
          <a:p>
            <a:pPr marL="0" indent="0">
              <a:buFont typeface="Arial" panose="020B0604020202020204" pitchFamily="34" charset="0"/>
              <a:buNone/>
            </a:pPr>
            <a:r>
              <a:rPr lang="en-IN" sz="1600" dirty="0"/>
              <a:t>               “name “ : “</a:t>
            </a:r>
            <a:r>
              <a:rPr lang="en-IN" sz="1600" dirty="0" err="1"/>
              <a:t>sdf</a:t>
            </a:r>
            <a:r>
              <a:rPr lang="en-IN" sz="1600" dirty="0"/>
              <a:t>”,</a:t>
            </a:r>
          </a:p>
          <a:p>
            <a:pPr marL="0" indent="0">
              <a:buFont typeface="Arial" panose="020B0604020202020204" pitchFamily="34" charset="0"/>
              <a:buNone/>
            </a:pPr>
            <a:r>
              <a:rPr lang="en-IN" sz="1600" dirty="0"/>
              <a:t>           },</a:t>
            </a:r>
          </a:p>
          <a:p>
            <a:pPr marL="0" indent="0">
              <a:buNone/>
            </a:pPr>
            <a:r>
              <a:rPr lang="en-IN" sz="1600" dirty="0"/>
              <a:t>           {</a:t>
            </a:r>
          </a:p>
          <a:p>
            <a:pPr marL="0" indent="0">
              <a:buNone/>
            </a:pPr>
            <a:r>
              <a:rPr lang="en-IN" sz="1600" dirty="0"/>
              <a:t>               “name “ : “</a:t>
            </a:r>
            <a:r>
              <a:rPr lang="en-IN" sz="1600" dirty="0" err="1"/>
              <a:t>hgf</a:t>
            </a:r>
            <a:r>
              <a:rPr lang="en-IN" sz="1600" dirty="0"/>
              <a:t>”,</a:t>
            </a:r>
          </a:p>
          <a:p>
            <a:pPr marL="0" indent="0">
              <a:buNone/>
            </a:pPr>
            <a:r>
              <a:rPr lang="en-IN" sz="1600" dirty="0"/>
              <a:t>           }</a:t>
            </a:r>
          </a:p>
          <a:p>
            <a:pPr marL="0" indent="0">
              <a:buNone/>
            </a:pPr>
            <a:r>
              <a:rPr lang="en-IN" sz="1600" dirty="0"/>
              <a:t>       ],</a:t>
            </a:r>
          </a:p>
          <a:p>
            <a:pPr marL="0" indent="0">
              <a:buNone/>
            </a:pPr>
            <a:r>
              <a:rPr lang="en-IN" sz="1600" dirty="0"/>
              <a:t>     “</a:t>
            </a:r>
            <a:r>
              <a:rPr lang="en-IN" sz="1600" dirty="0" err="1"/>
              <a:t>homeAddress</a:t>
            </a:r>
            <a:r>
              <a:rPr lang="en-IN" sz="1600" dirty="0"/>
              <a:t>” :</a:t>
            </a:r>
          </a:p>
          <a:p>
            <a:pPr marL="0" indent="0">
              <a:buNone/>
            </a:pPr>
            <a:r>
              <a:rPr lang="en-IN" sz="1600" dirty="0"/>
              <a:t>            {</a:t>
            </a:r>
          </a:p>
          <a:p>
            <a:pPr marL="0" indent="0">
              <a:buNone/>
            </a:pPr>
            <a:r>
              <a:rPr lang="en-IN" sz="1600" dirty="0"/>
              <a:t>                “addressLine1” : “44 street”,</a:t>
            </a:r>
          </a:p>
          <a:p>
            <a:pPr marL="0" indent="0">
              <a:buNone/>
            </a:pPr>
            <a:r>
              <a:rPr lang="en-IN" sz="1600" dirty="0"/>
              <a:t>                “addressLine2” : “Zootopia”</a:t>
            </a:r>
          </a:p>
          <a:p>
            <a:pPr marL="0" indent="0">
              <a:buNone/>
            </a:pPr>
            <a:r>
              <a:rPr lang="en-IN" sz="1600" dirty="0"/>
              <a:t>             }</a:t>
            </a:r>
          </a:p>
          <a:p>
            <a:pPr marL="0" indent="0">
              <a:buNone/>
            </a:pPr>
            <a:r>
              <a:rPr lang="en-IN" sz="1600" dirty="0"/>
              <a:t>} </a:t>
            </a:r>
          </a:p>
          <a:p>
            <a:pPr marL="0" indent="0">
              <a:buFont typeface="Arial" panose="020B0604020202020204" pitchFamily="34" charset="0"/>
              <a:buNone/>
            </a:pPr>
            <a:r>
              <a:rPr lang="en-IN" sz="1600" dirty="0"/>
              <a:t>   </a:t>
            </a:r>
          </a:p>
        </p:txBody>
      </p:sp>
    </p:spTree>
    <p:extLst>
      <p:ext uri="{BB962C8B-B14F-4D97-AF65-F5344CB8AC3E}">
        <p14:creationId xmlns:p14="http://schemas.microsoft.com/office/powerpoint/2010/main" val="349477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B8E7-27F0-497B-80FA-992F5D86A18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Interface Segregation Principle</a:t>
            </a:r>
          </a:p>
        </p:txBody>
      </p:sp>
      <p:sp>
        <p:nvSpPr>
          <p:cNvPr id="4" name="Rectangle 1">
            <a:extLst>
              <a:ext uri="{FF2B5EF4-FFF2-40B4-BE49-F238E27FC236}">
                <a16:creationId xmlns:a16="http://schemas.microsoft.com/office/drawing/2014/main" id="{3D9B07FA-9D87-44D2-B267-0233F795DC03}"/>
              </a:ext>
            </a:extLst>
          </p:cNvPr>
          <p:cNvSpPr>
            <a:spLocks noGrp="1" noChangeArrowheads="1"/>
          </p:cNvSpPr>
          <p:nvPr>
            <p:ph idx="1"/>
          </p:nvPr>
        </p:nvSpPr>
        <p:spPr bwMode="auto">
          <a:xfrm>
            <a:off x="838200" y="1357825"/>
            <a:ext cx="10919909"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dirty="0"/>
              <a:t>Clients should not be forced to implement interfaces they don't use. Instead of one fat interface, many small interfaces are preferred based on groups of methods, each one serving one submodule.</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t>In Cache Objects, we don’t have Interface Class, but we do have ABSTRACT class. So we can use ABSTRACT class as Interface class.</a:t>
            </a: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616A08D-2A4A-491F-923D-82E87D87B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6662" y="4001294"/>
            <a:ext cx="1296139" cy="2378510"/>
          </a:xfrm>
          <a:prstGeom prst="rect">
            <a:avLst/>
          </a:prstGeom>
        </p:spPr>
      </p:pic>
    </p:spTree>
    <p:extLst>
      <p:ext uri="{BB962C8B-B14F-4D97-AF65-F5344CB8AC3E}">
        <p14:creationId xmlns:p14="http://schemas.microsoft.com/office/powerpoint/2010/main" val="126046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FA7A4F-D1A4-4FAF-B0C6-9565679AE315}"/>
              </a:ext>
            </a:extLst>
          </p:cNvPr>
          <p:cNvPicPr>
            <a:picLocks noChangeAspect="1"/>
          </p:cNvPicPr>
          <p:nvPr/>
        </p:nvPicPr>
        <p:blipFill>
          <a:blip r:embed="rId2"/>
          <a:stretch>
            <a:fillRect/>
          </a:stretch>
        </p:blipFill>
        <p:spPr>
          <a:xfrm>
            <a:off x="786708" y="0"/>
            <a:ext cx="10467975" cy="6305550"/>
          </a:xfrm>
          <a:prstGeom prst="rect">
            <a:avLst/>
          </a:prstGeom>
        </p:spPr>
      </p:pic>
      <p:pic>
        <p:nvPicPr>
          <p:cNvPr id="7" name="Picture 6">
            <a:extLst>
              <a:ext uri="{FF2B5EF4-FFF2-40B4-BE49-F238E27FC236}">
                <a16:creationId xmlns:a16="http://schemas.microsoft.com/office/drawing/2014/main" id="{8244A5DC-2661-414F-AC1B-597C8127C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9870" y="4956150"/>
            <a:ext cx="1735107" cy="1735107"/>
          </a:xfrm>
          <a:prstGeom prst="rect">
            <a:avLst/>
          </a:prstGeom>
        </p:spPr>
      </p:pic>
    </p:spTree>
    <p:extLst>
      <p:ext uri="{BB962C8B-B14F-4D97-AF65-F5344CB8AC3E}">
        <p14:creationId xmlns:p14="http://schemas.microsoft.com/office/powerpoint/2010/main" val="3884675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5B48474-7EEF-41F8-ADB3-C2843B1FB8A0}"/>
              </a:ext>
            </a:extLst>
          </p:cNvPr>
          <p:cNvGrpSpPr/>
          <p:nvPr/>
        </p:nvGrpSpPr>
        <p:grpSpPr>
          <a:xfrm>
            <a:off x="570155" y="4421392"/>
            <a:ext cx="5451994" cy="1355463"/>
            <a:chOff x="570155" y="4421392"/>
            <a:chExt cx="5451994" cy="1355463"/>
          </a:xfrm>
        </p:grpSpPr>
        <p:sp>
          <p:nvSpPr>
            <p:cNvPr id="14" name="Rectangle 13">
              <a:extLst>
                <a:ext uri="{FF2B5EF4-FFF2-40B4-BE49-F238E27FC236}">
                  <a16:creationId xmlns:a16="http://schemas.microsoft.com/office/drawing/2014/main" id="{B9708D77-DAE3-4D47-A2D4-E8E221E8272D}"/>
                </a:ext>
              </a:extLst>
            </p:cNvPr>
            <p:cNvSpPr/>
            <p:nvPr/>
          </p:nvSpPr>
          <p:spPr>
            <a:xfrm>
              <a:off x="570155" y="4421392"/>
              <a:ext cx="4109420" cy="13554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8C29D9E9-417A-4E85-A261-F31726D40E58}"/>
                </a:ext>
              </a:extLst>
            </p:cNvPr>
            <p:cNvSpPr txBox="1"/>
            <p:nvPr/>
          </p:nvSpPr>
          <p:spPr>
            <a:xfrm>
              <a:off x="4917808" y="4914457"/>
              <a:ext cx="1104341" cy="369332"/>
            </a:xfrm>
            <a:prstGeom prst="rect">
              <a:avLst/>
            </a:prstGeom>
            <a:noFill/>
          </p:spPr>
          <p:txBody>
            <a:bodyPr wrap="none" rtlCol="0">
              <a:spAutoFit/>
            </a:bodyPr>
            <a:lstStyle/>
            <a:p>
              <a:r>
                <a:rPr lang="en-IN" dirty="0"/>
                <a:t>COMPLEX</a:t>
              </a:r>
            </a:p>
          </p:txBody>
        </p:sp>
      </p:grpSp>
      <p:grpSp>
        <p:nvGrpSpPr>
          <p:cNvPr id="13" name="Group 12">
            <a:extLst>
              <a:ext uri="{FF2B5EF4-FFF2-40B4-BE49-F238E27FC236}">
                <a16:creationId xmlns:a16="http://schemas.microsoft.com/office/drawing/2014/main" id="{277DF713-0595-4EEE-9706-88587FD92C2B}"/>
              </a:ext>
            </a:extLst>
          </p:cNvPr>
          <p:cNvGrpSpPr/>
          <p:nvPr/>
        </p:nvGrpSpPr>
        <p:grpSpPr>
          <a:xfrm>
            <a:off x="570155" y="1775012"/>
            <a:ext cx="5567186" cy="2646381"/>
            <a:chOff x="570155" y="1775012"/>
            <a:chExt cx="5567186" cy="2646381"/>
          </a:xfrm>
        </p:grpSpPr>
        <p:sp>
          <p:nvSpPr>
            <p:cNvPr id="10" name="Rectangle 9">
              <a:extLst>
                <a:ext uri="{FF2B5EF4-FFF2-40B4-BE49-F238E27FC236}">
                  <a16:creationId xmlns:a16="http://schemas.microsoft.com/office/drawing/2014/main" id="{FFE413FF-774F-4B05-81FE-8245591B7980}"/>
                </a:ext>
              </a:extLst>
            </p:cNvPr>
            <p:cNvSpPr/>
            <p:nvPr/>
          </p:nvSpPr>
          <p:spPr>
            <a:xfrm>
              <a:off x="570155" y="1775012"/>
              <a:ext cx="4109421" cy="2646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01B8BE7-DF2B-4465-A0C5-33E090EB8119}"/>
                </a:ext>
              </a:extLst>
            </p:cNvPr>
            <p:cNvSpPr txBox="1"/>
            <p:nvPr/>
          </p:nvSpPr>
          <p:spPr>
            <a:xfrm>
              <a:off x="5033000" y="2913536"/>
              <a:ext cx="1104341" cy="369332"/>
            </a:xfrm>
            <a:prstGeom prst="rect">
              <a:avLst/>
            </a:prstGeom>
            <a:noFill/>
          </p:spPr>
          <p:txBody>
            <a:bodyPr wrap="none" rtlCol="0">
              <a:spAutoFit/>
            </a:bodyPr>
            <a:lstStyle/>
            <a:p>
              <a:r>
                <a:rPr lang="en-IN" dirty="0"/>
                <a:t>COMPLEX</a:t>
              </a:r>
            </a:p>
          </p:txBody>
        </p:sp>
      </p:grpSp>
      <p:grpSp>
        <p:nvGrpSpPr>
          <p:cNvPr id="12" name="Group 11">
            <a:extLst>
              <a:ext uri="{FF2B5EF4-FFF2-40B4-BE49-F238E27FC236}">
                <a16:creationId xmlns:a16="http://schemas.microsoft.com/office/drawing/2014/main" id="{B3C90DDF-1890-452D-97A7-6961C6928325}"/>
              </a:ext>
            </a:extLst>
          </p:cNvPr>
          <p:cNvGrpSpPr/>
          <p:nvPr/>
        </p:nvGrpSpPr>
        <p:grpSpPr>
          <a:xfrm>
            <a:off x="570155" y="957431"/>
            <a:ext cx="5336803" cy="817581"/>
            <a:chOff x="570155" y="957431"/>
            <a:chExt cx="5336803" cy="817581"/>
          </a:xfrm>
        </p:grpSpPr>
        <p:sp>
          <p:nvSpPr>
            <p:cNvPr id="7" name="Rectangle 6">
              <a:extLst>
                <a:ext uri="{FF2B5EF4-FFF2-40B4-BE49-F238E27FC236}">
                  <a16:creationId xmlns:a16="http://schemas.microsoft.com/office/drawing/2014/main" id="{7DE74F33-7EE4-4F68-A30C-8BDEDBB0F633}"/>
                </a:ext>
              </a:extLst>
            </p:cNvPr>
            <p:cNvSpPr/>
            <p:nvPr/>
          </p:nvSpPr>
          <p:spPr>
            <a:xfrm>
              <a:off x="570155" y="957431"/>
              <a:ext cx="4109421" cy="817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53CF2AB-3A33-4A69-A801-68D45E782931}"/>
                </a:ext>
              </a:extLst>
            </p:cNvPr>
            <p:cNvSpPr txBox="1"/>
            <p:nvPr/>
          </p:nvSpPr>
          <p:spPr>
            <a:xfrm>
              <a:off x="5033001" y="1181555"/>
              <a:ext cx="873957" cy="369332"/>
            </a:xfrm>
            <a:prstGeom prst="rect">
              <a:avLst/>
            </a:prstGeom>
            <a:noFill/>
          </p:spPr>
          <p:txBody>
            <a:bodyPr wrap="none" rtlCol="0">
              <a:spAutoFit/>
            </a:bodyPr>
            <a:lstStyle/>
            <a:p>
              <a:r>
                <a:rPr lang="en-IN" dirty="0"/>
                <a:t>SIMPLE</a:t>
              </a:r>
            </a:p>
          </p:txBody>
        </p:sp>
      </p:grpSp>
      <p:sp>
        <p:nvSpPr>
          <p:cNvPr id="5" name="Content Placeholder 2">
            <a:extLst>
              <a:ext uri="{FF2B5EF4-FFF2-40B4-BE49-F238E27FC236}">
                <a16:creationId xmlns:a16="http://schemas.microsoft.com/office/drawing/2014/main" id="{B9A32670-4E79-4C2D-9888-CCFBA7CA74F4}"/>
              </a:ext>
            </a:extLst>
          </p:cNvPr>
          <p:cNvSpPr txBox="1">
            <a:spLocks/>
          </p:cNvSpPr>
          <p:nvPr/>
        </p:nvSpPr>
        <p:spPr>
          <a:xfrm>
            <a:off x="411480" y="696670"/>
            <a:ext cx="5684519" cy="58245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a:t>
            </a:r>
          </a:p>
          <a:p>
            <a:pPr marL="0" indent="0">
              <a:buFont typeface="Arial" panose="020B0604020202020204" pitchFamily="34" charset="0"/>
              <a:buNone/>
            </a:pPr>
            <a:r>
              <a:rPr lang="en-IN" sz="1600" dirty="0"/>
              <a:t>    “name” : “</a:t>
            </a:r>
            <a:r>
              <a:rPr lang="en-IN" sz="1600" dirty="0" err="1"/>
              <a:t>dsf</a:t>
            </a:r>
            <a:r>
              <a:rPr lang="en-IN" sz="1600" dirty="0"/>
              <a:t>”,</a:t>
            </a:r>
          </a:p>
          <a:p>
            <a:pPr marL="0" indent="0">
              <a:buFont typeface="Arial" panose="020B0604020202020204" pitchFamily="34" charset="0"/>
              <a:buNone/>
            </a:pPr>
            <a:r>
              <a:rPr lang="en-IN" sz="1600" dirty="0"/>
              <a:t>    “salary” : “XXXXXXX”,</a:t>
            </a:r>
          </a:p>
          <a:p>
            <a:pPr marL="0" indent="0">
              <a:buFont typeface="Arial" panose="020B0604020202020204" pitchFamily="34" charset="0"/>
              <a:buNone/>
            </a:pPr>
            <a:r>
              <a:rPr lang="en-IN" sz="1600" dirty="0"/>
              <a:t>     “age” : “XX”,</a:t>
            </a:r>
          </a:p>
          <a:p>
            <a:pPr marL="0" indent="0">
              <a:buFont typeface="Arial" panose="020B0604020202020204" pitchFamily="34" charset="0"/>
              <a:buNone/>
            </a:pPr>
            <a:r>
              <a:rPr lang="en-IN" sz="1600" dirty="0"/>
              <a:t>      “children”:</a:t>
            </a:r>
          </a:p>
          <a:p>
            <a:pPr marL="0" indent="0">
              <a:buFont typeface="Arial" panose="020B0604020202020204" pitchFamily="34" charset="0"/>
              <a:buNone/>
            </a:pPr>
            <a:r>
              <a:rPr lang="en-IN" sz="1600" dirty="0"/>
              <a:t>       [</a:t>
            </a:r>
          </a:p>
          <a:p>
            <a:pPr marL="0" indent="0">
              <a:buFont typeface="Arial" panose="020B0604020202020204" pitchFamily="34" charset="0"/>
              <a:buNone/>
            </a:pPr>
            <a:r>
              <a:rPr lang="en-IN" sz="1600" dirty="0"/>
              <a:t>           {</a:t>
            </a:r>
          </a:p>
          <a:p>
            <a:pPr marL="0" indent="0">
              <a:buFont typeface="Arial" panose="020B0604020202020204" pitchFamily="34" charset="0"/>
              <a:buNone/>
            </a:pPr>
            <a:r>
              <a:rPr lang="en-IN" sz="1600" dirty="0"/>
              <a:t>               “name “ : “</a:t>
            </a:r>
            <a:r>
              <a:rPr lang="en-IN" sz="1600" dirty="0" err="1"/>
              <a:t>sdf</a:t>
            </a:r>
            <a:r>
              <a:rPr lang="en-IN" sz="1600" dirty="0"/>
              <a:t>”,</a:t>
            </a:r>
          </a:p>
          <a:p>
            <a:pPr marL="0" indent="0">
              <a:buFont typeface="Arial" panose="020B0604020202020204" pitchFamily="34" charset="0"/>
              <a:buNone/>
            </a:pPr>
            <a:r>
              <a:rPr lang="en-IN" sz="1600" dirty="0"/>
              <a:t>           },</a:t>
            </a:r>
          </a:p>
          <a:p>
            <a:pPr marL="0" indent="0">
              <a:buNone/>
            </a:pPr>
            <a:r>
              <a:rPr lang="en-IN" sz="1600" dirty="0"/>
              <a:t>           {</a:t>
            </a:r>
          </a:p>
          <a:p>
            <a:pPr marL="0" indent="0">
              <a:buNone/>
            </a:pPr>
            <a:r>
              <a:rPr lang="en-IN" sz="1600" dirty="0"/>
              <a:t>               “name “ : “</a:t>
            </a:r>
            <a:r>
              <a:rPr lang="en-IN" sz="1600" dirty="0" err="1"/>
              <a:t>hgf</a:t>
            </a:r>
            <a:r>
              <a:rPr lang="en-IN" sz="1600" dirty="0"/>
              <a:t>”,</a:t>
            </a:r>
          </a:p>
          <a:p>
            <a:pPr marL="0" indent="0">
              <a:buNone/>
            </a:pPr>
            <a:r>
              <a:rPr lang="en-IN" sz="1600" dirty="0"/>
              <a:t>           }</a:t>
            </a:r>
          </a:p>
          <a:p>
            <a:pPr marL="0" indent="0">
              <a:buNone/>
            </a:pPr>
            <a:r>
              <a:rPr lang="en-IN" sz="1600" dirty="0"/>
              <a:t>       ],</a:t>
            </a:r>
          </a:p>
          <a:p>
            <a:pPr marL="0" indent="0">
              <a:buNone/>
            </a:pPr>
            <a:r>
              <a:rPr lang="en-IN" sz="1600" dirty="0"/>
              <a:t>     “</a:t>
            </a:r>
            <a:r>
              <a:rPr lang="en-IN" sz="1600" dirty="0" err="1"/>
              <a:t>homeAddress</a:t>
            </a:r>
            <a:r>
              <a:rPr lang="en-IN" sz="1600" dirty="0"/>
              <a:t>” :</a:t>
            </a:r>
          </a:p>
          <a:p>
            <a:pPr marL="0" indent="0">
              <a:buNone/>
            </a:pPr>
            <a:r>
              <a:rPr lang="en-IN" sz="1600" dirty="0"/>
              <a:t>            {</a:t>
            </a:r>
          </a:p>
          <a:p>
            <a:pPr marL="0" indent="0">
              <a:buNone/>
            </a:pPr>
            <a:r>
              <a:rPr lang="en-IN" sz="1600" dirty="0"/>
              <a:t>                “addressLine1” : “44 street”,</a:t>
            </a:r>
          </a:p>
          <a:p>
            <a:pPr marL="0" indent="0">
              <a:buNone/>
            </a:pPr>
            <a:r>
              <a:rPr lang="en-IN" sz="1600" dirty="0"/>
              <a:t>                “addressLine2” : “Zootopia”</a:t>
            </a:r>
          </a:p>
          <a:p>
            <a:pPr marL="0" indent="0">
              <a:buNone/>
            </a:pPr>
            <a:r>
              <a:rPr lang="en-IN" sz="1600" dirty="0"/>
              <a:t>             }</a:t>
            </a:r>
          </a:p>
          <a:p>
            <a:pPr marL="0" indent="0">
              <a:buNone/>
            </a:pPr>
            <a:r>
              <a:rPr lang="en-IN" sz="1600" dirty="0"/>
              <a:t>} </a:t>
            </a:r>
          </a:p>
          <a:p>
            <a:pPr marL="0" indent="0">
              <a:buFont typeface="Arial" panose="020B0604020202020204" pitchFamily="34" charset="0"/>
              <a:buNone/>
            </a:pPr>
            <a:r>
              <a:rPr lang="en-IN" sz="1600" dirty="0"/>
              <a:t>   </a:t>
            </a:r>
          </a:p>
        </p:txBody>
      </p:sp>
      <p:pic>
        <p:nvPicPr>
          <p:cNvPr id="17" name="Picture 16">
            <a:extLst>
              <a:ext uri="{FF2B5EF4-FFF2-40B4-BE49-F238E27FC236}">
                <a16:creationId xmlns:a16="http://schemas.microsoft.com/office/drawing/2014/main" id="{004AE05B-E7BE-4762-A48B-F3B55B3B9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021" y="1775013"/>
            <a:ext cx="2828962" cy="2828962"/>
          </a:xfrm>
          <a:prstGeom prst="rect">
            <a:avLst/>
          </a:prstGeom>
        </p:spPr>
      </p:pic>
    </p:spTree>
    <p:extLst>
      <p:ext uri="{BB962C8B-B14F-4D97-AF65-F5344CB8AC3E}">
        <p14:creationId xmlns:p14="http://schemas.microsoft.com/office/powerpoint/2010/main" val="5228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B8E7-27F0-497B-80FA-992F5D86A18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Dependency Inversion Principle</a:t>
            </a:r>
          </a:p>
        </p:txBody>
      </p:sp>
      <p:sp>
        <p:nvSpPr>
          <p:cNvPr id="4" name="Rectangle 1">
            <a:extLst>
              <a:ext uri="{FF2B5EF4-FFF2-40B4-BE49-F238E27FC236}">
                <a16:creationId xmlns:a16="http://schemas.microsoft.com/office/drawing/2014/main" id="{3D9B07FA-9D87-44D2-B267-0233F795DC03}"/>
              </a:ext>
            </a:extLst>
          </p:cNvPr>
          <p:cNvSpPr>
            <a:spLocks noGrp="1" noChangeArrowheads="1"/>
          </p:cNvSpPr>
          <p:nvPr>
            <p:ph idx="1"/>
          </p:nvPr>
        </p:nvSpPr>
        <p:spPr bwMode="auto">
          <a:xfrm>
            <a:off x="838200" y="1788712"/>
            <a:ext cx="1091990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dirty="0"/>
              <a:t>This principle is a way to decouple software modules. </a:t>
            </a:r>
          </a:p>
          <a:p>
            <a:pPr marL="0" lvl="0" indent="0" eaLnBrk="0" fontAlgn="base" hangingPunct="0">
              <a:lnSpc>
                <a:spcPct val="100000"/>
              </a:lnSpc>
              <a:spcBef>
                <a:spcPct val="0"/>
              </a:spcBef>
              <a:spcAft>
                <a:spcPct val="0"/>
              </a:spcAft>
              <a:buNone/>
            </a:pPr>
            <a:r>
              <a:rPr lang="en-US" dirty="0"/>
              <a:t>To comply with this principle, we need to use</a:t>
            </a:r>
            <a:r>
              <a:rPr lang="en-US" altLang="en-US" dirty="0"/>
              <a:t> Dependency Injection.</a:t>
            </a:r>
          </a:p>
          <a:p>
            <a:pPr marL="0" lvl="0" indent="0" eaLnBrk="0" fontAlgn="base" hangingPunct="0">
              <a:lnSpc>
                <a:spcPct val="100000"/>
              </a:lnSpc>
              <a:spcBef>
                <a:spcPct val="0"/>
              </a:spcBef>
              <a:spcAft>
                <a:spcPct val="0"/>
              </a:spcAft>
              <a:buNone/>
            </a:pPr>
            <a:r>
              <a:rPr lang="en-US" dirty="0"/>
              <a:t>Dependency injection is used simply by ‘injecting’ any dependencies of a class through the class’ constructor as an input parameter.</a:t>
            </a: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616A08D-2A4A-491F-923D-82E87D87B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6662" y="4001294"/>
            <a:ext cx="1296139" cy="2378510"/>
          </a:xfrm>
          <a:prstGeom prst="rect">
            <a:avLst/>
          </a:prstGeom>
        </p:spPr>
      </p:pic>
    </p:spTree>
    <p:extLst>
      <p:ext uri="{BB962C8B-B14F-4D97-AF65-F5344CB8AC3E}">
        <p14:creationId xmlns:p14="http://schemas.microsoft.com/office/powerpoint/2010/main" val="1544461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C5022F-ED57-4F4C-9885-61272D529C53}"/>
              </a:ext>
            </a:extLst>
          </p:cNvPr>
          <p:cNvPicPr>
            <a:picLocks noChangeAspect="1"/>
          </p:cNvPicPr>
          <p:nvPr/>
        </p:nvPicPr>
        <p:blipFill>
          <a:blip r:embed="rId2"/>
          <a:stretch>
            <a:fillRect/>
          </a:stretch>
        </p:blipFill>
        <p:spPr>
          <a:xfrm>
            <a:off x="566929" y="1207546"/>
            <a:ext cx="11058142" cy="4442908"/>
          </a:xfrm>
          <a:prstGeom prst="rect">
            <a:avLst/>
          </a:prstGeom>
        </p:spPr>
      </p:pic>
    </p:spTree>
    <p:extLst>
      <p:ext uri="{BB962C8B-B14F-4D97-AF65-F5344CB8AC3E}">
        <p14:creationId xmlns:p14="http://schemas.microsoft.com/office/powerpoint/2010/main" val="3632242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B71A2E-ED77-4792-B616-3967627787EF}"/>
              </a:ext>
            </a:extLst>
          </p:cNvPr>
          <p:cNvPicPr>
            <a:picLocks noChangeAspect="1"/>
          </p:cNvPicPr>
          <p:nvPr/>
        </p:nvPicPr>
        <p:blipFill>
          <a:blip r:embed="rId2"/>
          <a:stretch>
            <a:fillRect/>
          </a:stretch>
        </p:blipFill>
        <p:spPr>
          <a:xfrm>
            <a:off x="3717719" y="1595465"/>
            <a:ext cx="4756561" cy="3667069"/>
          </a:xfrm>
          <a:prstGeom prst="rect">
            <a:avLst/>
          </a:prstGeom>
        </p:spPr>
      </p:pic>
    </p:spTree>
    <p:extLst>
      <p:ext uri="{BB962C8B-B14F-4D97-AF65-F5344CB8AC3E}">
        <p14:creationId xmlns:p14="http://schemas.microsoft.com/office/powerpoint/2010/main" val="408048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F9D9A1-6E92-491B-8E06-891AEEB2601B}"/>
              </a:ext>
            </a:extLst>
          </p:cNvPr>
          <p:cNvPicPr>
            <a:picLocks noChangeAspect="1"/>
          </p:cNvPicPr>
          <p:nvPr/>
        </p:nvPicPr>
        <p:blipFill>
          <a:blip r:embed="rId2"/>
          <a:stretch>
            <a:fillRect/>
          </a:stretch>
        </p:blipFill>
        <p:spPr>
          <a:xfrm>
            <a:off x="3657600" y="235936"/>
            <a:ext cx="5104737" cy="5218657"/>
          </a:xfrm>
          <a:prstGeom prst="rect">
            <a:avLst/>
          </a:prstGeom>
        </p:spPr>
      </p:pic>
    </p:spTree>
    <p:extLst>
      <p:ext uri="{BB962C8B-B14F-4D97-AF65-F5344CB8AC3E}">
        <p14:creationId xmlns:p14="http://schemas.microsoft.com/office/powerpoint/2010/main" val="259224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7367-A5C3-4066-A702-57407D153306}"/>
              </a:ext>
            </a:extLst>
          </p:cNvPr>
          <p:cNvSpPr>
            <a:spLocks noGrp="1"/>
          </p:cNvSpPr>
          <p:nvPr>
            <p:ph type="title"/>
          </p:nvPr>
        </p:nvSpPr>
        <p:spPr>
          <a:xfrm>
            <a:off x="0" y="7106"/>
            <a:ext cx="10515600" cy="1325563"/>
          </a:xfrm>
        </p:spPr>
        <p:txBody>
          <a:bodyPr/>
          <a:lstStyle/>
          <a:p>
            <a:r>
              <a:rPr lang="en-US" dirty="0"/>
              <a:t>The Requirement….</a:t>
            </a:r>
            <a:endParaRPr lang="en-IN" dirty="0"/>
          </a:p>
        </p:txBody>
      </p:sp>
      <p:graphicFrame>
        <p:nvGraphicFramePr>
          <p:cNvPr id="9" name="Table 8">
            <a:extLst>
              <a:ext uri="{FF2B5EF4-FFF2-40B4-BE49-F238E27FC236}">
                <a16:creationId xmlns:a16="http://schemas.microsoft.com/office/drawing/2014/main" id="{BCB8F12B-FC34-4A18-A0DE-4CF6BCAA7F93}"/>
              </a:ext>
            </a:extLst>
          </p:cNvPr>
          <p:cNvGraphicFramePr>
            <a:graphicFrameLocks noGrp="1"/>
          </p:cNvGraphicFramePr>
          <p:nvPr>
            <p:extLst>
              <p:ext uri="{D42A27DB-BD31-4B8C-83A1-F6EECF244321}">
                <p14:modId xmlns:p14="http://schemas.microsoft.com/office/powerpoint/2010/main" val="3141115747"/>
              </p:ext>
            </p:extLst>
          </p:nvPr>
        </p:nvGraphicFramePr>
        <p:xfrm>
          <a:off x="392420" y="2431475"/>
          <a:ext cx="11727401" cy="2164080"/>
        </p:xfrm>
        <a:graphic>
          <a:graphicData uri="http://schemas.openxmlformats.org/drawingml/2006/table">
            <a:tbl>
              <a:tblPr/>
              <a:tblGrid>
                <a:gridCol w="5395821">
                  <a:extLst>
                    <a:ext uri="{9D8B030D-6E8A-4147-A177-3AD203B41FA5}">
                      <a16:colId xmlns:a16="http://schemas.microsoft.com/office/drawing/2014/main" val="3305651111"/>
                    </a:ext>
                  </a:extLst>
                </a:gridCol>
                <a:gridCol w="1855433">
                  <a:extLst>
                    <a:ext uri="{9D8B030D-6E8A-4147-A177-3AD203B41FA5}">
                      <a16:colId xmlns:a16="http://schemas.microsoft.com/office/drawing/2014/main" val="820606934"/>
                    </a:ext>
                  </a:extLst>
                </a:gridCol>
                <a:gridCol w="2503503">
                  <a:extLst>
                    <a:ext uri="{9D8B030D-6E8A-4147-A177-3AD203B41FA5}">
                      <a16:colId xmlns:a16="http://schemas.microsoft.com/office/drawing/2014/main" val="3657014693"/>
                    </a:ext>
                  </a:extLst>
                </a:gridCol>
                <a:gridCol w="1972644">
                  <a:extLst>
                    <a:ext uri="{9D8B030D-6E8A-4147-A177-3AD203B41FA5}">
                      <a16:colId xmlns:a16="http://schemas.microsoft.com/office/drawing/2014/main" val="4227286179"/>
                    </a:ext>
                  </a:extLst>
                </a:gridCol>
              </a:tblGrid>
              <a:tr h="0">
                <a:tc>
                  <a:txBody>
                    <a:bodyPr/>
                    <a:lstStyle/>
                    <a:p>
                      <a:pPr algn="l" fontAlgn="b"/>
                      <a:r>
                        <a:rPr lang="en-IN" b="1" dirty="0">
                          <a:effectLst/>
                        </a:rPr>
                        <a:t>Route</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b="1" dirty="0">
                          <a:effectLst/>
                        </a:rPr>
                        <a:t>Method Type</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b="1" dirty="0">
                          <a:effectLst/>
                        </a:rPr>
                        <a:t>Sample Request</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b="1" dirty="0">
                          <a:effectLst/>
                        </a:rPr>
                        <a:t>Sample Response</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27761552"/>
                  </a:ext>
                </a:extLst>
              </a:tr>
              <a:tr h="0">
                <a:tc>
                  <a:txBody>
                    <a:bodyPr/>
                    <a:lstStyle/>
                    <a:p>
                      <a:pPr fontAlgn="t"/>
                      <a:r>
                        <a:rPr lang="en-IN" sz="1800" b="0" i="0" u="sng" kern="1200" dirty="0">
                          <a:solidFill>
                            <a:schemeClr val="tx1"/>
                          </a:solidFill>
                          <a:effectLst/>
                          <a:latin typeface="+mn-lt"/>
                          <a:ea typeface="+mn-ea"/>
                          <a:cs typeface="+mn-cs"/>
                          <a:hlinkClick r:id="rId2"/>
                        </a:rPr>
                        <a:t>http://dummy.restapiexample.com/api/v1/create</a:t>
                      </a:r>
                      <a:endParaRPr lang="en-IN" dirty="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fontAlgn="t"/>
                      <a:r>
                        <a:rPr lang="en-IN" dirty="0">
                          <a:effectLst/>
                        </a:rPr>
                        <a:t>POST</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fontAlgn="t"/>
                      <a:r>
                        <a:rPr lang="en-US" dirty="0">
                          <a:effectLst/>
                        </a:rPr>
                        <a:t>{</a:t>
                      </a:r>
                    </a:p>
                    <a:p>
                      <a:pPr fontAlgn="t"/>
                      <a:r>
                        <a:rPr lang="en-US" dirty="0">
                          <a:effectLst/>
                        </a:rPr>
                        <a:t>   "</a:t>
                      </a:r>
                      <a:r>
                        <a:rPr lang="en-US" dirty="0" err="1">
                          <a:effectLst/>
                        </a:rPr>
                        <a:t>name":"test</a:t>
                      </a:r>
                      <a:r>
                        <a:rPr lang="en-US" dirty="0">
                          <a:effectLst/>
                        </a:rPr>
                        <a:t>",</a:t>
                      </a:r>
                    </a:p>
                    <a:p>
                      <a:pPr fontAlgn="t"/>
                      <a:r>
                        <a:rPr lang="en-US" dirty="0">
                          <a:effectLst/>
                        </a:rPr>
                        <a:t>   "salary":"123",</a:t>
                      </a:r>
                    </a:p>
                    <a:p>
                      <a:pPr fontAlgn="t"/>
                      <a:r>
                        <a:rPr lang="en-US" dirty="0">
                          <a:effectLst/>
                        </a:rPr>
                        <a:t>   "age":"23“</a:t>
                      </a:r>
                    </a:p>
                    <a:p>
                      <a:pPr fontAlgn="t"/>
                      <a:r>
                        <a:rPr lang="en-US" dirty="0">
                          <a:effectLst/>
                        </a:rPr>
                        <a:t>}</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fontAlgn="t"/>
                      <a:r>
                        <a:rPr lang="en-US" dirty="0">
                          <a:effectLst/>
                        </a:rPr>
                        <a:t>{</a:t>
                      </a:r>
                    </a:p>
                    <a:p>
                      <a:pPr fontAlgn="t"/>
                      <a:r>
                        <a:rPr lang="en-US" dirty="0">
                          <a:effectLst/>
                        </a:rPr>
                        <a:t>  "</a:t>
                      </a:r>
                      <a:r>
                        <a:rPr lang="en-US" dirty="0" err="1">
                          <a:effectLst/>
                        </a:rPr>
                        <a:t>name":"test</a:t>
                      </a:r>
                      <a:r>
                        <a:rPr lang="en-US" dirty="0">
                          <a:effectLst/>
                        </a:rPr>
                        <a:t>",</a:t>
                      </a:r>
                    </a:p>
                    <a:p>
                      <a:pPr fontAlgn="t"/>
                      <a:r>
                        <a:rPr lang="en-US" dirty="0">
                          <a:effectLst/>
                        </a:rPr>
                        <a:t>  "salary":"123",</a:t>
                      </a:r>
                    </a:p>
                    <a:p>
                      <a:pPr fontAlgn="t"/>
                      <a:r>
                        <a:rPr lang="en-US" dirty="0">
                          <a:effectLst/>
                        </a:rPr>
                        <a:t>  "age":"23",</a:t>
                      </a:r>
                    </a:p>
                    <a:p>
                      <a:pPr fontAlgn="t"/>
                      <a:r>
                        <a:rPr lang="en-US" dirty="0">
                          <a:effectLst/>
                        </a:rPr>
                        <a:t>  "id":"719“</a:t>
                      </a:r>
                    </a:p>
                    <a:p>
                      <a:pPr fontAlgn="t"/>
                      <a:r>
                        <a:rPr lang="en-US" dirty="0">
                          <a:effectLst/>
                        </a:rPr>
                        <a:t>}</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811303079"/>
                  </a:ext>
                </a:extLst>
              </a:tr>
            </a:tbl>
          </a:graphicData>
        </a:graphic>
      </p:graphicFrame>
      <p:sp>
        <p:nvSpPr>
          <p:cNvPr id="11" name="TextBox 10">
            <a:extLst>
              <a:ext uri="{FF2B5EF4-FFF2-40B4-BE49-F238E27FC236}">
                <a16:creationId xmlns:a16="http://schemas.microsoft.com/office/drawing/2014/main" id="{EBAB6E06-BB66-470B-B625-88FA73B76856}"/>
              </a:ext>
            </a:extLst>
          </p:cNvPr>
          <p:cNvSpPr txBox="1"/>
          <p:nvPr/>
        </p:nvSpPr>
        <p:spPr>
          <a:xfrm>
            <a:off x="392420" y="5152754"/>
            <a:ext cx="4524893" cy="923330"/>
          </a:xfrm>
          <a:prstGeom prst="rect">
            <a:avLst/>
          </a:prstGeom>
          <a:noFill/>
        </p:spPr>
        <p:txBody>
          <a:bodyPr wrap="none" rtlCol="0">
            <a:spAutoFit/>
          </a:bodyPr>
          <a:lstStyle/>
          <a:p>
            <a:r>
              <a:rPr lang="en-US" dirty="0"/>
              <a:t>All we need to do is create a utility which will :</a:t>
            </a:r>
          </a:p>
          <a:p>
            <a:pPr marL="285750" indent="-285750">
              <a:buFont typeface="Arial" panose="020B0604020202020204" pitchFamily="34" charset="0"/>
              <a:buChar char="•"/>
            </a:pPr>
            <a:r>
              <a:rPr lang="en-US" dirty="0"/>
              <a:t>Call the rest API to create record</a:t>
            </a:r>
          </a:p>
          <a:p>
            <a:pPr marL="285750" indent="-285750">
              <a:buFont typeface="Arial" panose="020B0604020202020204" pitchFamily="34" charset="0"/>
              <a:buChar char="•"/>
            </a:pPr>
            <a:r>
              <a:rPr lang="en-US" dirty="0"/>
              <a:t>Display the results</a:t>
            </a:r>
            <a:endParaRPr lang="en-IN" dirty="0"/>
          </a:p>
        </p:txBody>
      </p:sp>
      <p:grpSp>
        <p:nvGrpSpPr>
          <p:cNvPr id="13" name="Group 12">
            <a:extLst>
              <a:ext uri="{FF2B5EF4-FFF2-40B4-BE49-F238E27FC236}">
                <a16:creationId xmlns:a16="http://schemas.microsoft.com/office/drawing/2014/main" id="{32CF1D52-C81C-4581-BF8A-69F028D9F898}"/>
              </a:ext>
            </a:extLst>
          </p:cNvPr>
          <p:cNvGrpSpPr/>
          <p:nvPr/>
        </p:nvGrpSpPr>
        <p:grpSpPr>
          <a:xfrm>
            <a:off x="4474343" y="119719"/>
            <a:ext cx="1789775" cy="2240381"/>
            <a:chOff x="5903648" y="22065"/>
            <a:chExt cx="1789775" cy="2240381"/>
          </a:xfrm>
        </p:grpSpPr>
        <p:pic>
          <p:nvPicPr>
            <p:cNvPr id="8" name="Picture 7">
              <a:extLst>
                <a:ext uri="{FF2B5EF4-FFF2-40B4-BE49-F238E27FC236}">
                  <a16:creationId xmlns:a16="http://schemas.microsoft.com/office/drawing/2014/main" id="{E59A9AE9-C92B-4B56-8333-EB8C2647B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121" y="1603219"/>
              <a:ext cx="1084827" cy="659227"/>
            </a:xfrm>
            <a:prstGeom prst="rect">
              <a:avLst/>
            </a:prstGeom>
          </p:spPr>
        </p:pic>
        <p:grpSp>
          <p:nvGrpSpPr>
            <p:cNvPr id="10" name="Group 9">
              <a:extLst>
                <a:ext uri="{FF2B5EF4-FFF2-40B4-BE49-F238E27FC236}">
                  <a16:creationId xmlns:a16="http://schemas.microsoft.com/office/drawing/2014/main" id="{7F621D50-6BA0-4F0A-9760-C74BC84BF6F7}"/>
                </a:ext>
              </a:extLst>
            </p:cNvPr>
            <p:cNvGrpSpPr/>
            <p:nvPr/>
          </p:nvGrpSpPr>
          <p:grpSpPr>
            <a:xfrm>
              <a:off x="5903648" y="22065"/>
              <a:ext cx="1789775" cy="1831321"/>
              <a:chOff x="5903650" y="742107"/>
              <a:chExt cx="1789775" cy="1831321"/>
            </a:xfrm>
          </p:grpSpPr>
          <p:pic>
            <p:nvPicPr>
              <p:cNvPr id="5" name="Picture 4">
                <a:extLst>
                  <a:ext uri="{FF2B5EF4-FFF2-40B4-BE49-F238E27FC236}">
                    <a16:creationId xmlns:a16="http://schemas.microsoft.com/office/drawing/2014/main" id="{97E01EE7-71F7-4356-B6AF-F1CCFA71B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650" y="742107"/>
                <a:ext cx="1789775" cy="1690375"/>
              </a:xfrm>
              <a:prstGeom prst="rect">
                <a:avLst/>
              </a:prstGeom>
            </p:spPr>
          </p:pic>
          <p:sp>
            <p:nvSpPr>
              <p:cNvPr id="6" name="Rectangle 5">
                <a:extLst>
                  <a:ext uri="{FF2B5EF4-FFF2-40B4-BE49-F238E27FC236}">
                    <a16:creationId xmlns:a16="http://schemas.microsoft.com/office/drawing/2014/main" id="{E653EF25-EB74-499B-8BF6-1B40E676A767}"/>
                  </a:ext>
                </a:extLst>
              </p:cNvPr>
              <p:cNvSpPr/>
              <p:nvPr/>
            </p:nvSpPr>
            <p:spPr>
              <a:xfrm>
                <a:off x="6096000" y="2291536"/>
                <a:ext cx="1486630" cy="281892"/>
              </a:xfrm>
              <a:prstGeom prst="rect">
                <a:avLst/>
              </a:prstGeom>
              <a:noFill/>
            </p:spPr>
            <p:txBody>
              <a:bodyPr wrap="squar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Employee Database</a:t>
                </a:r>
              </a:p>
            </p:txBody>
          </p:sp>
        </p:grpSp>
      </p:grpSp>
    </p:spTree>
    <p:extLst>
      <p:ext uri="{BB962C8B-B14F-4D97-AF65-F5344CB8AC3E}">
        <p14:creationId xmlns:p14="http://schemas.microsoft.com/office/powerpoint/2010/main" val="83237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94CAE1-7D49-4CDA-84BE-9550F4600F6F}"/>
              </a:ext>
            </a:extLst>
          </p:cNvPr>
          <p:cNvPicPr>
            <a:picLocks noChangeAspect="1"/>
          </p:cNvPicPr>
          <p:nvPr/>
        </p:nvPicPr>
        <p:blipFill>
          <a:blip r:embed="rId2"/>
          <a:stretch>
            <a:fillRect/>
          </a:stretch>
        </p:blipFill>
        <p:spPr>
          <a:xfrm>
            <a:off x="2011680" y="0"/>
            <a:ext cx="7304442" cy="5737818"/>
          </a:xfrm>
          <a:prstGeom prst="rect">
            <a:avLst/>
          </a:prstGeom>
        </p:spPr>
      </p:pic>
    </p:spTree>
    <p:extLst>
      <p:ext uri="{BB962C8B-B14F-4D97-AF65-F5344CB8AC3E}">
        <p14:creationId xmlns:p14="http://schemas.microsoft.com/office/powerpoint/2010/main" val="139495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74C8B5-3145-4E9F-AAC5-B998775E6E60}"/>
              </a:ext>
            </a:extLst>
          </p:cNvPr>
          <p:cNvPicPr>
            <a:picLocks noChangeAspect="1"/>
          </p:cNvPicPr>
          <p:nvPr/>
        </p:nvPicPr>
        <p:blipFill>
          <a:blip r:embed="rId2"/>
          <a:stretch>
            <a:fillRect/>
          </a:stretch>
        </p:blipFill>
        <p:spPr>
          <a:xfrm>
            <a:off x="505608" y="118334"/>
            <a:ext cx="11252499" cy="6739665"/>
          </a:xfrm>
          <a:prstGeom prst="rect">
            <a:avLst/>
          </a:prstGeom>
        </p:spPr>
      </p:pic>
    </p:spTree>
    <p:extLst>
      <p:ext uri="{BB962C8B-B14F-4D97-AF65-F5344CB8AC3E}">
        <p14:creationId xmlns:p14="http://schemas.microsoft.com/office/powerpoint/2010/main" val="366847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BA17FC-2B17-42B3-980A-34A075718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1050" y="1050490"/>
            <a:ext cx="1296139" cy="2378510"/>
          </a:xfrm>
          <a:prstGeom prst="rect">
            <a:avLst/>
          </a:prstGeom>
        </p:spPr>
      </p:pic>
      <p:sp>
        <p:nvSpPr>
          <p:cNvPr id="9" name="Speech Bubble: Oval 8">
            <a:extLst>
              <a:ext uri="{FF2B5EF4-FFF2-40B4-BE49-F238E27FC236}">
                <a16:creationId xmlns:a16="http://schemas.microsoft.com/office/drawing/2014/main" id="{C43AA37D-2F33-4634-B05A-0EFBF5691FA6}"/>
              </a:ext>
            </a:extLst>
          </p:cNvPr>
          <p:cNvSpPr/>
          <p:nvPr/>
        </p:nvSpPr>
        <p:spPr>
          <a:xfrm>
            <a:off x="6096000" y="124287"/>
            <a:ext cx="3491885" cy="2006354"/>
          </a:xfrm>
          <a:prstGeom prst="wedgeEllipseCallout">
            <a:avLst>
              <a:gd name="adj1" fmla="val 66103"/>
              <a:gd name="adj2" fmla="val 4631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Code is ready for your review and you can also check the output. The requirement is solved in a single class having </a:t>
            </a:r>
          </a:p>
          <a:p>
            <a:pPr algn="ctr"/>
            <a:r>
              <a:rPr lang="en-IN" dirty="0"/>
              <a:t>56 Lines!!</a:t>
            </a:r>
          </a:p>
        </p:txBody>
      </p:sp>
      <p:pic>
        <p:nvPicPr>
          <p:cNvPr id="13" name="Picture 12">
            <a:extLst>
              <a:ext uri="{FF2B5EF4-FFF2-40B4-BE49-F238E27FC236}">
                <a16:creationId xmlns:a16="http://schemas.microsoft.com/office/drawing/2014/main" id="{FA19C71C-9726-46F3-A219-4BF6EEA84E89}"/>
              </a:ext>
            </a:extLst>
          </p:cNvPr>
          <p:cNvPicPr>
            <a:picLocks noChangeAspect="1"/>
          </p:cNvPicPr>
          <p:nvPr/>
        </p:nvPicPr>
        <p:blipFill>
          <a:blip r:embed="rId3"/>
          <a:stretch>
            <a:fillRect/>
          </a:stretch>
        </p:blipFill>
        <p:spPr>
          <a:xfrm>
            <a:off x="272600" y="2002915"/>
            <a:ext cx="1929061" cy="2852169"/>
          </a:xfrm>
          <a:prstGeom prst="rect">
            <a:avLst/>
          </a:prstGeom>
        </p:spPr>
      </p:pic>
      <p:sp>
        <p:nvSpPr>
          <p:cNvPr id="14" name="Speech Bubble: Oval 13">
            <a:extLst>
              <a:ext uri="{FF2B5EF4-FFF2-40B4-BE49-F238E27FC236}">
                <a16:creationId xmlns:a16="http://schemas.microsoft.com/office/drawing/2014/main" id="{3E12EF55-5CE0-436F-95E9-28C52B0572D4}"/>
              </a:ext>
            </a:extLst>
          </p:cNvPr>
          <p:cNvSpPr/>
          <p:nvPr/>
        </p:nvSpPr>
        <p:spPr>
          <a:xfrm>
            <a:off x="2006353" y="59707"/>
            <a:ext cx="3915053" cy="2241612"/>
          </a:xfrm>
          <a:prstGeom prst="wedgeEllipseCallout">
            <a:avLst>
              <a:gd name="adj1" fmla="val -44478"/>
              <a:gd name="adj2" fmla="val 798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 don’t want to see the </a:t>
            </a:r>
          </a:p>
          <a:p>
            <a:pPr algn="ctr"/>
            <a:r>
              <a:rPr lang="en-IN" dirty="0"/>
              <a:t>Output, but This is dumbest code I ever seen!!</a:t>
            </a:r>
          </a:p>
          <a:p>
            <a:pPr algn="ctr"/>
            <a:r>
              <a:rPr lang="en-IN" dirty="0"/>
              <a:t>Everything is written in a single Class, VERY RISKY!!</a:t>
            </a:r>
          </a:p>
          <a:p>
            <a:pPr algn="ctr"/>
            <a:r>
              <a:rPr lang="en-IN" dirty="0"/>
              <a:t>Don’t you know about any Design Principles</a:t>
            </a:r>
          </a:p>
        </p:txBody>
      </p:sp>
      <p:sp>
        <p:nvSpPr>
          <p:cNvPr id="15" name="Thought Bubble: Cloud 14">
            <a:extLst>
              <a:ext uri="{FF2B5EF4-FFF2-40B4-BE49-F238E27FC236}">
                <a16:creationId xmlns:a16="http://schemas.microsoft.com/office/drawing/2014/main" id="{3976D303-C5C6-407E-B6DC-02387ED01BE1}"/>
              </a:ext>
            </a:extLst>
          </p:cNvPr>
          <p:cNvSpPr/>
          <p:nvPr/>
        </p:nvSpPr>
        <p:spPr>
          <a:xfrm>
            <a:off x="10404629" y="59707"/>
            <a:ext cx="1677880" cy="890204"/>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err="1"/>
              <a:t>Haha</a:t>
            </a:r>
            <a:r>
              <a:rPr lang="en-IN" sz="1200" dirty="0"/>
              <a:t>, I am the greatest DEVELOPER!!</a:t>
            </a:r>
          </a:p>
        </p:txBody>
      </p:sp>
      <p:pic>
        <p:nvPicPr>
          <p:cNvPr id="17" name="Picture 16">
            <a:extLst>
              <a:ext uri="{FF2B5EF4-FFF2-40B4-BE49-F238E27FC236}">
                <a16:creationId xmlns:a16="http://schemas.microsoft.com/office/drawing/2014/main" id="{23A6A547-513B-4926-BC2D-3BCF5975D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978" y="3804082"/>
            <a:ext cx="2503504" cy="2503504"/>
          </a:xfrm>
          <a:prstGeom prst="rect">
            <a:avLst/>
          </a:prstGeom>
        </p:spPr>
      </p:pic>
      <p:sp>
        <p:nvSpPr>
          <p:cNvPr id="19" name="Thought Bubble: Cloud 18">
            <a:extLst>
              <a:ext uri="{FF2B5EF4-FFF2-40B4-BE49-F238E27FC236}">
                <a16:creationId xmlns:a16="http://schemas.microsoft.com/office/drawing/2014/main" id="{A5738495-3A27-4468-8FA8-E5F823F31A7E}"/>
              </a:ext>
            </a:extLst>
          </p:cNvPr>
          <p:cNvSpPr/>
          <p:nvPr/>
        </p:nvSpPr>
        <p:spPr>
          <a:xfrm>
            <a:off x="7652551" y="4048216"/>
            <a:ext cx="3231472" cy="2503504"/>
          </a:xfrm>
          <a:prstGeom prst="cloudCallout">
            <a:avLst>
              <a:gd name="adj1" fmla="val -79990"/>
              <a:gd name="adj2" fmla="val -2647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 heard about </a:t>
            </a:r>
          </a:p>
          <a:p>
            <a:pPr algn="ctr"/>
            <a:r>
              <a:rPr lang="en-IN" b="1" dirty="0"/>
              <a:t>Solid Principles</a:t>
            </a:r>
            <a:r>
              <a:rPr lang="en-IN" dirty="0"/>
              <a:t>!! </a:t>
            </a:r>
          </a:p>
          <a:p>
            <a:pPr algn="ctr"/>
            <a:r>
              <a:rPr lang="en-IN" dirty="0"/>
              <a:t>I need to revisit my code again with a different approach.</a:t>
            </a:r>
          </a:p>
        </p:txBody>
      </p:sp>
    </p:spTree>
    <p:extLst>
      <p:ext uri="{BB962C8B-B14F-4D97-AF65-F5344CB8AC3E}">
        <p14:creationId xmlns:p14="http://schemas.microsoft.com/office/powerpoint/2010/main" val="114748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B8E7-27F0-497B-80FA-992F5D86A18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Single-responsibility Principle</a:t>
            </a:r>
          </a:p>
        </p:txBody>
      </p:sp>
      <p:sp>
        <p:nvSpPr>
          <p:cNvPr id="4" name="Rectangle 1">
            <a:extLst>
              <a:ext uri="{FF2B5EF4-FFF2-40B4-BE49-F238E27FC236}">
                <a16:creationId xmlns:a16="http://schemas.microsoft.com/office/drawing/2014/main" id="{3D9B07FA-9D87-44D2-B267-0233F795DC03}"/>
              </a:ext>
            </a:extLst>
          </p:cNvPr>
          <p:cNvSpPr>
            <a:spLocks noGrp="1" noChangeArrowheads="1"/>
          </p:cNvSpPr>
          <p:nvPr>
            <p:ph idx="1"/>
          </p:nvPr>
        </p:nvSpPr>
        <p:spPr bwMode="auto">
          <a:xfrm>
            <a:off x="838200" y="2286663"/>
            <a:ext cx="1045491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A class should have one and only one reason to change,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meaning that a class should have only one job.</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616A08D-2A4A-491F-923D-82E87D87B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6662" y="4001294"/>
            <a:ext cx="1296139" cy="2378510"/>
          </a:xfrm>
          <a:prstGeom prst="rect">
            <a:avLst/>
          </a:prstGeom>
        </p:spPr>
      </p:pic>
    </p:spTree>
    <p:extLst>
      <p:ext uri="{BB962C8B-B14F-4D97-AF65-F5344CB8AC3E}">
        <p14:creationId xmlns:p14="http://schemas.microsoft.com/office/powerpoint/2010/main" val="352258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DF6FF87-500A-4956-9A51-2EAA9EC4AF89}"/>
              </a:ext>
            </a:extLst>
          </p:cNvPr>
          <p:cNvSpPr>
            <a:spLocks noGrp="1" noChangeArrowheads="1"/>
          </p:cNvSpPr>
          <p:nvPr>
            <p:ph idx="1"/>
          </p:nvPr>
        </p:nvSpPr>
        <p:spPr bwMode="auto">
          <a:xfrm>
            <a:off x="92365" y="579293"/>
            <a:ext cx="551952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0"/>
                </a:solidFill>
                <a:effectLst/>
                <a:latin typeface="Arial" panose="020B0604020202020204" pitchFamily="34" charset="0"/>
              </a:rPr>
              <a:t>Class </a:t>
            </a:r>
            <a:r>
              <a:rPr kumimoji="0" lang="en-US" altLang="en-US" sz="1800" b="0" i="0" u="none" strike="noStrike" cap="none" normalizeH="0" baseline="0" dirty="0" err="1">
                <a:ln>
                  <a:noFill/>
                </a:ln>
                <a:solidFill>
                  <a:srgbClr val="000080"/>
                </a:solidFill>
                <a:effectLst/>
                <a:latin typeface="Arial" panose="020B0604020202020204" pitchFamily="34" charset="0"/>
              </a:rPr>
              <a:t>CreateEmployee</a:t>
            </a:r>
            <a:r>
              <a:rPr kumimoji="0" lang="en-US" altLang="en-US" sz="1800" b="0" i="0" u="none" strike="noStrike" cap="none" normalizeH="0" baseline="0" dirty="0">
                <a:ln>
                  <a:noFill/>
                </a:ln>
                <a:solidFill>
                  <a:srgbClr val="000080"/>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0000"/>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rgbClr val="000080"/>
                </a:solidFill>
                <a:effectLst/>
                <a:latin typeface="Arial" panose="020B0604020202020204" pitchFamily="34" charset="0"/>
              </a:rPr>
              <a:t>ClassMethod</a:t>
            </a:r>
            <a:r>
              <a:rPr kumimoji="0" lang="en-US" altLang="en-US" sz="1800" b="0" i="0" u="none" strike="noStrike" cap="none" normalizeH="0" baseline="0" dirty="0">
                <a:ln>
                  <a:noFill/>
                </a:ln>
                <a:solidFill>
                  <a:srgbClr val="000080"/>
                </a:solidFill>
                <a:effectLst/>
                <a:latin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rPr>
              <a:t>Execute(params) </a:t>
            </a:r>
            <a:r>
              <a:rPr kumimoji="0" lang="en-US" altLang="en-US" sz="1800" b="0" i="0" u="none" strike="noStrike" cap="none" normalizeH="0" baseline="0" dirty="0">
                <a:ln>
                  <a:noFill/>
                </a:ln>
                <a:solidFill>
                  <a:srgbClr val="000080"/>
                </a:solidFill>
                <a:effectLst/>
                <a:latin typeface="Arial" panose="020B0604020202020204" pitchFamily="34" charset="0"/>
              </a:rPr>
              <a:t>As %Status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800" dirty="0">
                <a:solidFill>
                  <a:srgbClr val="000000"/>
                </a:solidFill>
                <a:latin typeface="Arial" panose="020B0604020202020204" pitchFamily="34" charset="0"/>
              </a:rPr>
              <a:t>	</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rgbClr val="000000"/>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800" dirty="0">
              <a:solidFill>
                <a:srgbClr val="000000"/>
              </a:solidFill>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rgbClr val="000000"/>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Arial" panose="020B0604020202020204" pitchFamily="34" charset="0"/>
              </a:rPr>
              <a:t>}	</a:t>
            </a:r>
            <a:endParaRPr kumimoji="0" lang="en-US" altLang="en-US" sz="18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Arial" panose="020B0604020202020204" pitchFamily="34" charset="0"/>
              </a:rPr>
              <a:t>	</a:t>
            </a:r>
            <a:endParaRPr kumimoji="0" lang="en-US" altLang="en-US" sz="18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7E195B7-4A44-4514-B9BB-A3CED678575D}"/>
              </a:ext>
            </a:extLst>
          </p:cNvPr>
          <p:cNvSpPr txBox="1"/>
          <p:nvPr/>
        </p:nvSpPr>
        <p:spPr>
          <a:xfrm>
            <a:off x="1226726" y="2301915"/>
            <a:ext cx="4737194" cy="2031325"/>
          </a:xfrm>
          <a:prstGeom prst="rect">
            <a:avLst/>
          </a:prstGeom>
          <a:noFill/>
        </p:spPr>
        <p:txBody>
          <a:bodyPr wrap="none" rtlCol="0">
            <a:spAutoFit/>
          </a:bodyPr>
          <a:lstStyle/>
          <a:p>
            <a:pPr eaLnBrk="0" fontAlgn="base" hangingPunct="0">
              <a:spcBef>
                <a:spcPct val="0"/>
              </a:spcBef>
              <a:spcAft>
                <a:spcPct val="0"/>
              </a:spcAft>
            </a:pPr>
            <a:r>
              <a:rPr lang="en-US" altLang="en-US" dirty="0">
                <a:solidFill>
                  <a:srgbClr val="008000"/>
                </a:solidFill>
                <a:latin typeface="Arial" panose="020B0604020202020204" pitchFamily="34" charset="0"/>
              </a:rPr>
              <a:t>//Request JSON</a:t>
            </a:r>
          </a:p>
          <a:p>
            <a:pPr eaLnBrk="0" fontAlgn="base" hangingPunct="0">
              <a:spcBef>
                <a:spcPct val="0"/>
              </a:spcBef>
              <a:spcAft>
                <a:spcPct val="0"/>
              </a:spcAft>
            </a:pPr>
            <a:endParaRPr lang="en-US" altLang="en-US" dirty="0">
              <a:solidFill>
                <a:srgbClr val="008000"/>
              </a:solidFill>
              <a:latin typeface="Arial" panose="020B0604020202020204" pitchFamily="34" charset="0"/>
            </a:endParaRPr>
          </a:p>
          <a:p>
            <a:pPr eaLnBrk="0" fontAlgn="base" hangingPunct="0">
              <a:spcBef>
                <a:spcPct val="0"/>
              </a:spcBef>
              <a:spcAft>
                <a:spcPct val="0"/>
              </a:spcAft>
            </a:pPr>
            <a:r>
              <a:rPr lang="en-US" altLang="en-US" dirty="0">
                <a:solidFill>
                  <a:srgbClr val="008000"/>
                </a:solidFill>
                <a:latin typeface="Arial" panose="020B0604020202020204" pitchFamily="34" charset="0"/>
              </a:rPr>
              <a:t>//Rest Client, Build Request Body and POST</a:t>
            </a:r>
          </a:p>
          <a:p>
            <a:pPr eaLnBrk="0" fontAlgn="base" hangingPunct="0">
              <a:spcBef>
                <a:spcPct val="0"/>
              </a:spcBef>
              <a:spcAft>
                <a:spcPct val="0"/>
              </a:spcAft>
            </a:pPr>
            <a:endParaRPr lang="en-US" altLang="en-US" dirty="0">
              <a:solidFill>
                <a:srgbClr val="008000"/>
              </a:solidFill>
              <a:latin typeface="Arial" panose="020B0604020202020204" pitchFamily="34" charset="0"/>
            </a:endParaRPr>
          </a:p>
          <a:p>
            <a:pPr lvl="0" eaLnBrk="0" fontAlgn="base" hangingPunct="0">
              <a:spcBef>
                <a:spcPct val="0"/>
              </a:spcBef>
              <a:spcAft>
                <a:spcPct val="0"/>
              </a:spcAft>
            </a:pPr>
            <a:r>
              <a:rPr lang="en-US" altLang="en-US" dirty="0">
                <a:solidFill>
                  <a:srgbClr val="008000"/>
                </a:solidFill>
                <a:latin typeface="Arial" panose="020B0604020202020204" pitchFamily="34" charset="0"/>
              </a:rPr>
              <a:t>//Handle Errors </a:t>
            </a:r>
          </a:p>
          <a:p>
            <a:pPr lvl="0" eaLnBrk="0" fontAlgn="base" hangingPunct="0">
              <a:spcBef>
                <a:spcPct val="0"/>
              </a:spcBef>
              <a:spcAft>
                <a:spcPct val="0"/>
              </a:spcAft>
            </a:pPr>
            <a:endParaRPr lang="en-US" altLang="en-US" dirty="0">
              <a:solidFill>
                <a:srgbClr val="008000"/>
              </a:solidFill>
              <a:latin typeface="Arial" panose="020B0604020202020204" pitchFamily="34" charset="0"/>
            </a:endParaRPr>
          </a:p>
          <a:p>
            <a:pPr lvl="0" eaLnBrk="0" fontAlgn="base" hangingPunct="0">
              <a:spcBef>
                <a:spcPct val="0"/>
              </a:spcBef>
              <a:spcAft>
                <a:spcPct val="0"/>
              </a:spcAft>
            </a:pPr>
            <a:r>
              <a:rPr lang="en-US" altLang="en-US" dirty="0">
                <a:solidFill>
                  <a:srgbClr val="008000"/>
                </a:solidFill>
                <a:latin typeface="Arial" panose="020B0604020202020204" pitchFamily="34" charset="0"/>
              </a:rPr>
              <a:t>// write Response</a:t>
            </a:r>
            <a:endParaRPr lang="en-IN" dirty="0"/>
          </a:p>
        </p:txBody>
      </p:sp>
      <p:sp>
        <p:nvSpPr>
          <p:cNvPr id="13" name="Rectangle: Rounded Corners 12">
            <a:extLst>
              <a:ext uri="{FF2B5EF4-FFF2-40B4-BE49-F238E27FC236}">
                <a16:creationId xmlns:a16="http://schemas.microsoft.com/office/drawing/2014/main" id="{FAF7CC93-A657-419A-AFF8-B3085D77B8DD}"/>
              </a:ext>
            </a:extLst>
          </p:cNvPr>
          <p:cNvSpPr/>
          <p:nvPr/>
        </p:nvSpPr>
        <p:spPr>
          <a:xfrm>
            <a:off x="8249920" y="355600"/>
            <a:ext cx="2997200" cy="90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a:t>
            </a:r>
            <a:r>
              <a:rPr lang="en-IN" dirty="0" err="1"/>
              <a:t>BuildJSON</a:t>
            </a:r>
            <a:endParaRPr lang="en-IN" dirty="0"/>
          </a:p>
        </p:txBody>
      </p:sp>
      <p:sp>
        <p:nvSpPr>
          <p:cNvPr id="14" name="Rectangle: Rounded Corners 13">
            <a:extLst>
              <a:ext uri="{FF2B5EF4-FFF2-40B4-BE49-F238E27FC236}">
                <a16:creationId xmlns:a16="http://schemas.microsoft.com/office/drawing/2014/main" id="{C62F7198-5040-4C1F-9E6C-9A26EA1C03E2}"/>
              </a:ext>
            </a:extLst>
          </p:cNvPr>
          <p:cNvSpPr/>
          <p:nvPr/>
        </p:nvSpPr>
        <p:spPr>
          <a:xfrm>
            <a:off x="8249920" y="1828800"/>
            <a:ext cx="2997200" cy="90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Client</a:t>
            </a:r>
          </a:p>
        </p:txBody>
      </p:sp>
      <p:sp>
        <p:nvSpPr>
          <p:cNvPr id="15" name="Rectangle: Rounded Corners 14">
            <a:extLst>
              <a:ext uri="{FF2B5EF4-FFF2-40B4-BE49-F238E27FC236}">
                <a16:creationId xmlns:a16="http://schemas.microsoft.com/office/drawing/2014/main" id="{781186A1-B083-4B6C-B13D-C52ED606E5DC}"/>
              </a:ext>
            </a:extLst>
          </p:cNvPr>
          <p:cNvSpPr/>
          <p:nvPr/>
        </p:nvSpPr>
        <p:spPr>
          <a:xfrm>
            <a:off x="8249920" y="3429000"/>
            <a:ext cx="2997200" cy="90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a:t>
            </a:r>
            <a:r>
              <a:rPr lang="en-IN" dirty="0" err="1"/>
              <a:t>ProcessError</a:t>
            </a:r>
            <a:endParaRPr lang="en-IN" dirty="0"/>
          </a:p>
        </p:txBody>
      </p:sp>
      <p:sp>
        <p:nvSpPr>
          <p:cNvPr id="16" name="Rectangle: Rounded Corners 15">
            <a:extLst>
              <a:ext uri="{FF2B5EF4-FFF2-40B4-BE49-F238E27FC236}">
                <a16:creationId xmlns:a16="http://schemas.microsoft.com/office/drawing/2014/main" id="{83688F77-2367-4EFD-8A93-22983B1141CB}"/>
              </a:ext>
            </a:extLst>
          </p:cNvPr>
          <p:cNvSpPr/>
          <p:nvPr/>
        </p:nvSpPr>
        <p:spPr>
          <a:xfrm>
            <a:off x="8249920" y="5103607"/>
            <a:ext cx="2997200" cy="90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a:t>
            </a:r>
            <a:r>
              <a:rPr lang="en-IN" dirty="0" err="1"/>
              <a:t>ProcessResponse</a:t>
            </a:r>
            <a:endParaRPr lang="en-IN" dirty="0"/>
          </a:p>
        </p:txBody>
      </p:sp>
      <p:cxnSp>
        <p:nvCxnSpPr>
          <p:cNvPr id="24" name="Straight Arrow Connector 23">
            <a:extLst>
              <a:ext uri="{FF2B5EF4-FFF2-40B4-BE49-F238E27FC236}">
                <a16:creationId xmlns:a16="http://schemas.microsoft.com/office/drawing/2014/main" id="{16FA587A-7D82-40DF-B45B-D35666E99DD7}"/>
              </a:ext>
            </a:extLst>
          </p:cNvPr>
          <p:cNvCxnSpPr>
            <a:endCxn id="13" idx="1"/>
          </p:cNvCxnSpPr>
          <p:nvPr/>
        </p:nvCxnSpPr>
        <p:spPr>
          <a:xfrm flipV="1">
            <a:off x="2997200" y="807720"/>
            <a:ext cx="5252720" cy="1671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E70E008-6AB2-4D11-A12E-EC6D8CA3B9FA}"/>
              </a:ext>
            </a:extLst>
          </p:cNvPr>
          <p:cNvCxnSpPr>
            <a:endCxn id="14" idx="1"/>
          </p:cNvCxnSpPr>
          <p:nvPr/>
        </p:nvCxnSpPr>
        <p:spPr>
          <a:xfrm flipV="1">
            <a:off x="5831840" y="2280920"/>
            <a:ext cx="2418080" cy="701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C46D84D-FF31-4B97-89B5-F2A19A0A803B}"/>
              </a:ext>
            </a:extLst>
          </p:cNvPr>
          <p:cNvCxnSpPr>
            <a:endCxn id="15" idx="1"/>
          </p:cNvCxnSpPr>
          <p:nvPr/>
        </p:nvCxnSpPr>
        <p:spPr>
          <a:xfrm>
            <a:off x="2852127" y="3616960"/>
            <a:ext cx="5397793" cy="26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7AAD7FE-4422-43F4-840A-7175C010A78B}"/>
              </a:ext>
            </a:extLst>
          </p:cNvPr>
          <p:cNvCxnSpPr>
            <a:endCxn id="16" idx="1"/>
          </p:cNvCxnSpPr>
          <p:nvPr/>
        </p:nvCxnSpPr>
        <p:spPr>
          <a:xfrm>
            <a:off x="3089008" y="4201662"/>
            <a:ext cx="5160912" cy="1354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35A3869-2C43-4176-A19C-C03CC8FD4903}"/>
              </a:ext>
            </a:extLst>
          </p:cNvPr>
          <p:cNvSpPr/>
          <p:nvPr/>
        </p:nvSpPr>
        <p:spPr>
          <a:xfrm>
            <a:off x="2663301" y="248574"/>
            <a:ext cx="2459115" cy="941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ADAPTIVE</a:t>
            </a:r>
          </a:p>
        </p:txBody>
      </p:sp>
      <p:sp>
        <p:nvSpPr>
          <p:cNvPr id="8" name="Rectangle: Rounded Corners 7">
            <a:extLst>
              <a:ext uri="{FF2B5EF4-FFF2-40B4-BE49-F238E27FC236}">
                <a16:creationId xmlns:a16="http://schemas.microsoft.com/office/drawing/2014/main" id="{557337DB-293F-418B-8AF8-DC69931F0DB7}"/>
              </a:ext>
            </a:extLst>
          </p:cNvPr>
          <p:cNvSpPr/>
          <p:nvPr/>
        </p:nvSpPr>
        <p:spPr>
          <a:xfrm>
            <a:off x="7236780" y="248574"/>
            <a:ext cx="2459115" cy="941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MAINTAINABLE</a:t>
            </a:r>
          </a:p>
        </p:txBody>
      </p:sp>
      <p:sp>
        <p:nvSpPr>
          <p:cNvPr id="9" name="TextBox 8">
            <a:extLst>
              <a:ext uri="{FF2B5EF4-FFF2-40B4-BE49-F238E27FC236}">
                <a16:creationId xmlns:a16="http://schemas.microsoft.com/office/drawing/2014/main" id="{52D24E68-4EA3-497F-B59B-5D915CE74ED3}"/>
              </a:ext>
            </a:extLst>
          </p:cNvPr>
          <p:cNvSpPr txBox="1"/>
          <p:nvPr/>
        </p:nvSpPr>
        <p:spPr>
          <a:xfrm>
            <a:off x="4597448" y="1713389"/>
            <a:ext cx="2997103" cy="646331"/>
          </a:xfrm>
          <a:prstGeom prst="rect">
            <a:avLst/>
          </a:prstGeom>
          <a:noFill/>
        </p:spPr>
        <p:txBody>
          <a:bodyPr wrap="none" rtlCol="0">
            <a:spAutoFit/>
          </a:bodyPr>
          <a:lstStyle/>
          <a:p>
            <a:r>
              <a:rPr lang="en-IN" sz="3600" dirty="0"/>
              <a:t>REQUIREMENT</a:t>
            </a:r>
          </a:p>
        </p:txBody>
      </p:sp>
      <p:sp>
        <p:nvSpPr>
          <p:cNvPr id="10" name="Oval 9">
            <a:extLst>
              <a:ext uri="{FF2B5EF4-FFF2-40B4-BE49-F238E27FC236}">
                <a16:creationId xmlns:a16="http://schemas.microsoft.com/office/drawing/2014/main" id="{F40931E8-8C63-4E68-94DC-E1FECE94B6E8}"/>
              </a:ext>
            </a:extLst>
          </p:cNvPr>
          <p:cNvSpPr/>
          <p:nvPr/>
        </p:nvSpPr>
        <p:spPr>
          <a:xfrm>
            <a:off x="2321510" y="3178206"/>
            <a:ext cx="3142695" cy="21128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V2 API</a:t>
            </a:r>
          </a:p>
        </p:txBody>
      </p:sp>
      <p:sp>
        <p:nvSpPr>
          <p:cNvPr id="11" name="Oval 10">
            <a:extLst>
              <a:ext uri="{FF2B5EF4-FFF2-40B4-BE49-F238E27FC236}">
                <a16:creationId xmlns:a16="http://schemas.microsoft.com/office/drawing/2014/main" id="{91086FB1-316C-45E9-A9E3-D1E759D672F3}"/>
              </a:ext>
            </a:extLst>
          </p:cNvPr>
          <p:cNvSpPr/>
          <p:nvPr/>
        </p:nvSpPr>
        <p:spPr>
          <a:xfrm>
            <a:off x="6894989" y="3178206"/>
            <a:ext cx="3142695" cy="21128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Accept XML not JSON</a:t>
            </a:r>
          </a:p>
        </p:txBody>
      </p:sp>
      <p:pic>
        <p:nvPicPr>
          <p:cNvPr id="12" name="Picture 11">
            <a:extLst>
              <a:ext uri="{FF2B5EF4-FFF2-40B4-BE49-F238E27FC236}">
                <a16:creationId xmlns:a16="http://schemas.microsoft.com/office/drawing/2014/main" id="{69B9E9CF-CB80-4572-A88F-87F760375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7684" y="4692562"/>
            <a:ext cx="1959267" cy="1959267"/>
          </a:xfrm>
          <a:prstGeom prst="rect">
            <a:avLst/>
          </a:prstGeom>
        </p:spPr>
      </p:pic>
    </p:spTree>
    <p:extLst>
      <p:ext uri="{BB962C8B-B14F-4D97-AF65-F5344CB8AC3E}">
        <p14:creationId xmlns:p14="http://schemas.microsoft.com/office/powerpoint/2010/main" val="238652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99DDCBB-527D-4D95-960A-8BADECE78267}"/>
              </a:ext>
            </a:extLst>
          </p:cNvPr>
          <p:cNvGrpSpPr/>
          <p:nvPr/>
        </p:nvGrpSpPr>
        <p:grpSpPr>
          <a:xfrm>
            <a:off x="3047941" y="186186"/>
            <a:ext cx="5133975" cy="2612420"/>
            <a:chOff x="161866" y="407005"/>
            <a:chExt cx="5133975" cy="2612420"/>
          </a:xfrm>
        </p:grpSpPr>
        <p:sp>
          <p:nvSpPr>
            <p:cNvPr id="3" name="TextBox 2">
              <a:extLst>
                <a:ext uri="{FF2B5EF4-FFF2-40B4-BE49-F238E27FC236}">
                  <a16:creationId xmlns:a16="http://schemas.microsoft.com/office/drawing/2014/main" id="{0DD33A4C-1991-4713-B207-21A09BF6E85D}"/>
                </a:ext>
              </a:extLst>
            </p:cNvPr>
            <p:cNvSpPr txBox="1"/>
            <p:nvPr/>
          </p:nvSpPr>
          <p:spPr>
            <a:xfrm>
              <a:off x="1936971" y="407005"/>
              <a:ext cx="1583767" cy="369332"/>
            </a:xfrm>
            <a:prstGeom prst="rect">
              <a:avLst/>
            </a:prstGeom>
            <a:noFill/>
          </p:spPr>
          <p:txBody>
            <a:bodyPr wrap="none" rtlCol="0">
              <a:spAutoFit/>
            </a:bodyPr>
            <a:lstStyle/>
            <a:p>
              <a:r>
                <a:rPr lang="en-US" dirty="0"/>
                <a:t>Current Design</a:t>
              </a:r>
              <a:endParaRPr lang="en-IN" dirty="0"/>
            </a:p>
          </p:txBody>
        </p:sp>
        <p:pic>
          <p:nvPicPr>
            <p:cNvPr id="6" name="Picture 5">
              <a:extLst>
                <a:ext uri="{FF2B5EF4-FFF2-40B4-BE49-F238E27FC236}">
                  <a16:creationId xmlns:a16="http://schemas.microsoft.com/office/drawing/2014/main" id="{49722AE3-B9E7-4243-B6B4-6E5F1ED708DC}"/>
                </a:ext>
              </a:extLst>
            </p:cNvPr>
            <p:cNvPicPr>
              <a:picLocks noChangeAspect="1"/>
            </p:cNvPicPr>
            <p:nvPr/>
          </p:nvPicPr>
          <p:blipFill>
            <a:blip r:embed="rId2"/>
            <a:stretch>
              <a:fillRect/>
            </a:stretch>
          </p:blipFill>
          <p:spPr>
            <a:xfrm>
              <a:off x="161866" y="695325"/>
              <a:ext cx="5133975" cy="2324100"/>
            </a:xfrm>
            <a:prstGeom prst="rect">
              <a:avLst/>
            </a:prstGeom>
          </p:spPr>
        </p:pic>
      </p:grpSp>
      <p:sp>
        <p:nvSpPr>
          <p:cNvPr id="14" name="Rectangle 13">
            <a:extLst>
              <a:ext uri="{FF2B5EF4-FFF2-40B4-BE49-F238E27FC236}">
                <a16:creationId xmlns:a16="http://schemas.microsoft.com/office/drawing/2014/main" id="{DCE0EFCA-F9A3-4B52-B5CB-DF8FECA81311}"/>
              </a:ext>
            </a:extLst>
          </p:cNvPr>
          <p:cNvSpPr/>
          <p:nvPr/>
        </p:nvSpPr>
        <p:spPr>
          <a:xfrm>
            <a:off x="4019550" y="2798606"/>
            <a:ext cx="3248025" cy="50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ObjRequestWriter.Add</a:t>
            </a:r>
            <a:r>
              <a:rPr lang="en-US" dirty="0"/>
              <a:t>(Type)</a:t>
            </a:r>
            <a:endParaRPr lang="en-IN" dirty="0"/>
          </a:p>
        </p:txBody>
      </p:sp>
      <p:sp>
        <p:nvSpPr>
          <p:cNvPr id="15" name="Diamond 14">
            <a:extLst>
              <a:ext uri="{FF2B5EF4-FFF2-40B4-BE49-F238E27FC236}">
                <a16:creationId xmlns:a16="http://schemas.microsoft.com/office/drawing/2014/main" id="{85271FBA-8F28-4752-8ECE-04FE526F4A43}"/>
              </a:ext>
            </a:extLst>
          </p:cNvPr>
          <p:cNvSpPr/>
          <p:nvPr/>
        </p:nvSpPr>
        <p:spPr>
          <a:xfrm>
            <a:off x="4394508" y="3714750"/>
            <a:ext cx="2498108" cy="168592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Type</a:t>
            </a:r>
            <a:endParaRPr lang="en-IN" dirty="0"/>
          </a:p>
        </p:txBody>
      </p:sp>
      <p:sp>
        <p:nvSpPr>
          <p:cNvPr id="16" name="Rectangle 15">
            <a:extLst>
              <a:ext uri="{FF2B5EF4-FFF2-40B4-BE49-F238E27FC236}">
                <a16:creationId xmlns:a16="http://schemas.microsoft.com/office/drawing/2014/main" id="{8630112F-B9DC-4FDE-BF2B-C5330C5E64A2}"/>
              </a:ext>
            </a:extLst>
          </p:cNvPr>
          <p:cNvSpPr/>
          <p:nvPr/>
        </p:nvSpPr>
        <p:spPr>
          <a:xfrm>
            <a:off x="447675" y="4167187"/>
            <a:ext cx="3000375"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XML</a:t>
            </a:r>
            <a:endParaRPr lang="en-IN" dirty="0"/>
          </a:p>
        </p:txBody>
      </p:sp>
      <p:sp>
        <p:nvSpPr>
          <p:cNvPr id="17" name="Rectangle 16">
            <a:extLst>
              <a:ext uri="{FF2B5EF4-FFF2-40B4-BE49-F238E27FC236}">
                <a16:creationId xmlns:a16="http://schemas.microsoft.com/office/drawing/2014/main" id="{8C8831F9-FA81-4F57-ACA2-602DEAAF8780}"/>
              </a:ext>
            </a:extLst>
          </p:cNvPr>
          <p:cNvSpPr/>
          <p:nvPr/>
        </p:nvSpPr>
        <p:spPr>
          <a:xfrm>
            <a:off x="7962900" y="4167187"/>
            <a:ext cx="3000375"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JSON</a:t>
            </a:r>
            <a:endParaRPr lang="en-IN" dirty="0"/>
          </a:p>
        </p:txBody>
      </p:sp>
      <p:cxnSp>
        <p:nvCxnSpPr>
          <p:cNvPr id="19" name="Straight Arrow Connector 18">
            <a:extLst>
              <a:ext uri="{FF2B5EF4-FFF2-40B4-BE49-F238E27FC236}">
                <a16:creationId xmlns:a16="http://schemas.microsoft.com/office/drawing/2014/main" id="{59E7B5F7-FA94-4A3B-81EA-610927ABF804}"/>
              </a:ext>
            </a:extLst>
          </p:cNvPr>
          <p:cNvCxnSpPr>
            <a:stCxn id="14" idx="2"/>
            <a:endCxn id="15" idx="0"/>
          </p:cNvCxnSpPr>
          <p:nvPr/>
        </p:nvCxnSpPr>
        <p:spPr>
          <a:xfrm flipH="1">
            <a:off x="5643562" y="3305175"/>
            <a:ext cx="1"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7910E20-795F-4699-AA8A-C25A5F010FBC}"/>
              </a:ext>
            </a:extLst>
          </p:cNvPr>
          <p:cNvCxnSpPr>
            <a:stCxn id="15" idx="1"/>
            <a:endCxn id="16" idx="3"/>
          </p:cNvCxnSpPr>
          <p:nvPr/>
        </p:nvCxnSpPr>
        <p:spPr>
          <a:xfrm flipH="1" flipV="1">
            <a:off x="3448050" y="4557712"/>
            <a:ext cx="9464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303B1F-1F48-42AD-BBF8-E0D111090C64}"/>
              </a:ext>
            </a:extLst>
          </p:cNvPr>
          <p:cNvCxnSpPr>
            <a:stCxn id="15" idx="3"/>
          </p:cNvCxnSpPr>
          <p:nvPr/>
        </p:nvCxnSpPr>
        <p:spPr>
          <a:xfrm flipV="1">
            <a:off x="6892616" y="4557712"/>
            <a:ext cx="1070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71FC454-2E85-42BC-A1EB-CED293B02F6F}"/>
              </a:ext>
            </a:extLst>
          </p:cNvPr>
          <p:cNvSpPr txBox="1"/>
          <p:nvPr/>
        </p:nvSpPr>
        <p:spPr>
          <a:xfrm>
            <a:off x="3876675" y="4305300"/>
            <a:ext cx="506870" cy="307777"/>
          </a:xfrm>
          <a:prstGeom prst="rect">
            <a:avLst/>
          </a:prstGeom>
          <a:noFill/>
        </p:spPr>
        <p:txBody>
          <a:bodyPr wrap="none" rtlCol="0">
            <a:spAutoFit/>
          </a:bodyPr>
          <a:lstStyle/>
          <a:p>
            <a:r>
              <a:rPr lang="en-US" sz="1400" dirty="0"/>
              <a:t>XML</a:t>
            </a:r>
            <a:endParaRPr lang="en-IN" sz="1400" dirty="0"/>
          </a:p>
        </p:txBody>
      </p:sp>
      <p:sp>
        <p:nvSpPr>
          <p:cNvPr id="26" name="TextBox 25">
            <a:extLst>
              <a:ext uri="{FF2B5EF4-FFF2-40B4-BE49-F238E27FC236}">
                <a16:creationId xmlns:a16="http://schemas.microsoft.com/office/drawing/2014/main" id="{114BDC4A-272A-4B7B-AB12-A4AD00987D6E}"/>
              </a:ext>
            </a:extLst>
          </p:cNvPr>
          <p:cNvSpPr txBox="1"/>
          <p:nvPr/>
        </p:nvSpPr>
        <p:spPr>
          <a:xfrm>
            <a:off x="7014140" y="4279998"/>
            <a:ext cx="558166" cy="307777"/>
          </a:xfrm>
          <a:prstGeom prst="rect">
            <a:avLst/>
          </a:prstGeom>
          <a:noFill/>
        </p:spPr>
        <p:txBody>
          <a:bodyPr wrap="none" rtlCol="0">
            <a:spAutoFit/>
          </a:bodyPr>
          <a:lstStyle/>
          <a:p>
            <a:r>
              <a:rPr lang="en-US" sz="1400" dirty="0"/>
              <a:t>JSON</a:t>
            </a:r>
            <a:endParaRPr lang="en-IN" sz="1400" dirty="0"/>
          </a:p>
        </p:txBody>
      </p:sp>
      <p:sp>
        <p:nvSpPr>
          <p:cNvPr id="27" name="TextBox 26">
            <a:extLst>
              <a:ext uri="{FF2B5EF4-FFF2-40B4-BE49-F238E27FC236}">
                <a16:creationId xmlns:a16="http://schemas.microsoft.com/office/drawing/2014/main" id="{D650A574-6233-4D12-8063-BB9EC4EF0EE8}"/>
              </a:ext>
            </a:extLst>
          </p:cNvPr>
          <p:cNvSpPr txBox="1"/>
          <p:nvPr/>
        </p:nvSpPr>
        <p:spPr>
          <a:xfrm>
            <a:off x="3514096" y="5496282"/>
            <a:ext cx="4201663" cy="369332"/>
          </a:xfrm>
          <a:prstGeom prst="rect">
            <a:avLst/>
          </a:prstGeom>
          <a:noFill/>
        </p:spPr>
        <p:txBody>
          <a:bodyPr wrap="none" rtlCol="0">
            <a:spAutoFit/>
          </a:bodyPr>
          <a:lstStyle/>
          <a:p>
            <a:r>
              <a:rPr lang="en-US" dirty="0"/>
              <a:t>Add Method have multiple Responsibilities</a:t>
            </a:r>
            <a:endParaRPr lang="en-IN" dirty="0"/>
          </a:p>
        </p:txBody>
      </p:sp>
      <p:sp>
        <p:nvSpPr>
          <p:cNvPr id="28" name="TextBox 27">
            <a:extLst>
              <a:ext uri="{FF2B5EF4-FFF2-40B4-BE49-F238E27FC236}">
                <a16:creationId xmlns:a16="http://schemas.microsoft.com/office/drawing/2014/main" id="{88A8B453-248E-46FF-ACAA-FB1354983401}"/>
              </a:ext>
            </a:extLst>
          </p:cNvPr>
          <p:cNvSpPr txBox="1"/>
          <p:nvPr/>
        </p:nvSpPr>
        <p:spPr>
          <a:xfrm>
            <a:off x="3514096" y="6132153"/>
            <a:ext cx="2113527" cy="369332"/>
          </a:xfrm>
          <a:prstGeom prst="rect">
            <a:avLst/>
          </a:prstGeom>
          <a:noFill/>
        </p:spPr>
        <p:txBody>
          <a:bodyPr wrap="none" rtlCol="0">
            <a:spAutoFit/>
          </a:bodyPr>
          <a:lstStyle/>
          <a:p>
            <a:r>
              <a:rPr lang="en-US" dirty="0"/>
              <a:t>ERROR Prone Design</a:t>
            </a:r>
            <a:endParaRPr lang="en-IN" dirty="0"/>
          </a:p>
        </p:txBody>
      </p:sp>
    </p:spTree>
    <p:extLst>
      <p:ext uri="{BB962C8B-B14F-4D97-AF65-F5344CB8AC3E}">
        <p14:creationId xmlns:p14="http://schemas.microsoft.com/office/powerpoint/2010/main" val="377195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DEBA86-DC28-43C8-8209-BC770B932677}"/>
              </a:ext>
            </a:extLst>
          </p:cNvPr>
          <p:cNvGrpSpPr/>
          <p:nvPr/>
        </p:nvGrpSpPr>
        <p:grpSpPr>
          <a:xfrm>
            <a:off x="1933575" y="409576"/>
            <a:ext cx="6477000" cy="4504228"/>
            <a:chOff x="6057900" y="-583595"/>
            <a:chExt cx="4905375" cy="4417407"/>
          </a:xfrm>
        </p:grpSpPr>
        <p:sp>
          <p:nvSpPr>
            <p:cNvPr id="5" name="TextBox 4">
              <a:extLst>
                <a:ext uri="{FF2B5EF4-FFF2-40B4-BE49-F238E27FC236}">
                  <a16:creationId xmlns:a16="http://schemas.microsoft.com/office/drawing/2014/main" id="{FD0D45CA-1A19-483A-8810-41CB93A111DF}"/>
                </a:ext>
              </a:extLst>
            </p:cNvPr>
            <p:cNvSpPr txBox="1"/>
            <p:nvPr/>
          </p:nvSpPr>
          <p:spPr>
            <a:xfrm>
              <a:off x="8083082" y="-583595"/>
              <a:ext cx="1926618" cy="369332"/>
            </a:xfrm>
            <a:prstGeom prst="rect">
              <a:avLst/>
            </a:prstGeom>
            <a:noFill/>
          </p:spPr>
          <p:txBody>
            <a:bodyPr wrap="none" rtlCol="0">
              <a:spAutoFit/>
            </a:bodyPr>
            <a:lstStyle/>
            <a:p>
              <a:r>
                <a:rPr lang="en-US" dirty="0"/>
                <a:t>Proposed Design 1</a:t>
              </a:r>
              <a:endParaRPr lang="en-IN" dirty="0"/>
            </a:p>
          </p:txBody>
        </p:sp>
        <p:pic>
          <p:nvPicPr>
            <p:cNvPr id="6" name="Picture 5">
              <a:extLst>
                <a:ext uri="{FF2B5EF4-FFF2-40B4-BE49-F238E27FC236}">
                  <a16:creationId xmlns:a16="http://schemas.microsoft.com/office/drawing/2014/main" id="{1CDD4AD3-3A5A-4E24-BCE3-692340F4F080}"/>
                </a:ext>
              </a:extLst>
            </p:cNvPr>
            <p:cNvPicPr>
              <a:picLocks noChangeAspect="1"/>
            </p:cNvPicPr>
            <p:nvPr/>
          </p:nvPicPr>
          <p:blipFill>
            <a:blip r:embed="rId2"/>
            <a:stretch>
              <a:fillRect/>
            </a:stretch>
          </p:blipFill>
          <p:spPr>
            <a:xfrm>
              <a:off x="6057900" y="547687"/>
              <a:ext cx="4905375" cy="3286125"/>
            </a:xfrm>
            <a:prstGeom prst="rect">
              <a:avLst/>
            </a:prstGeom>
          </p:spPr>
        </p:pic>
      </p:grpSp>
      <p:sp>
        <p:nvSpPr>
          <p:cNvPr id="3" name="Rectangle 2">
            <a:extLst>
              <a:ext uri="{FF2B5EF4-FFF2-40B4-BE49-F238E27FC236}">
                <a16:creationId xmlns:a16="http://schemas.microsoft.com/office/drawing/2014/main" id="{61D3E0E6-7192-455B-9491-9B3E5F0E9F7B}"/>
              </a:ext>
            </a:extLst>
          </p:cNvPr>
          <p:cNvSpPr/>
          <p:nvPr/>
        </p:nvSpPr>
        <p:spPr>
          <a:xfrm>
            <a:off x="6223247" y="1677880"/>
            <a:ext cx="1775534" cy="31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JSONWriter</a:t>
            </a:r>
            <a:endParaRPr lang="en-IN" dirty="0"/>
          </a:p>
        </p:txBody>
      </p:sp>
    </p:spTree>
    <p:extLst>
      <p:ext uri="{BB962C8B-B14F-4D97-AF65-F5344CB8AC3E}">
        <p14:creationId xmlns:p14="http://schemas.microsoft.com/office/powerpoint/2010/main" val="233137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EB2F95-C9B1-43A7-B129-3124166B65CC}"/>
              </a:ext>
            </a:extLst>
          </p:cNvPr>
          <p:cNvGrpSpPr/>
          <p:nvPr/>
        </p:nvGrpSpPr>
        <p:grpSpPr>
          <a:xfrm>
            <a:off x="2528887" y="695325"/>
            <a:ext cx="6310313" cy="3900039"/>
            <a:chOff x="3719512" y="3510753"/>
            <a:chExt cx="4829175" cy="3161061"/>
          </a:xfrm>
        </p:grpSpPr>
        <p:sp>
          <p:nvSpPr>
            <p:cNvPr id="5" name="TextBox 4">
              <a:extLst>
                <a:ext uri="{FF2B5EF4-FFF2-40B4-BE49-F238E27FC236}">
                  <a16:creationId xmlns:a16="http://schemas.microsoft.com/office/drawing/2014/main" id="{00967F3D-5520-4C06-9DAD-0FEB36C941C5}"/>
                </a:ext>
              </a:extLst>
            </p:cNvPr>
            <p:cNvSpPr txBox="1"/>
            <p:nvPr/>
          </p:nvSpPr>
          <p:spPr>
            <a:xfrm>
              <a:off x="5132691" y="3510753"/>
              <a:ext cx="1926618" cy="369332"/>
            </a:xfrm>
            <a:prstGeom prst="rect">
              <a:avLst/>
            </a:prstGeom>
            <a:noFill/>
          </p:spPr>
          <p:txBody>
            <a:bodyPr wrap="none" rtlCol="0">
              <a:spAutoFit/>
            </a:bodyPr>
            <a:lstStyle/>
            <a:p>
              <a:r>
                <a:rPr lang="en-US" dirty="0"/>
                <a:t>Proposed Design 2</a:t>
              </a:r>
              <a:endParaRPr lang="en-IN" dirty="0"/>
            </a:p>
          </p:txBody>
        </p:sp>
        <p:pic>
          <p:nvPicPr>
            <p:cNvPr id="6" name="Picture 5">
              <a:extLst>
                <a:ext uri="{FF2B5EF4-FFF2-40B4-BE49-F238E27FC236}">
                  <a16:creationId xmlns:a16="http://schemas.microsoft.com/office/drawing/2014/main" id="{4A8E594B-1017-4C36-85DE-346E81B0C08A}"/>
                </a:ext>
              </a:extLst>
            </p:cNvPr>
            <p:cNvPicPr>
              <a:picLocks noChangeAspect="1"/>
            </p:cNvPicPr>
            <p:nvPr/>
          </p:nvPicPr>
          <p:blipFill>
            <a:blip r:embed="rId2"/>
            <a:stretch>
              <a:fillRect/>
            </a:stretch>
          </p:blipFill>
          <p:spPr>
            <a:xfrm>
              <a:off x="3719512" y="4176264"/>
              <a:ext cx="4829175" cy="2495550"/>
            </a:xfrm>
            <a:prstGeom prst="rect">
              <a:avLst/>
            </a:prstGeom>
          </p:spPr>
        </p:pic>
      </p:grpSp>
    </p:spTree>
    <p:extLst>
      <p:ext uri="{BB962C8B-B14F-4D97-AF65-F5344CB8AC3E}">
        <p14:creationId xmlns:p14="http://schemas.microsoft.com/office/powerpoint/2010/main" val="517398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6288</TotalTime>
  <Words>723</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 SOLID design in  CACHÉ Object</vt:lpstr>
      <vt:lpstr>The Requirement….</vt:lpstr>
      <vt:lpstr>PowerPoint Presentation</vt:lpstr>
      <vt:lpstr>Single-responsibility Principle</vt:lpstr>
      <vt:lpstr>PowerPoint Presentation</vt:lpstr>
      <vt:lpstr>PowerPoint Presentation</vt:lpstr>
      <vt:lpstr>PowerPoint Presentation</vt:lpstr>
      <vt:lpstr>PowerPoint Presentation</vt:lpstr>
      <vt:lpstr>PowerPoint Presentation</vt:lpstr>
      <vt:lpstr>Open/Closed Principle</vt:lpstr>
      <vt:lpstr>PowerPoint Presentation</vt:lpstr>
      <vt:lpstr>PowerPoint Presentation</vt:lpstr>
      <vt:lpstr>Interface Segregation Principle</vt:lpstr>
      <vt:lpstr>PowerPoint Presentation</vt:lpstr>
      <vt:lpstr>PowerPoint Presentation</vt:lpstr>
      <vt:lpstr>Dependency Inversion Principle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SOLID design in  CACHÉ Object</dc:title>
  <dc:creator>Sourabh Sethi</dc:creator>
  <cp:lastModifiedBy>Sourabh Sethi</cp:lastModifiedBy>
  <cp:revision>96</cp:revision>
  <dcterms:created xsi:type="dcterms:W3CDTF">2019-07-14T06:44:00Z</dcterms:created>
  <dcterms:modified xsi:type="dcterms:W3CDTF">2019-07-31T20:24:12Z</dcterms:modified>
</cp:coreProperties>
</file>